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d5c7ef3e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d5c7ef3e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El sistema ISDB-Tb permite organizar la información en capas jerárquicas A, B y C convirtiéndose en un sistema de banda segmentada.</a:t>
            </a:r>
            <a:endParaRPr b="1"/>
          </a:p>
          <a:p>
            <a:pPr indent="0" lvl="0" marL="0" rtl="0" algn="l">
              <a:spcBef>
                <a:spcPts val="0"/>
              </a:spcBef>
              <a:spcAft>
                <a:spcPts val="0"/>
              </a:spcAft>
              <a:buNone/>
            </a:pPr>
            <a:r>
              <a:rPr b="1" lang="es"/>
              <a:t>El segmento central puede ser utilizado para recepción parcial. Es denominado “One Seg” y ofrece un servicio LDTV para dispositivos móviles.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El </a:t>
            </a:r>
            <a:r>
              <a:rPr lang="es"/>
              <a:t>número</a:t>
            </a:r>
            <a:r>
              <a:rPr lang="es"/>
              <a:t> de segmentos y el conjunto de </a:t>
            </a:r>
            <a:r>
              <a:rPr lang="es"/>
              <a:t>parámetros</a:t>
            </a:r>
            <a:r>
              <a:rPr lang="es"/>
              <a:t> de </a:t>
            </a:r>
            <a:r>
              <a:rPr lang="es"/>
              <a:t>codificación</a:t>
            </a:r>
            <a:r>
              <a:rPr lang="es"/>
              <a:t> para cada capa </a:t>
            </a:r>
            <a:r>
              <a:rPr lang="es"/>
              <a:t>jerárquica</a:t>
            </a:r>
            <a:r>
              <a:rPr lang="es"/>
              <a:t> puede ser configurado por el radiodifusor.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ancho de banda es de 6MHz y se separa en 13 segmentos.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d5c7ef3e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d5c7ef3e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Diagrama en bloques del sistema de transmisión.</a:t>
            </a:r>
            <a:endParaRPr/>
          </a:p>
          <a:p>
            <a:pPr indent="0" lvl="0" marL="0" rtl="0" algn="l">
              <a:spcBef>
                <a:spcPts val="0"/>
              </a:spcBef>
              <a:spcAft>
                <a:spcPts val="0"/>
              </a:spcAft>
              <a:buNone/>
            </a:pPr>
            <a:r>
              <a:rPr lang="es"/>
              <a:t>Podemos ver que se divide en 4 secciones: Entrada, </a:t>
            </a:r>
            <a:r>
              <a:rPr lang="es"/>
              <a:t>codificación</a:t>
            </a:r>
            <a:r>
              <a:rPr lang="es"/>
              <a:t> de canal, </a:t>
            </a:r>
            <a:r>
              <a:rPr lang="es"/>
              <a:t>modulación</a:t>
            </a:r>
            <a:r>
              <a:rPr lang="es"/>
              <a:t> y radiofrecuencia.</a:t>
            </a:r>
            <a:endParaRPr/>
          </a:p>
          <a:p>
            <a:pPr indent="0" lvl="0" marL="0" rtl="0" algn="l">
              <a:spcBef>
                <a:spcPts val="0"/>
              </a:spcBef>
              <a:spcAft>
                <a:spcPts val="0"/>
              </a:spcAft>
              <a:buNone/>
            </a:pPr>
            <a:r>
              <a:rPr lang="es"/>
              <a:t>En la entrada se </a:t>
            </a:r>
            <a:r>
              <a:rPr lang="es"/>
              <a:t>multiplexan</a:t>
            </a:r>
            <a:r>
              <a:rPr lang="es"/>
              <a:t> los transport </a:t>
            </a:r>
            <a:r>
              <a:rPr lang="es"/>
              <a:t>stream</a:t>
            </a:r>
            <a:r>
              <a:rPr lang="es"/>
              <a:t>, generando una </a:t>
            </a:r>
            <a:r>
              <a:rPr lang="es"/>
              <a:t>única</a:t>
            </a:r>
            <a:r>
              <a:rPr lang="es"/>
              <a:t> salida. Esta salida pasa por el bloque de codificación de canal, donde se agrega </a:t>
            </a:r>
            <a:r>
              <a:rPr lang="es"/>
              <a:t>protección</a:t>
            </a:r>
            <a:r>
              <a:rPr lang="es"/>
              <a:t> a los bits de datos, </a:t>
            </a:r>
            <a:r>
              <a:rPr lang="es"/>
              <a:t>después</a:t>
            </a:r>
            <a:r>
              <a:rPr lang="es"/>
              <a:t> hay un bloque separador que divide las capas </a:t>
            </a:r>
            <a:r>
              <a:rPr lang="es"/>
              <a:t>jerárquicas</a:t>
            </a:r>
            <a:r>
              <a:rPr lang="es"/>
              <a:t> A, B y C. </a:t>
            </a:r>
            <a:endParaRPr/>
          </a:p>
          <a:p>
            <a:pPr indent="0" lvl="0" marL="0" rtl="0" algn="l">
              <a:spcBef>
                <a:spcPts val="0"/>
              </a:spcBef>
              <a:spcAft>
                <a:spcPts val="0"/>
              </a:spcAft>
              <a:buNone/>
            </a:pPr>
            <a:r>
              <a:rPr lang="es"/>
              <a:t>Después</a:t>
            </a:r>
            <a:r>
              <a:rPr lang="es"/>
              <a:t> se entrelazan en tiempo y en frecuencia y finalmente se </a:t>
            </a:r>
            <a:r>
              <a:rPr lang="es"/>
              <a:t>agregan</a:t>
            </a:r>
            <a:r>
              <a:rPr lang="es"/>
              <a:t> los intervalos de tiempo, se arma el cuadro OFDM y se transmite.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d5c7ef3e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d5c7ef3e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Las señales de audio y video ya comprimidos más los datos ya formateados se organizan en tramas de datos (PES) que tienen longitud variable.  Posteriormente hay un primer nivel de multiplexación que combina la información en paquetes de longitud fija e igual a 188 bytes.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Después</a:t>
            </a:r>
            <a:r>
              <a:rPr lang="es"/>
              <a:t> hay una segunda capa de </a:t>
            </a:r>
            <a:r>
              <a:rPr lang="es"/>
              <a:t>multiplexación en donde se combinan varios programas en un único flujo de transporte.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d5c7ef3e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ad5c7ef3e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El re-multiplexador combina los TS de entrada agregando a su salida un flujo binario único llamado BTS. </a:t>
            </a:r>
            <a:endParaRPr b="1"/>
          </a:p>
          <a:p>
            <a:pPr indent="0" lvl="0" marL="0" rtl="0" algn="l">
              <a:spcBef>
                <a:spcPts val="0"/>
              </a:spcBef>
              <a:spcAft>
                <a:spcPts val="0"/>
              </a:spcAft>
              <a:buNone/>
            </a:pPr>
            <a:r>
              <a:rPr lang="es"/>
              <a:t>BTS -&gt; Broadcast Transport Stream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d5c7ef3e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d5c7ef3e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Características:</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s"/>
              <a:t>• Agrega 16 bytes nulos a los paquetes TS.</a:t>
            </a:r>
            <a:endParaRPr b="1"/>
          </a:p>
          <a:p>
            <a:pPr indent="0" lvl="0" marL="0" rtl="0" algn="l">
              <a:spcBef>
                <a:spcPts val="0"/>
              </a:spcBef>
              <a:spcAft>
                <a:spcPts val="0"/>
              </a:spcAft>
              <a:buClr>
                <a:schemeClr val="dk1"/>
              </a:buClr>
              <a:buSzPts val="1100"/>
              <a:buFont typeface="Arial"/>
              <a:buNone/>
            </a:pPr>
            <a:r>
              <a:rPr b="1" lang="es"/>
              <a:t>• Forma nuevos paquetes llamados TSP, cuya longitud es de 204 bytes (188+16).</a:t>
            </a:r>
            <a:endParaRPr b="1"/>
          </a:p>
          <a:p>
            <a:pPr indent="0" lvl="0" marL="0" rtl="0" algn="l">
              <a:spcBef>
                <a:spcPts val="0"/>
              </a:spcBef>
              <a:spcAft>
                <a:spcPts val="0"/>
              </a:spcAft>
              <a:buClr>
                <a:schemeClr val="dk1"/>
              </a:buClr>
              <a:buSzPts val="1100"/>
              <a:buFont typeface="Arial"/>
              <a:buNone/>
            </a:pPr>
            <a:r>
              <a:rPr b="1" lang="es"/>
              <a:t>• El flujo es sincrónico y tiene una tasa constante de 32,5079 Mbps.</a:t>
            </a:r>
            <a:endParaRPr b="1"/>
          </a:p>
          <a:p>
            <a:pPr indent="0" lvl="0" marL="0" rtl="0" algn="l">
              <a:spcBef>
                <a:spcPts val="0"/>
              </a:spcBef>
              <a:spcAft>
                <a:spcPts val="0"/>
              </a:spcAft>
              <a:buClr>
                <a:schemeClr val="dk1"/>
              </a:buClr>
              <a:buSzPts val="1100"/>
              <a:buFont typeface="Arial"/>
              <a:buNone/>
            </a:pPr>
            <a:r>
              <a:rPr b="1" lang="es"/>
              <a:t>• Posiciona y dispone los paquetes TSP posibilitando la transmisión jerárquica y la recepción parcial.</a:t>
            </a:r>
            <a:endParaRPr b="1"/>
          </a:p>
          <a:p>
            <a:pPr indent="0" lvl="0" marL="0" rtl="0" algn="l">
              <a:spcBef>
                <a:spcPts val="0"/>
              </a:spcBef>
              <a:spcAft>
                <a:spcPts val="0"/>
              </a:spcAft>
              <a:buClr>
                <a:schemeClr val="dk1"/>
              </a:buClr>
              <a:buSzPts val="1100"/>
              <a:buFont typeface="Arial"/>
              <a:buNone/>
            </a:pPr>
            <a:r>
              <a:rPr b="1" lang="es"/>
              <a:t>• Inserta una determinada cantidad de TSP nulos para poder mantener la velocidad binaria constante e independiente de los parámetros de transmisión seleccionados para cada capa jerárquica.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TSP -&gt; Transport stream Package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d5c7ef3e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d5c7ef3e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Los 8 bytes del campo ISDB-Tb Info proveen información sobre el indicador de la capa jerárquica, contador de TSP, cabecera de cuadro e información auxiliar. Los 8 bytes restantes permiten incorporar, opcionalmente, un bloque de paridad Reed Solomon, que permite la corrección de hasta 4 bytes erróneos en cada TSP del flujo de BTS.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El estándar ISDB-Tb especifica el uso de un canal denominado TMCC que transporta la información auxiliar necesaria para el correcto funcionamiento del receptor, ya que incluye los parámetros de configuración de la red. Esta información se pone dentro de un TSP especial llamado IIP (ISDB Tb Information Packet) y cada cuadro incluye un paquete IIP.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47h es el bit de sincronismo.</a:t>
            </a:r>
            <a:endParaRPr/>
          </a:p>
          <a:p>
            <a:pPr indent="0" lvl="0" marL="0" rtl="0" algn="l">
              <a:spcBef>
                <a:spcPts val="0"/>
              </a:spcBef>
              <a:spcAft>
                <a:spcPts val="0"/>
              </a:spcAft>
              <a:buNone/>
            </a:pPr>
            <a:r>
              <a:rPr lang="es"/>
              <a:t>TMCC -&gt; </a:t>
            </a:r>
            <a:r>
              <a:rPr lang="es"/>
              <a:t>Transmission</a:t>
            </a:r>
            <a:r>
              <a:rPr lang="es"/>
              <a:t> multiplexing configuration control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d5c7ef3e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d5c7ef3e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Se asigna cada TSP a la capa jerárquica correspondiente. Se descartan los paquetes nulos y se ordenan de la siguiente manera:</a:t>
            </a:r>
            <a:endParaRPr b="1"/>
          </a:p>
          <a:p>
            <a:pPr indent="0" lvl="0" marL="0" rtl="0" algn="l">
              <a:spcBef>
                <a:spcPts val="0"/>
              </a:spcBef>
              <a:spcAft>
                <a:spcPts val="0"/>
              </a:spcAft>
              <a:buNone/>
            </a:pPr>
            <a:r>
              <a:rPr lang="es"/>
              <a:t>Los paquetes nulos se descartan para mantener la máxima eficiencia posible en la tasa binaria de transmisión de datos.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solidFill>
                  <a:schemeClr val="dk1"/>
                </a:solidFill>
              </a:rPr>
              <a:t>Podemos ver que se sigue un orden ascendente por segmento así como también un orden ascendente en las frecuencias de las portadoras de datos dentro de cada segmento.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El espacio o bloque “dummy” es el tiempo que insume la generación de las muestras correspondientes a los siguientes elementos:</a:t>
            </a:r>
            <a:endParaRPr b="1"/>
          </a:p>
          <a:p>
            <a:pPr indent="0" lvl="0" marL="0" rtl="0" algn="l">
              <a:spcBef>
                <a:spcPts val="0"/>
              </a:spcBef>
              <a:spcAft>
                <a:spcPts val="0"/>
              </a:spcAft>
              <a:buNone/>
            </a:pPr>
            <a:r>
              <a:rPr b="1" lang="es"/>
              <a:t>- Portadoras piloto</a:t>
            </a:r>
            <a:endParaRPr b="1"/>
          </a:p>
          <a:p>
            <a:pPr indent="0" lvl="0" marL="0" rtl="0" algn="l">
              <a:spcBef>
                <a:spcPts val="0"/>
              </a:spcBef>
              <a:spcAft>
                <a:spcPts val="0"/>
              </a:spcAft>
              <a:buNone/>
            </a:pPr>
            <a:r>
              <a:rPr b="1" lang="es"/>
              <a:t>- Portadoras nulas </a:t>
            </a:r>
            <a:endParaRPr b="1"/>
          </a:p>
          <a:p>
            <a:pPr indent="0" lvl="0" marL="0" rtl="0" algn="l">
              <a:spcBef>
                <a:spcPts val="0"/>
              </a:spcBef>
              <a:spcAft>
                <a:spcPts val="0"/>
              </a:spcAft>
              <a:buNone/>
            </a:pPr>
            <a:r>
              <a:rPr b="1" lang="es"/>
              <a:t>- Intervalo de guarda</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Para que el receptor pueda regenerar los flujos TS originales, la demodulación de los TSP deberá realizarse en el orden correcto, además de reinsertar los paquetes nulos en la misma posición que tenían en el BTS original.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Además</a:t>
            </a:r>
            <a:r>
              <a:rPr lang="es"/>
              <a:t>, </a:t>
            </a:r>
            <a:r>
              <a:rPr b="1" lang="es"/>
              <a:t>será</a:t>
            </a:r>
            <a:r>
              <a:rPr b="1" lang="es"/>
              <a:t> necesario incluir un número de secuencia que permita identificar la posición de cada TSP. </a:t>
            </a:r>
            <a:endParaRPr b="1"/>
          </a:p>
          <a:p>
            <a:pPr indent="0" lvl="0" marL="0" rtl="0" algn="l">
              <a:spcBef>
                <a:spcPts val="0"/>
              </a:spcBef>
              <a:spcAft>
                <a:spcPts val="0"/>
              </a:spcAft>
              <a:buNone/>
            </a:pPr>
            <a:r>
              <a:rPr lang="es"/>
              <a:t>…</a:t>
            </a:r>
            <a:endParaRPr/>
          </a:p>
          <a:p>
            <a:pPr indent="0" lvl="0" marL="0" rtl="0" algn="l">
              <a:spcBef>
                <a:spcPts val="0"/>
              </a:spcBef>
              <a:spcAft>
                <a:spcPts val="0"/>
              </a:spcAft>
              <a:buNone/>
            </a:pPr>
            <a:r>
              <a:rPr lang="es">
                <a:solidFill>
                  <a:schemeClr val="dk1"/>
                </a:solidFill>
              </a:rPr>
              <a:t>El separador también deberá detectar el paquete IIP que contiene la información de configuración, para aplicar los esquemas que se seleccionaron para las capas.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t>Portadoras nulas -&gt; </a:t>
            </a:r>
            <a:r>
              <a:rPr lang="es"/>
              <a:t>(excedente de muestras producidas por implementación de IFFT)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d5c7ef3e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d5c7ef3e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Los TSP son separados por capa jerárquica, los campos ISDB-Tb Info y paridad RS opcional de los paquetes TSP entregados por el separador se cambian por 16 nuevos bytes de paridad Reed- Solomon. Se emplea una técnica de corrección de errores hacia adelante (FEC) que se aplica al flujo de datos entrante. </a:t>
            </a:r>
            <a:endParaRPr b="1" sz="850">
              <a:solidFill>
                <a:srgbClr val="FFFFFF"/>
              </a:solidFill>
            </a:endParaRPr>
          </a:p>
          <a:p>
            <a:pPr indent="0" lvl="0" marL="0" rtl="0" algn="l">
              <a:spcBef>
                <a:spcPts val="0"/>
              </a:spcBef>
              <a:spcAft>
                <a:spcPts val="0"/>
              </a:spcAft>
              <a:buNone/>
            </a:pPr>
            <a:r>
              <a:t/>
            </a:r>
            <a:endParaRPr sz="850">
              <a:solidFill>
                <a:srgbClr val="FFFFFF"/>
              </a:solidFill>
            </a:endParaRPr>
          </a:p>
          <a:p>
            <a:pPr indent="0" lvl="0" marL="0" rtl="0" algn="l">
              <a:spcBef>
                <a:spcPts val="0"/>
              </a:spcBef>
              <a:spcAft>
                <a:spcPts val="0"/>
              </a:spcAft>
              <a:buNone/>
            </a:pPr>
            <a:r>
              <a:rPr lang="es"/>
              <a:t>El receptor compara los 188 bytes del bloque recibido con los 16 bytes de paridad para verificar la validez de los datos recuperados. Si se detectan errores, el receptor determina que la etiqueta no corresponde al paquete recibido y genera uno parecido (con ciertos bits cambiados), procurando que se correspondan de la mejor manera posible con la etiqueta recibida.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d5c7ef3e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ad5c7ef3e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Este circuito permite obtener una Secuencia Binaria Pseudo-Aleatoria (PRBS), que se forma a partir de la operación lógica OR Exclusiva (XOR) entre el bit de entrada y el polinomio: G(x) = X^15 + X^14 + 1</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Esto se utiliza p</a:t>
            </a:r>
            <a:r>
              <a:rPr lang="es"/>
              <a:t>ara evitar largas series de ceros o unos, o cualquier otro patrón repetitivo, la señal de entrada debe transformarse en una secuencia cuasi-aleatoria.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d5c7ef3e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d5c7ef3e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Los bytes de sincronismo (47h) no son afectados por la secuencia PRBS, ya que es deshabilitada en este momento, como se ilustra en la siguiente figura:</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ad5c7ef3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ad5c7ef3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ISDB -&gt; Integrated services digital broadcasting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Además</a:t>
            </a:r>
            <a:r>
              <a:rPr lang="es"/>
              <a:t> de dichas transmisiones, ISDB define conexiones de datos con internet. Como un canal de retorno con diferentes protocolos para interfaces interactivas como </a:t>
            </a:r>
            <a:r>
              <a:rPr lang="es"/>
              <a:t>guías</a:t>
            </a:r>
            <a:r>
              <a:rPr lang="es"/>
              <a:t> </a:t>
            </a:r>
            <a:r>
              <a:rPr lang="es"/>
              <a:t>electrónicas</a:t>
            </a:r>
            <a:r>
              <a:rPr lang="es"/>
              <a:t> de programas de TV.</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ABNT NBR 15601:2007</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Esta norma especifica el sistema de transmisión del SBTVD (sistema brasileño de televisión digital terrestre), comprendiendo el sistema de codificación de canal y modulación </a:t>
            </a:r>
            <a:r>
              <a:rPr lang="es"/>
              <a:t>además</a:t>
            </a:r>
            <a:r>
              <a:rPr lang="es"/>
              <a:t> de describir el procesamiento de señales en el modulador y los procesos de demodulación en la recepción.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d5c7ef3e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d5c7ef3e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Se emplea para dispersar en el tiempo los errores de ráfaga. Una secuencia de bytes se entrelaza antes de ser transmitida por un canal propenso a este tipo de errores. </a:t>
            </a:r>
            <a:endParaRPr b="1"/>
          </a:p>
          <a:p>
            <a:pPr indent="0" lvl="0" marL="0" rtl="0" algn="l">
              <a:spcBef>
                <a:spcPts val="0"/>
              </a:spcBef>
              <a:spcAft>
                <a:spcPts val="0"/>
              </a:spcAft>
              <a:buNone/>
            </a:pPr>
            <a:r>
              <a:rPr lang="es"/>
              <a:t>Si aparece un error de ráfaga durante la transmisión, la restauración de la secuencia original tiene un efecto equivalente a distribuir los errores a lo largo del tiempo. </a:t>
            </a:r>
            <a:endParaRPr/>
          </a:p>
          <a:p>
            <a:pPr indent="0" lvl="0" marL="0" rtl="0" algn="l">
              <a:spcBef>
                <a:spcPts val="0"/>
              </a:spcBef>
              <a:spcAft>
                <a:spcPts val="0"/>
              </a:spcAft>
              <a:buNone/>
            </a:pPr>
            <a:r>
              <a:rPr b="1" lang="es"/>
              <a:t>El entrelazador tiene k líneas paralelas, las cuales son seleccionadas mediante dos llaves selectoras que operan sincrónicamente.</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Cada una de las líneas contiene celdas de almacenamiento, excepto la primera que es simplemente una conexión directa entre la entrada y la salida. El tamaño de cada celda es de un byte. La segunda línea contiene A celdas de almacenamiento, la segunda 2A y así sucesivamente hasta (k-1)A celdas. También tienen que ser cargadas con un byte de inicialización que después se desplaza a la salida.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d5c7ef3e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ad5c7ef3e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La cantidad total de celdas de memoria necesarias son:  IMAGEN</a:t>
            </a:r>
            <a:endParaRPr b="1"/>
          </a:p>
          <a:p>
            <a:pPr indent="0" lvl="0" marL="0" rtl="0" algn="l">
              <a:spcBef>
                <a:spcPts val="0"/>
              </a:spcBef>
              <a:spcAft>
                <a:spcPts val="0"/>
              </a:spcAft>
              <a:buClr>
                <a:schemeClr val="dk1"/>
              </a:buClr>
              <a:buSzPts val="1100"/>
              <a:buFont typeface="Arial"/>
              <a:buNone/>
            </a:pPr>
            <a:r>
              <a:rPr b="1" lang="es"/>
              <a:t>A: cantidad de celdas de almacenamiento de la segunda línea.</a:t>
            </a:r>
            <a:endParaRPr b="1"/>
          </a:p>
          <a:p>
            <a:pPr indent="0" lvl="0" marL="0" rtl="0" algn="l">
              <a:spcBef>
                <a:spcPts val="0"/>
              </a:spcBef>
              <a:spcAft>
                <a:spcPts val="0"/>
              </a:spcAft>
              <a:buClr>
                <a:schemeClr val="dk1"/>
              </a:buClr>
              <a:buSzPts val="1100"/>
              <a:buFont typeface="Arial"/>
              <a:buNone/>
            </a:pPr>
            <a:r>
              <a:rPr b="1" lang="es"/>
              <a:t>k: cantidad de líneas paralelas del entrelazador. </a:t>
            </a:r>
            <a:endParaRPr b="1"/>
          </a:p>
          <a:p>
            <a:pPr indent="0" lvl="0" marL="0" rtl="0" algn="l">
              <a:spcBef>
                <a:spcPts val="0"/>
              </a:spcBef>
              <a:spcAft>
                <a:spcPts val="0"/>
              </a:spcAft>
              <a:buClr>
                <a:schemeClr val="dk1"/>
              </a:buClr>
              <a:buSzPts val="1100"/>
              <a:buFont typeface="Arial"/>
              <a:buNone/>
            </a:pPr>
            <a:r>
              <a:rPr b="1" lang="es"/>
              <a:t>El retardo total está dado por:  D=2M</a:t>
            </a:r>
            <a:endParaRPr b="1"/>
          </a:p>
          <a:p>
            <a:pPr indent="0" lvl="0" marL="0" rtl="0" algn="l">
              <a:spcBef>
                <a:spcPts val="0"/>
              </a:spcBef>
              <a:spcAft>
                <a:spcPts val="0"/>
              </a:spcAft>
              <a:buClr>
                <a:schemeClr val="dk1"/>
              </a:buClr>
              <a:buSzPts val="1100"/>
              <a:buFont typeface="Arial"/>
              <a:buNone/>
            </a:pPr>
            <a:r>
              <a:rPr b="1" lang="es"/>
              <a:t>En ISDB-Tb tenemos los siguientes parámetros: </a:t>
            </a:r>
            <a:endParaRPr b="1"/>
          </a:p>
          <a:p>
            <a:pPr indent="0" lvl="0" marL="0" rtl="0" algn="l">
              <a:spcBef>
                <a:spcPts val="0"/>
              </a:spcBef>
              <a:spcAft>
                <a:spcPts val="0"/>
              </a:spcAft>
              <a:buClr>
                <a:schemeClr val="dk1"/>
              </a:buClr>
              <a:buSzPts val="1100"/>
              <a:buFont typeface="Arial"/>
              <a:buNone/>
            </a:pPr>
            <a:r>
              <a:rPr b="1" lang="es"/>
              <a:t>A=17 y k=12. Lo cual utilizando las fórmulas presentadas nos da:</a:t>
            </a:r>
            <a:endParaRPr b="1"/>
          </a:p>
          <a:p>
            <a:pPr indent="0" lvl="0" marL="0" rtl="0" algn="l">
              <a:spcBef>
                <a:spcPts val="0"/>
              </a:spcBef>
              <a:spcAft>
                <a:spcPts val="0"/>
              </a:spcAft>
              <a:buClr>
                <a:schemeClr val="dk1"/>
              </a:buClr>
              <a:buSzPts val="1100"/>
              <a:buFont typeface="Arial"/>
              <a:buNone/>
            </a:pPr>
            <a:r>
              <a:rPr b="1" lang="es"/>
              <a:t>M = 1122 Bytes</a:t>
            </a:r>
            <a:endParaRPr b="1"/>
          </a:p>
          <a:p>
            <a:pPr indent="0" lvl="0" marL="0" rtl="0" algn="l">
              <a:spcBef>
                <a:spcPts val="0"/>
              </a:spcBef>
              <a:spcAft>
                <a:spcPts val="0"/>
              </a:spcAft>
              <a:buClr>
                <a:schemeClr val="dk1"/>
              </a:buClr>
              <a:buSzPts val="1100"/>
              <a:buFont typeface="Arial"/>
              <a:buNone/>
            </a:pPr>
            <a:r>
              <a:rPr b="1" lang="es"/>
              <a:t>D = 2244 bytes</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Los 2244 son ciclos de conmutación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d5c7ef3e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d5c7ef3e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El codificador convolucional empleado en el sistema ISDB-Tb es de relación 1/2 con 64 estados y 7 derivaciones (K=7). Como puede verse en la siguiente figura, está formado por 6 celdas de memoria de un bit y 8 bloques sumadores de módulo 2.</a:t>
            </a:r>
            <a:endParaRPr b="1"/>
          </a:p>
          <a:p>
            <a:pPr indent="0" lvl="0" marL="0" rtl="0" algn="l">
              <a:spcBef>
                <a:spcPts val="0"/>
              </a:spcBef>
              <a:spcAft>
                <a:spcPts val="0"/>
              </a:spcAft>
              <a:buNone/>
            </a:pPr>
            <a:r>
              <a:rPr lang="es"/>
              <a:t>64 estados</a:t>
            </a:r>
            <a:endParaRPr/>
          </a:p>
          <a:p>
            <a:pPr indent="0" lvl="0" marL="0" rtl="0" algn="l">
              <a:spcBef>
                <a:spcPts val="0"/>
              </a:spcBef>
              <a:spcAft>
                <a:spcPts val="0"/>
              </a:spcAft>
              <a:buNone/>
            </a:pPr>
            <a:r>
              <a:rPr lang="es"/>
              <a:t>(son 6 celdas de 1 bit, con lo cual el máximo estado posible que puede tener si todos están en 1 es de 2^6 = 64 estados)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Distribuye el flujo binario de entrada sobre dos salidas llamadas X e Y (relación 1/2). (</a:t>
            </a:r>
            <a:r>
              <a:rPr lang="es">
                <a:solidFill>
                  <a:schemeClr val="dk1"/>
                </a:solidFill>
              </a:rPr>
              <a:t>por cada bit de entrada hay dos de salida)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d5c7ef3e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d5c7ef3e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Para evitar una baja performance en la velocidad de transmisión, las salidas del codificador convolucional se conectan a un bloque que selecciona (de acuerdo a un patrón llamado “punzonado”) solo algunos de los datos presentes en las salidas X e Y y los convierte a en un flujo binario en serie, tal como se muestra en la figura siguiente: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El coeficiente KI indica el grado de redundancia de la secuencia transmitida. Para KI = 1⁄2 por cada bit de entrada hay dos de salida, es decir se duplica la información transmitida. En el otro extremo, cuando KI = 7/8 por cada 7 bits de entrada hay 8 en la salida. En consecuencia, la protección contra errores es menor para valores más altos del coeficiente KI, pero la tasa binaria de transmisión aumenta.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d5c7ef3e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d5c7ef3e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Durante el proceso de mapeo se juntan los bits correspondientes a cada capa jerárquica de a dos, cuatro o seis, en función del esquema de modulación utilizado, QPSK, 16QAM o 64QAM respectivamente. El entrelazamiento se logra al aplicar a cada bit de un mismo símbolo un retardo distinto.</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None/>
            </a:pPr>
            <a:r>
              <a:rPr lang="es"/>
              <a:t>En todos los casos el retardo es de 120 símbolos. Este retardo es muy distinto en cada caso si lo vemos desde el punto de vista temporal.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ad5c7ef3e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ad5c7ef3e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Para lograr un sincronismo total en todas las capas jerárquicas, se agrega previamente un retardo distinto, tal que el retardo total agregado sea de 2 símbolos OFDM.</a:t>
            </a:r>
            <a:endParaRPr b="1"/>
          </a:p>
          <a:p>
            <a:pPr indent="0" lvl="0" marL="0" rtl="0" algn="l">
              <a:spcBef>
                <a:spcPts val="0"/>
              </a:spcBef>
              <a:spcAft>
                <a:spcPts val="0"/>
              </a:spcAft>
              <a:buNone/>
            </a:pPr>
            <a:r>
              <a:rPr b="1" lang="es"/>
              <a:t>El retardo total que debe ser agregado luego del entrelazamiento de bits se expresa de la siguiente manera: N = 2 x nl x ml x 96 x 2^(modo - 1) - 120 ml</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donde:</a:t>
            </a:r>
            <a:endParaRPr/>
          </a:p>
          <a:p>
            <a:pPr indent="0" lvl="0" marL="0" rtl="0" algn="l">
              <a:spcBef>
                <a:spcPts val="0"/>
              </a:spcBef>
              <a:spcAft>
                <a:spcPts val="0"/>
              </a:spcAft>
              <a:buNone/>
            </a:pPr>
            <a:r>
              <a:rPr lang="es"/>
              <a:t>NL es la cantidad de segmentos</a:t>
            </a:r>
            <a:endParaRPr/>
          </a:p>
          <a:p>
            <a:pPr indent="0" lvl="0" marL="0" rtl="0" algn="l">
              <a:spcBef>
                <a:spcPts val="0"/>
              </a:spcBef>
              <a:spcAft>
                <a:spcPts val="0"/>
              </a:spcAft>
              <a:buNone/>
            </a:pPr>
            <a:r>
              <a:rPr lang="es"/>
              <a:t>mL es la cantidad de bits por símbolo del esquema de modulación utilizado</a:t>
            </a:r>
            <a:endParaRPr/>
          </a:p>
          <a:p>
            <a:pPr indent="0" lvl="0" marL="0" rtl="0" algn="l">
              <a:spcBef>
                <a:spcPts val="0"/>
              </a:spcBef>
              <a:spcAft>
                <a:spcPts val="0"/>
              </a:spcAft>
              <a:buNone/>
            </a:pPr>
            <a:r>
              <a:rPr lang="es"/>
              <a:t>96 x 2^(modo-1) indica la cantidad de portadoras de datos por segmento</a:t>
            </a:r>
            <a:endParaRPr/>
          </a:p>
          <a:p>
            <a:pPr indent="0" lvl="0" marL="0" rtl="0" algn="l">
              <a:spcBef>
                <a:spcPts val="0"/>
              </a:spcBef>
              <a:spcAft>
                <a:spcPts val="0"/>
              </a:spcAft>
              <a:buNone/>
            </a:pPr>
            <a:r>
              <a:rPr lang="es"/>
              <a:t>120 ml es el retardo que genera el entrelazamiento de bits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ad5c7ef3e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ad5c7ef3e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Las diferentes capas jerárquicas se combinan para lograr una señal en serie, que tiene por unidad símbolos de modulación representados como números complejos. La combinación es tal que se procesan los segmentos en orden creciente, y dentro de ellos, los símbolos, correspondientes a las futuras portadoras, también en orden creciente, como se muestra en la siguiente figura.</a:t>
            </a:r>
            <a:endParaRPr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ad5c7ef3e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ad5c7ef3e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Este bloque se encarga de dispersar los símbolos de modulación entre distintos símbolos OFDM, siempre para una portadora única: la única dimensión en la que se da el movimiento es el tiempo; de ahí su nombre. El entrelazamiento temporal aumenta la robustez del sistema ante ruido impulsivo al esparcir la información en el tiempo. Esto mejora la recepción en los dispositivos móviles.</a:t>
            </a:r>
            <a:endParaRPr b="1"/>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d5c7ef3e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ad5c7ef3e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Al intercalar los distintos símbolos en esta dimensión, los desvanecimientos que se dan en una banda en particular pueden ser paliados por los códigos correctores de errores, una vez que las portadoras se reacomodan a su forma original. </a:t>
            </a:r>
            <a:endParaRPr b="1"/>
          </a:p>
          <a:p>
            <a:pPr indent="0" lvl="0" marL="0" rtl="0" algn="l">
              <a:spcBef>
                <a:spcPts val="0"/>
              </a:spcBef>
              <a:spcAft>
                <a:spcPts val="0"/>
              </a:spcAft>
              <a:buClr>
                <a:schemeClr val="dk1"/>
              </a:buClr>
              <a:buSzPts val="1100"/>
              <a:buFont typeface="Arial"/>
              <a:buNone/>
            </a:pPr>
            <a:r>
              <a:rPr b="1" lang="es"/>
              <a:t>Previo al procesamiento, se dividen las portadoras en tres grupos: las destinadas a recepción parcial, las de modulación coherente y las de modulación diferencial. Los grupos tratan a las portadoras indistintamente pero cada uno sufrirá un procesamiento independiente. </a:t>
            </a:r>
            <a:endParaRPr b="1"/>
          </a:p>
          <a:p>
            <a:pPr indent="0" lvl="0" marL="0" rtl="0" algn="l">
              <a:spcBef>
                <a:spcPts val="0"/>
              </a:spcBef>
              <a:spcAft>
                <a:spcPts val="0"/>
              </a:spcAft>
              <a:buClr>
                <a:schemeClr val="dk1"/>
              </a:buClr>
              <a:buSzPts val="1100"/>
              <a:buFont typeface="Arial"/>
              <a:buNone/>
            </a:pPr>
            <a:r>
              <a:rPr lang="es">
                <a:solidFill>
                  <a:schemeClr val="dk1"/>
                </a:solidFill>
              </a:rPr>
              <a:t>El objetivo es robustecer al sistema frente a canales selectivos en frecuencia.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ad5c7ef3e1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ad5c7ef3e1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El entrelazamiento entre segmentos debe realizarse entre todos los segmentos que comparten el mismo tipo de modulación, diferencial o coherente. </a:t>
            </a:r>
            <a:endParaRPr b="1"/>
          </a:p>
          <a:p>
            <a:pPr indent="0" lvl="0" marL="0" rtl="0" algn="l">
              <a:spcBef>
                <a:spcPts val="0"/>
              </a:spcBef>
              <a:spcAft>
                <a:spcPts val="0"/>
              </a:spcAft>
              <a:buNone/>
            </a:pPr>
            <a:r>
              <a:rPr lang="es"/>
              <a:t>Este procesamiento no aplica a la recepción parcial por tratarse de un único segmento independiente.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s"/>
              <a:t>Se trata de un entrelazador de bloque: los datos son escritos en una matriz en una dimensión, y luego son leídos en la otra. El algoritmo es como se muestra en la figura anterior, en donde N representa la cantidad de segmentos que utilizan la modulación en cuestión y C = 96 x 2^(modo-1)  representa la cantidad de portadoras activas en cada segmento. Se puede ver que la cantidad de elementos afectados será N × C.</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d5c7ef3e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d5c7ef3e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Como se puede ver en la imagen, el dominio de la frecuencia se divide en sub bandas mientras que el dominio de tiempo se divide en intervalos de tiempo. </a:t>
            </a:r>
            <a:endParaRPr/>
          </a:p>
          <a:p>
            <a:pPr indent="0" lvl="0" marL="0" rtl="0" algn="l">
              <a:spcBef>
                <a:spcPts val="0"/>
              </a:spcBef>
              <a:spcAft>
                <a:spcPts val="0"/>
              </a:spcAft>
              <a:buNone/>
            </a:pPr>
            <a:r>
              <a:rPr lang="es"/>
              <a:t>Las </a:t>
            </a:r>
            <a:r>
              <a:rPr lang="es"/>
              <a:t>características</a:t>
            </a:r>
            <a:r>
              <a:rPr lang="es"/>
              <a:t> del canal </a:t>
            </a:r>
            <a:r>
              <a:rPr lang="es"/>
              <a:t>radioeléctrico no son constantes en el tiempo, aunque tienden a mantenerse estables dentro de cierto periodo de tiempo, lo cual es esencial para minimizar los errores.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ad5c7ef3e1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ad5c7ef3e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El entrelazamiento intra-segmentos es realizado en dos pasos, primero, las portadoras de cada segmento son rotadas según la siguiente ecuación:</a:t>
            </a:r>
            <a:endParaRPr b="1"/>
          </a:p>
          <a:p>
            <a:pPr indent="0" lvl="0" marL="0" rtl="0" algn="l">
              <a:lnSpc>
                <a:spcPct val="105000"/>
              </a:lnSpc>
              <a:spcBef>
                <a:spcPts val="0"/>
              </a:spcBef>
              <a:spcAft>
                <a:spcPts val="0"/>
              </a:spcAft>
              <a:buNone/>
            </a:pPr>
            <a:r>
              <a:rPr b="1" lang="es" sz="1490">
                <a:solidFill>
                  <a:srgbClr val="ADADAD"/>
                </a:solidFill>
              </a:rPr>
              <a:t>S </a:t>
            </a:r>
            <a:r>
              <a:rPr b="1" lang="es" sz="1290">
                <a:solidFill>
                  <a:srgbClr val="ADADAD"/>
                </a:solidFill>
              </a:rPr>
              <a:t>rotada</a:t>
            </a:r>
            <a:r>
              <a:rPr b="1" lang="es" sz="1490">
                <a:solidFill>
                  <a:srgbClr val="ADADAD"/>
                </a:solidFill>
              </a:rPr>
              <a:t> </a:t>
            </a:r>
            <a:r>
              <a:rPr b="1" lang="es" sz="1290">
                <a:solidFill>
                  <a:srgbClr val="ADADAD"/>
                </a:solidFill>
              </a:rPr>
              <a:t>{i,k} </a:t>
            </a:r>
            <a:r>
              <a:rPr b="1" lang="es" sz="1490">
                <a:solidFill>
                  <a:srgbClr val="ADADAD"/>
                </a:solidFill>
              </a:rPr>
              <a:t>= S</a:t>
            </a:r>
            <a:r>
              <a:rPr b="1" lang="es" sz="1090">
                <a:solidFill>
                  <a:srgbClr val="ADADAD"/>
                </a:solidFill>
              </a:rPr>
              <a:t>{(k+i)mod C, k}</a:t>
            </a:r>
            <a:endParaRPr b="1"/>
          </a:p>
          <a:p>
            <a:pPr indent="0" lvl="0" marL="0" rtl="0" algn="l">
              <a:spcBef>
                <a:spcPts val="1200"/>
              </a:spcBef>
              <a:spcAft>
                <a:spcPts val="0"/>
              </a:spcAft>
              <a:buNone/>
            </a:pPr>
            <a:r>
              <a:rPr lang="es"/>
              <a:t>En </a:t>
            </a:r>
            <a:r>
              <a:rPr lang="es"/>
              <a:t>donde i representa el número de portadora dentro del segmento y puede tomar valores en [0, C-1], con C= 96 x 2^(modo-1) </a:t>
            </a:r>
            <a:endParaRPr/>
          </a:p>
          <a:p>
            <a:pPr indent="0" lvl="0" marL="0" rtl="0" algn="l">
              <a:spcBef>
                <a:spcPts val="0"/>
              </a:spcBef>
              <a:spcAft>
                <a:spcPts val="0"/>
              </a:spcAft>
              <a:buNone/>
            </a:pPr>
            <a:r>
              <a:rPr lang="es"/>
              <a:t>cantidad de portadoras de datos en cada segmento; k representa el número de segmento, que toma valores entre cero y la cantidad de segmentos que utiliza cierta modulación (diferencial o coherente), menos uno.</a:t>
            </a:r>
            <a:endParaRPr/>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s"/>
              <a:t>Es posible ver que para el caso de la recepción parcial esta rotación no tiene ningún efecto, ya que en la ecuación anterior, k vale siempre cero.</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s"/>
              <a:t>El segundo paso del entrelazamiento intra-segmentos es la aleatorización de portadoras. Esto se realiza moviendo cada una según ciertas tablas definidas para cada modo de transmisión.</a:t>
            </a:r>
            <a:endParaRPr b="1"/>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ad5c7ef3e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ad5c7ef3e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Acá podemos ver la estructura de un cuadro OFDM para modulación coherente en modo de transmisión 1. Las portadoras dispersas son agregadas una cada 12 y desplazadas tres hacia la derecha en cada nuevo símbolo OFDM. Luego de cuatro símbolos, las SP vuelven a su posición original, tal y como se muestra en la figura. La primera portadora dispersa en asignarse debe ser en la posición cero del primer símbolo OFDM del cuadro.</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s"/>
              <a:t>Se agregaran 2x2^(modo-1) portadoras auxiliares AC y 2^(modo-1) portadoras TMCC a cada uno de los segmentos. Las posiciones de estas portadoras son fijas. </a:t>
            </a:r>
            <a:endParaRPr b="1"/>
          </a:p>
          <a:p>
            <a:pPr indent="0" lvl="0" marL="0" rtl="0" algn="l">
              <a:spcBef>
                <a:spcPts val="0"/>
              </a:spcBef>
              <a:spcAft>
                <a:spcPts val="0"/>
              </a:spcAft>
              <a:buClr>
                <a:schemeClr val="dk1"/>
              </a:buClr>
              <a:buSzPts val="1100"/>
              <a:buFont typeface="Arial"/>
              <a:buNone/>
            </a:pPr>
            <a:r>
              <a:rPr b="1" lang="es"/>
              <a:t>TMCC -&gt; Transmission multiplexing configuration control</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solidFill>
                  <a:schemeClr val="dk1"/>
                </a:solidFill>
              </a:rPr>
              <a:t>Para los otros modos la configuración es idéntica solo que aumenta el número total de portadoras piloto y de datos.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ad5c7ef3e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ad5c7ef3e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TMCC -&gt; Transmission and Multiplexing Configuration Control</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s"/>
              <a:t>La señal de sincronismo es una palabra de 16 bits cuyos valores alternan cuadro a cuadro entre w0 = 0011010111101110 y w1 = 1100101000010001. Esta palabra es utilizada para detectar en recepción el comienzo de un cuadro OFDM.</a:t>
            </a:r>
            <a:endParaRPr b="1"/>
          </a:p>
          <a:p>
            <a:pPr indent="0" lvl="0" marL="0" rtl="0" algn="l">
              <a:spcBef>
                <a:spcPts val="0"/>
              </a:spcBef>
              <a:spcAft>
                <a:spcPts val="0"/>
              </a:spcAft>
              <a:buClr>
                <a:schemeClr val="dk1"/>
              </a:buClr>
              <a:buSzPts val="1100"/>
              <a:buFont typeface="Arial"/>
              <a:buNone/>
            </a:pPr>
            <a:r>
              <a:rPr b="1" lang="es"/>
              <a:t>Los bits de identificación del tipo de segmento pueden tomar los valores 111, para modulación diferencial, o 000 para modulación coherente. </a:t>
            </a:r>
            <a:endParaRPr b="1"/>
          </a:p>
          <a:p>
            <a:pPr indent="0" lvl="0" marL="0" rtl="0" algn="l">
              <a:spcBef>
                <a:spcPts val="0"/>
              </a:spcBef>
              <a:spcAft>
                <a:spcPts val="0"/>
              </a:spcAft>
              <a:buClr>
                <a:schemeClr val="dk1"/>
              </a:buClr>
              <a:buSzPts val="1100"/>
              <a:buFont typeface="Arial"/>
              <a:buNone/>
            </a:pPr>
            <a:r>
              <a:rPr lang="es"/>
              <a:t>En los bits de información TMCC se especifica si corresponde la recepción parcial, y para cada capa jerárquica, el esquema de modulación, la tasa de código convolucional, la profundidad del entrelazamiento temporal y la cantidad de segmentos correspondientes.</a:t>
            </a:r>
            <a:endParaRPr/>
          </a:p>
          <a:p>
            <a:pPr indent="0" lvl="0" marL="0" rtl="0" algn="l">
              <a:spcBef>
                <a:spcPts val="0"/>
              </a:spcBef>
              <a:spcAft>
                <a:spcPts val="0"/>
              </a:spcAft>
              <a:buClr>
                <a:schemeClr val="dk1"/>
              </a:buClr>
              <a:buSzPts val="1100"/>
              <a:buFont typeface="Arial"/>
              <a:buNone/>
            </a:pPr>
            <a:r>
              <a:rPr lang="es"/>
              <a:t>Los últimos bits sirven de paridad para los bits de información TMCC, ya que tal información es de vital importancia para que el receptor pueda funcionar correctamente.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ad5c7ef3e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ad5c7ef3e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Transformada rápida inversa de Fourier (IFFT)</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s"/>
              <a:t>Después de armar la estructura de cuadro OFDM, debe computarse para cada símbolo OFDM, la transformada rápida inversa de Fourier.</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s"/>
              <a:t>El segmento cero debe ser posicionado en el centro de la banda, y los demás son agregados en orden creciente sucesivamente a la izquierda y la derecha, dependiendo si su número se secuencia es par o impar. Al final de cada canal se agrega una portadora piloto continua que sirve para lograr una mejor estimación del canal.</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ad5c7ef3e1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ad5c7ef3e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Por la existencia de este piloto continuo, la cantidad total de portadoras activas en los 13 segmentos, Na, para cada modo de transmisión será:</a:t>
            </a:r>
            <a:endParaRPr b="1"/>
          </a:p>
          <a:p>
            <a:pPr indent="0" lvl="0" marL="0" rtl="0" algn="l">
              <a:spcBef>
                <a:spcPts val="0"/>
              </a:spcBef>
              <a:spcAft>
                <a:spcPts val="0"/>
              </a:spcAft>
              <a:buClr>
                <a:schemeClr val="dk1"/>
              </a:buClr>
              <a:buSzPts val="1100"/>
              <a:buFont typeface="Arial"/>
              <a:buNone/>
            </a:pPr>
            <a:r>
              <a:rPr b="1" lang="es"/>
              <a:t>Na = (108 x 2^(modo-1) x 13) + 1</a:t>
            </a:r>
            <a:endParaRPr b="1"/>
          </a:p>
          <a:p>
            <a:pPr indent="0" lvl="0" marL="0" rtl="0" algn="l">
              <a:spcBef>
                <a:spcPts val="0"/>
              </a:spcBef>
              <a:spcAft>
                <a:spcPts val="0"/>
              </a:spcAft>
              <a:buClr>
                <a:schemeClr val="dk1"/>
              </a:buClr>
              <a:buSzPts val="1100"/>
              <a:buFont typeface="Arial"/>
              <a:buNone/>
            </a:pPr>
            <a:r>
              <a:rPr b="1" lang="es"/>
              <a:t>Por lo que será necesario agregar zero-padding a la hora de calcular la IFFT, que requerirá de 2^(10 + modo) puntos para hacer el cálculo. La cantidad de ceros que hay que agregar para realizar el cálculo de la IFFT, Nz, será igual a:</a:t>
            </a:r>
            <a:endParaRPr b="1"/>
          </a:p>
          <a:p>
            <a:pPr indent="0" lvl="0" marL="0" rtl="0" algn="l">
              <a:spcBef>
                <a:spcPts val="0"/>
              </a:spcBef>
              <a:spcAft>
                <a:spcPts val="0"/>
              </a:spcAft>
              <a:buClr>
                <a:schemeClr val="dk1"/>
              </a:buClr>
              <a:buSzPts val="1100"/>
              <a:buFont typeface="Arial"/>
              <a:buNone/>
            </a:pPr>
            <a:r>
              <a:rPr b="1" lang="es"/>
              <a:t>Nz = 2^(10 + modo) - Na = 2^(10+modo) - (108 x 2^(modo-1) x 13) + 1</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Como se puede ver en la imagen, el resultado es distinto para cada modo de transmisión.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d5c7ef3e1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ad5c7ef3e1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Luego de calcular la IFFT, las muestras en paralelo son puestas en serie. Cada conjunto 2^(10+modo) muestras conforman un único símbolo OFDM en el tiempo, que debe ser transformado de digital a analógico y finalmente movido a la banda correspondiente para realizar la transmisión.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ad5c7ef3e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ad5c7ef3e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Para ISDB-T, el valor del prefijo cíclico es expresado como una porción del símbolo activo y puede tomar los valores de 1⁄4, 1/8, y 1/16. Un mayor prefijo cíclico hará al sistema más inmune a la interferencia Inter simbólica (ISI) ocasionada por el multicamino, pero redundará en una pérdida del ancho de banda total. Recordemos que para no generar ISI en recepción la respuesta al impulso del canal debe estar acotada al tamaño del prefijo cíclico.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ad5c7ef3e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ad5c7ef3e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ad5c7ef3e1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ad5c7ef3e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Relación C/N -&gt; Carrier - Noise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ad5c7ef3e1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ad5c7ef3e1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d5c7ef3e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d5c7ef3e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t>Símbolo OFDM -&gt; Determinado número de portadoras transmitidas en un intervalo de tiempo.</a:t>
            </a:r>
            <a:endParaRPr b="1"/>
          </a:p>
          <a:p>
            <a:pPr indent="0" lvl="0" marL="0" rtl="0" algn="l">
              <a:spcBef>
                <a:spcPts val="0"/>
              </a:spcBef>
              <a:spcAft>
                <a:spcPts val="0"/>
              </a:spcAft>
              <a:buNone/>
            </a:pPr>
            <a:r>
              <a:rPr b="1" lang="es"/>
              <a:t>Cuadro OFDM -&gt; Sucesión de símbolos OFDM.</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Durante cada intervalo de tiempo, las portadoras son moduladas con unos pocos bits de datos codificados. El </a:t>
            </a:r>
            <a:r>
              <a:rPr lang="es"/>
              <a:t>número</a:t>
            </a:r>
            <a:r>
              <a:rPr lang="es"/>
              <a:t> de bits transmitidos va a depender del tipo de modulación empleado.</a:t>
            </a:r>
            <a:endParaRPr/>
          </a:p>
          <a:p>
            <a:pPr indent="0" lvl="0" marL="0" rtl="0" algn="l">
              <a:spcBef>
                <a:spcPts val="0"/>
              </a:spcBef>
              <a:spcAft>
                <a:spcPts val="0"/>
              </a:spcAft>
              <a:buNone/>
            </a:pPr>
            <a:r>
              <a:rPr lang="es"/>
              <a:t>QPSK -&gt; 2 bits</a:t>
            </a:r>
            <a:endParaRPr/>
          </a:p>
          <a:p>
            <a:pPr indent="0" lvl="0" marL="0" rtl="0" algn="l">
              <a:spcBef>
                <a:spcPts val="0"/>
              </a:spcBef>
              <a:spcAft>
                <a:spcPts val="0"/>
              </a:spcAft>
              <a:buNone/>
            </a:pPr>
            <a:r>
              <a:rPr lang="es"/>
              <a:t>DQPSK -&gt; 4 bits</a:t>
            </a:r>
            <a:endParaRPr/>
          </a:p>
          <a:p>
            <a:pPr indent="0" lvl="0" marL="0" rtl="0" algn="l">
              <a:spcBef>
                <a:spcPts val="0"/>
              </a:spcBef>
              <a:spcAft>
                <a:spcPts val="0"/>
              </a:spcAft>
              <a:buNone/>
            </a:pPr>
            <a:r>
              <a:rPr lang="es"/>
              <a:t>16-QAM -&gt; 4 bits</a:t>
            </a:r>
            <a:endParaRPr/>
          </a:p>
          <a:p>
            <a:pPr indent="0" lvl="0" marL="0" rtl="0" algn="l">
              <a:spcBef>
                <a:spcPts val="0"/>
              </a:spcBef>
              <a:spcAft>
                <a:spcPts val="0"/>
              </a:spcAft>
              <a:buNone/>
            </a:pPr>
            <a:r>
              <a:rPr lang="es"/>
              <a:t>64-QAM -&gt; 6 bits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ad5c7ef3e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ad5c7ef3e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Existe la necesidad de insertar un tiempo de guarda TG para evitar la interferencia entre símbolos (ISI), debiéndose cumplir con la condición de que el tiempo de guarda sea mayor o igual al tiempo de retardo tr.</a:t>
            </a:r>
            <a:endParaRPr/>
          </a:p>
          <a:p>
            <a:pPr indent="0" lvl="0" marL="0" rtl="0" algn="l">
              <a:spcBef>
                <a:spcPts val="0"/>
              </a:spcBef>
              <a:spcAft>
                <a:spcPts val="0"/>
              </a:spcAft>
              <a:buClr>
                <a:schemeClr val="dk1"/>
              </a:buClr>
              <a:buSzPts val="1100"/>
              <a:buFont typeface="Arial"/>
              <a:buNone/>
            </a:pPr>
            <a:r>
              <a:rPr lang="es"/>
              <a:t>Se fijan cuatro valores posibles para la relación TG/TU, que en forma abreviada es representada mediante el símbolo Δ=1/4, 1/8, 1/16, 1/32. </a:t>
            </a:r>
            <a:endParaRPr/>
          </a:p>
          <a:p>
            <a:pPr indent="0" lvl="0" marL="0" rtl="0" algn="l">
              <a:spcBef>
                <a:spcPts val="0"/>
              </a:spcBef>
              <a:spcAft>
                <a:spcPts val="0"/>
              </a:spcAft>
              <a:buClr>
                <a:schemeClr val="dk1"/>
              </a:buClr>
              <a:buSzPts val="1100"/>
              <a:buFont typeface="Arial"/>
              <a:buNone/>
            </a:pPr>
            <a:r>
              <a:rPr lang="es"/>
              <a:t>Si suponemos una distancia “d” entre la antena receptora y el objeto reflectante es de 1km, por lo que la onda reflejada recorrerá una trayectoria adicional de aproximadamente 2km respecto a la señal directa. Entonces el tiempo de retardo dará el siguiente valor: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Este tiempo de retardo, por una cuestión de normalización, corresponde a un intervalo de guarda pequeño (reflexiones a cortas distancias), con lo cual la relación seleccionada es Δ=1/32.</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ad5c7ef3e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ad5c7ef3e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ad5c7ef3e1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ad5c7ef3e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ad5c7ef3e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ad5c7ef3e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ad5c7ef3e1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ad5c7ef3e1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Una sucesión de símbolos OFDM se denomina “cuadro OFDM”. Si F es la cantidad de símbolos que componen el cuadro OFDM, entonces el tiempo de duración del cuadro es:</a:t>
            </a:r>
            <a:endParaRPr/>
          </a:p>
          <a:p>
            <a:pPr indent="0" lvl="0" marL="0" rtl="0" algn="l">
              <a:spcBef>
                <a:spcPts val="0"/>
              </a:spcBef>
              <a:spcAft>
                <a:spcPts val="0"/>
              </a:spcAft>
              <a:buClr>
                <a:schemeClr val="dk1"/>
              </a:buClr>
              <a:buSzPts val="1100"/>
              <a:buFont typeface="Arial"/>
              <a:buNone/>
            </a:pPr>
            <a:r>
              <a:rPr lang="es"/>
              <a:t>Tf = FTs</a:t>
            </a:r>
            <a:endParaRPr/>
          </a:p>
          <a:p>
            <a:pPr indent="0" lvl="0" marL="0" rtl="0" algn="l">
              <a:spcBef>
                <a:spcPts val="0"/>
              </a:spcBef>
              <a:spcAft>
                <a:spcPts val="0"/>
              </a:spcAft>
              <a:buClr>
                <a:schemeClr val="dk1"/>
              </a:buClr>
              <a:buSzPts val="1100"/>
              <a:buFont typeface="Arial"/>
              <a:buNone/>
            </a:pPr>
            <a:r>
              <a:rPr lang="es"/>
              <a:t>Por otro lado la tasa de transmisión de datos del sistema ISDB-T, en bits por segundo, para los 13 segmentos es:</a:t>
            </a:r>
            <a:endParaRPr/>
          </a:p>
          <a:p>
            <a:pPr indent="0" lvl="0" marL="0" rtl="0" algn="l">
              <a:spcBef>
                <a:spcPts val="0"/>
              </a:spcBef>
              <a:spcAft>
                <a:spcPts val="0"/>
              </a:spcAft>
              <a:buClr>
                <a:schemeClr val="dk1"/>
              </a:buClr>
              <a:buSzPts val="1100"/>
              <a:buFont typeface="Arial"/>
              <a:buNone/>
            </a:pPr>
            <a:r>
              <a:rPr lang="es"/>
              <a:t>R = Ko Ki * (bp(13xLd) / Ts</a:t>
            </a:r>
            <a:endParaRPr/>
          </a:p>
          <a:p>
            <a:pPr indent="0" lvl="0" marL="0" rtl="0" algn="l">
              <a:spcBef>
                <a:spcPts val="0"/>
              </a:spcBef>
              <a:spcAft>
                <a:spcPts val="0"/>
              </a:spcAft>
              <a:buClr>
                <a:schemeClr val="dk1"/>
              </a:buClr>
              <a:buSzPts val="1100"/>
              <a:buFont typeface="Arial"/>
              <a:buNone/>
            </a:pPr>
            <a:r>
              <a:rPr lang="es"/>
              <a:t>donde:</a:t>
            </a:r>
            <a:endParaRPr/>
          </a:p>
          <a:p>
            <a:pPr indent="0" lvl="0" marL="0" rtl="0" algn="l">
              <a:spcBef>
                <a:spcPts val="0"/>
              </a:spcBef>
              <a:spcAft>
                <a:spcPts val="0"/>
              </a:spcAft>
              <a:buClr>
                <a:schemeClr val="dk1"/>
              </a:buClr>
              <a:buSzPts val="1100"/>
              <a:buFont typeface="Arial"/>
              <a:buNone/>
            </a:pPr>
            <a:r>
              <a:rPr lang="es"/>
              <a:t>-KO es la relación de codificación externa (Reed-Solomon). Su valor es fijo e igual a 188/204.</a:t>
            </a:r>
            <a:endParaRPr/>
          </a:p>
          <a:p>
            <a:pPr indent="0" lvl="0" marL="0" rtl="0" algn="l">
              <a:spcBef>
                <a:spcPts val="0"/>
              </a:spcBef>
              <a:spcAft>
                <a:spcPts val="0"/>
              </a:spcAft>
              <a:buClr>
                <a:schemeClr val="dk1"/>
              </a:buClr>
              <a:buSzPts val="1100"/>
              <a:buFont typeface="Arial"/>
              <a:buNone/>
            </a:pPr>
            <a:r>
              <a:rPr lang="es"/>
              <a:t>-KI es la relación de codificación interna o convolucional: 1/2, 2/3, 3/4, 5/6 ó 7/8.</a:t>
            </a:r>
            <a:endParaRPr/>
          </a:p>
          <a:p>
            <a:pPr indent="0" lvl="0" marL="0" rtl="0" algn="l">
              <a:spcBef>
                <a:spcPts val="0"/>
              </a:spcBef>
              <a:spcAft>
                <a:spcPts val="0"/>
              </a:spcAft>
              <a:buClr>
                <a:schemeClr val="dk1"/>
              </a:buClr>
              <a:buSzPts val="1100"/>
              <a:buFont typeface="Arial"/>
              <a:buNone/>
            </a:pPr>
            <a:r>
              <a:rPr lang="es"/>
              <a:t>-bP es el número de bits de datos transmitidos por cada palabra: 2, 4 ó 6 (modulaciones QPSK/DPSK, 16-QAM ó 64-QAM, respectivamente).</a:t>
            </a:r>
            <a:endParaRPr/>
          </a:p>
          <a:p>
            <a:pPr indent="0" lvl="0" marL="0" rtl="0" algn="l">
              <a:spcBef>
                <a:spcPts val="0"/>
              </a:spcBef>
              <a:spcAft>
                <a:spcPts val="0"/>
              </a:spcAft>
              <a:buClr>
                <a:schemeClr val="dk1"/>
              </a:buClr>
              <a:buSzPts val="1100"/>
              <a:buFont typeface="Arial"/>
              <a:buNone/>
            </a:pPr>
            <a:r>
              <a:rPr lang="es"/>
              <a:t>-LD es el número de portadoras disponibles en cada segmento para la transmisión de datos.</a:t>
            </a:r>
            <a:endParaRPr/>
          </a:p>
          <a:p>
            <a:pPr indent="0" lvl="0" marL="0" rtl="0" algn="l">
              <a:spcBef>
                <a:spcPts val="0"/>
              </a:spcBef>
              <a:spcAft>
                <a:spcPts val="0"/>
              </a:spcAft>
              <a:buClr>
                <a:schemeClr val="dk1"/>
              </a:buClr>
              <a:buSzPts val="1100"/>
              <a:buFont typeface="Arial"/>
              <a:buNone/>
            </a:pPr>
            <a:r>
              <a:rPr lang="es"/>
              <a:t>-TS es el tiempo de duración de cada símbolo OFDM.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ad5c7ef3e1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ad5c7ef3e1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ad5c7ef3e1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ad5c7ef3e1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ad5c7ef3e1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ad5c7ef3e1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ad5c7ef3e1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ad5c7ef3e1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ad5c7ef3e1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ad5c7ef3e1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d5c7ef3e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d5c7ef3e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OFDM se basa en el principio de ortogonalidad.</a:t>
            </a:r>
            <a:endParaRPr/>
          </a:p>
          <a:p>
            <a:pPr indent="0" lvl="0" marL="0" rtl="0" algn="l">
              <a:spcBef>
                <a:spcPts val="0"/>
              </a:spcBef>
              <a:spcAft>
                <a:spcPts val="0"/>
              </a:spcAft>
              <a:buNone/>
            </a:pPr>
            <a:r>
              <a:rPr b="1" lang="es"/>
              <a:t>Dentro de cada símbolo OFDM, se aplica este principio, el cual se cumple cuando la separación entre portadoras es igual a la inversa del tiempo de duración del símbolo. </a:t>
            </a:r>
            <a:endParaRPr b="1"/>
          </a:p>
          <a:p>
            <a:pPr indent="0" lvl="0" marL="0" rtl="0" algn="l">
              <a:spcBef>
                <a:spcPts val="0"/>
              </a:spcBef>
              <a:spcAft>
                <a:spcPts val="0"/>
              </a:spcAft>
              <a:buNone/>
            </a:pPr>
            <a:r>
              <a:rPr lang="es"/>
              <a:t>Esto se hace con el objetivo de evitar la interferencia entre portadoras, o ICI - Inter-carrier Interface.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ad5c7ef3e1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ad5c7ef3e1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ad5c7ef3e1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ad5c7ef3e1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ad5c7ef3e1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ad5c7ef3e1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ad5c7ef3e1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ad5c7ef3e1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ad5c7ef3e1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ad5c7ef3e1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ad5c7ef3e1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ad5c7ef3e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ad5c7ef3e1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ad5c7ef3e1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ad5c7ef3e1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ad5c7ef3e1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ad5c7ef3e1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ad5c7ef3e1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ad5c7ef3e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ad5c7ef3e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d5c7ef3e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d5c7ef3e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El espectro resultante va a estar formado por curvas de la forma y = sen (x) / x. Al estar las portadoras separadas por la inversa del tiempo de símbolo, podemos decir que no va a haber ICI. Obteniendo el siguiente resultado:</a:t>
            </a:r>
            <a:endParaRPr b="1"/>
          </a:p>
          <a:p>
            <a:pPr indent="0" lvl="0" marL="0" rtl="0" algn="l">
              <a:spcBef>
                <a:spcPts val="0"/>
              </a:spcBef>
              <a:spcAft>
                <a:spcPts val="0"/>
              </a:spcAft>
              <a:buNone/>
            </a:pPr>
            <a:r>
              <a:rPr lang="es"/>
              <a:t>Si todas las portadoras transmiten </a:t>
            </a:r>
            <a:r>
              <a:rPr lang="es"/>
              <a:t>simultáneamente</a:t>
            </a:r>
            <a:r>
              <a:rPr lang="es"/>
              <a:t> sin espaciar las frecuencias de esta manera, entonces se van a interferir entre </a:t>
            </a:r>
            <a:r>
              <a:rPr lang="es"/>
              <a:t>sí y</a:t>
            </a:r>
            <a:r>
              <a:rPr lang="es"/>
              <a:t> el espectro resultante </a:t>
            </a:r>
            <a:r>
              <a:rPr lang="es"/>
              <a:t>será</a:t>
            </a:r>
            <a:r>
              <a:rPr lang="es"/>
              <a:t> muy irregular, lo que va a dificultar la recuperación de la señal.</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ad5c7ef3e1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ad5c7ef3e1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ad5c7ef3e1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ad5c7ef3e1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tabla 8 se presentan todos los valores de ajuste de retardo DA que surgen como consecuencia de dar valores a NC en la ecuación anterior.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d5c7ef3e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d5c7ef3e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La parte inicial de cada símbolo OFDM transmitido, corre riesgo de ser degradada por el final del símbolo anterior, generando ISI (</a:t>
            </a:r>
            <a:r>
              <a:rPr b="1" lang="es">
                <a:solidFill>
                  <a:schemeClr val="dk1"/>
                </a:solidFill>
              </a:rPr>
              <a:t>Inter-Simbol interference.) </a:t>
            </a:r>
            <a:r>
              <a:rPr b="1" lang="es"/>
              <a:t>. Para evitar esto, se agregan intervalos de guarda en el dominio temporal.</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Más</a:t>
            </a:r>
            <a:r>
              <a:rPr lang="es"/>
              <a:t> adelante vamos a ver como este intervalo no es un tiempo muerto, porque en caso de serlo se </a:t>
            </a:r>
            <a:r>
              <a:rPr lang="es"/>
              <a:t>podría</a:t>
            </a:r>
            <a:r>
              <a:rPr lang="es"/>
              <a:t> perder la ortogonalidad entre portadoras.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d5c7ef3e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d5c7ef3e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Llamamos tiempo de retardo relación entre la distancia recorrida por la señal y la velocidad transmisión: Tr = d / c</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En la primera imagen podemos ver la señal directa (</a:t>
            </a:r>
            <a:r>
              <a:rPr lang="es"/>
              <a:t>línea</a:t>
            </a:r>
            <a:r>
              <a:rPr lang="es"/>
              <a:t> continua) y las distintas señales reflejadas (</a:t>
            </a:r>
            <a:r>
              <a:rPr lang="es"/>
              <a:t>líneas</a:t>
            </a:r>
            <a:r>
              <a:rPr lang="es"/>
              <a:t> punteadas) emitidas por 2 transmisores que emiten la misma señal. Mientras </a:t>
            </a:r>
            <a:r>
              <a:rPr lang="es"/>
              <a:t>más</a:t>
            </a:r>
            <a:r>
              <a:rPr lang="es"/>
              <a:t> recorrido tenga que hacer la señal reflejada, </a:t>
            </a:r>
            <a:r>
              <a:rPr lang="es"/>
              <a:t>más</a:t>
            </a:r>
            <a:r>
              <a:rPr lang="es"/>
              <a:t> grande </a:t>
            </a:r>
            <a:r>
              <a:rPr lang="es"/>
              <a:t>será</a:t>
            </a:r>
            <a:r>
              <a:rPr lang="es"/>
              <a:t> el tiempo de retardo. </a:t>
            </a:r>
            <a:endParaRPr/>
          </a:p>
          <a:p>
            <a:pPr indent="0" lvl="0" marL="0" rtl="0" algn="l">
              <a:spcBef>
                <a:spcPts val="0"/>
              </a:spcBef>
              <a:spcAft>
                <a:spcPts val="0"/>
              </a:spcAft>
              <a:buNone/>
            </a:pPr>
            <a:r>
              <a:rPr lang="es"/>
              <a:t>Para evitar interferencias entre </a:t>
            </a:r>
            <a:r>
              <a:rPr lang="es"/>
              <a:t>símbolos</a:t>
            </a:r>
            <a:r>
              <a:rPr lang="es"/>
              <a:t>, se debe introducir un intervalo de guarda Tg que sea mayor o igual al peor tiempo de retardo.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d5c7ef3e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d5c7ef3e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Dicho intervalo no se transmite vacío, se ocupa con la parte final del próximo símbolo a transmitir.</a:t>
            </a:r>
            <a:endParaRPr b="1"/>
          </a:p>
          <a:p>
            <a:pPr indent="0" lvl="0" marL="0" rtl="0" algn="l">
              <a:spcBef>
                <a:spcPts val="0"/>
              </a:spcBef>
              <a:spcAft>
                <a:spcPts val="0"/>
              </a:spcAft>
              <a:buNone/>
            </a:pPr>
            <a:r>
              <a:rPr lang="es"/>
              <a:t>Esto se debe a que si no existiera señal durante el intervalo de guarda, una vez transcurrido el tiempo de ISI, el </a:t>
            </a:r>
            <a:r>
              <a:rPr lang="es"/>
              <a:t>receptor</a:t>
            </a:r>
            <a:r>
              <a:rPr lang="es"/>
              <a:t> debería comenzar la captura del símbolo en el momento exacto, recuperando toda la información transportada. Esta </a:t>
            </a:r>
            <a:r>
              <a:rPr lang="es"/>
              <a:t>acción no</a:t>
            </a:r>
            <a:r>
              <a:rPr lang="es"/>
              <a:t> resulta posible en presencia de múltiples señales ya que sería muy </a:t>
            </a:r>
            <a:r>
              <a:rPr lang="es"/>
              <a:t>difícil</a:t>
            </a:r>
            <a:r>
              <a:rPr lang="es"/>
              <a:t> poder detectar el comienzo y el final de cada símbolo.</a:t>
            </a:r>
            <a:endParaRPr/>
          </a:p>
          <a:p>
            <a:pPr indent="0" lvl="0" marL="0" rtl="0" algn="l">
              <a:spcBef>
                <a:spcPts val="0"/>
              </a:spcBef>
              <a:spcAft>
                <a:spcPts val="0"/>
              </a:spcAft>
              <a:buNone/>
            </a:pPr>
            <a:r>
              <a:rPr lang="es"/>
              <a:t>Como se ve en la imagen, esta la señal directa y la señal reflejada y la que se recibe en el procesamiento, mientras que la partes negras son la interferencia entre </a:t>
            </a:r>
            <a:r>
              <a:rPr lang="es"/>
              <a:t>símbolos</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41.png"/><Relationship Id="rId5"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0.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6.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7.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551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Radiodifusión Sonora y Televisiva</a:t>
            </a:r>
            <a:endParaRPr/>
          </a:p>
        </p:txBody>
      </p:sp>
      <p:sp>
        <p:nvSpPr>
          <p:cNvPr id="55" name="Google Shape;55;p13"/>
          <p:cNvSpPr txBox="1"/>
          <p:nvPr>
            <p:ph idx="1" type="subTitle"/>
          </p:nvPr>
        </p:nvSpPr>
        <p:spPr>
          <a:xfrm>
            <a:off x="311700" y="26497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ISDB-T ABNT NBR 15601</a:t>
            </a:r>
            <a:endParaRPr/>
          </a:p>
        </p:txBody>
      </p:sp>
      <p:sp>
        <p:nvSpPr>
          <p:cNvPr id="56" name="Google Shape;56;p13"/>
          <p:cNvSpPr txBox="1"/>
          <p:nvPr>
            <p:ph idx="1" type="subTitle"/>
          </p:nvPr>
        </p:nvSpPr>
        <p:spPr>
          <a:xfrm>
            <a:off x="311700" y="3716100"/>
            <a:ext cx="8520600" cy="893100"/>
          </a:xfrm>
          <a:prstGeom prst="rect">
            <a:avLst/>
          </a:prstGeom>
        </p:spPr>
        <p:txBody>
          <a:bodyPr anchorCtr="0" anchor="t" bIns="91425" lIns="91425" spcFirstLastPara="1" rIns="91425" wrap="square" tIns="91425">
            <a:normAutofit fontScale="62500" lnSpcReduction="20000"/>
          </a:bodyPr>
          <a:lstStyle/>
          <a:p>
            <a:pPr indent="0" lvl="0" marL="0" rtl="0" algn="r">
              <a:spcBef>
                <a:spcPts val="0"/>
              </a:spcBef>
              <a:spcAft>
                <a:spcPts val="0"/>
              </a:spcAft>
              <a:buNone/>
            </a:pPr>
            <a:r>
              <a:rPr lang="es"/>
              <a:t>Profesor: Pablo De Cesare</a:t>
            </a:r>
            <a:endParaRPr/>
          </a:p>
          <a:p>
            <a:pPr indent="0" lvl="0" marL="0" rtl="0" algn="r">
              <a:spcBef>
                <a:spcPts val="0"/>
              </a:spcBef>
              <a:spcAft>
                <a:spcPts val="0"/>
              </a:spcAft>
              <a:buNone/>
            </a:pPr>
            <a:r>
              <a:rPr lang="es"/>
              <a:t>Alumno: Gonzalo Sabaino</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Sistema de transmisión</a:t>
            </a:r>
            <a:endParaRPr/>
          </a:p>
        </p:txBody>
      </p:sp>
      <p:sp>
        <p:nvSpPr>
          <p:cNvPr id="119" name="Google Shape;119;p22"/>
          <p:cNvSpPr txBox="1"/>
          <p:nvPr>
            <p:ph idx="1" type="body"/>
          </p:nvPr>
        </p:nvSpPr>
        <p:spPr>
          <a:xfrm>
            <a:off x="311700" y="1152475"/>
            <a:ext cx="8520600" cy="79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sistema ISDB-Tb permite organizar la información en capas </a:t>
            </a:r>
            <a:r>
              <a:rPr lang="es"/>
              <a:t>jerárquicas</a:t>
            </a:r>
            <a:r>
              <a:rPr lang="es"/>
              <a:t> A, B y C </a:t>
            </a:r>
            <a:r>
              <a:rPr lang="es"/>
              <a:t>convirtiéndose en un</a:t>
            </a:r>
            <a:r>
              <a:rPr lang="es"/>
              <a:t> sistema de banda segmentada.</a:t>
            </a:r>
            <a:endParaRPr/>
          </a:p>
        </p:txBody>
      </p:sp>
      <p:pic>
        <p:nvPicPr>
          <p:cNvPr id="120" name="Google Shape;120;p22"/>
          <p:cNvPicPr preferRelativeResize="0"/>
          <p:nvPr/>
        </p:nvPicPr>
        <p:blipFill>
          <a:blip r:embed="rId3">
            <a:alphaModFix/>
          </a:blip>
          <a:stretch>
            <a:fillRect/>
          </a:stretch>
        </p:blipFill>
        <p:spPr>
          <a:xfrm>
            <a:off x="311700" y="2266488"/>
            <a:ext cx="4991074" cy="2131975"/>
          </a:xfrm>
          <a:prstGeom prst="rect">
            <a:avLst/>
          </a:prstGeom>
          <a:noFill/>
          <a:ln>
            <a:noFill/>
          </a:ln>
        </p:spPr>
      </p:pic>
      <p:sp>
        <p:nvSpPr>
          <p:cNvPr id="121" name="Google Shape;121;p22"/>
          <p:cNvSpPr txBox="1"/>
          <p:nvPr>
            <p:ph idx="1" type="body"/>
          </p:nvPr>
        </p:nvSpPr>
        <p:spPr>
          <a:xfrm>
            <a:off x="5558525" y="2266500"/>
            <a:ext cx="3350100" cy="231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segmento central puede ser utilizado para recepción parcial. Es denominado “One Seg” y ofrece un servicio LDTV para dispositivos </a:t>
            </a:r>
            <a:r>
              <a:rPr lang="es"/>
              <a:t>móviles</a:t>
            </a:r>
            <a:r>
              <a:rPr lang="e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en bloques</a:t>
            </a:r>
            <a:endParaRPr/>
          </a:p>
        </p:txBody>
      </p:sp>
      <p:pic>
        <p:nvPicPr>
          <p:cNvPr id="127" name="Google Shape;127;p23"/>
          <p:cNvPicPr preferRelativeResize="0"/>
          <p:nvPr/>
        </p:nvPicPr>
        <p:blipFill>
          <a:blip r:embed="rId3">
            <a:alphaModFix/>
          </a:blip>
          <a:stretch>
            <a:fillRect/>
          </a:stretch>
        </p:blipFill>
        <p:spPr>
          <a:xfrm>
            <a:off x="437900" y="1749076"/>
            <a:ext cx="8268199" cy="240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Flujo de transporte MPEG-2</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Las señales de </a:t>
            </a:r>
            <a:r>
              <a:rPr lang="es"/>
              <a:t>audio</a:t>
            </a:r>
            <a:r>
              <a:rPr lang="es"/>
              <a:t> y video ya comprimidos </a:t>
            </a:r>
            <a:r>
              <a:rPr lang="es"/>
              <a:t>más</a:t>
            </a:r>
            <a:r>
              <a:rPr lang="es"/>
              <a:t> los datos ya formateados se organizan en tramas de datos (PES) que tienen longitud variable.  Posteriormente hay un primer nivel de </a:t>
            </a:r>
            <a:r>
              <a:rPr lang="es"/>
              <a:t>multiplexación</a:t>
            </a:r>
            <a:r>
              <a:rPr lang="es"/>
              <a:t> que combina la </a:t>
            </a:r>
            <a:r>
              <a:rPr lang="es"/>
              <a:t>información</a:t>
            </a:r>
            <a:r>
              <a:rPr lang="es"/>
              <a:t> en paquetes de longitud fija e igual a 188 bytes.</a:t>
            </a:r>
            <a:endParaRPr/>
          </a:p>
        </p:txBody>
      </p:sp>
      <p:pic>
        <p:nvPicPr>
          <p:cNvPr id="134" name="Google Shape;134;p24"/>
          <p:cNvPicPr preferRelativeResize="0"/>
          <p:nvPr/>
        </p:nvPicPr>
        <p:blipFill>
          <a:blip r:embed="rId3">
            <a:alphaModFix/>
          </a:blip>
          <a:stretch>
            <a:fillRect/>
          </a:stretch>
        </p:blipFill>
        <p:spPr>
          <a:xfrm>
            <a:off x="1891297" y="2705150"/>
            <a:ext cx="5494877" cy="199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Re-Multiplexador</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re-multiplexador combina los TS de entrada agregando a su salida un flujo binario </a:t>
            </a:r>
            <a:r>
              <a:rPr lang="es"/>
              <a:t>único</a:t>
            </a:r>
            <a:r>
              <a:rPr lang="es"/>
              <a:t> llamado BTS. </a:t>
            </a:r>
            <a:endParaRPr/>
          </a:p>
          <a:p>
            <a:pPr indent="0" lvl="0" marL="0" rtl="0" algn="l">
              <a:spcBef>
                <a:spcPts val="1200"/>
              </a:spcBef>
              <a:spcAft>
                <a:spcPts val="0"/>
              </a:spcAft>
              <a:buNone/>
            </a:pPr>
            <a:r>
              <a:t/>
            </a:r>
            <a:endParaRPr sz="1600">
              <a:solidFill>
                <a:srgbClr val="FFFFFF"/>
              </a:solidFill>
            </a:endParaRPr>
          </a:p>
          <a:p>
            <a:pPr indent="0" lvl="0" marL="0" rtl="0" algn="l">
              <a:spcBef>
                <a:spcPts val="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1615963" y="2104825"/>
            <a:ext cx="5912074" cy="220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Re-Multiplexador</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Características</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Agrega 16 bytes nulos a los paquetes TS.</a:t>
            </a:r>
            <a:endParaRPr/>
          </a:p>
          <a:p>
            <a:pPr indent="0" lvl="0" marL="0" rtl="0" algn="l">
              <a:spcBef>
                <a:spcPts val="0"/>
              </a:spcBef>
              <a:spcAft>
                <a:spcPts val="0"/>
              </a:spcAft>
              <a:buNone/>
            </a:pPr>
            <a:r>
              <a:rPr lang="es"/>
              <a:t>• Forma nuevos paquetes llamados TSP, cuya longitud es de 204 bytes (188+16).</a:t>
            </a:r>
            <a:endParaRPr/>
          </a:p>
          <a:p>
            <a:pPr indent="0" lvl="0" marL="0" rtl="0" algn="l">
              <a:spcBef>
                <a:spcPts val="0"/>
              </a:spcBef>
              <a:spcAft>
                <a:spcPts val="0"/>
              </a:spcAft>
              <a:buNone/>
            </a:pPr>
            <a:r>
              <a:rPr lang="es"/>
              <a:t>• El flujo es sincrónico y tiene una tasa constante de 32,5079 Mbps.</a:t>
            </a:r>
            <a:endParaRPr/>
          </a:p>
          <a:p>
            <a:pPr indent="0" lvl="0" marL="0" rtl="0" algn="l">
              <a:spcBef>
                <a:spcPts val="0"/>
              </a:spcBef>
              <a:spcAft>
                <a:spcPts val="0"/>
              </a:spcAft>
              <a:buNone/>
            </a:pPr>
            <a:r>
              <a:rPr lang="es"/>
              <a:t>• Posiciona y dispone los paquetes TSP posibilitando la transmisión jerárquica y la recepción parcial.</a:t>
            </a:r>
            <a:endParaRPr/>
          </a:p>
          <a:p>
            <a:pPr indent="0" lvl="0" marL="0" rtl="0" algn="l">
              <a:spcBef>
                <a:spcPts val="0"/>
              </a:spcBef>
              <a:spcAft>
                <a:spcPts val="0"/>
              </a:spcAft>
              <a:buNone/>
            </a:pPr>
            <a:r>
              <a:rPr lang="es"/>
              <a:t>• Inserta una determinada cantidad de TSP nulos para poder mantener la velocidad binaria constante e independiente de los parámetros de transmisión seleccionados para cada capa jerárquica.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Características</a:t>
            </a:r>
            <a:r>
              <a:rPr lang="es"/>
              <a:t> del BTS</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Campo ISDB-Tb -&gt; Provee información sobre el indicador de la capa </a:t>
            </a:r>
            <a:r>
              <a:rPr lang="es"/>
              <a:t>jerárquica</a:t>
            </a:r>
            <a:r>
              <a:rPr lang="es"/>
              <a:t>, contador de TSP, cabecera de cuadro e </a:t>
            </a:r>
            <a:r>
              <a:rPr lang="es"/>
              <a:t>información</a:t>
            </a:r>
            <a:r>
              <a:rPr lang="es"/>
              <a:t> auxiliar.</a:t>
            </a:r>
            <a:endParaRPr/>
          </a:p>
          <a:p>
            <a:pPr indent="0" lvl="0" marL="0" rtl="0" algn="l">
              <a:spcBef>
                <a:spcPts val="1200"/>
              </a:spcBef>
              <a:spcAft>
                <a:spcPts val="1200"/>
              </a:spcAft>
              <a:buNone/>
            </a:pPr>
            <a:r>
              <a:rPr lang="es"/>
              <a:t>Campo Reed Solomon -&gt; Permite la </a:t>
            </a:r>
            <a:r>
              <a:rPr lang="es"/>
              <a:t>corrección</a:t>
            </a:r>
            <a:r>
              <a:rPr lang="es"/>
              <a:t> de hasta 4 bytes </a:t>
            </a:r>
            <a:r>
              <a:rPr lang="es"/>
              <a:t>erróneos</a:t>
            </a:r>
            <a:r>
              <a:rPr lang="es"/>
              <a:t> en cada TSP del flujo BPS.</a:t>
            </a:r>
            <a:endParaRPr/>
          </a:p>
        </p:txBody>
      </p:sp>
      <p:pic>
        <p:nvPicPr>
          <p:cNvPr id="154" name="Google Shape;154;p27"/>
          <p:cNvPicPr preferRelativeResize="0"/>
          <p:nvPr/>
        </p:nvPicPr>
        <p:blipFill>
          <a:blip r:embed="rId3">
            <a:alphaModFix/>
          </a:blip>
          <a:stretch>
            <a:fillRect/>
          </a:stretch>
        </p:blipFill>
        <p:spPr>
          <a:xfrm>
            <a:off x="1954750" y="2774250"/>
            <a:ext cx="5234502" cy="186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Separador de capas </a:t>
            </a:r>
            <a:r>
              <a:rPr lang="es"/>
              <a:t>jerárquicas</a:t>
            </a:r>
            <a:endParaRPr/>
          </a:p>
        </p:txBody>
      </p:sp>
      <p:sp>
        <p:nvSpPr>
          <p:cNvPr id="160" name="Google Shape;160;p28"/>
          <p:cNvSpPr txBox="1"/>
          <p:nvPr>
            <p:ph idx="1" type="body"/>
          </p:nvPr>
        </p:nvSpPr>
        <p:spPr>
          <a:xfrm>
            <a:off x="5113875" y="1944575"/>
            <a:ext cx="3794700" cy="186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865"/>
              <a:t>El espacio o bloque “dummy” es el tiempo que insume la generación de las muestras correspondientes a los siguientes elementos:</a:t>
            </a:r>
            <a:endParaRPr sz="5865"/>
          </a:p>
          <a:p>
            <a:pPr indent="0" lvl="0" marL="0" rtl="0" algn="l">
              <a:spcBef>
                <a:spcPts val="1200"/>
              </a:spcBef>
              <a:spcAft>
                <a:spcPts val="0"/>
              </a:spcAft>
              <a:buNone/>
            </a:pPr>
            <a:r>
              <a:rPr lang="es" sz="5865"/>
              <a:t>- </a:t>
            </a:r>
            <a:r>
              <a:rPr lang="es" sz="5865"/>
              <a:t>Portadoras piloto</a:t>
            </a:r>
            <a:endParaRPr sz="5865"/>
          </a:p>
          <a:p>
            <a:pPr indent="0" lvl="0" marL="0" rtl="0" algn="l">
              <a:spcBef>
                <a:spcPts val="1200"/>
              </a:spcBef>
              <a:spcAft>
                <a:spcPts val="0"/>
              </a:spcAft>
              <a:buNone/>
            </a:pPr>
            <a:r>
              <a:rPr lang="es" sz="5865"/>
              <a:t>- Portadoras nulas </a:t>
            </a:r>
            <a:endParaRPr sz="5865"/>
          </a:p>
          <a:p>
            <a:pPr indent="0" lvl="0" marL="0" rtl="0" algn="l">
              <a:spcBef>
                <a:spcPts val="1200"/>
              </a:spcBef>
              <a:spcAft>
                <a:spcPts val="0"/>
              </a:spcAft>
              <a:buNone/>
            </a:pPr>
            <a:r>
              <a:rPr lang="es" sz="5865"/>
              <a:t>- Intervalo de guarda</a:t>
            </a:r>
            <a:endParaRPr sz="586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1" name="Google Shape;161;p28"/>
          <p:cNvPicPr preferRelativeResize="0"/>
          <p:nvPr/>
        </p:nvPicPr>
        <p:blipFill>
          <a:blip r:embed="rId3">
            <a:alphaModFix/>
          </a:blip>
          <a:stretch>
            <a:fillRect/>
          </a:stretch>
        </p:blipFill>
        <p:spPr>
          <a:xfrm>
            <a:off x="311702" y="2063175"/>
            <a:ext cx="4648926" cy="1861650"/>
          </a:xfrm>
          <a:prstGeom prst="rect">
            <a:avLst/>
          </a:prstGeom>
          <a:noFill/>
          <a:ln>
            <a:noFill/>
          </a:ln>
        </p:spPr>
      </p:pic>
      <p:sp>
        <p:nvSpPr>
          <p:cNvPr id="162" name="Google Shape;162;p28"/>
          <p:cNvSpPr txBox="1"/>
          <p:nvPr/>
        </p:nvSpPr>
        <p:spPr>
          <a:xfrm>
            <a:off x="311700" y="1111700"/>
            <a:ext cx="825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ADADAD"/>
                </a:solidFill>
              </a:rPr>
              <a:t>Se asigna cada TSP a la capa </a:t>
            </a:r>
            <a:r>
              <a:rPr lang="es" sz="1800">
                <a:solidFill>
                  <a:srgbClr val="ADADAD"/>
                </a:solidFill>
              </a:rPr>
              <a:t>jerárquica</a:t>
            </a:r>
            <a:r>
              <a:rPr lang="es" sz="1800">
                <a:solidFill>
                  <a:srgbClr val="ADADAD"/>
                </a:solidFill>
              </a:rPr>
              <a:t> correspondiente. Se descartan los paquetes nulos y se ordenan de la siguiente manera:</a:t>
            </a:r>
            <a:endParaRPr sz="1800">
              <a:solidFill>
                <a:srgbClr val="ADADAD"/>
              </a:solidFill>
            </a:endParaRPr>
          </a:p>
        </p:txBody>
      </p:sp>
      <p:sp>
        <p:nvSpPr>
          <p:cNvPr id="163" name="Google Shape;163;p28"/>
          <p:cNvSpPr txBox="1"/>
          <p:nvPr/>
        </p:nvSpPr>
        <p:spPr>
          <a:xfrm>
            <a:off x="311700" y="4065625"/>
            <a:ext cx="825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ADADAD"/>
                </a:solidFill>
              </a:rPr>
              <a:t>Será necesario incluir un número de secuencia que permita identificar la posición de cada TSP. </a:t>
            </a:r>
            <a:endParaRPr sz="1800">
              <a:solidFill>
                <a:srgbClr val="ADADA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Reed - Solomon</a:t>
            </a:r>
            <a:endParaRPr/>
          </a:p>
        </p:txBody>
      </p:sp>
      <p:sp>
        <p:nvSpPr>
          <p:cNvPr id="169" name="Google Shape;169;p29"/>
          <p:cNvSpPr txBox="1"/>
          <p:nvPr>
            <p:ph idx="1" type="body"/>
          </p:nvPr>
        </p:nvSpPr>
        <p:spPr>
          <a:xfrm>
            <a:off x="311700" y="1091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TSP son separados por capa jerárquica, los campos ISDB-Tb Info y paridad RS opcional de los paquetes TSP entregados por el separador se cambian por 16 nuevos bytes de paridad Reed- Solomon. Se emplea una técnica de corrección de errores hacia adelante (FEC) que se aplica al flujo de datos entrante.</a:t>
            </a:r>
            <a:endParaRPr/>
          </a:p>
          <a:p>
            <a:pPr indent="0" lvl="0" marL="0" rtl="0" algn="l">
              <a:spcBef>
                <a:spcPts val="1200"/>
              </a:spcBef>
              <a:spcAft>
                <a:spcPts val="1200"/>
              </a:spcAft>
              <a:buNone/>
            </a:pPr>
            <a:r>
              <a:t/>
            </a:r>
            <a:endParaRPr/>
          </a:p>
        </p:txBody>
      </p:sp>
      <p:pic>
        <p:nvPicPr>
          <p:cNvPr id="170" name="Google Shape;170;p29"/>
          <p:cNvPicPr preferRelativeResize="0"/>
          <p:nvPr/>
        </p:nvPicPr>
        <p:blipFill>
          <a:blip r:embed="rId3">
            <a:alphaModFix/>
          </a:blip>
          <a:stretch>
            <a:fillRect/>
          </a:stretch>
        </p:blipFill>
        <p:spPr>
          <a:xfrm>
            <a:off x="1391175" y="2642450"/>
            <a:ext cx="6361650" cy="168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Aleatorizador de bits</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Este circuito permite obtener una Secuencia Binaria Pseudo-Aleatoria (PRBS), que se forma a partir de la operación lógica OR Exclusiva (XOR) entre el bit de entrada y el polinomio: G(x) = X^15 + X^14 + 1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7" name="Google Shape;177;p30"/>
          <p:cNvPicPr preferRelativeResize="0"/>
          <p:nvPr/>
        </p:nvPicPr>
        <p:blipFill>
          <a:blip r:embed="rId3">
            <a:alphaModFix/>
          </a:blip>
          <a:stretch>
            <a:fillRect/>
          </a:stretch>
        </p:blipFill>
        <p:spPr>
          <a:xfrm>
            <a:off x="2243200" y="2571750"/>
            <a:ext cx="4657600" cy="1512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Aleatorizador de bits</a:t>
            </a:r>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bytes de sincronismo no son afectados por la secuencia PRBS, ya que es deshabilitada en este momento, como se ilustra en la siguiente figura:</a:t>
            </a:r>
            <a:endParaRPr/>
          </a:p>
        </p:txBody>
      </p:sp>
      <p:pic>
        <p:nvPicPr>
          <p:cNvPr id="184" name="Google Shape;184;p31"/>
          <p:cNvPicPr preferRelativeResize="0"/>
          <p:nvPr/>
        </p:nvPicPr>
        <p:blipFill>
          <a:blip r:embed="rId3">
            <a:alphaModFix/>
          </a:blip>
          <a:stretch>
            <a:fillRect/>
          </a:stretch>
        </p:blipFill>
        <p:spPr>
          <a:xfrm>
            <a:off x="1314450" y="2414325"/>
            <a:ext cx="6515100" cy="161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SzPts val="770"/>
              <a:buNone/>
            </a:pPr>
            <a:r>
              <a:rPr lang="es" sz="1460"/>
              <a:t>ISDB Es un conjunto de normas creado por </a:t>
            </a:r>
            <a:r>
              <a:rPr lang="es" sz="1460"/>
              <a:t>japón</a:t>
            </a:r>
            <a:r>
              <a:rPr lang="es" sz="1460"/>
              <a:t> para transmisiones de radio digital y </a:t>
            </a:r>
            <a:r>
              <a:rPr lang="es" sz="1460"/>
              <a:t>televisión</a:t>
            </a:r>
            <a:r>
              <a:rPr lang="es" sz="1460"/>
              <a:t> digital. </a:t>
            </a:r>
            <a:r>
              <a:rPr lang="es" sz="1460"/>
              <a:t>Está</a:t>
            </a:r>
            <a:r>
              <a:rPr lang="es" sz="1460"/>
              <a:t> conformado por :</a:t>
            </a:r>
            <a:endParaRPr sz="1460"/>
          </a:p>
          <a:p>
            <a:pPr indent="0" lvl="0" marL="457200" rtl="0" algn="l">
              <a:lnSpc>
                <a:spcPct val="105000"/>
              </a:lnSpc>
              <a:spcBef>
                <a:spcPts val="1200"/>
              </a:spcBef>
              <a:spcAft>
                <a:spcPts val="0"/>
              </a:spcAft>
              <a:buSzPts val="770"/>
              <a:buNone/>
            </a:pPr>
            <a:r>
              <a:rPr lang="es" sz="1460"/>
              <a:t>- ISDB-S (Television satelital)</a:t>
            </a:r>
            <a:endParaRPr sz="1460"/>
          </a:p>
          <a:p>
            <a:pPr indent="0" lvl="0" marL="457200" rtl="0" algn="l">
              <a:lnSpc>
                <a:spcPct val="105000"/>
              </a:lnSpc>
              <a:spcBef>
                <a:spcPts val="1200"/>
              </a:spcBef>
              <a:spcAft>
                <a:spcPts val="0"/>
              </a:spcAft>
              <a:buSzPts val="770"/>
              <a:buNone/>
            </a:pPr>
            <a:r>
              <a:rPr lang="es" sz="1460"/>
              <a:t>- ISDB-C (</a:t>
            </a:r>
            <a:r>
              <a:rPr lang="es" sz="1460"/>
              <a:t>Televisión</a:t>
            </a:r>
            <a:r>
              <a:rPr lang="es" sz="1460"/>
              <a:t> por cable)</a:t>
            </a:r>
            <a:endParaRPr sz="1460"/>
          </a:p>
          <a:p>
            <a:pPr indent="0" lvl="0" marL="457200" rtl="0" algn="l">
              <a:lnSpc>
                <a:spcPct val="105000"/>
              </a:lnSpc>
              <a:spcBef>
                <a:spcPts val="1200"/>
              </a:spcBef>
              <a:spcAft>
                <a:spcPts val="0"/>
              </a:spcAft>
              <a:buSzPts val="770"/>
              <a:buNone/>
            </a:pPr>
            <a:r>
              <a:rPr lang="es" sz="1460"/>
              <a:t>- ISDB-Tmm (Servicios multimedia)</a:t>
            </a:r>
            <a:endParaRPr sz="1460"/>
          </a:p>
          <a:p>
            <a:pPr indent="0" lvl="0" marL="457200" rtl="0" algn="l">
              <a:lnSpc>
                <a:spcPct val="105000"/>
              </a:lnSpc>
              <a:spcBef>
                <a:spcPts val="1200"/>
              </a:spcBef>
              <a:spcAft>
                <a:spcPts val="0"/>
              </a:spcAft>
              <a:buSzPts val="770"/>
              <a:buNone/>
            </a:pPr>
            <a:r>
              <a:rPr lang="es" sz="1460"/>
              <a:t>- ISDB-Tsb (Radio digital)</a:t>
            </a:r>
            <a:endParaRPr sz="1460"/>
          </a:p>
          <a:p>
            <a:pPr indent="0" lvl="0" marL="457200" rtl="0" algn="l">
              <a:lnSpc>
                <a:spcPct val="105000"/>
              </a:lnSpc>
              <a:spcBef>
                <a:spcPts val="1200"/>
              </a:spcBef>
              <a:spcAft>
                <a:spcPts val="0"/>
              </a:spcAft>
              <a:buSzPts val="770"/>
              <a:buNone/>
            </a:pPr>
            <a:r>
              <a:rPr lang="es" sz="1460"/>
              <a:t>- ISDB-T e ISDB-Tb (</a:t>
            </a:r>
            <a:r>
              <a:rPr lang="es" sz="1460"/>
              <a:t>Televisión</a:t>
            </a:r>
            <a:r>
              <a:rPr lang="es" sz="1460"/>
              <a:t> digital terrestre)</a:t>
            </a:r>
            <a:endParaRPr sz="1460"/>
          </a:p>
          <a:p>
            <a:pPr indent="0" lvl="0" marL="457200" rtl="0" algn="l">
              <a:lnSpc>
                <a:spcPct val="105000"/>
              </a:lnSpc>
              <a:spcBef>
                <a:spcPts val="1200"/>
              </a:spcBef>
              <a:spcAft>
                <a:spcPts val="0"/>
              </a:spcAft>
              <a:buSzPts val="770"/>
              <a:buNone/>
            </a:pPr>
            <a:r>
              <a:t/>
            </a:r>
            <a:endParaRPr sz="1460"/>
          </a:p>
          <a:p>
            <a:pPr indent="0" lvl="0" marL="457200" rtl="0" algn="l">
              <a:lnSpc>
                <a:spcPct val="105000"/>
              </a:lnSpc>
              <a:spcBef>
                <a:spcPts val="1200"/>
              </a:spcBef>
              <a:spcAft>
                <a:spcPts val="0"/>
              </a:spcAft>
              <a:buSzPts val="770"/>
              <a:buNone/>
            </a:pPr>
            <a:r>
              <a:rPr lang="es" sz="1460"/>
              <a:t>ABNT NBR 15601:2007 </a:t>
            </a:r>
            <a:endParaRPr sz="1460"/>
          </a:p>
          <a:p>
            <a:pPr indent="0" lvl="0" marL="457200" rtl="0" algn="l">
              <a:lnSpc>
                <a:spcPct val="105000"/>
              </a:lnSpc>
              <a:spcBef>
                <a:spcPts val="1200"/>
              </a:spcBef>
              <a:spcAft>
                <a:spcPts val="1200"/>
              </a:spcAft>
              <a:buSzPts val="770"/>
              <a:buNone/>
            </a:pPr>
            <a:r>
              <a:rPr lang="es" sz="1460"/>
              <a:t>Esta norma especifica el sistema de transmisión del SBTVD</a:t>
            </a:r>
            <a:endParaRPr sz="146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Entrelazado de bytes</a:t>
            </a:r>
            <a:endParaRPr/>
          </a:p>
        </p:txBody>
      </p:sp>
      <p:sp>
        <p:nvSpPr>
          <p:cNvPr id="190" name="Google Shape;190;p32"/>
          <p:cNvSpPr txBox="1"/>
          <p:nvPr>
            <p:ph idx="1" type="body"/>
          </p:nvPr>
        </p:nvSpPr>
        <p:spPr>
          <a:xfrm>
            <a:off x="311700" y="1152475"/>
            <a:ext cx="8520600" cy="111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 emplea para dispersar en el tiempo los errores de ráfaga. Una secuencia de bytes se entrelaza antes de ser transmitida por un canal propenso a este tipo de errores. </a:t>
            </a:r>
            <a:endParaRPr/>
          </a:p>
        </p:txBody>
      </p:sp>
      <p:pic>
        <p:nvPicPr>
          <p:cNvPr id="191" name="Google Shape;191;p32"/>
          <p:cNvPicPr preferRelativeResize="0"/>
          <p:nvPr/>
        </p:nvPicPr>
        <p:blipFill>
          <a:blip r:embed="rId3">
            <a:alphaModFix/>
          </a:blip>
          <a:stretch>
            <a:fillRect/>
          </a:stretch>
        </p:blipFill>
        <p:spPr>
          <a:xfrm>
            <a:off x="911600" y="2393874"/>
            <a:ext cx="7320801" cy="1207550"/>
          </a:xfrm>
          <a:prstGeom prst="rect">
            <a:avLst/>
          </a:prstGeom>
          <a:noFill/>
          <a:ln>
            <a:noFill/>
          </a:ln>
        </p:spPr>
      </p:pic>
      <p:sp>
        <p:nvSpPr>
          <p:cNvPr id="192" name="Google Shape;192;p32"/>
          <p:cNvSpPr txBox="1"/>
          <p:nvPr>
            <p:ph idx="1" type="body"/>
          </p:nvPr>
        </p:nvSpPr>
        <p:spPr>
          <a:xfrm>
            <a:off x="311700" y="3731925"/>
            <a:ext cx="8520600" cy="104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entrelazador tiene k líneas paralelas, las cuales son seleccionadas mediante dos llaves selectoras que operan sincrónicamente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Entrelazado de bytes</a:t>
            </a:r>
            <a:endParaRPr/>
          </a:p>
        </p:txBody>
      </p:sp>
      <p:sp>
        <p:nvSpPr>
          <p:cNvPr id="198" name="Google Shape;198;p33"/>
          <p:cNvSpPr txBox="1"/>
          <p:nvPr>
            <p:ph idx="1" type="body"/>
          </p:nvPr>
        </p:nvSpPr>
        <p:spPr>
          <a:xfrm>
            <a:off x="311700" y="1152475"/>
            <a:ext cx="8520600" cy="36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La cantidad total de celdas de memoria necesarias son: </a:t>
            </a:r>
            <a:endParaRPr sz="1600"/>
          </a:p>
          <a:p>
            <a:pPr indent="457200" lvl="0" marL="0" rtl="0" algn="l">
              <a:spcBef>
                <a:spcPts val="1200"/>
              </a:spcBef>
              <a:spcAft>
                <a:spcPts val="0"/>
              </a:spcAft>
              <a:buNone/>
            </a:pPr>
            <a:r>
              <a:rPr lang="es" sz="1400"/>
              <a:t>A: cantidad de celdas de almacenamiento de la segunda línea.</a:t>
            </a:r>
            <a:endParaRPr sz="1400"/>
          </a:p>
          <a:p>
            <a:pPr indent="457200" lvl="0" marL="0" rtl="0" algn="l">
              <a:spcBef>
                <a:spcPts val="1200"/>
              </a:spcBef>
              <a:spcAft>
                <a:spcPts val="0"/>
              </a:spcAft>
              <a:buNone/>
            </a:pPr>
            <a:r>
              <a:rPr lang="es" sz="1400"/>
              <a:t>k: cantidad de líneas paralelas del entrelazador. </a:t>
            </a:r>
            <a:endParaRPr sz="1400"/>
          </a:p>
          <a:p>
            <a:pPr indent="0" lvl="0" marL="0" rtl="0" algn="l">
              <a:spcBef>
                <a:spcPts val="1200"/>
              </a:spcBef>
              <a:spcAft>
                <a:spcPts val="0"/>
              </a:spcAft>
              <a:buNone/>
            </a:pPr>
            <a:r>
              <a:rPr lang="es" sz="1600"/>
              <a:t>El retardo total está dado por:  D=2M</a:t>
            </a:r>
            <a:endParaRPr sz="1600"/>
          </a:p>
          <a:p>
            <a:pPr indent="0" lvl="0" marL="0" rtl="0" algn="l">
              <a:spcBef>
                <a:spcPts val="1200"/>
              </a:spcBef>
              <a:spcAft>
                <a:spcPts val="0"/>
              </a:spcAft>
              <a:buNone/>
            </a:pPr>
            <a:r>
              <a:rPr lang="es" sz="1600"/>
              <a:t>En ISDB-Tb tenemos los siguientes parámetros: </a:t>
            </a:r>
            <a:endParaRPr sz="1600"/>
          </a:p>
          <a:p>
            <a:pPr indent="0" lvl="0" marL="0" rtl="0" algn="l">
              <a:spcBef>
                <a:spcPts val="1200"/>
              </a:spcBef>
              <a:spcAft>
                <a:spcPts val="0"/>
              </a:spcAft>
              <a:buNone/>
            </a:pPr>
            <a:r>
              <a:rPr lang="es" sz="1600"/>
              <a:t>A=17 y k=12. Lo cual utilizando las </a:t>
            </a:r>
            <a:r>
              <a:rPr lang="es" sz="1600"/>
              <a:t>fórmulas presentadas nos da:</a:t>
            </a:r>
            <a:endParaRPr sz="1600"/>
          </a:p>
          <a:p>
            <a:pPr indent="0" lvl="0" marL="0" rtl="0" algn="l">
              <a:spcBef>
                <a:spcPts val="1200"/>
              </a:spcBef>
              <a:spcAft>
                <a:spcPts val="0"/>
              </a:spcAft>
              <a:buNone/>
            </a:pPr>
            <a:r>
              <a:rPr lang="es" sz="1600"/>
              <a:t>M = 1122 Bytes</a:t>
            </a:r>
            <a:endParaRPr sz="1600"/>
          </a:p>
          <a:p>
            <a:pPr indent="0" lvl="0" marL="0" rtl="0" algn="l">
              <a:spcBef>
                <a:spcPts val="1200"/>
              </a:spcBef>
              <a:spcAft>
                <a:spcPts val="1200"/>
              </a:spcAft>
              <a:buNone/>
            </a:pPr>
            <a:r>
              <a:rPr lang="es" sz="1600"/>
              <a:t>D = 2244 bytes</a:t>
            </a:r>
            <a:endParaRPr sz="1600"/>
          </a:p>
        </p:txBody>
      </p:sp>
      <p:pic>
        <p:nvPicPr>
          <p:cNvPr id="199" name="Google Shape;199;p33"/>
          <p:cNvPicPr preferRelativeResize="0"/>
          <p:nvPr/>
        </p:nvPicPr>
        <p:blipFill>
          <a:blip r:embed="rId3">
            <a:alphaModFix/>
          </a:blip>
          <a:stretch>
            <a:fillRect/>
          </a:stretch>
        </p:blipFill>
        <p:spPr>
          <a:xfrm>
            <a:off x="6255200" y="1304400"/>
            <a:ext cx="1936275" cy="94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Codificador convolucional</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codificador convolucional empleado en el sistema ISDB-Tb es de relación 1/2 con 64 estados y 7 derivaciones (K=7). Como puede verse en la siguiente figura, está formado por 6 celdas de memoria de un bit y 8 bloques sumadores de módulo 2.</a:t>
            </a:r>
            <a:endParaRPr/>
          </a:p>
        </p:txBody>
      </p:sp>
      <p:pic>
        <p:nvPicPr>
          <p:cNvPr id="206" name="Google Shape;206;p34"/>
          <p:cNvPicPr preferRelativeResize="0"/>
          <p:nvPr/>
        </p:nvPicPr>
        <p:blipFill>
          <a:blip r:embed="rId3">
            <a:alphaModFix/>
          </a:blip>
          <a:stretch>
            <a:fillRect/>
          </a:stretch>
        </p:blipFill>
        <p:spPr>
          <a:xfrm>
            <a:off x="1504512" y="2641529"/>
            <a:ext cx="6134976" cy="1927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Codificador convolucional</a:t>
            </a:r>
            <a:endParaRPr/>
          </a:p>
        </p:txBody>
      </p:sp>
      <p:sp>
        <p:nvSpPr>
          <p:cNvPr id="212" name="Google Shape;21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700"/>
              <a:t>Para evitar una baja performance en la velocidad de transmisión, las salidas del codificador convolucional se conectan a un bloque que selecciona (de acuerdo a un patrón llamado “punzonado”) solo algunos de los datos presentes en las salidas X e Y y los convierte a en un flujo binario en serie, tal como se muestra en la figura siguiente:</a:t>
            </a:r>
            <a:endParaRPr sz="1700"/>
          </a:p>
        </p:txBody>
      </p:sp>
      <p:pic>
        <p:nvPicPr>
          <p:cNvPr id="213" name="Google Shape;213;p35"/>
          <p:cNvPicPr preferRelativeResize="0"/>
          <p:nvPr/>
        </p:nvPicPr>
        <p:blipFill rotWithShape="1">
          <a:blip r:embed="rId3">
            <a:alphaModFix/>
          </a:blip>
          <a:srcRect b="0" l="0" r="0" t="0"/>
          <a:stretch/>
        </p:blipFill>
        <p:spPr>
          <a:xfrm>
            <a:off x="2113250" y="2660675"/>
            <a:ext cx="4917476" cy="2139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Entrelazamiento de bits y modulación</a:t>
            </a:r>
            <a:endParaRPr/>
          </a:p>
        </p:txBody>
      </p:sp>
      <p:sp>
        <p:nvSpPr>
          <p:cNvPr id="219" name="Google Shape;21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Durante el proceso de mapeo se juntan los bits correspondientes a cada capa jerárquica de a dos, cuatro o seis. El entrelazamiento se logra al aplicar a cada bit de un mismo símbolo un retardo distinto.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0" name="Google Shape;220;p36"/>
          <p:cNvPicPr preferRelativeResize="0"/>
          <p:nvPr/>
        </p:nvPicPr>
        <p:blipFill>
          <a:blip r:embed="rId3">
            <a:alphaModFix/>
          </a:blip>
          <a:stretch>
            <a:fillRect/>
          </a:stretch>
        </p:blipFill>
        <p:spPr>
          <a:xfrm>
            <a:off x="390225" y="2465938"/>
            <a:ext cx="3412600" cy="789475"/>
          </a:xfrm>
          <a:prstGeom prst="rect">
            <a:avLst/>
          </a:prstGeom>
          <a:noFill/>
          <a:ln>
            <a:noFill/>
          </a:ln>
        </p:spPr>
      </p:pic>
      <p:pic>
        <p:nvPicPr>
          <p:cNvPr id="221" name="Google Shape;221;p36"/>
          <p:cNvPicPr preferRelativeResize="0"/>
          <p:nvPr/>
        </p:nvPicPr>
        <p:blipFill>
          <a:blip r:embed="rId4">
            <a:alphaModFix/>
          </a:blip>
          <a:stretch>
            <a:fillRect/>
          </a:stretch>
        </p:blipFill>
        <p:spPr>
          <a:xfrm>
            <a:off x="390225" y="3575650"/>
            <a:ext cx="3412600" cy="945550"/>
          </a:xfrm>
          <a:prstGeom prst="rect">
            <a:avLst/>
          </a:prstGeom>
          <a:noFill/>
          <a:ln>
            <a:noFill/>
          </a:ln>
        </p:spPr>
      </p:pic>
      <p:pic>
        <p:nvPicPr>
          <p:cNvPr id="222" name="Google Shape;222;p36"/>
          <p:cNvPicPr preferRelativeResize="0"/>
          <p:nvPr/>
        </p:nvPicPr>
        <p:blipFill>
          <a:blip r:embed="rId5">
            <a:alphaModFix/>
          </a:blip>
          <a:stretch>
            <a:fillRect/>
          </a:stretch>
        </p:blipFill>
        <p:spPr>
          <a:xfrm>
            <a:off x="5762829" y="2426988"/>
            <a:ext cx="3075395" cy="1187675"/>
          </a:xfrm>
          <a:prstGeom prst="rect">
            <a:avLst/>
          </a:prstGeom>
          <a:noFill/>
          <a:ln>
            <a:noFill/>
          </a:ln>
        </p:spPr>
      </p:pic>
      <p:sp>
        <p:nvSpPr>
          <p:cNvPr id="223" name="Google Shape;223;p36"/>
          <p:cNvSpPr txBox="1"/>
          <p:nvPr>
            <p:ph idx="1" type="body"/>
          </p:nvPr>
        </p:nvSpPr>
        <p:spPr>
          <a:xfrm>
            <a:off x="3903225" y="2626013"/>
            <a:ext cx="1759200" cy="7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275"/>
              <a:buNone/>
            </a:pPr>
            <a:r>
              <a:rPr lang="es" sz="1200"/>
              <a:t>QPSK -&gt; 2 bits</a:t>
            </a:r>
            <a:endParaRPr sz="1200"/>
          </a:p>
          <a:p>
            <a:pPr indent="0" lvl="0" marL="0" rtl="0" algn="l">
              <a:spcBef>
                <a:spcPts val="1200"/>
              </a:spcBef>
              <a:spcAft>
                <a:spcPts val="1200"/>
              </a:spcAft>
              <a:buSzPts val="275"/>
              <a:buNone/>
            </a:pPr>
            <a:r>
              <a:t/>
            </a:r>
            <a:endParaRPr sz="450"/>
          </a:p>
        </p:txBody>
      </p:sp>
      <p:sp>
        <p:nvSpPr>
          <p:cNvPr id="224" name="Google Shape;224;p36"/>
          <p:cNvSpPr txBox="1"/>
          <p:nvPr>
            <p:ph idx="1" type="body"/>
          </p:nvPr>
        </p:nvSpPr>
        <p:spPr>
          <a:xfrm>
            <a:off x="3903225" y="3779275"/>
            <a:ext cx="2203800" cy="7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275"/>
              <a:buNone/>
            </a:pPr>
            <a:r>
              <a:rPr lang="es" sz="1200"/>
              <a:t>16-QAM </a:t>
            </a:r>
            <a:r>
              <a:rPr lang="es" sz="1200"/>
              <a:t>-&gt; 4 bits</a:t>
            </a:r>
            <a:endParaRPr sz="1200"/>
          </a:p>
          <a:p>
            <a:pPr indent="0" lvl="0" marL="0" rtl="0" algn="l">
              <a:spcBef>
                <a:spcPts val="1200"/>
              </a:spcBef>
              <a:spcAft>
                <a:spcPts val="1200"/>
              </a:spcAft>
              <a:buSzPts val="275"/>
              <a:buNone/>
            </a:pPr>
            <a:r>
              <a:t/>
            </a:r>
            <a:endParaRPr sz="450"/>
          </a:p>
        </p:txBody>
      </p:sp>
      <p:sp>
        <p:nvSpPr>
          <p:cNvPr id="225" name="Google Shape;225;p36"/>
          <p:cNvSpPr txBox="1"/>
          <p:nvPr>
            <p:ph idx="1" type="body"/>
          </p:nvPr>
        </p:nvSpPr>
        <p:spPr>
          <a:xfrm>
            <a:off x="6628500" y="3731600"/>
            <a:ext cx="2203800" cy="7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275"/>
              <a:buNone/>
            </a:pPr>
            <a:r>
              <a:rPr lang="es" sz="1200"/>
              <a:t>64</a:t>
            </a:r>
            <a:r>
              <a:rPr lang="es" sz="1200"/>
              <a:t>-QAM  -&gt; 6 bits</a:t>
            </a:r>
            <a:endParaRPr sz="1200"/>
          </a:p>
          <a:p>
            <a:pPr indent="0" lvl="0" marL="0" rtl="0" algn="l">
              <a:spcBef>
                <a:spcPts val="1200"/>
              </a:spcBef>
              <a:spcAft>
                <a:spcPts val="1200"/>
              </a:spcAft>
              <a:buSzPts val="275"/>
              <a:buNone/>
            </a:pPr>
            <a:r>
              <a:t/>
            </a:r>
            <a:endParaRPr sz="4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Entrelazamiento de bits y modulación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1" name="Google Shape;23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Para lograr un sincronismo total en todas las capas </a:t>
            </a:r>
            <a:r>
              <a:rPr lang="es" sz="1600"/>
              <a:t>jerárquicas</a:t>
            </a:r>
            <a:r>
              <a:rPr lang="es" sz="1600"/>
              <a:t>, se agrega previamente un retardo distinto, tal que el retardo total agregado sea de 2 </a:t>
            </a:r>
            <a:r>
              <a:rPr lang="es" sz="1600"/>
              <a:t>símbolos</a:t>
            </a:r>
            <a:r>
              <a:rPr lang="es" sz="1600"/>
              <a:t> OFDM.</a:t>
            </a:r>
            <a:endParaRPr sz="1600"/>
          </a:p>
          <a:p>
            <a:pPr indent="0" lvl="0" marL="0" rtl="0" algn="l">
              <a:spcBef>
                <a:spcPts val="1200"/>
              </a:spcBef>
              <a:spcAft>
                <a:spcPts val="0"/>
              </a:spcAft>
              <a:buNone/>
            </a:pPr>
            <a:r>
              <a:rPr lang="es" sz="1600"/>
              <a:t>El retardo total que debe ser agregado luego del entrelazamiento de bits se expresa de la siguiente manera: N = 2x nl x ml x 96 x 2^(modo - 1) - 120 ml</a:t>
            </a:r>
            <a:endParaRPr sz="1600"/>
          </a:p>
          <a:p>
            <a:pPr indent="0" lvl="0" marL="0" rtl="0" algn="l">
              <a:spcBef>
                <a:spcPts val="1200"/>
              </a:spcBef>
              <a:spcAft>
                <a:spcPts val="1200"/>
              </a:spcAft>
              <a:buNone/>
            </a:pPr>
            <a:r>
              <a:t/>
            </a:r>
            <a:endParaRPr/>
          </a:p>
        </p:txBody>
      </p:sp>
      <p:pic>
        <p:nvPicPr>
          <p:cNvPr id="232" name="Google Shape;232;p37"/>
          <p:cNvPicPr preferRelativeResize="0"/>
          <p:nvPr/>
        </p:nvPicPr>
        <p:blipFill>
          <a:blip r:embed="rId3">
            <a:alphaModFix/>
          </a:blip>
          <a:stretch>
            <a:fillRect/>
          </a:stretch>
        </p:blipFill>
        <p:spPr>
          <a:xfrm>
            <a:off x="857450" y="2830875"/>
            <a:ext cx="7429100" cy="1555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Combinación </a:t>
            </a:r>
            <a:r>
              <a:rPr lang="es"/>
              <a:t>jerárquica</a:t>
            </a:r>
            <a:endParaRPr/>
          </a:p>
        </p:txBody>
      </p:sp>
      <p:sp>
        <p:nvSpPr>
          <p:cNvPr id="238" name="Google Shape;23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Las diferentes capas jerárquicas se combinan para lograr una señal en serie, que tiene por unidad símbolos de modulación representados como números complejos. La combinación es tal que se procesan los segmentos en orden creciente, y dentro de ellos, los símbolos, correspondientes a las futuras portadoras, también en orden creciente, como se muestra en la siguiente figura.</a:t>
            </a:r>
            <a:endParaRPr sz="1600"/>
          </a:p>
        </p:txBody>
      </p:sp>
      <p:pic>
        <p:nvPicPr>
          <p:cNvPr id="239" name="Google Shape;239;p38"/>
          <p:cNvPicPr preferRelativeResize="0"/>
          <p:nvPr/>
        </p:nvPicPr>
        <p:blipFill>
          <a:blip r:embed="rId3">
            <a:alphaModFix/>
          </a:blip>
          <a:stretch>
            <a:fillRect/>
          </a:stretch>
        </p:blipFill>
        <p:spPr>
          <a:xfrm>
            <a:off x="3116794" y="2512450"/>
            <a:ext cx="2775006" cy="2278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Entrelazamiento Temporal</a:t>
            </a:r>
            <a:endParaRPr/>
          </a:p>
        </p:txBody>
      </p:sp>
      <p:sp>
        <p:nvSpPr>
          <p:cNvPr id="245" name="Google Shape;24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Este bloque se encarga de dispersar los símbolos de modulación entre distintos símbolos OFDM, siempre para una portadora única: la única dimensión en la que se da el movimiento es el tiempo; de ahí su nombre. El entrelazamiento temporal aumenta la robustez del sistema ante ruido impulsivo al esparcir la información en el tiempo. Esto mejora la recepción en los dispositivos móviles.</a:t>
            </a:r>
            <a:endParaRPr sz="1600"/>
          </a:p>
        </p:txBody>
      </p:sp>
      <p:pic>
        <p:nvPicPr>
          <p:cNvPr id="246" name="Google Shape;246;p39"/>
          <p:cNvPicPr preferRelativeResize="0"/>
          <p:nvPr/>
        </p:nvPicPr>
        <p:blipFill>
          <a:blip r:embed="rId3">
            <a:alphaModFix/>
          </a:blip>
          <a:stretch>
            <a:fillRect/>
          </a:stretch>
        </p:blipFill>
        <p:spPr>
          <a:xfrm>
            <a:off x="2912450" y="2778400"/>
            <a:ext cx="3319100" cy="1993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Entrelazamiento Frecuencial</a:t>
            </a:r>
            <a:endParaRPr/>
          </a:p>
        </p:txBody>
      </p:sp>
      <p:sp>
        <p:nvSpPr>
          <p:cNvPr id="252" name="Google Shape;25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Al intercalar los distintos símbolos en esta dimensión, los desvanecimientos que se dan en una banda en particular pueden ser paliados por los códigos correctores de errores, una vez que las portadoras se reacomodan a su forma original. </a:t>
            </a:r>
            <a:endParaRPr sz="1400"/>
          </a:p>
          <a:p>
            <a:pPr indent="0" lvl="0" marL="0" rtl="0" algn="l">
              <a:spcBef>
                <a:spcPts val="1200"/>
              </a:spcBef>
              <a:spcAft>
                <a:spcPts val="0"/>
              </a:spcAft>
              <a:buNone/>
            </a:pPr>
            <a:r>
              <a:rPr lang="es" sz="1400"/>
              <a:t>Previo al procesamiento, se dividen las portadoras en tres grupos: las destinadas a recepción parcial, las de modulación coherente y las de modulación diferencial. Los grupos tratan a las portadoras indistintamente pero cada uno sufrirá un procesamiento independiente. </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3" name="Google Shape;253;p40"/>
          <p:cNvPicPr preferRelativeResize="0"/>
          <p:nvPr/>
        </p:nvPicPr>
        <p:blipFill>
          <a:blip r:embed="rId3">
            <a:alphaModFix/>
          </a:blip>
          <a:stretch>
            <a:fillRect/>
          </a:stretch>
        </p:blipFill>
        <p:spPr>
          <a:xfrm>
            <a:off x="1971325" y="3180075"/>
            <a:ext cx="5201351" cy="1498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Entrelazador Inter-Segmentos</a:t>
            </a:r>
            <a:endParaRPr/>
          </a:p>
        </p:txBody>
      </p:sp>
      <p:sp>
        <p:nvSpPr>
          <p:cNvPr id="259" name="Google Shape;259;p41"/>
          <p:cNvSpPr txBox="1"/>
          <p:nvPr>
            <p:ph idx="1" type="body"/>
          </p:nvPr>
        </p:nvSpPr>
        <p:spPr>
          <a:xfrm>
            <a:off x="311700" y="1152475"/>
            <a:ext cx="8520600" cy="83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t>El entrelazamiento entre segmentos debe realizarse entre todos los segmentos que comparten el mismo tipo de modulación, diferencial o coherente. </a:t>
            </a:r>
            <a:endParaRPr sz="1400"/>
          </a:p>
        </p:txBody>
      </p:sp>
      <p:pic>
        <p:nvPicPr>
          <p:cNvPr id="260" name="Google Shape;260;p41"/>
          <p:cNvPicPr preferRelativeResize="0"/>
          <p:nvPr/>
        </p:nvPicPr>
        <p:blipFill>
          <a:blip r:embed="rId3">
            <a:alphaModFix/>
          </a:blip>
          <a:stretch>
            <a:fillRect/>
          </a:stretch>
        </p:blipFill>
        <p:spPr>
          <a:xfrm>
            <a:off x="2911850" y="1876425"/>
            <a:ext cx="3320300" cy="1598200"/>
          </a:xfrm>
          <a:prstGeom prst="rect">
            <a:avLst/>
          </a:prstGeom>
          <a:noFill/>
          <a:ln>
            <a:noFill/>
          </a:ln>
        </p:spPr>
      </p:pic>
      <p:sp>
        <p:nvSpPr>
          <p:cNvPr id="261" name="Google Shape;261;p41"/>
          <p:cNvSpPr txBox="1"/>
          <p:nvPr>
            <p:ph idx="1" type="body"/>
          </p:nvPr>
        </p:nvSpPr>
        <p:spPr>
          <a:xfrm>
            <a:off x="311700" y="3553175"/>
            <a:ext cx="8520600" cy="832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t>Se trata de un entrelazador de bloque: los datos son escritos en una matriz en una dimensión, y luego son leídos en la otra. El algoritmo es como se muestra en la figura anterior, en donde N representa la cantidad de segmentos que utilizan la modulación en cuestión y C = 96 x 2^(modo-1)  representa la cantidad de portadoras activas en cada segmento. Se puede ver que la cantidad de elementos afectados será N × C.</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Modulación OFDM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Dominio frecuencial -&gt; Se divide en Sub-Bandas</a:t>
            </a:r>
            <a:endParaRPr/>
          </a:p>
          <a:p>
            <a:pPr indent="0" lvl="0" marL="0" rtl="0" algn="l">
              <a:spcBef>
                <a:spcPts val="1200"/>
              </a:spcBef>
              <a:spcAft>
                <a:spcPts val="1200"/>
              </a:spcAft>
              <a:buNone/>
            </a:pPr>
            <a:r>
              <a:rPr lang="es"/>
              <a:t>Dominio temporal -&gt; Intervalos de tiempo</a:t>
            </a:r>
            <a:endParaRPr/>
          </a:p>
        </p:txBody>
      </p:sp>
      <p:pic>
        <p:nvPicPr>
          <p:cNvPr id="69" name="Google Shape;69;p15"/>
          <p:cNvPicPr preferRelativeResize="0"/>
          <p:nvPr/>
        </p:nvPicPr>
        <p:blipFill>
          <a:blip r:embed="rId3">
            <a:alphaModFix/>
          </a:blip>
          <a:stretch>
            <a:fillRect/>
          </a:stretch>
        </p:blipFill>
        <p:spPr>
          <a:xfrm>
            <a:off x="2015000" y="2164125"/>
            <a:ext cx="5114001" cy="25084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Entrelazador Intra-Segmentos</a:t>
            </a:r>
            <a:endParaRPr/>
          </a:p>
        </p:txBody>
      </p:sp>
      <p:sp>
        <p:nvSpPr>
          <p:cNvPr id="267" name="Google Shape;26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s" sz="1600"/>
              <a:t>El entrelazamiento intra-segmentos es realizado en dos pasos, primero, las portadoras de cada segmento son rotadas según la siguiente ecuación:</a:t>
            </a:r>
            <a:endParaRPr sz="1600"/>
          </a:p>
          <a:p>
            <a:pPr indent="0" lvl="0" marL="0" rtl="0" algn="l">
              <a:lnSpc>
                <a:spcPct val="105000"/>
              </a:lnSpc>
              <a:spcBef>
                <a:spcPts val="1200"/>
              </a:spcBef>
              <a:spcAft>
                <a:spcPts val="0"/>
              </a:spcAft>
              <a:buSzPts val="605"/>
              <a:buNone/>
            </a:pPr>
            <a:r>
              <a:rPr lang="es" sz="1490"/>
              <a:t>S </a:t>
            </a:r>
            <a:r>
              <a:rPr lang="es" sz="1290"/>
              <a:t>rotada</a:t>
            </a:r>
            <a:r>
              <a:rPr lang="es" sz="1490"/>
              <a:t> </a:t>
            </a:r>
            <a:r>
              <a:rPr lang="es" sz="1290"/>
              <a:t>{i,k} </a:t>
            </a:r>
            <a:r>
              <a:rPr lang="es" sz="1490"/>
              <a:t>= S</a:t>
            </a:r>
            <a:r>
              <a:rPr lang="es" sz="1090"/>
              <a:t>{(k+i)mod C, k}  		i= </a:t>
            </a:r>
            <a:r>
              <a:rPr lang="es" sz="1090"/>
              <a:t>número</a:t>
            </a:r>
            <a:r>
              <a:rPr lang="es" sz="1090"/>
              <a:t> de portadora  k= </a:t>
            </a:r>
            <a:r>
              <a:rPr lang="es" sz="1090"/>
              <a:t>número</a:t>
            </a:r>
            <a:r>
              <a:rPr lang="es" sz="1090"/>
              <a:t> de segmento</a:t>
            </a:r>
            <a:endParaRPr sz="1090"/>
          </a:p>
          <a:p>
            <a:pPr indent="0" lvl="0" marL="0" rtl="0" algn="l">
              <a:lnSpc>
                <a:spcPct val="105000"/>
              </a:lnSpc>
              <a:spcBef>
                <a:spcPts val="1200"/>
              </a:spcBef>
              <a:spcAft>
                <a:spcPts val="0"/>
              </a:spcAft>
              <a:buSzPts val="605"/>
              <a:buNone/>
            </a:pPr>
            <a:r>
              <a:t/>
            </a:r>
            <a:endParaRPr sz="1090"/>
          </a:p>
          <a:p>
            <a:pPr indent="0" lvl="0" marL="0" rtl="0" algn="l">
              <a:lnSpc>
                <a:spcPct val="105000"/>
              </a:lnSpc>
              <a:spcBef>
                <a:spcPts val="1200"/>
              </a:spcBef>
              <a:spcAft>
                <a:spcPts val="0"/>
              </a:spcAft>
              <a:buSzPts val="605"/>
              <a:buNone/>
            </a:pPr>
            <a:r>
              <a:rPr lang="es" sz="1600"/>
              <a:t>Es posible ver que para el caso de la recepción parcial esta rotación no tiene ningún efecto, ya que en la ecuación anterior, k vale siempre cero.</a:t>
            </a:r>
            <a:endParaRPr sz="1600"/>
          </a:p>
          <a:p>
            <a:pPr indent="0" lvl="0" marL="0" rtl="0" algn="l">
              <a:lnSpc>
                <a:spcPct val="105000"/>
              </a:lnSpc>
              <a:spcBef>
                <a:spcPts val="1200"/>
              </a:spcBef>
              <a:spcAft>
                <a:spcPts val="0"/>
              </a:spcAft>
              <a:buSzPts val="605"/>
              <a:buNone/>
            </a:pPr>
            <a:r>
              <a:rPr lang="es" sz="1600"/>
              <a:t>El segundo paso del entrelazamiento intra-segmentos es la aleatorización de portadoras. Esto se realiza moviendo cada una según ciertas tablas definidas para cada modo de transmisión.</a:t>
            </a:r>
            <a:endParaRPr sz="1600"/>
          </a:p>
          <a:p>
            <a:pPr indent="0" lvl="0" marL="0" rtl="0" algn="l">
              <a:lnSpc>
                <a:spcPct val="105000"/>
              </a:lnSpc>
              <a:spcBef>
                <a:spcPts val="1200"/>
              </a:spcBef>
              <a:spcAft>
                <a:spcPts val="1200"/>
              </a:spcAft>
              <a:buSzPts val="605"/>
              <a:buNone/>
            </a:pPr>
            <a:r>
              <a:t/>
            </a:r>
            <a:endParaRPr sz="989"/>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 de un cuadro OFDM</a:t>
            </a:r>
            <a:endParaRPr/>
          </a:p>
        </p:txBody>
      </p:sp>
      <p:sp>
        <p:nvSpPr>
          <p:cNvPr id="273" name="Google Shape;27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Acá podemos ver la estructura de un cuadro OFDM para modulación coherente en modo de transmisión 1. Las portadoras dispersas son agregadas una cada 12 y desplazadas tres hacia la derecha en cada nuevo símbolo OFDM. Luego de cuatro símbolos, las SP vuelven a su posición original, tal y como se muestra en la figura. La primera portadora dispersa SP en asignarse debe ser en la posición cero del primer símbolo OFDM del cuadro.</a:t>
            </a:r>
            <a:endParaRPr sz="1600"/>
          </a:p>
        </p:txBody>
      </p:sp>
      <p:pic>
        <p:nvPicPr>
          <p:cNvPr id="274" name="Google Shape;274;p43"/>
          <p:cNvPicPr preferRelativeResize="0"/>
          <p:nvPr/>
        </p:nvPicPr>
        <p:blipFill>
          <a:blip r:embed="rId3">
            <a:alphaModFix/>
          </a:blip>
          <a:stretch>
            <a:fillRect/>
          </a:stretch>
        </p:blipFill>
        <p:spPr>
          <a:xfrm>
            <a:off x="311700" y="2830175"/>
            <a:ext cx="4909300" cy="1738700"/>
          </a:xfrm>
          <a:prstGeom prst="rect">
            <a:avLst/>
          </a:prstGeom>
          <a:noFill/>
          <a:ln>
            <a:noFill/>
          </a:ln>
        </p:spPr>
      </p:pic>
      <p:sp>
        <p:nvSpPr>
          <p:cNvPr id="275" name="Google Shape;275;p43"/>
          <p:cNvSpPr txBox="1"/>
          <p:nvPr>
            <p:ph idx="1" type="body"/>
          </p:nvPr>
        </p:nvSpPr>
        <p:spPr>
          <a:xfrm>
            <a:off x="5377000" y="2830175"/>
            <a:ext cx="3633600" cy="183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Se agregaran 2x2^(modo-1) portadoras auxiliares AC y 2^(modo-1) portadoras TMCC a cada uno de los segmentos. Las posiciones de estas portadoras son fijas.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Portadoras TMCC</a:t>
            </a:r>
            <a:endParaRPr/>
          </a:p>
        </p:txBody>
      </p:sp>
      <p:sp>
        <p:nvSpPr>
          <p:cNvPr id="281" name="Google Shape;281;p44"/>
          <p:cNvSpPr txBox="1"/>
          <p:nvPr>
            <p:ph idx="1" type="body"/>
          </p:nvPr>
        </p:nvSpPr>
        <p:spPr>
          <a:xfrm>
            <a:off x="311700" y="1152475"/>
            <a:ext cx="726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La señal de sincronismo es una palabra de 16 bits cuyos valores alternan cuadro a cuadro entre w0 = 0011010111101110 y w1 = 1100101000010001. Esta palabra es utilizada para detectar en recepción el comienzo de un cuadro OFDM.</a:t>
            </a:r>
            <a:endParaRPr sz="1600"/>
          </a:p>
          <a:p>
            <a:pPr indent="0" lvl="0" marL="0" rtl="0" algn="l">
              <a:spcBef>
                <a:spcPts val="1200"/>
              </a:spcBef>
              <a:spcAft>
                <a:spcPts val="0"/>
              </a:spcAft>
              <a:buNone/>
            </a:pPr>
            <a:r>
              <a:rPr lang="es" sz="1600"/>
              <a:t>Los bits de identificación del tipo de segmento pueden tomar los valores 111, para modulación diferencial, o 000 para modulación coherente. </a:t>
            </a:r>
            <a:endParaRPr sz="1600"/>
          </a:p>
          <a:p>
            <a:pPr indent="0" lvl="0" marL="0" rtl="0" algn="l">
              <a:spcBef>
                <a:spcPts val="1200"/>
              </a:spcBef>
              <a:spcAft>
                <a:spcPts val="1200"/>
              </a:spcAft>
              <a:buNone/>
            </a:pPr>
            <a:r>
              <a:t/>
            </a:r>
            <a:endParaRPr/>
          </a:p>
        </p:txBody>
      </p:sp>
      <p:pic>
        <p:nvPicPr>
          <p:cNvPr id="282" name="Google Shape;282;p44"/>
          <p:cNvPicPr preferRelativeResize="0"/>
          <p:nvPr/>
        </p:nvPicPr>
        <p:blipFill>
          <a:blip r:embed="rId3">
            <a:alphaModFix/>
          </a:blip>
          <a:stretch>
            <a:fillRect/>
          </a:stretch>
        </p:blipFill>
        <p:spPr>
          <a:xfrm>
            <a:off x="2338513" y="3301138"/>
            <a:ext cx="4466976" cy="1401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IFFT</a:t>
            </a:r>
            <a:endParaRPr/>
          </a:p>
        </p:txBody>
      </p:sp>
      <p:sp>
        <p:nvSpPr>
          <p:cNvPr id="288" name="Google Shape;288;p45"/>
          <p:cNvSpPr txBox="1"/>
          <p:nvPr>
            <p:ph idx="1" type="body"/>
          </p:nvPr>
        </p:nvSpPr>
        <p:spPr>
          <a:xfrm>
            <a:off x="311700" y="1108000"/>
            <a:ext cx="8520600" cy="996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400"/>
              <a:t>Después de armar la estructura de cuadro OFDM, debe computarse para cada símbolo OFDM, la transformada rápida inversa de Fourier.</a:t>
            </a:r>
            <a:endParaRPr sz="6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89" name="Google Shape;289;p45"/>
          <p:cNvSpPr txBox="1"/>
          <p:nvPr>
            <p:ph idx="1" type="body"/>
          </p:nvPr>
        </p:nvSpPr>
        <p:spPr>
          <a:xfrm>
            <a:off x="419625" y="3602425"/>
            <a:ext cx="8520600" cy="996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400"/>
              <a:t>El segmento cero debe ser posicionado en el centro de la banda, y los demás son agregados en orden creciente sucesivamente a la izquierda y la derecha, dependiendo si su número se secuencia es par o impar. Al final de cada canal se agrega una portadora piloto continua que sirve para lograr una mejor estimación del canal.</a:t>
            </a:r>
            <a:endParaRPr sz="6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90" name="Google Shape;290;p45"/>
          <p:cNvPicPr preferRelativeResize="0"/>
          <p:nvPr/>
        </p:nvPicPr>
        <p:blipFill>
          <a:blip r:embed="rId3">
            <a:alphaModFix/>
          </a:blip>
          <a:stretch>
            <a:fillRect/>
          </a:stretch>
        </p:blipFill>
        <p:spPr>
          <a:xfrm>
            <a:off x="1249171" y="1826138"/>
            <a:ext cx="6861516" cy="1698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IFFT</a:t>
            </a:r>
            <a:endParaRPr/>
          </a:p>
        </p:txBody>
      </p:sp>
      <p:sp>
        <p:nvSpPr>
          <p:cNvPr id="296" name="Google Shape;296;p4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600"/>
              <a:t>Por la existencia de este piloto continuo, la cantidad total de portadoras activas en los 13 segmentos, Na, para cada modo de transmisión será:</a:t>
            </a:r>
            <a:endParaRPr sz="1600"/>
          </a:p>
          <a:p>
            <a:pPr indent="0" lvl="0" marL="0" rtl="0" algn="l">
              <a:spcBef>
                <a:spcPts val="1200"/>
              </a:spcBef>
              <a:spcAft>
                <a:spcPts val="0"/>
              </a:spcAft>
              <a:buNone/>
            </a:pPr>
            <a:r>
              <a:rPr lang="es" sz="1400"/>
              <a:t>Na = (108 x 2^(modo-1) x 13) + 1</a:t>
            </a:r>
            <a:endParaRPr sz="1400"/>
          </a:p>
          <a:p>
            <a:pPr indent="0" lvl="0" marL="0" rtl="0" algn="l">
              <a:spcBef>
                <a:spcPts val="1200"/>
              </a:spcBef>
              <a:spcAft>
                <a:spcPts val="0"/>
              </a:spcAft>
              <a:buNone/>
            </a:pPr>
            <a:r>
              <a:rPr lang="es" sz="1600"/>
              <a:t>Por lo que será necesario agregar zero-padding a la hora de calcular la IFFT, que requerirá de 2^(10 + modo) puntos para hacer el cálculo. La cantidad de ceros que hay que agregar para realizar el cálculo de la IFFT, Nz, será igual a:</a:t>
            </a:r>
            <a:endParaRPr sz="1600"/>
          </a:p>
          <a:p>
            <a:pPr indent="0" lvl="0" marL="0" rtl="0" algn="l">
              <a:spcBef>
                <a:spcPts val="1200"/>
              </a:spcBef>
              <a:spcAft>
                <a:spcPts val="0"/>
              </a:spcAft>
              <a:buNone/>
            </a:pPr>
            <a:r>
              <a:rPr lang="es" sz="1600"/>
              <a:t>Nz = 2^(10 + modo) - Na = 2^(10+modo) - (108 x 2^(modo-1) x 13) + 1</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97" name="Google Shape;297;p46"/>
          <p:cNvPicPr preferRelativeResize="0"/>
          <p:nvPr/>
        </p:nvPicPr>
        <p:blipFill>
          <a:blip r:embed="rId3">
            <a:alphaModFix/>
          </a:blip>
          <a:stretch>
            <a:fillRect/>
          </a:stretch>
        </p:blipFill>
        <p:spPr>
          <a:xfrm>
            <a:off x="1918175" y="3468625"/>
            <a:ext cx="5307650" cy="1393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Prefijo </a:t>
            </a:r>
            <a:r>
              <a:rPr lang="es"/>
              <a:t>Cíclico</a:t>
            </a:r>
            <a:endParaRPr/>
          </a:p>
        </p:txBody>
      </p:sp>
      <p:sp>
        <p:nvSpPr>
          <p:cNvPr id="303" name="Google Shape;303;p47"/>
          <p:cNvSpPr txBox="1"/>
          <p:nvPr>
            <p:ph idx="1" type="body"/>
          </p:nvPr>
        </p:nvSpPr>
        <p:spPr>
          <a:xfrm>
            <a:off x="311700" y="1017725"/>
            <a:ext cx="8582100" cy="3551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s" sz="1600"/>
              <a:t>Luego de calcular la IFFT, las muestras en paralelo son puestas en serie. Cada conjunto 2^(10+modo) muestras conforman un único símbolo OFDM en el tiempo, que debe ser transformado de digital a analógico y finalmente movido a la banda correspondiente para realizar la transmisión. </a:t>
            </a:r>
            <a:endParaRPr sz="1600"/>
          </a:p>
          <a:p>
            <a:pPr indent="0" lvl="0" marL="0" rtl="0" algn="l">
              <a:lnSpc>
                <a:spcPct val="105000"/>
              </a:lnSpc>
              <a:spcBef>
                <a:spcPts val="1200"/>
              </a:spcBef>
              <a:spcAft>
                <a:spcPts val="1200"/>
              </a:spcAft>
              <a:buNone/>
            </a:pPr>
            <a:r>
              <a:t/>
            </a:r>
            <a:endParaRPr sz="1600"/>
          </a:p>
        </p:txBody>
      </p:sp>
      <p:pic>
        <p:nvPicPr>
          <p:cNvPr id="304" name="Google Shape;304;p47"/>
          <p:cNvPicPr preferRelativeResize="0"/>
          <p:nvPr/>
        </p:nvPicPr>
        <p:blipFill>
          <a:blip r:embed="rId3">
            <a:alphaModFix/>
          </a:blip>
          <a:stretch>
            <a:fillRect/>
          </a:stretch>
        </p:blipFill>
        <p:spPr>
          <a:xfrm>
            <a:off x="2317950" y="2340375"/>
            <a:ext cx="4508100" cy="2423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Prefijo Cíclico</a:t>
            </a:r>
            <a:endParaRPr/>
          </a:p>
          <a:p>
            <a:pPr indent="0" lvl="0" marL="0" rtl="0" algn="l">
              <a:spcBef>
                <a:spcPts val="0"/>
              </a:spcBef>
              <a:spcAft>
                <a:spcPts val="0"/>
              </a:spcAft>
              <a:buNone/>
            </a:pPr>
            <a:r>
              <a:t/>
            </a:r>
            <a:endParaRPr/>
          </a:p>
        </p:txBody>
      </p:sp>
      <p:sp>
        <p:nvSpPr>
          <p:cNvPr id="310" name="Google Shape;310;p48"/>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600"/>
              <a:t>Para ISDB-T, el valor del prefijo cíclico es expresado como una porción del símbolo activo y puede tomar los valores de 1⁄4, 1/8 y 1/16. Un mayor prefijo cíclico hará al sistema más inmune a la interferencia Inter simbólica (ISI) ocasionada por el multicamino, pero redundará en una pérdida del ancho de banda total. Recordemos que para no generar ISI en recepción la respuesta al impulso del canal debe estar acotada al tamaño del prefijo cíclico.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Parámetros</a:t>
            </a:r>
            <a:r>
              <a:rPr lang="es"/>
              <a:t> OFDM - Tabla 1</a:t>
            </a:r>
            <a:endParaRPr/>
          </a:p>
        </p:txBody>
      </p:sp>
      <p:pic>
        <p:nvPicPr>
          <p:cNvPr id="316" name="Google Shape;316;p49"/>
          <p:cNvPicPr preferRelativeResize="0"/>
          <p:nvPr/>
        </p:nvPicPr>
        <p:blipFill>
          <a:blip r:embed="rId3">
            <a:alphaModFix/>
          </a:blip>
          <a:stretch>
            <a:fillRect/>
          </a:stretch>
        </p:blipFill>
        <p:spPr>
          <a:xfrm>
            <a:off x="2998037" y="1093200"/>
            <a:ext cx="3147924" cy="36344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Número</a:t>
            </a:r>
            <a:r>
              <a:rPr lang="es"/>
              <a:t> de portadoras</a:t>
            </a:r>
            <a:endParaRPr/>
          </a:p>
        </p:txBody>
      </p:sp>
      <p:sp>
        <p:nvSpPr>
          <p:cNvPr id="322" name="Google Shape;32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Es posible determinar el número de portadoras necesarias a partir del cálculo de la capacidad de transmisión máxima teórica del canal con probabilidad de error arbitrariamente pequeña, por aplicación del Teorema de Shannon.</a:t>
            </a:r>
            <a:endParaRPr sz="1600"/>
          </a:p>
          <a:p>
            <a:pPr indent="0" lvl="0" marL="0" rtl="0" algn="l">
              <a:spcBef>
                <a:spcPts val="1200"/>
              </a:spcBef>
              <a:spcAft>
                <a:spcPts val="0"/>
              </a:spcAft>
              <a:buNone/>
            </a:pPr>
            <a:r>
              <a:rPr lang="es" sz="1600"/>
              <a:t>En TV digital, con un canal de Rice (señal directa y múltiples reflexiones), modulación 64-QAM y redundancia media, se requiere una C/N de 18 dB (63 veces) por lo que, si la anchura de banda del canal BWC es de 6 MHz, se tiene:</a:t>
            </a:r>
            <a:endParaRPr sz="1600"/>
          </a:p>
          <a:p>
            <a:pPr indent="0" lvl="0" marL="0" rtl="0" algn="l">
              <a:spcBef>
                <a:spcPts val="1200"/>
              </a:spcBef>
              <a:spcAft>
                <a:spcPts val="1200"/>
              </a:spcAft>
              <a:buNone/>
            </a:pPr>
            <a:r>
              <a:t/>
            </a:r>
            <a:endParaRPr/>
          </a:p>
        </p:txBody>
      </p:sp>
      <p:pic>
        <p:nvPicPr>
          <p:cNvPr id="323" name="Google Shape;323;p50"/>
          <p:cNvPicPr preferRelativeResize="0"/>
          <p:nvPr/>
        </p:nvPicPr>
        <p:blipFill>
          <a:blip r:embed="rId3">
            <a:alphaModFix/>
          </a:blip>
          <a:stretch>
            <a:fillRect/>
          </a:stretch>
        </p:blipFill>
        <p:spPr>
          <a:xfrm>
            <a:off x="3157250" y="3238075"/>
            <a:ext cx="2621150" cy="1467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Número</a:t>
            </a:r>
            <a:r>
              <a:rPr lang="es"/>
              <a:t> de portadoras</a:t>
            </a:r>
            <a:endParaRPr/>
          </a:p>
        </p:txBody>
      </p:sp>
      <p:sp>
        <p:nvSpPr>
          <p:cNvPr id="329" name="Google Shape;32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Inicialmente suponemos que R=C (aunque esto en la realidad no es así) y bP es el número de bits transmitido por cada portadora, adoptando un esquema de modulación 64-QAM (bP = 6 bits) se tendrá:</a:t>
            </a:r>
            <a:endParaRPr>
              <a:solidFill>
                <a:srgbClr val="FFFFFF"/>
              </a:solidFill>
            </a:endParaRPr>
          </a:p>
          <a:p>
            <a:pPr indent="0" lvl="0" marL="0" rtl="0" algn="l">
              <a:spcBef>
                <a:spcPts val="0"/>
              </a:spcBef>
              <a:spcAft>
                <a:spcPts val="1200"/>
              </a:spcAft>
              <a:buNone/>
            </a:pPr>
            <a:r>
              <a:t/>
            </a:r>
            <a:endParaRPr/>
          </a:p>
        </p:txBody>
      </p:sp>
      <p:pic>
        <p:nvPicPr>
          <p:cNvPr id="330" name="Google Shape;330;p51"/>
          <p:cNvPicPr preferRelativeResize="0"/>
          <p:nvPr/>
        </p:nvPicPr>
        <p:blipFill>
          <a:blip r:embed="rId3">
            <a:alphaModFix/>
          </a:blip>
          <a:stretch>
            <a:fillRect/>
          </a:stretch>
        </p:blipFill>
        <p:spPr>
          <a:xfrm>
            <a:off x="3790950" y="2565400"/>
            <a:ext cx="1562100" cy="590550"/>
          </a:xfrm>
          <a:prstGeom prst="rect">
            <a:avLst/>
          </a:prstGeom>
          <a:noFill/>
          <a:ln>
            <a:noFill/>
          </a:ln>
        </p:spPr>
      </p:pic>
      <p:pic>
        <p:nvPicPr>
          <p:cNvPr id="331" name="Google Shape;331;p51"/>
          <p:cNvPicPr preferRelativeResize="0"/>
          <p:nvPr/>
        </p:nvPicPr>
        <p:blipFill>
          <a:blip r:embed="rId4">
            <a:alphaModFix/>
          </a:blip>
          <a:stretch>
            <a:fillRect/>
          </a:stretch>
        </p:blipFill>
        <p:spPr>
          <a:xfrm>
            <a:off x="3295650" y="3477075"/>
            <a:ext cx="2552700" cy="62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Cuadro OFDM</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Símbolo</a:t>
            </a:r>
            <a:r>
              <a:rPr lang="es"/>
              <a:t> OFDM -&gt; Determinado </a:t>
            </a:r>
            <a:r>
              <a:rPr lang="es"/>
              <a:t>número</a:t>
            </a:r>
            <a:r>
              <a:rPr lang="es"/>
              <a:t> de portadoras transmitidas en un intervalo de tiempo.</a:t>
            </a:r>
            <a:endParaRPr/>
          </a:p>
          <a:p>
            <a:pPr indent="0" lvl="0" marL="0" rtl="0" algn="l">
              <a:spcBef>
                <a:spcPts val="1200"/>
              </a:spcBef>
              <a:spcAft>
                <a:spcPts val="0"/>
              </a:spcAft>
              <a:buNone/>
            </a:pPr>
            <a:r>
              <a:rPr lang="es"/>
              <a:t>Cuadro OFDM -&gt; Sucesión de símbolos OFDM.</a:t>
            </a:r>
            <a:endParaRPr/>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2007664" y="2484775"/>
            <a:ext cx="5128674" cy="2304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idx="1" type="body"/>
          </p:nvPr>
        </p:nvSpPr>
        <p:spPr>
          <a:xfrm>
            <a:off x="311700" y="444675"/>
            <a:ext cx="8520600" cy="41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Existe la necesidad de insertar un tiempo de guarda TG para evitar la interferencia entre símbolos (ISI), debiéndose cumplir con la condición de que el tiempo de guarda sea mayor o igual al tiempo de retardo tr.</a:t>
            </a:r>
            <a:endParaRPr sz="1600"/>
          </a:p>
          <a:p>
            <a:pPr indent="0" lvl="0" marL="0" rtl="0" algn="l">
              <a:spcBef>
                <a:spcPts val="1200"/>
              </a:spcBef>
              <a:spcAft>
                <a:spcPts val="0"/>
              </a:spcAft>
              <a:buNone/>
            </a:pPr>
            <a:r>
              <a:rPr lang="es" sz="1600"/>
              <a:t>Se fijan cuatro valores posibles para la relación TG/TU, que en forma abreviada es representada mediante el símbolo Δ=1/4, 1/8, 1/16, 1/32. </a:t>
            </a:r>
            <a:endParaRPr sz="1600"/>
          </a:p>
          <a:p>
            <a:pPr indent="0" lvl="0" marL="0" rtl="0" algn="l">
              <a:spcBef>
                <a:spcPts val="1200"/>
              </a:spcBef>
              <a:spcAft>
                <a:spcPts val="0"/>
              </a:spcAft>
              <a:buNone/>
            </a:pPr>
            <a:r>
              <a:rPr lang="es" sz="1600"/>
              <a:t>Si suponemos una distancia “d” entre la antena receptora y el objeto reflectante es de 1km, por lo que la onda reflejada recorrerá una trayectoria adicional de aproximadamente 2km respecto a la señal directa. Entonces el tiempo de retardo dará el siguiente valor:</a:t>
            </a:r>
            <a:endParaRPr sz="1600"/>
          </a:p>
          <a:p>
            <a:pPr indent="0" lvl="0" marL="0" rtl="0" algn="l">
              <a:spcBef>
                <a:spcPts val="1200"/>
              </a:spcBef>
              <a:spcAft>
                <a:spcPts val="1200"/>
              </a:spcAft>
              <a:buNone/>
            </a:pPr>
            <a:r>
              <a:t/>
            </a:r>
            <a:endParaRPr/>
          </a:p>
        </p:txBody>
      </p:sp>
      <p:pic>
        <p:nvPicPr>
          <p:cNvPr id="337" name="Google Shape;337;p52"/>
          <p:cNvPicPr preferRelativeResize="0"/>
          <p:nvPr/>
        </p:nvPicPr>
        <p:blipFill>
          <a:blip r:embed="rId3">
            <a:alphaModFix/>
          </a:blip>
          <a:stretch>
            <a:fillRect/>
          </a:stretch>
        </p:blipFill>
        <p:spPr>
          <a:xfrm>
            <a:off x="400650" y="3743125"/>
            <a:ext cx="3924300" cy="723900"/>
          </a:xfrm>
          <a:prstGeom prst="rect">
            <a:avLst/>
          </a:prstGeom>
          <a:noFill/>
          <a:ln>
            <a:noFill/>
          </a:ln>
        </p:spPr>
      </p:pic>
      <p:pic>
        <p:nvPicPr>
          <p:cNvPr id="338" name="Google Shape;338;p52"/>
          <p:cNvPicPr preferRelativeResize="0"/>
          <p:nvPr/>
        </p:nvPicPr>
        <p:blipFill>
          <a:blip r:embed="rId4">
            <a:alphaModFix/>
          </a:blip>
          <a:stretch>
            <a:fillRect/>
          </a:stretch>
        </p:blipFill>
        <p:spPr>
          <a:xfrm>
            <a:off x="5187975" y="3375538"/>
            <a:ext cx="2875625" cy="1459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idx="1" type="body"/>
          </p:nvPr>
        </p:nvSpPr>
        <p:spPr>
          <a:xfrm>
            <a:off x="311700" y="355750"/>
            <a:ext cx="8520600" cy="4213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s" sz="1500"/>
              <a:t>Se demostró anteriormente que se necesitan 1386 portadoras. Si estas se distribuyen por igual en los 13 segmentos (el ancho de uno de los segmentos se reparte entre las bandas de guarda de cada uno de ellos), la cantidad de portadoras Ls que entrarán en cada uno es:</a:t>
            </a:r>
            <a:endParaRPr sz="1500"/>
          </a:p>
          <a:p>
            <a:pPr indent="0" lvl="0" marL="0" rtl="0" algn="l">
              <a:lnSpc>
                <a:spcPct val="95000"/>
              </a:lnSpc>
              <a:spcBef>
                <a:spcPts val="1200"/>
              </a:spcBef>
              <a:spcAft>
                <a:spcPts val="0"/>
              </a:spcAft>
              <a:buSzPts val="935"/>
              <a:buNone/>
            </a:pPr>
            <a:r>
              <a:rPr lang="es" sz="1500"/>
              <a:t>Ls = L / Ns = 1386 / 13 = 106,6 portdoras por segmento</a:t>
            </a:r>
            <a:endParaRPr sz="1500"/>
          </a:p>
          <a:p>
            <a:pPr indent="0" lvl="0" marL="0" rtl="0" algn="l">
              <a:lnSpc>
                <a:spcPct val="95000"/>
              </a:lnSpc>
              <a:spcBef>
                <a:spcPts val="1200"/>
              </a:spcBef>
              <a:spcAft>
                <a:spcPts val="0"/>
              </a:spcAft>
              <a:buSzPts val="935"/>
              <a:buNone/>
            </a:pPr>
            <a:r>
              <a:rPr lang="es" sz="1500"/>
              <a:t>La cantidad de portadoras debe ser un número entero, por lo que redondeamos a 107 portadoras por segmento. La separación entre portadoras dentro de cada segmento será:</a:t>
            </a:r>
            <a:endParaRPr sz="1500"/>
          </a:p>
          <a:p>
            <a:pPr indent="0" lvl="0" marL="0" rtl="0" algn="l">
              <a:lnSpc>
                <a:spcPct val="95000"/>
              </a:lnSpc>
              <a:spcBef>
                <a:spcPts val="1200"/>
              </a:spcBef>
              <a:spcAft>
                <a:spcPts val="0"/>
              </a:spcAft>
              <a:buSzPts val="935"/>
              <a:buNone/>
            </a:pPr>
            <a:r>
              <a:rPr lang="es" sz="1500"/>
              <a:t>Δf = BWs / Ls = 428,57 kHz / 107 = 4,0053 kHz</a:t>
            </a:r>
            <a:endParaRPr sz="1500"/>
          </a:p>
          <a:p>
            <a:pPr indent="0" lvl="0" marL="0" rtl="0" algn="l">
              <a:lnSpc>
                <a:spcPct val="95000"/>
              </a:lnSpc>
              <a:spcBef>
                <a:spcPts val="1200"/>
              </a:spcBef>
              <a:spcAft>
                <a:spcPts val="0"/>
              </a:spcAft>
              <a:buSzPts val="935"/>
              <a:buNone/>
            </a:pPr>
            <a:r>
              <a:rPr lang="es" sz="1500"/>
              <a:t>Y por lo tanto, el tiempo útil de cada símbolo es:</a:t>
            </a:r>
            <a:endParaRPr sz="1500"/>
          </a:p>
          <a:p>
            <a:pPr indent="0" lvl="0" marL="0" rtl="0" algn="l">
              <a:lnSpc>
                <a:spcPct val="95000"/>
              </a:lnSpc>
              <a:spcBef>
                <a:spcPts val="1200"/>
              </a:spcBef>
              <a:spcAft>
                <a:spcPts val="0"/>
              </a:spcAft>
              <a:buSzPts val="935"/>
              <a:buNone/>
            </a:pPr>
            <a:r>
              <a:rPr lang="es" sz="1500"/>
              <a:t>Tu = 1 / Δf = 249,666 us</a:t>
            </a:r>
            <a:endParaRPr sz="1500"/>
          </a:p>
          <a:p>
            <a:pPr indent="0" lvl="0" marL="0" rtl="0" algn="l">
              <a:lnSpc>
                <a:spcPct val="95000"/>
              </a:lnSpc>
              <a:spcBef>
                <a:spcPts val="1200"/>
              </a:spcBef>
              <a:spcAft>
                <a:spcPts val="0"/>
              </a:spcAft>
              <a:buSzPts val="935"/>
              <a:buNone/>
            </a:pPr>
            <a:r>
              <a:rPr lang="es" sz="1500"/>
              <a:t>El tiempo útil calculado es periódico, y por lo tanto también lo será el tiempo de guarda. Como consecuencia, no existirá un número entero de muestras dentro del período TS. Entonces, se elige 108 portadoras por segmento, y esto corresponde al Modo 1. Entonces nos queda:</a:t>
            </a:r>
            <a:endParaRPr sz="1500"/>
          </a:p>
          <a:p>
            <a:pPr indent="0" lvl="0" marL="0" rtl="0" algn="l">
              <a:lnSpc>
                <a:spcPct val="95000"/>
              </a:lnSpc>
              <a:spcBef>
                <a:spcPts val="1200"/>
              </a:spcBef>
              <a:spcAft>
                <a:spcPts val="1200"/>
              </a:spcAft>
              <a:buSzPts val="935"/>
              <a:buNone/>
            </a:pPr>
            <a:r>
              <a:rPr lang="es" sz="1500"/>
              <a:t>Δf = BWs / Ls = 428,57kHz / 108 = 3,968kHz -&gt; Tu = 1/Δf = 252us</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Generación de símbolos OFDM: Frecuencia de muestreo</a:t>
            </a:r>
            <a:endParaRPr/>
          </a:p>
        </p:txBody>
      </p:sp>
      <p:sp>
        <p:nvSpPr>
          <p:cNvPr id="349" name="Google Shape;34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Los procesadores numéricos que calculan la IFFT, lo hacen siempre sobre una cantidad de puntos (estos puntos se traducen en portadoras), que es igual a una potencia entera de 2.</a:t>
            </a:r>
            <a:endParaRPr sz="1600"/>
          </a:p>
          <a:p>
            <a:pPr indent="0" lvl="0" marL="0" rtl="0" algn="l">
              <a:spcBef>
                <a:spcPts val="1200"/>
              </a:spcBef>
              <a:spcAft>
                <a:spcPts val="0"/>
              </a:spcAft>
              <a:buNone/>
            </a:pPr>
            <a:r>
              <a:rPr lang="es" sz="1600"/>
              <a:t>La frecuencia de muestreo se deriva del cociente entre la cantidad de muestras normalizada (potencia entera de 2) y el tiempo útil de símbolo.</a:t>
            </a:r>
            <a:endParaRPr sz="1600"/>
          </a:p>
          <a:p>
            <a:pPr indent="0" lvl="0" marL="0" rtl="0" algn="l">
              <a:spcBef>
                <a:spcPts val="1200"/>
              </a:spcBef>
              <a:spcAft>
                <a:spcPts val="0"/>
              </a:spcAft>
              <a:buNone/>
            </a:pPr>
            <a:r>
              <a:rPr lang="es" sz="1600"/>
              <a:t>La frecuencia de muestreo f-IFFT es un único valor fundamental y común a los tres modos. </a:t>
            </a:r>
            <a:endParaRPr sz="1600"/>
          </a:p>
          <a:p>
            <a:pPr indent="0" lvl="0" marL="0" rtl="0" algn="l">
              <a:spcBef>
                <a:spcPts val="1200"/>
              </a:spcBef>
              <a:spcAft>
                <a:spcPts val="1200"/>
              </a:spcAft>
              <a:buNone/>
            </a:pPr>
            <a:r>
              <a:t/>
            </a:r>
            <a:endParaRPr/>
          </a:p>
        </p:txBody>
      </p:sp>
      <p:pic>
        <p:nvPicPr>
          <p:cNvPr id="350" name="Google Shape;350;p54"/>
          <p:cNvPicPr preferRelativeResize="0"/>
          <p:nvPr/>
        </p:nvPicPr>
        <p:blipFill>
          <a:blip r:embed="rId3">
            <a:alphaModFix/>
          </a:blip>
          <a:stretch>
            <a:fillRect/>
          </a:stretch>
        </p:blipFill>
        <p:spPr>
          <a:xfrm>
            <a:off x="1000125" y="3361750"/>
            <a:ext cx="7143750" cy="762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ph idx="1" type="body"/>
          </p:nvPr>
        </p:nvSpPr>
        <p:spPr>
          <a:xfrm>
            <a:off x="311700" y="859725"/>
            <a:ext cx="8520600" cy="37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Aprovechando la igualdad anterior, se puede partir de la f-IFFT para calcular el número de portadoras por segmento para los modos 2 y 3:</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56" name="Google Shape;356;p55"/>
          <p:cNvPicPr preferRelativeResize="0"/>
          <p:nvPr/>
        </p:nvPicPr>
        <p:blipFill>
          <a:blip r:embed="rId3">
            <a:alphaModFix/>
          </a:blip>
          <a:stretch>
            <a:fillRect/>
          </a:stretch>
        </p:blipFill>
        <p:spPr>
          <a:xfrm>
            <a:off x="469525" y="2393875"/>
            <a:ext cx="8204926" cy="1581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Cantidad de </a:t>
            </a:r>
            <a:r>
              <a:rPr lang="es"/>
              <a:t>símbolos</a:t>
            </a:r>
            <a:r>
              <a:rPr lang="es"/>
              <a:t> por cuadro OFDM</a:t>
            </a:r>
            <a:endParaRPr/>
          </a:p>
        </p:txBody>
      </p:sp>
      <p:sp>
        <p:nvSpPr>
          <p:cNvPr id="362" name="Google Shape;362;p56"/>
          <p:cNvSpPr txBox="1"/>
          <p:nvPr>
            <p:ph idx="1" type="body"/>
          </p:nvPr>
        </p:nvSpPr>
        <p:spPr>
          <a:xfrm>
            <a:off x="311700" y="1017725"/>
            <a:ext cx="8520600" cy="382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s" sz="1640"/>
              <a:t>Una sucesión de símbolos OFDM se denomina “cuadro OFDM”. Si F es la cantidad de símbolos que componen el cuadro OFDM, entonces el tiempo de duración del cuadro es:</a:t>
            </a:r>
            <a:endParaRPr sz="1640"/>
          </a:p>
          <a:p>
            <a:pPr indent="0" lvl="0" marL="0" rtl="0" algn="l">
              <a:lnSpc>
                <a:spcPct val="95000"/>
              </a:lnSpc>
              <a:spcBef>
                <a:spcPts val="1200"/>
              </a:spcBef>
              <a:spcAft>
                <a:spcPts val="0"/>
              </a:spcAft>
              <a:buSzPts val="852"/>
              <a:buNone/>
            </a:pPr>
            <a:r>
              <a:rPr lang="es" sz="1600"/>
              <a:t>Tf = FTs</a:t>
            </a:r>
            <a:endParaRPr sz="1600"/>
          </a:p>
          <a:p>
            <a:pPr indent="0" lvl="0" marL="0" rtl="0" algn="l">
              <a:lnSpc>
                <a:spcPct val="95000"/>
              </a:lnSpc>
              <a:spcBef>
                <a:spcPts val="1200"/>
              </a:spcBef>
              <a:spcAft>
                <a:spcPts val="0"/>
              </a:spcAft>
              <a:buSzPts val="852"/>
              <a:buNone/>
            </a:pPr>
            <a:r>
              <a:rPr lang="es" sz="1640"/>
              <a:t>Por otro lado la tasa de transmisión de datos del sistema ISDB-T, en bits por segundo, para los 13 segmentos es:</a:t>
            </a:r>
            <a:endParaRPr sz="1640"/>
          </a:p>
          <a:p>
            <a:pPr indent="0" lvl="0" marL="0" rtl="0" algn="l">
              <a:lnSpc>
                <a:spcPct val="95000"/>
              </a:lnSpc>
              <a:spcBef>
                <a:spcPts val="1200"/>
              </a:spcBef>
              <a:spcAft>
                <a:spcPts val="0"/>
              </a:spcAft>
              <a:buSzPts val="852"/>
              <a:buNone/>
            </a:pPr>
            <a:r>
              <a:rPr lang="es" sz="1600"/>
              <a:t>R = Ko Ki * (bp(13xLd) / Ts</a:t>
            </a:r>
            <a:endParaRPr sz="1600"/>
          </a:p>
          <a:p>
            <a:pPr indent="0" lvl="0" marL="0" rtl="0" algn="l">
              <a:lnSpc>
                <a:spcPct val="95000"/>
              </a:lnSpc>
              <a:spcBef>
                <a:spcPts val="1200"/>
              </a:spcBef>
              <a:spcAft>
                <a:spcPts val="0"/>
              </a:spcAft>
              <a:buSzPts val="852"/>
              <a:buNone/>
            </a:pPr>
            <a:r>
              <a:rPr lang="es" sz="1240"/>
              <a:t>donde:</a:t>
            </a:r>
            <a:endParaRPr sz="1240"/>
          </a:p>
          <a:p>
            <a:pPr indent="0" lvl="0" marL="0" rtl="0" algn="l">
              <a:lnSpc>
                <a:spcPct val="95000"/>
              </a:lnSpc>
              <a:spcBef>
                <a:spcPts val="1200"/>
              </a:spcBef>
              <a:spcAft>
                <a:spcPts val="0"/>
              </a:spcAft>
              <a:buSzPts val="852"/>
              <a:buNone/>
            </a:pPr>
            <a:r>
              <a:rPr lang="es" sz="1040"/>
              <a:t>-KO es la relación de codificación externa (Reed-Solomon). Su valor es fijo e igual a 188/204.</a:t>
            </a:r>
            <a:endParaRPr sz="1040"/>
          </a:p>
          <a:p>
            <a:pPr indent="0" lvl="0" marL="0" rtl="0" algn="l">
              <a:lnSpc>
                <a:spcPct val="95000"/>
              </a:lnSpc>
              <a:spcBef>
                <a:spcPts val="1200"/>
              </a:spcBef>
              <a:spcAft>
                <a:spcPts val="0"/>
              </a:spcAft>
              <a:buSzPts val="852"/>
              <a:buNone/>
            </a:pPr>
            <a:r>
              <a:rPr lang="es" sz="1040"/>
              <a:t>-KI es la relación de codificación interna o convolucional: 1/2, 2/3, 3/4, 5/6 ó 7/8.</a:t>
            </a:r>
            <a:endParaRPr sz="1040"/>
          </a:p>
          <a:p>
            <a:pPr indent="0" lvl="0" marL="0" rtl="0" algn="l">
              <a:lnSpc>
                <a:spcPct val="95000"/>
              </a:lnSpc>
              <a:spcBef>
                <a:spcPts val="1200"/>
              </a:spcBef>
              <a:spcAft>
                <a:spcPts val="0"/>
              </a:spcAft>
              <a:buSzPts val="852"/>
              <a:buNone/>
            </a:pPr>
            <a:r>
              <a:rPr lang="es" sz="1040"/>
              <a:t>-bP es el número de bits de datos transmitidos por cada palabra: 2, 4 ó 6 (modulaciones QPSK/DPSK, 16-QAM ó 64-QAM, respectivamente).</a:t>
            </a:r>
            <a:endParaRPr sz="1040"/>
          </a:p>
          <a:p>
            <a:pPr indent="0" lvl="0" marL="0" rtl="0" algn="l">
              <a:lnSpc>
                <a:spcPct val="95000"/>
              </a:lnSpc>
              <a:spcBef>
                <a:spcPts val="1200"/>
              </a:spcBef>
              <a:spcAft>
                <a:spcPts val="0"/>
              </a:spcAft>
              <a:buSzPts val="852"/>
              <a:buNone/>
            </a:pPr>
            <a:r>
              <a:rPr lang="es" sz="1040"/>
              <a:t>-LD es el número de portadoras disponibles en cada segmento para la transmisión de datos.</a:t>
            </a:r>
            <a:endParaRPr sz="1040"/>
          </a:p>
          <a:p>
            <a:pPr indent="0" lvl="0" marL="0" rtl="0" algn="l">
              <a:lnSpc>
                <a:spcPct val="95000"/>
              </a:lnSpc>
              <a:spcBef>
                <a:spcPts val="1200"/>
              </a:spcBef>
              <a:spcAft>
                <a:spcPts val="1200"/>
              </a:spcAft>
              <a:buSzPts val="852"/>
              <a:buNone/>
            </a:pPr>
            <a:r>
              <a:rPr lang="es" sz="1040"/>
              <a:t>-TS es el tiempo de duración de cada símbolo OFDM.</a:t>
            </a:r>
            <a:endParaRPr sz="1195"/>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ph idx="1" type="body"/>
          </p:nvPr>
        </p:nvSpPr>
        <p:spPr>
          <a:xfrm>
            <a:off x="311700" y="296450"/>
            <a:ext cx="8520600" cy="44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De acuerdo con esta expresión el número de bits de datos bT que pueden ser transmitidos por un solo segmento durante el tiempo de duración de un cuadro OFDM será:</a:t>
            </a:r>
            <a:endParaRPr sz="1600"/>
          </a:p>
          <a:p>
            <a:pPr indent="0" lvl="0" marL="0" rtl="0" algn="l">
              <a:spcBef>
                <a:spcPts val="1200"/>
              </a:spcBef>
              <a:spcAft>
                <a:spcPts val="0"/>
              </a:spcAft>
              <a:buNone/>
            </a:pPr>
            <a:r>
              <a:rPr lang="es" sz="1600"/>
              <a:t>bt = R * Tf/13</a:t>
            </a:r>
            <a:endParaRPr sz="1600"/>
          </a:p>
          <a:p>
            <a:pPr indent="0" lvl="0" marL="0" rtl="0" algn="l">
              <a:spcBef>
                <a:spcPts val="1200"/>
              </a:spcBef>
              <a:spcAft>
                <a:spcPts val="0"/>
              </a:spcAft>
              <a:buNone/>
            </a:pPr>
            <a:r>
              <a:rPr lang="es" sz="1600"/>
              <a:t>donde:</a:t>
            </a:r>
            <a:endParaRPr sz="1600"/>
          </a:p>
          <a:p>
            <a:pPr indent="0" lvl="0" marL="0" rtl="0" algn="l">
              <a:spcBef>
                <a:spcPts val="1200"/>
              </a:spcBef>
              <a:spcAft>
                <a:spcPts val="0"/>
              </a:spcAft>
              <a:buNone/>
            </a:pPr>
            <a:r>
              <a:rPr lang="es" sz="1600"/>
              <a:t>R es la tasa de transmisión de datos del sistema.</a:t>
            </a:r>
            <a:endParaRPr sz="1600"/>
          </a:p>
          <a:p>
            <a:pPr indent="0" lvl="0" marL="0" rtl="0" algn="l">
              <a:spcBef>
                <a:spcPts val="1200"/>
              </a:spcBef>
              <a:spcAft>
                <a:spcPts val="0"/>
              </a:spcAft>
              <a:buNone/>
            </a:pPr>
            <a:r>
              <a:rPr lang="es" sz="1600"/>
              <a:t>TF es el tiempo de duración del cuadro OFDM.</a:t>
            </a:r>
            <a:endParaRPr sz="1600"/>
          </a:p>
          <a:p>
            <a:pPr indent="0" lvl="0" marL="0" rtl="0" algn="l">
              <a:spcBef>
                <a:spcPts val="1200"/>
              </a:spcBef>
              <a:spcAft>
                <a:spcPts val="0"/>
              </a:spcAft>
              <a:buNone/>
            </a:pPr>
            <a:r>
              <a:rPr lang="es" sz="1600"/>
              <a:t>De los 204 bytes que contiene un TSP, 188 son bytes de datos. Por lo tanto, el número total de bits de datos que pueden ser transportados por un número entero N de paquetes TSP es:</a:t>
            </a:r>
            <a:endParaRPr sz="1600"/>
          </a:p>
          <a:p>
            <a:pPr indent="0" lvl="0" marL="0" rtl="0" algn="l">
              <a:spcBef>
                <a:spcPts val="1200"/>
              </a:spcBef>
              <a:spcAft>
                <a:spcPts val="0"/>
              </a:spcAft>
              <a:buNone/>
            </a:pPr>
            <a:r>
              <a:rPr lang="es" sz="1600"/>
              <a:t>bt = (188*8) N</a:t>
            </a:r>
            <a:endParaRPr sz="1600"/>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idx="1" type="body"/>
          </p:nvPr>
        </p:nvSpPr>
        <p:spPr>
          <a:xfrm>
            <a:off x="311700" y="503975"/>
            <a:ext cx="8520600" cy="406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Reemplazando obtenemos:</a:t>
            </a:r>
            <a:endParaRPr/>
          </a:p>
          <a:p>
            <a:pPr indent="0" lvl="0" marL="0" rtl="0" algn="l">
              <a:spcBef>
                <a:spcPts val="1200"/>
              </a:spcBef>
              <a:spcAft>
                <a:spcPts val="0"/>
              </a:spcAft>
              <a:buNone/>
            </a:pPr>
            <a:r>
              <a:rPr lang="es"/>
              <a:t>N = Ki bp Ld F / 204 * 8</a:t>
            </a:r>
            <a:endParaRPr/>
          </a:p>
          <a:p>
            <a:pPr indent="0" lvl="0" marL="0" rtl="0" algn="l">
              <a:spcBef>
                <a:spcPts val="1200"/>
              </a:spcBef>
              <a:spcAft>
                <a:spcPts val="1200"/>
              </a:spcAft>
              <a:buNone/>
            </a:pPr>
            <a:r>
              <a:rPr lang="es"/>
              <a:t>Dado que N debe ser un número entero se sugieren dos posibilidades para el valor de F: 204 y 1632 (8x204). La segunda opción daría lugar a un tiempo de duración de cuadro muy extenso, lo cual complicaría el proceso de sincronización del receptor con el inicio del cuadro. Por esta razón se adopta una longitud de cuadro OFDM de 204 símbolos.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Parámetros del segmento OFDM – Tabla 2</a:t>
            </a:r>
            <a:endParaRPr/>
          </a:p>
        </p:txBody>
      </p:sp>
      <p:pic>
        <p:nvPicPr>
          <p:cNvPr id="378" name="Google Shape;378;p59"/>
          <p:cNvPicPr preferRelativeResize="0"/>
          <p:nvPr/>
        </p:nvPicPr>
        <p:blipFill>
          <a:blip r:embed="rId3">
            <a:alphaModFix/>
          </a:blip>
          <a:stretch>
            <a:fillRect/>
          </a:stretch>
        </p:blipFill>
        <p:spPr>
          <a:xfrm>
            <a:off x="3125575" y="1152475"/>
            <a:ext cx="2892849" cy="3618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Cálculo de los </a:t>
            </a:r>
            <a:r>
              <a:rPr lang="es"/>
              <a:t>parámetros</a:t>
            </a:r>
            <a:r>
              <a:rPr lang="es"/>
              <a:t> de segmento OFDM</a:t>
            </a:r>
            <a:endParaRPr/>
          </a:p>
        </p:txBody>
      </p:sp>
      <p:sp>
        <p:nvSpPr>
          <p:cNvPr id="384" name="Google Shape;38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Se puede pensar en organizar el canal en 14 porciones (que la norma denomina “segmentos” y se representa con NS), cuyo ancho se calcula a continuación:</a:t>
            </a:r>
            <a:endParaRPr sz="1400"/>
          </a:p>
          <a:p>
            <a:pPr indent="0" lvl="0" marL="0" rtl="0" algn="l">
              <a:spcBef>
                <a:spcPts val="1200"/>
              </a:spcBef>
              <a:spcAft>
                <a:spcPts val="0"/>
              </a:spcAft>
              <a:buNone/>
            </a:pPr>
            <a:r>
              <a:rPr lang="es" sz="1400"/>
              <a:t>BWs = BWc / Ns = 6MHz / 14 = 3000kHz / 7 = 428,57kHz</a:t>
            </a:r>
            <a:endParaRPr sz="1400"/>
          </a:p>
          <a:p>
            <a:pPr indent="0" lvl="0" marL="0" rtl="0" algn="l">
              <a:spcBef>
                <a:spcPts val="1200"/>
              </a:spcBef>
              <a:spcAft>
                <a:spcPts val="0"/>
              </a:spcAft>
              <a:buNone/>
            </a:pPr>
            <a:r>
              <a:rPr lang="es" sz="1400"/>
              <a:t>Como ya tenemos el ancho de banda que ocupa cada segmento y la cantidad de portadoras por segmento, podemos calcular la separación entre portadoras para cada modo:</a:t>
            </a:r>
            <a:endParaRPr sz="1400"/>
          </a:p>
          <a:p>
            <a:pPr indent="0" lvl="0" marL="0" rtl="0" algn="l">
              <a:spcBef>
                <a:spcPts val="1200"/>
              </a:spcBef>
              <a:spcAft>
                <a:spcPts val="1200"/>
              </a:spcAft>
              <a:buNone/>
            </a:pPr>
            <a:r>
              <a:t/>
            </a:r>
            <a:endParaRPr/>
          </a:p>
        </p:txBody>
      </p:sp>
      <p:pic>
        <p:nvPicPr>
          <p:cNvPr id="385" name="Google Shape;385;p60"/>
          <p:cNvPicPr preferRelativeResize="0"/>
          <p:nvPr/>
        </p:nvPicPr>
        <p:blipFill>
          <a:blip r:embed="rId3">
            <a:alphaModFix/>
          </a:blip>
          <a:stretch>
            <a:fillRect/>
          </a:stretch>
        </p:blipFill>
        <p:spPr>
          <a:xfrm>
            <a:off x="2314337" y="2902200"/>
            <a:ext cx="4515325" cy="19093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Cálculo de los </a:t>
            </a:r>
            <a:r>
              <a:rPr lang="es"/>
              <a:t>parámetros</a:t>
            </a:r>
            <a:r>
              <a:rPr lang="es"/>
              <a:t> de segmento OFDM</a:t>
            </a:r>
            <a:endParaRPr/>
          </a:p>
        </p:txBody>
      </p:sp>
      <p:sp>
        <p:nvSpPr>
          <p:cNvPr id="391" name="Google Shape;39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600"/>
              <a:t>Como se explicó anteriormente, la cantidad de símbolos que debe contener un cuadro OFDM (F) debe ser 204 para que la cantidad de paquetes TSP (N) sea un número entero. Si reemplazamos entonces F por este valor, nos queda la siguiente expresión:</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rPr lang="es"/>
              <a:t>N = Ki bp Ld / 8</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Ahora bien, para que N sea entero, el numerador debe ser un número divisible por 8. Considerando todos los valores posibles de bP y KI, en la siguiente tabla se presentan los valores de N calculados mediante la expresión anterior.</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Ortogonalidad</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Dentro de cada símbolo OFDM, se aplica el principio de ortogonalidad, el cual se cumple cuando la separación entre portadoras es igual a la inversa del tiempo de duración del símbolo. </a:t>
            </a:r>
            <a:endParaRPr/>
          </a:p>
        </p:txBody>
      </p:sp>
      <p:pic>
        <p:nvPicPr>
          <p:cNvPr id="83" name="Google Shape;83;p17"/>
          <p:cNvPicPr preferRelativeResize="0"/>
          <p:nvPr/>
        </p:nvPicPr>
        <p:blipFill>
          <a:blip r:embed="rId3">
            <a:alphaModFix/>
          </a:blip>
          <a:stretch>
            <a:fillRect/>
          </a:stretch>
        </p:blipFill>
        <p:spPr>
          <a:xfrm>
            <a:off x="2137000" y="2460000"/>
            <a:ext cx="4870025" cy="2108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2"/>
          <p:cNvSpPr txBox="1"/>
          <p:nvPr>
            <p:ph idx="1" type="body"/>
          </p:nvPr>
        </p:nvSpPr>
        <p:spPr>
          <a:xfrm>
            <a:off x="311700" y="3394425"/>
            <a:ext cx="8520600" cy="1174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s"/>
              <a:t>Para los modos 2 y 3, el número de portadoras de datos por segmento deberá ser múltiplo de 96, es decir 192 y 384 respectivamente. Las portadoras sobrantes en cada segmento (12, 24 y 48) se asignan a los pilotos, canales de control y canales auxiliares del sistema.</a:t>
            </a:r>
            <a:endParaRPr/>
          </a:p>
        </p:txBody>
      </p:sp>
      <p:pic>
        <p:nvPicPr>
          <p:cNvPr id="397" name="Google Shape;397;p62"/>
          <p:cNvPicPr preferRelativeResize="0"/>
          <p:nvPr/>
        </p:nvPicPr>
        <p:blipFill>
          <a:blip r:embed="rId3">
            <a:alphaModFix/>
          </a:blip>
          <a:stretch>
            <a:fillRect/>
          </a:stretch>
        </p:blipFill>
        <p:spPr>
          <a:xfrm>
            <a:off x="1209675" y="502425"/>
            <a:ext cx="6724650" cy="26860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3"/>
          <p:cNvSpPr txBox="1"/>
          <p:nvPr>
            <p:ph idx="1" type="body"/>
          </p:nvPr>
        </p:nvSpPr>
        <p:spPr>
          <a:xfrm>
            <a:off x="311700" y="830075"/>
            <a:ext cx="8520600" cy="373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Como ya tenemos la separación entre portadoras en cada modo, podemos calcular el tiempo efectivo de cada símbolo (TU):</a:t>
            </a:r>
            <a:endParaRPr/>
          </a:p>
        </p:txBody>
      </p:sp>
      <p:pic>
        <p:nvPicPr>
          <p:cNvPr id="403" name="Google Shape;403;p63"/>
          <p:cNvPicPr preferRelativeResize="0"/>
          <p:nvPr/>
        </p:nvPicPr>
        <p:blipFill>
          <a:blip r:embed="rId3">
            <a:alphaModFix/>
          </a:blip>
          <a:stretch>
            <a:fillRect/>
          </a:stretch>
        </p:blipFill>
        <p:spPr>
          <a:xfrm>
            <a:off x="2310838" y="1909850"/>
            <a:ext cx="4522325" cy="26591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4"/>
          <p:cNvSpPr txBox="1"/>
          <p:nvPr>
            <p:ph idx="1" type="body"/>
          </p:nvPr>
        </p:nvSpPr>
        <p:spPr>
          <a:xfrm>
            <a:off x="311700" y="474325"/>
            <a:ext cx="8520600" cy="40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Entonces podemos calcular el tiempo de guarda, mediante la relación Δ=TG/TU, la cual puede tomar los valores: 1/4, 1/8, 1/16 ó 1/32.</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s" sz="1500"/>
              <a:t>Si sumamos los dos tiempos calculados anteriormente, podemos calcular el tiempo total del símbolo. Y si multiplicamos, a su vez, este valor por la cantidad de símbolos OFDM por cuadro (S=204), obtendremos el tiempo de duración de cada cuadro.</a:t>
            </a:r>
            <a:endParaRPr sz="1500"/>
          </a:p>
        </p:txBody>
      </p:sp>
      <p:pic>
        <p:nvPicPr>
          <p:cNvPr id="409" name="Google Shape;409;p64"/>
          <p:cNvPicPr preferRelativeResize="0"/>
          <p:nvPr/>
        </p:nvPicPr>
        <p:blipFill>
          <a:blip r:embed="rId3">
            <a:alphaModFix/>
          </a:blip>
          <a:stretch>
            <a:fillRect/>
          </a:stretch>
        </p:blipFill>
        <p:spPr>
          <a:xfrm>
            <a:off x="377975" y="1197300"/>
            <a:ext cx="8388050" cy="1120375"/>
          </a:xfrm>
          <a:prstGeom prst="rect">
            <a:avLst/>
          </a:prstGeom>
          <a:noFill/>
          <a:ln>
            <a:noFill/>
          </a:ln>
        </p:spPr>
      </p:pic>
      <p:pic>
        <p:nvPicPr>
          <p:cNvPr id="410" name="Google Shape;410;p64"/>
          <p:cNvPicPr preferRelativeResize="0"/>
          <p:nvPr/>
        </p:nvPicPr>
        <p:blipFill>
          <a:blip r:embed="rId4">
            <a:alphaModFix/>
          </a:blip>
          <a:stretch>
            <a:fillRect/>
          </a:stretch>
        </p:blipFill>
        <p:spPr>
          <a:xfrm>
            <a:off x="377975" y="3552793"/>
            <a:ext cx="8388050" cy="110175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Parámetros de la señal de transmisión – Tabla 3</a:t>
            </a:r>
            <a:endParaRPr/>
          </a:p>
        </p:txBody>
      </p:sp>
      <p:pic>
        <p:nvPicPr>
          <p:cNvPr id="416" name="Google Shape;416;p65"/>
          <p:cNvPicPr preferRelativeResize="0"/>
          <p:nvPr/>
        </p:nvPicPr>
        <p:blipFill>
          <a:blip r:embed="rId3">
            <a:alphaModFix/>
          </a:blip>
          <a:stretch>
            <a:fillRect/>
          </a:stretch>
        </p:blipFill>
        <p:spPr>
          <a:xfrm>
            <a:off x="3082911" y="1152475"/>
            <a:ext cx="2978176" cy="37314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6"/>
          <p:cNvSpPr txBox="1"/>
          <p:nvPr>
            <p:ph idx="1" type="body"/>
          </p:nvPr>
        </p:nvSpPr>
        <p:spPr>
          <a:xfrm>
            <a:off x="311700" y="726325"/>
            <a:ext cx="8520600" cy="38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ancho de banda ocupado entonces en cada modo será:</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22" name="Google Shape;422;p66"/>
          <p:cNvPicPr preferRelativeResize="0"/>
          <p:nvPr/>
        </p:nvPicPr>
        <p:blipFill>
          <a:blip r:embed="rId3">
            <a:alphaModFix/>
          </a:blip>
          <a:stretch>
            <a:fillRect/>
          </a:stretch>
        </p:blipFill>
        <p:spPr>
          <a:xfrm>
            <a:off x="770788" y="1758525"/>
            <a:ext cx="7602426" cy="20773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Tasa de datos de un único segmento – Tabla 4</a:t>
            </a:r>
            <a:endParaRPr/>
          </a:p>
        </p:txBody>
      </p:sp>
      <p:pic>
        <p:nvPicPr>
          <p:cNvPr id="428" name="Google Shape;428;p67"/>
          <p:cNvPicPr preferRelativeResize="0"/>
          <p:nvPr/>
        </p:nvPicPr>
        <p:blipFill>
          <a:blip r:embed="rId3">
            <a:alphaModFix/>
          </a:blip>
          <a:stretch>
            <a:fillRect/>
          </a:stretch>
        </p:blipFill>
        <p:spPr>
          <a:xfrm>
            <a:off x="2073875" y="1152472"/>
            <a:ext cx="4996250" cy="37687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8"/>
          <p:cNvSpPr txBox="1"/>
          <p:nvPr>
            <p:ph idx="1" type="body"/>
          </p:nvPr>
        </p:nvSpPr>
        <p:spPr>
          <a:xfrm>
            <a:off x="311700" y="415025"/>
            <a:ext cx="8520600" cy="181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600"/>
              <a:t>El número de portadoras de datos por segmento (LD) es 96, 192 y 384 para los modos 1, 2 y 3, respectivamente. Entonces, reemplazando en la fórmula siguiente, se pueden calcular la cantidad de paquetes TSP por segmento:</a:t>
            </a:r>
            <a:endParaRPr sz="1600"/>
          </a:p>
          <a:p>
            <a:pPr indent="0" lvl="0" marL="0" rtl="0" algn="l">
              <a:spcBef>
                <a:spcPts val="1200"/>
              </a:spcBef>
              <a:spcAft>
                <a:spcPts val="0"/>
              </a:spcAft>
              <a:buNone/>
            </a:pPr>
            <a:r>
              <a:rPr lang="es" sz="1600"/>
              <a:t>N = Ki bp Ld / 8</a:t>
            </a:r>
            <a:endParaRPr sz="1600"/>
          </a:p>
          <a:p>
            <a:pPr indent="0" lvl="0" marL="0" rtl="0" algn="l">
              <a:spcBef>
                <a:spcPts val="1200"/>
              </a:spcBef>
              <a:spcAft>
                <a:spcPts val="1200"/>
              </a:spcAft>
              <a:buNone/>
            </a:pPr>
            <a:r>
              <a:rPr lang="es" sz="1600"/>
              <a:t>Los resultados se muestran en la siguiente tabla:</a:t>
            </a:r>
            <a:endParaRPr sz="1900"/>
          </a:p>
        </p:txBody>
      </p:sp>
      <p:pic>
        <p:nvPicPr>
          <p:cNvPr id="434" name="Google Shape;434;p68"/>
          <p:cNvPicPr preferRelativeResize="0"/>
          <p:nvPr/>
        </p:nvPicPr>
        <p:blipFill>
          <a:blip r:embed="rId3">
            <a:alphaModFix/>
          </a:blip>
          <a:stretch>
            <a:fillRect/>
          </a:stretch>
        </p:blipFill>
        <p:spPr>
          <a:xfrm>
            <a:off x="1291563" y="2226900"/>
            <a:ext cx="6560875" cy="1318600"/>
          </a:xfrm>
          <a:prstGeom prst="rect">
            <a:avLst/>
          </a:prstGeom>
          <a:noFill/>
          <a:ln>
            <a:noFill/>
          </a:ln>
        </p:spPr>
      </p:pic>
      <p:sp>
        <p:nvSpPr>
          <p:cNvPr id="435" name="Google Shape;435;p68"/>
          <p:cNvSpPr txBox="1"/>
          <p:nvPr>
            <p:ph idx="1" type="body"/>
          </p:nvPr>
        </p:nvSpPr>
        <p:spPr>
          <a:xfrm>
            <a:off x="311700" y="3650550"/>
            <a:ext cx="8520600" cy="11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Entonces, podemos calcular la tasa de datos mediante la siguiente fórmula:</a:t>
            </a:r>
            <a:endParaRPr sz="1600"/>
          </a:p>
          <a:p>
            <a:pPr indent="0" lvl="0" marL="0" rtl="0" algn="l">
              <a:spcBef>
                <a:spcPts val="1200"/>
              </a:spcBef>
              <a:spcAft>
                <a:spcPts val="1200"/>
              </a:spcAft>
              <a:buNone/>
            </a:pPr>
            <a:r>
              <a:rPr lang="es" sz="1600"/>
              <a:t>Data rate [bits/ms] = N TSP * 188 bytes/TSP * 8 bits/byte * 1/frame length[ms]</a:t>
            </a:r>
            <a:endParaRPr sz="16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Ajuste del valor de retraso requerido como resultado del entrelazamiento de byte – Tabla 8</a:t>
            </a:r>
            <a:endParaRPr/>
          </a:p>
        </p:txBody>
      </p:sp>
      <p:pic>
        <p:nvPicPr>
          <p:cNvPr id="441" name="Google Shape;441;p69"/>
          <p:cNvPicPr preferRelativeResize="0"/>
          <p:nvPr/>
        </p:nvPicPr>
        <p:blipFill>
          <a:blip r:embed="rId3">
            <a:alphaModFix/>
          </a:blip>
          <a:stretch>
            <a:fillRect/>
          </a:stretch>
        </p:blipFill>
        <p:spPr>
          <a:xfrm>
            <a:off x="2352350" y="1389900"/>
            <a:ext cx="4439301" cy="335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Ajuste de retardo</a:t>
            </a:r>
            <a:endParaRPr/>
          </a:p>
        </p:txBody>
      </p:sp>
      <p:sp>
        <p:nvSpPr>
          <p:cNvPr id="447" name="Google Shape;447;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Es posible deducir el retardo adicional DA que se debe introducir en una capa jerárquica, partiendo de la cantidad NC de paquetes TSP y de la tasa binaria efectiva de la capa.</a:t>
            </a:r>
            <a:endParaRPr sz="1500"/>
          </a:p>
          <a:p>
            <a:pPr indent="0" lvl="0" marL="0" rtl="0" algn="l">
              <a:spcBef>
                <a:spcPts val="1200"/>
              </a:spcBef>
              <a:spcAft>
                <a:spcPts val="0"/>
              </a:spcAft>
              <a:buNone/>
            </a:pPr>
            <a:r>
              <a:rPr lang="es" sz="1500"/>
              <a:t>El tiempo de duración de un bit de datos es la inversa de la tasa binaria (flujo neto):</a:t>
            </a:r>
            <a:endParaRPr sz="1500"/>
          </a:p>
          <a:p>
            <a:pPr indent="0" lvl="0" marL="0" rtl="0" algn="l">
              <a:spcBef>
                <a:spcPts val="1200"/>
              </a:spcBef>
              <a:spcAft>
                <a:spcPts val="0"/>
              </a:spcAft>
              <a:buNone/>
            </a:pPr>
            <a:r>
              <a:rPr lang="es" sz="1500"/>
              <a:t>tb = 1/R [seg/bit]</a:t>
            </a:r>
            <a:endParaRPr sz="1500"/>
          </a:p>
          <a:p>
            <a:pPr indent="0" lvl="0" marL="0" rtl="0" algn="l">
              <a:spcBef>
                <a:spcPts val="1200"/>
              </a:spcBef>
              <a:spcAft>
                <a:spcPts val="0"/>
              </a:spcAft>
              <a:buNone/>
            </a:pPr>
            <a:r>
              <a:rPr lang="es" sz="1500"/>
              <a:t>Por otro lado, la cantidad de bits de datos transportada por N TSP en una capa formada por NC segmentos es: </a:t>
            </a:r>
            <a:endParaRPr sz="1500"/>
          </a:p>
          <a:p>
            <a:pPr indent="0" lvl="0" marL="0" rtl="0" algn="l">
              <a:spcBef>
                <a:spcPts val="1200"/>
              </a:spcBef>
              <a:spcAft>
                <a:spcPts val="1200"/>
              </a:spcAft>
              <a:buNone/>
            </a:pPr>
            <a:r>
              <a:rPr lang="es" sz="1500"/>
              <a:t>bC = N x Nc x 188 x 8</a:t>
            </a:r>
            <a:endParaRPr sz="15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Ajuste de retardo</a:t>
            </a:r>
            <a:endParaRPr/>
          </a:p>
          <a:p>
            <a:pPr indent="0" lvl="0" marL="0" rtl="0" algn="l">
              <a:spcBef>
                <a:spcPts val="0"/>
              </a:spcBef>
              <a:spcAft>
                <a:spcPts val="0"/>
              </a:spcAft>
              <a:buNone/>
            </a:pPr>
            <a:r>
              <a:t/>
            </a:r>
            <a:endParaRPr/>
          </a:p>
        </p:txBody>
      </p:sp>
      <p:sp>
        <p:nvSpPr>
          <p:cNvPr id="453" name="Google Shape;453;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El entrelazado produce un atraso constante proporcional a 11 TSP y además se añadirá un retardo desconocido DA, que también se expresará como un número entero de TSP. Entonces, el retardo total DR en TSP se puede escribir como:</a:t>
            </a:r>
            <a:endParaRPr sz="1600"/>
          </a:p>
          <a:p>
            <a:pPr indent="0" lvl="0" marL="0" rtl="0" algn="l">
              <a:spcBef>
                <a:spcPts val="1200"/>
              </a:spcBef>
              <a:spcAft>
                <a:spcPts val="0"/>
              </a:spcAft>
              <a:buNone/>
            </a:pPr>
            <a:r>
              <a:rPr lang="es"/>
              <a:t>Dr = Da + 11</a:t>
            </a:r>
            <a:endParaRPr/>
          </a:p>
          <a:p>
            <a:pPr indent="0" lvl="0" marL="0" rtl="0" algn="l">
              <a:spcBef>
                <a:spcPts val="1200"/>
              </a:spcBef>
              <a:spcAft>
                <a:spcPts val="0"/>
              </a:spcAft>
              <a:buNone/>
            </a:pPr>
            <a:r>
              <a:rPr lang="es"/>
              <a:t>El equivalente en bits de datos para el retardo DR es:</a:t>
            </a:r>
            <a:endParaRPr/>
          </a:p>
          <a:p>
            <a:pPr indent="0" lvl="0" marL="0" rtl="0" algn="l">
              <a:spcBef>
                <a:spcPts val="1200"/>
              </a:spcBef>
              <a:spcAft>
                <a:spcPts val="0"/>
              </a:spcAft>
              <a:buNone/>
            </a:pPr>
            <a:r>
              <a:rPr lang="es"/>
              <a:t>Br = Dr x 188 x 8</a:t>
            </a:r>
            <a:endParaRPr/>
          </a:p>
          <a:p>
            <a:pPr indent="0" lvl="0" marL="0" rtl="0" algn="l">
              <a:spcBef>
                <a:spcPts val="1200"/>
              </a:spcBef>
              <a:spcAft>
                <a:spcPts val="0"/>
              </a:spcAft>
              <a:buNone/>
            </a:pPr>
            <a:r>
              <a:rPr lang="es"/>
              <a:t>El total neto de bits a procesar por la capa es:</a:t>
            </a:r>
            <a:endParaRPr/>
          </a:p>
          <a:p>
            <a:pPr indent="0" lvl="0" marL="0" rtl="0" algn="l">
              <a:spcBef>
                <a:spcPts val="1200"/>
              </a:spcBef>
              <a:spcAft>
                <a:spcPts val="1200"/>
              </a:spcAft>
              <a:buNone/>
            </a:pPr>
            <a:r>
              <a:rPr lang="es"/>
              <a:t>bT = bC + bR = (Nc x N + Dr) * 188 * 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Ortogonalidad</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espectro resultante va a estar formado por curvas de la forma y = sen (x) / x. Al estar las portadoras separadas por la inversa del tiempo de </a:t>
            </a:r>
            <a:r>
              <a:rPr lang="es"/>
              <a:t>símbolo</a:t>
            </a:r>
            <a:r>
              <a:rPr lang="es"/>
              <a:t>, podemos decir que no va a haber ICI. Obteniendo el siguiente resultado: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764625" y="2423550"/>
            <a:ext cx="3075187" cy="1893350"/>
          </a:xfrm>
          <a:prstGeom prst="rect">
            <a:avLst/>
          </a:prstGeom>
          <a:noFill/>
          <a:ln>
            <a:noFill/>
          </a:ln>
        </p:spPr>
      </p:pic>
      <p:pic>
        <p:nvPicPr>
          <p:cNvPr id="91" name="Google Shape;91;p18"/>
          <p:cNvPicPr preferRelativeResize="0"/>
          <p:nvPr/>
        </p:nvPicPr>
        <p:blipFill>
          <a:blip r:embed="rId4">
            <a:alphaModFix/>
          </a:blip>
          <a:stretch>
            <a:fillRect/>
          </a:stretch>
        </p:blipFill>
        <p:spPr>
          <a:xfrm>
            <a:off x="4391450" y="2558388"/>
            <a:ext cx="4218525" cy="1623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2"/>
          <p:cNvSpPr txBox="1"/>
          <p:nvPr>
            <p:ph idx="1" type="body"/>
          </p:nvPr>
        </p:nvSpPr>
        <p:spPr>
          <a:xfrm>
            <a:off x="311700" y="266800"/>
            <a:ext cx="8520600" cy="4302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El tiempo de procesamiento necesario para esta cantidad de bits en la capa es:</a:t>
            </a:r>
            <a:endParaRPr/>
          </a:p>
          <a:p>
            <a:pPr indent="0" lvl="0" marL="0" rtl="0" algn="l">
              <a:spcBef>
                <a:spcPts val="1200"/>
              </a:spcBef>
              <a:spcAft>
                <a:spcPts val="0"/>
              </a:spcAft>
              <a:buNone/>
            </a:pPr>
            <a:r>
              <a:rPr lang="es"/>
              <a:t>T = tb bT = 1/R bT</a:t>
            </a:r>
            <a:endParaRPr/>
          </a:p>
          <a:p>
            <a:pPr indent="0" lvl="0" marL="0" rtl="0" algn="l">
              <a:spcBef>
                <a:spcPts val="1200"/>
              </a:spcBef>
              <a:spcAft>
                <a:spcPts val="0"/>
              </a:spcAft>
              <a:buNone/>
            </a:pPr>
            <a:r>
              <a:rPr lang="es"/>
              <a:t>Se propone que este tiempo de procesamiento sea múltiplo (el menor posible) de la duración de un cuadro OFDM (TC), por lo cual se puede escribir:</a:t>
            </a:r>
            <a:endParaRPr/>
          </a:p>
          <a:p>
            <a:pPr indent="0" lvl="0" marL="0" rtl="0" algn="l">
              <a:spcBef>
                <a:spcPts val="1200"/>
              </a:spcBef>
              <a:spcAft>
                <a:spcPts val="0"/>
              </a:spcAft>
              <a:buNone/>
            </a:pPr>
            <a:r>
              <a:rPr lang="es"/>
              <a:t>T = kTc</a:t>
            </a:r>
            <a:endParaRPr/>
          </a:p>
          <a:p>
            <a:pPr indent="0" lvl="0" marL="0" rtl="0" algn="l">
              <a:spcBef>
                <a:spcPts val="1200"/>
              </a:spcBef>
              <a:spcAft>
                <a:spcPts val="0"/>
              </a:spcAft>
              <a:buNone/>
            </a:pPr>
            <a:r>
              <a:rPr lang="es"/>
              <a:t>Igualando las dos expresiones anteriores:</a:t>
            </a:r>
            <a:endParaRPr/>
          </a:p>
          <a:p>
            <a:pPr indent="0" lvl="0" marL="0" rtl="0" algn="l">
              <a:spcBef>
                <a:spcPts val="1200"/>
              </a:spcBef>
              <a:spcAft>
                <a:spcPts val="0"/>
              </a:spcAft>
              <a:buNone/>
            </a:pPr>
            <a:r>
              <a:rPr lang="es"/>
              <a:t>kTc = 1/R bT</a:t>
            </a:r>
            <a:endParaRPr/>
          </a:p>
          <a:p>
            <a:pPr indent="0" lvl="0" marL="0" rtl="0" algn="l">
              <a:spcBef>
                <a:spcPts val="1200"/>
              </a:spcBef>
              <a:spcAft>
                <a:spcPts val="0"/>
              </a:spcAft>
              <a:buNone/>
            </a:pPr>
            <a:r>
              <a:rPr lang="es"/>
              <a:t>La expresión de la tasa binaria neta para N segmentos es:</a:t>
            </a:r>
            <a:endParaRPr/>
          </a:p>
          <a:p>
            <a:pPr indent="0" lvl="0" marL="0" rtl="0" algn="l">
              <a:spcBef>
                <a:spcPts val="1200"/>
              </a:spcBef>
              <a:spcAft>
                <a:spcPts val="0"/>
              </a:spcAft>
              <a:buNone/>
            </a:pPr>
            <a:r>
              <a:rPr lang="es"/>
              <a:t>R = Ko Ki bP N Ld / Ts</a:t>
            </a:r>
            <a:endParaRPr/>
          </a:p>
          <a:p>
            <a:pPr indent="0" lvl="0" marL="0" rtl="0" algn="l">
              <a:spcBef>
                <a:spcPts val="1200"/>
              </a:spcBef>
              <a:spcAft>
                <a:spcPts val="0"/>
              </a:spcAft>
              <a:buNone/>
            </a:pPr>
            <a:r>
              <a:rPr lang="es"/>
              <a:t>Entonces:</a:t>
            </a:r>
            <a:endParaRPr/>
          </a:p>
          <a:p>
            <a:pPr indent="0" lvl="0" marL="0" rtl="0" algn="l">
              <a:spcBef>
                <a:spcPts val="1200"/>
              </a:spcBef>
              <a:spcAft>
                <a:spcPts val="1200"/>
              </a:spcAft>
              <a:buNone/>
            </a:pPr>
            <a:r>
              <a:rPr lang="es"/>
              <a:t>kTc = (Ts / Ko Ki bP N Ld) *  (Nc N + Dr) x 188 x 8</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3"/>
          <p:cNvSpPr txBox="1"/>
          <p:nvPr>
            <p:ph idx="1" type="body"/>
          </p:nvPr>
        </p:nvSpPr>
        <p:spPr>
          <a:xfrm>
            <a:off x="311700" y="281625"/>
            <a:ext cx="8520600" cy="42873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018"/>
              <a:buNone/>
            </a:pPr>
            <a:r>
              <a:rPr lang="es" sz="1500"/>
              <a:t>Teniendo en cuenta que K0=188/204 y que el período de cuadro OFDM es TC=204 TS se llevan estos valores a la ecuación anterior:</a:t>
            </a:r>
            <a:endParaRPr sz="1500"/>
          </a:p>
          <a:p>
            <a:pPr indent="0" lvl="0" marL="0" rtl="0" algn="l">
              <a:lnSpc>
                <a:spcPct val="105000"/>
              </a:lnSpc>
              <a:spcBef>
                <a:spcPts val="1200"/>
              </a:spcBef>
              <a:spcAft>
                <a:spcPts val="0"/>
              </a:spcAft>
              <a:buSzPts val="1018"/>
              <a:buNone/>
            </a:pPr>
            <a:r>
              <a:rPr lang="es" sz="1500"/>
              <a:t>k* 204 Ts = (Ts / (188/204) Ki bP N Ld) *  (Nc N + Dr) x 188 x 8</a:t>
            </a:r>
            <a:endParaRPr sz="1500"/>
          </a:p>
          <a:p>
            <a:pPr indent="0" lvl="0" marL="0" rtl="0" algn="l">
              <a:lnSpc>
                <a:spcPct val="105000"/>
              </a:lnSpc>
              <a:spcBef>
                <a:spcPts val="1200"/>
              </a:spcBef>
              <a:spcAft>
                <a:spcPts val="0"/>
              </a:spcAft>
              <a:buSzPts val="1018"/>
              <a:buNone/>
            </a:pPr>
            <a:r>
              <a:rPr lang="es" sz="1500"/>
              <a:t>k(Ki bP Ld / 8) = Nc N + Dr</a:t>
            </a:r>
            <a:endParaRPr sz="1500"/>
          </a:p>
          <a:p>
            <a:pPr indent="0" lvl="0" marL="0" rtl="0" algn="l">
              <a:lnSpc>
                <a:spcPct val="105000"/>
              </a:lnSpc>
              <a:spcBef>
                <a:spcPts val="1200"/>
              </a:spcBef>
              <a:spcAft>
                <a:spcPts val="0"/>
              </a:spcAft>
              <a:buSzPts val="1018"/>
              <a:buNone/>
            </a:pPr>
            <a:r>
              <a:rPr lang="es" sz="1500"/>
              <a:t>La expresión entre paréntesis corresponde a la cantidad de TSP por segmento y por cuadro OFDM, es decir NC. Por lo tanto:</a:t>
            </a:r>
            <a:endParaRPr sz="1500"/>
          </a:p>
          <a:p>
            <a:pPr indent="0" lvl="0" marL="0" rtl="0" algn="l">
              <a:lnSpc>
                <a:spcPct val="105000"/>
              </a:lnSpc>
              <a:spcBef>
                <a:spcPts val="1200"/>
              </a:spcBef>
              <a:spcAft>
                <a:spcPts val="0"/>
              </a:spcAft>
              <a:buSzPts val="1018"/>
              <a:buNone/>
            </a:pPr>
            <a:r>
              <a:rPr lang="es" sz="1500"/>
              <a:t>k Nc N = Nc N + Dr</a:t>
            </a:r>
            <a:endParaRPr sz="1500"/>
          </a:p>
          <a:p>
            <a:pPr indent="0" lvl="0" marL="0" rtl="0" algn="l">
              <a:lnSpc>
                <a:spcPct val="105000"/>
              </a:lnSpc>
              <a:spcBef>
                <a:spcPts val="1200"/>
              </a:spcBef>
              <a:spcAft>
                <a:spcPts val="0"/>
              </a:spcAft>
              <a:buSzPts val="1018"/>
              <a:buNone/>
            </a:pPr>
            <a:r>
              <a:rPr lang="es" sz="1500"/>
              <a:t>Despejando DR y sustituyendo en la ecuación de DA se llega a la siguiente expresión:</a:t>
            </a:r>
            <a:endParaRPr sz="1500"/>
          </a:p>
          <a:p>
            <a:pPr indent="0" lvl="0" marL="0" rtl="0" algn="l">
              <a:lnSpc>
                <a:spcPct val="105000"/>
              </a:lnSpc>
              <a:spcBef>
                <a:spcPts val="1200"/>
              </a:spcBef>
              <a:spcAft>
                <a:spcPts val="0"/>
              </a:spcAft>
              <a:buSzPts val="1018"/>
              <a:buNone/>
            </a:pPr>
            <a:r>
              <a:rPr lang="es" sz="1500"/>
              <a:t>Da = k Nc N - Nc N - 11</a:t>
            </a:r>
            <a:endParaRPr sz="1500"/>
          </a:p>
          <a:p>
            <a:pPr indent="0" lvl="0" marL="0" rtl="0" algn="l">
              <a:lnSpc>
                <a:spcPct val="105000"/>
              </a:lnSpc>
              <a:spcBef>
                <a:spcPts val="1200"/>
              </a:spcBef>
              <a:spcAft>
                <a:spcPts val="1200"/>
              </a:spcAft>
              <a:buSzPts val="1018"/>
              <a:buNone/>
            </a:pPr>
            <a:r>
              <a:rPr lang="es" sz="1500"/>
              <a:t>Para que esta expresión tenga sentido, k debe ser igual a 2 (el menor posible) y en consecuencia:</a:t>
            </a:r>
            <a:endParaRPr sz="1500"/>
          </a:p>
        </p:txBody>
      </p:sp>
      <p:pic>
        <p:nvPicPr>
          <p:cNvPr id="464" name="Google Shape;464;p73"/>
          <p:cNvPicPr preferRelativeResize="0"/>
          <p:nvPr/>
        </p:nvPicPr>
        <p:blipFill>
          <a:blip r:embed="rId3">
            <a:alphaModFix/>
          </a:blip>
          <a:stretch>
            <a:fillRect/>
          </a:stretch>
        </p:blipFill>
        <p:spPr>
          <a:xfrm>
            <a:off x="2665642" y="4172900"/>
            <a:ext cx="3812719" cy="58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Intervalos de guarda</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parte inicial de cada símbolo OFDM transmitido, corre riesgo de ser degradada por el final del símbolo anterior, generando ISI. Para evitar esto, se agregan intervalos de guarda en el dominio temporal.</a:t>
            </a:r>
            <a:endParaRPr/>
          </a:p>
        </p:txBody>
      </p:sp>
      <p:pic>
        <p:nvPicPr>
          <p:cNvPr id="98" name="Google Shape;98;p19"/>
          <p:cNvPicPr preferRelativeResize="0"/>
          <p:nvPr/>
        </p:nvPicPr>
        <p:blipFill>
          <a:blip r:embed="rId3">
            <a:alphaModFix/>
          </a:blip>
          <a:stretch>
            <a:fillRect/>
          </a:stretch>
        </p:blipFill>
        <p:spPr>
          <a:xfrm>
            <a:off x="2484125" y="2319650"/>
            <a:ext cx="4175750" cy="22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Intervalos de guarda</a:t>
            </a:r>
            <a:endParaRPr/>
          </a:p>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Llamamos tiempo de retardo </a:t>
            </a:r>
            <a:r>
              <a:rPr lang="es"/>
              <a:t>relación</a:t>
            </a:r>
            <a:r>
              <a:rPr lang="es"/>
              <a:t> entre la distancia recorrida por la señal y la velocidad transmisión: Tr = d / c</a:t>
            </a:r>
            <a:endParaRPr/>
          </a:p>
        </p:txBody>
      </p:sp>
      <p:pic>
        <p:nvPicPr>
          <p:cNvPr id="105" name="Google Shape;105;p20"/>
          <p:cNvPicPr preferRelativeResize="0"/>
          <p:nvPr/>
        </p:nvPicPr>
        <p:blipFill>
          <a:blip r:embed="rId3">
            <a:alphaModFix/>
          </a:blip>
          <a:stretch>
            <a:fillRect/>
          </a:stretch>
        </p:blipFill>
        <p:spPr>
          <a:xfrm>
            <a:off x="741550" y="2379160"/>
            <a:ext cx="3673250" cy="1985775"/>
          </a:xfrm>
          <a:prstGeom prst="rect">
            <a:avLst/>
          </a:prstGeom>
          <a:noFill/>
          <a:ln>
            <a:noFill/>
          </a:ln>
        </p:spPr>
      </p:pic>
      <p:pic>
        <p:nvPicPr>
          <p:cNvPr id="106" name="Google Shape;106;p20"/>
          <p:cNvPicPr preferRelativeResize="0"/>
          <p:nvPr/>
        </p:nvPicPr>
        <p:blipFill>
          <a:blip r:embed="rId4">
            <a:alphaModFix/>
          </a:blip>
          <a:stretch>
            <a:fillRect/>
          </a:stretch>
        </p:blipFill>
        <p:spPr>
          <a:xfrm>
            <a:off x="4853275" y="2890525"/>
            <a:ext cx="3578801" cy="96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Intervalos de guarda</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Dicho intervalo no se transmite </a:t>
            </a:r>
            <a:r>
              <a:rPr lang="es"/>
              <a:t>vacío</a:t>
            </a:r>
            <a:r>
              <a:rPr lang="es"/>
              <a:t>, se ocupa con la parte final del </a:t>
            </a:r>
            <a:r>
              <a:rPr lang="es"/>
              <a:t>próximo</a:t>
            </a:r>
            <a:r>
              <a:rPr lang="es"/>
              <a:t> </a:t>
            </a:r>
            <a:r>
              <a:rPr lang="es"/>
              <a:t>símbolo</a:t>
            </a:r>
            <a:r>
              <a:rPr lang="es"/>
              <a:t> a transmitir.</a:t>
            </a:r>
            <a:endParaRPr/>
          </a:p>
        </p:txBody>
      </p:sp>
      <p:pic>
        <p:nvPicPr>
          <p:cNvPr id="113" name="Google Shape;113;p21"/>
          <p:cNvPicPr preferRelativeResize="0"/>
          <p:nvPr/>
        </p:nvPicPr>
        <p:blipFill>
          <a:blip r:embed="rId3">
            <a:alphaModFix/>
          </a:blip>
          <a:stretch>
            <a:fillRect/>
          </a:stretch>
        </p:blipFill>
        <p:spPr>
          <a:xfrm>
            <a:off x="1914526" y="2260925"/>
            <a:ext cx="5314950" cy="230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