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embeddedFontLst>
    <p:embeddedFont>
      <p:font typeface="Maven Pro" panose="020B0604020202020204" charset="0"/>
      <p:regular r:id="rId59"/>
      <p:bold r:id="rId60"/>
    </p:embeddedFont>
    <p:embeddedFont>
      <p:font typeface="Nunito"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720F35-D140-4314-A5DC-A576E8A35EC9}">
  <a:tblStyle styleId="{12720F35-D140-4314-A5DC-A576E8A35E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6a9759113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6a975911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6a9759113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6a9759113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6a97591139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6a9759113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6a9759113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6a9759113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6a9759113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6a9759113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6a97591139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6a9759113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a97591139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a97591139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6a97591139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6a9759113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6a97591139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6a9759113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4fa98c07a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4fa98c07a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921a6e8dc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921a6e8d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6a97591139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6a97591139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6a97591139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6a97591139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6a97591139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6a97591139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921a6e8dc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921a6e8dc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6604aba05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6604aba05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67fe254c9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67fe254c9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67fe254c9b_2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67fe254c9b_2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6604aba05e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6604aba05e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67fe254c9b_2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67fe254c9b_2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66d7fe609a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66d7fe609a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5921a6e8dc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5921a6e8dc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5a525199a5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5a525199a5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5a525199a5_2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5a525199a5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6604aba05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6604aba0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6604aba05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6604aba05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6604aba05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6604aba05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a525199a5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a525199a5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66d7fe609a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66d7fe609a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6604aba05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6604aba05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6604aba05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6604aba05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6604aba05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6604aba05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5921a6e8dc_0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5921a6e8dc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6604aba05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6604aba05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66d7fe609a_2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66d7fe609a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66d7fe609a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66d7fe609a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66d7fe609a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66d7fe609a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66d7fe609a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66d7fe609a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66d7fe609a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66d7fe609a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66d7fe609a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66d7fe609a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66d7fe609a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66d7fe609a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66d7fe609a_2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66d7fe609a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66d7fe609a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66d7fe609a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5921a6e8dc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5921a6e8dc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66d7fe609a_2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66d7fe609a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4ff3e9f37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4ff3e9f37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4ff3e9f37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4ff3e9f37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4ff3e9f37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4ff3e9f37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4ff3e9f377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14ff3e9f37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4ff3e9f377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14ff3e9f37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67fe254c9b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67fe254c9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5921a6e8dc_0_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5921a6e8dc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921a6e8dc_0_5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921a6e8dc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41c61421b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41c61421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6a975911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6a97591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23.xml"/><Relationship Id="rId5" Type="http://schemas.openxmlformats.org/officeDocument/2006/relationships/slide" Target="slide5.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bit.ly/3DOoHKf"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50450" y="927438"/>
            <a:ext cx="42555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Proyecto final </a:t>
            </a:r>
            <a:endParaRPr/>
          </a:p>
          <a:p>
            <a:pPr marL="0" lvl="0" indent="0" algn="l" rtl="0">
              <a:spcBef>
                <a:spcPts val="0"/>
              </a:spcBef>
              <a:spcAft>
                <a:spcPts val="0"/>
              </a:spcAft>
              <a:buNone/>
            </a:pPr>
            <a:r>
              <a:rPr lang="es"/>
              <a:t>Curso Data Science - Coderhouse</a:t>
            </a:r>
            <a:endParaRPr/>
          </a:p>
          <a:p>
            <a:pPr marL="0" lvl="0" indent="0" algn="l" rtl="0">
              <a:spcBef>
                <a:spcPts val="0"/>
              </a:spcBef>
              <a:spcAft>
                <a:spcPts val="0"/>
              </a:spcAft>
              <a:buNone/>
            </a:pPr>
            <a:endParaRPr/>
          </a:p>
          <a:p>
            <a:pPr marL="0" lvl="0" indent="0" algn="l" rtl="0">
              <a:spcBef>
                <a:spcPts val="0"/>
              </a:spcBef>
              <a:spcAft>
                <a:spcPts val="0"/>
              </a:spcAft>
              <a:buNone/>
            </a:pPr>
            <a:r>
              <a:rPr lang="es" sz="2155"/>
              <a:t>Análisis y modelo predictivo para contratación de seguros de viaje</a:t>
            </a:r>
            <a:endParaRPr sz="2155"/>
          </a:p>
        </p:txBody>
      </p:sp>
      <p:sp>
        <p:nvSpPr>
          <p:cNvPr id="278" name="Google Shape;278;p13"/>
          <p:cNvSpPr txBox="1">
            <a:spLocks noGrp="1"/>
          </p:cNvSpPr>
          <p:nvPr>
            <p:ph type="subTitle" idx="1"/>
          </p:nvPr>
        </p:nvSpPr>
        <p:spPr>
          <a:xfrm>
            <a:off x="650450" y="3538250"/>
            <a:ext cx="5111100" cy="8373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None/>
            </a:pPr>
            <a:endParaRPr sz="4893" dirty="0"/>
          </a:p>
          <a:p>
            <a:pPr marL="0" lvl="0" indent="0" algn="l" rtl="0">
              <a:spcBef>
                <a:spcPts val="0"/>
              </a:spcBef>
              <a:spcAft>
                <a:spcPts val="0"/>
              </a:spcAft>
              <a:buNone/>
            </a:pPr>
            <a:r>
              <a:rPr lang="es" sz="4893" dirty="0"/>
              <a:t>Gonzalo Villafañe</a:t>
            </a:r>
            <a:endParaRPr sz="4893" dirty="0"/>
          </a:p>
          <a:p>
            <a:pPr marL="0" lvl="0" indent="0" algn="l" rtl="0">
              <a:spcBef>
                <a:spcPts val="0"/>
              </a:spcBef>
              <a:spcAft>
                <a:spcPts val="0"/>
              </a:spcAft>
              <a:buNone/>
            </a:pPr>
            <a:r>
              <a:rPr lang="es" sz="4893" dirty="0"/>
              <a:t>Profesor: Sergio Prieto / Tutor: Isaac Vergara</a:t>
            </a:r>
            <a:endParaRPr sz="4893" dirty="0"/>
          </a:p>
          <a:p>
            <a:pPr marL="0" lvl="0" indent="0" algn="l" rtl="0">
              <a:spcBef>
                <a:spcPts val="0"/>
              </a:spcBef>
              <a:spcAft>
                <a:spcPts val="0"/>
              </a:spcAft>
              <a:buNone/>
            </a:pPr>
            <a:endParaRPr sz="1760" dirty="0"/>
          </a:p>
        </p:txBody>
      </p:sp>
      <p:pic>
        <p:nvPicPr>
          <p:cNvPr id="279" name="Google Shape;279;p13"/>
          <p:cNvPicPr preferRelativeResize="0"/>
          <p:nvPr/>
        </p:nvPicPr>
        <p:blipFill>
          <a:blip r:embed="rId3">
            <a:alphaModFix/>
          </a:blip>
          <a:stretch>
            <a:fillRect/>
          </a:stretch>
        </p:blipFill>
        <p:spPr>
          <a:xfrm>
            <a:off x="6030725" y="1134925"/>
            <a:ext cx="1321901" cy="1102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pic>
        <p:nvPicPr>
          <p:cNvPr id="335" name="Google Shape;335;p22"/>
          <p:cNvPicPr preferRelativeResize="0"/>
          <p:nvPr/>
        </p:nvPicPr>
        <p:blipFill>
          <a:blip r:embed="rId3">
            <a:alphaModFix/>
          </a:blip>
          <a:stretch>
            <a:fillRect/>
          </a:stretch>
        </p:blipFill>
        <p:spPr>
          <a:xfrm>
            <a:off x="152400" y="1600025"/>
            <a:ext cx="6154151" cy="1761675"/>
          </a:xfrm>
          <a:prstGeom prst="rect">
            <a:avLst/>
          </a:prstGeom>
          <a:noFill/>
          <a:ln>
            <a:noFill/>
          </a:ln>
        </p:spPr>
      </p:pic>
      <p:pic>
        <p:nvPicPr>
          <p:cNvPr id="336" name="Google Shape;336;p22"/>
          <p:cNvPicPr preferRelativeResize="0"/>
          <p:nvPr/>
        </p:nvPicPr>
        <p:blipFill>
          <a:blip r:embed="rId4">
            <a:alphaModFix/>
          </a:blip>
          <a:stretch>
            <a:fillRect/>
          </a:stretch>
        </p:blipFill>
        <p:spPr>
          <a:xfrm>
            <a:off x="152400" y="3410425"/>
            <a:ext cx="6154151" cy="1343562"/>
          </a:xfrm>
          <a:prstGeom prst="rect">
            <a:avLst/>
          </a:prstGeom>
          <a:noFill/>
          <a:ln>
            <a:noFill/>
          </a:ln>
        </p:spPr>
      </p:pic>
      <p:sp>
        <p:nvSpPr>
          <p:cNvPr id="337" name="Google Shape;337;p22"/>
          <p:cNvSpPr txBox="1"/>
          <p:nvPr/>
        </p:nvSpPr>
        <p:spPr>
          <a:xfrm>
            <a:off x="6466650" y="1872900"/>
            <a:ext cx="2487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La variable Age, indica que la mayor edad de los clientes es de 28 años, con una media de 29,65.</a:t>
            </a:r>
            <a:endParaRPr>
              <a:solidFill>
                <a:schemeClr val="lt1"/>
              </a:solidFill>
              <a:latin typeface="Nunito"/>
              <a:ea typeface="Nunito"/>
              <a:cs typeface="Nunito"/>
              <a:sym typeface="Nunito"/>
            </a:endParaRPr>
          </a:p>
        </p:txBody>
      </p:sp>
      <p:sp>
        <p:nvSpPr>
          <p:cNvPr id="338" name="Google Shape;338;p22"/>
          <p:cNvSpPr txBox="1"/>
          <p:nvPr/>
        </p:nvSpPr>
        <p:spPr>
          <a:xfrm>
            <a:off x="6591100" y="3488225"/>
            <a:ext cx="248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570 clientes pertenecen al sector gubernamental.</a:t>
            </a:r>
            <a:endParaRPr>
              <a:solidFill>
                <a:schemeClr val="lt1"/>
              </a:solidFill>
              <a:latin typeface="Nunito"/>
              <a:ea typeface="Nunito"/>
              <a:cs typeface="Nunito"/>
              <a:sym typeface="Nunito"/>
            </a:endParaRPr>
          </a:p>
        </p:txBody>
      </p:sp>
      <p:sp>
        <p:nvSpPr>
          <p:cNvPr id="339" name="Google Shape;339;p22"/>
          <p:cNvSpPr txBox="1"/>
          <p:nvPr/>
        </p:nvSpPr>
        <p:spPr>
          <a:xfrm>
            <a:off x="381000" y="1047425"/>
            <a:ext cx="536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Nunito"/>
                <a:ea typeface="Nunito"/>
                <a:cs typeface="Nunito"/>
                <a:sym typeface="Nunito"/>
              </a:rPr>
              <a:t>Univariado</a:t>
            </a:r>
            <a:endParaRPr sz="1600" b="1">
              <a:solidFill>
                <a:srgbClr val="FFFFFF"/>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pic>
        <p:nvPicPr>
          <p:cNvPr id="345" name="Google Shape;345;p23"/>
          <p:cNvPicPr preferRelativeResize="0"/>
          <p:nvPr/>
        </p:nvPicPr>
        <p:blipFill>
          <a:blip r:embed="rId3">
            <a:alphaModFix/>
          </a:blip>
          <a:stretch>
            <a:fillRect/>
          </a:stretch>
        </p:blipFill>
        <p:spPr>
          <a:xfrm>
            <a:off x="152400" y="1600025"/>
            <a:ext cx="6190702" cy="1377800"/>
          </a:xfrm>
          <a:prstGeom prst="rect">
            <a:avLst/>
          </a:prstGeom>
          <a:noFill/>
          <a:ln>
            <a:noFill/>
          </a:ln>
        </p:spPr>
      </p:pic>
      <p:pic>
        <p:nvPicPr>
          <p:cNvPr id="346" name="Google Shape;346;p23"/>
          <p:cNvPicPr preferRelativeResize="0"/>
          <p:nvPr/>
        </p:nvPicPr>
        <p:blipFill>
          <a:blip r:embed="rId4">
            <a:alphaModFix/>
          </a:blip>
          <a:stretch>
            <a:fillRect/>
          </a:stretch>
        </p:blipFill>
        <p:spPr>
          <a:xfrm>
            <a:off x="152400" y="3130225"/>
            <a:ext cx="6190700" cy="1677631"/>
          </a:xfrm>
          <a:prstGeom prst="rect">
            <a:avLst/>
          </a:prstGeom>
          <a:noFill/>
          <a:ln>
            <a:noFill/>
          </a:ln>
        </p:spPr>
      </p:pic>
      <p:sp>
        <p:nvSpPr>
          <p:cNvPr id="347" name="Google Shape;347;p23"/>
          <p:cNvSpPr txBox="1"/>
          <p:nvPr/>
        </p:nvSpPr>
        <p:spPr>
          <a:xfrm>
            <a:off x="6466650" y="1872900"/>
            <a:ext cx="248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295 clientes, son graduados universitarios.</a:t>
            </a:r>
            <a:endParaRPr>
              <a:solidFill>
                <a:schemeClr val="lt1"/>
              </a:solidFill>
              <a:latin typeface="Nunito"/>
              <a:ea typeface="Nunito"/>
              <a:cs typeface="Nunito"/>
              <a:sym typeface="Nunito"/>
            </a:endParaRPr>
          </a:p>
        </p:txBody>
      </p:sp>
      <p:sp>
        <p:nvSpPr>
          <p:cNvPr id="348" name="Google Shape;348;p23"/>
          <p:cNvSpPr txBox="1"/>
          <p:nvPr/>
        </p:nvSpPr>
        <p:spPr>
          <a:xfrm>
            <a:off x="6511400" y="3255188"/>
            <a:ext cx="2487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Esta variable , tiene 30 distribuciones diferentes, siendo $300.000 el menor sueldo y $1.800.000 el mayor. El sueldo promedio es igual a 932.762,95. </a:t>
            </a:r>
            <a:endParaRPr>
              <a:solidFill>
                <a:schemeClr val="lt1"/>
              </a:solidFill>
              <a:latin typeface="Nunito"/>
              <a:ea typeface="Nunito"/>
              <a:cs typeface="Nunito"/>
              <a:sym typeface="Nunito"/>
            </a:endParaRPr>
          </a:p>
        </p:txBody>
      </p:sp>
      <p:sp>
        <p:nvSpPr>
          <p:cNvPr id="349" name="Google Shape;349;p23"/>
          <p:cNvSpPr txBox="1"/>
          <p:nvPr/>
        </p:nvSpPr>
        <p:spPr>
          <a:xfrm>
            <a:off x="381000" y="1047425"/>
            <a:ext cx="536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Nunito"/>
                <a:ea typeface="Nunito"/>
                <a:cs typeface="Nunito"/>
                <a:sym typeface="Nunito"/>
              </a:rPr>
              <a:t>Univariado</a:t>
            </a:r>
            <a:endParaRPr sz="1600" b="1">
              <a:solidFill>
                <a:srgbClr val="FFFFFF"/>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4"/>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pic>
        <p:nvPicPr>
          <p:cNvPr id="355" name="Google Shape;355;p24"/>
          <p:cNvPicPr preferRelativeResize="0"/>
          <p:nvPr/>
        </p:nvPicPr>
        <p:blipFill>
          <a:blip r:embed="rId3">
            <a:alphaModFix/>
          </a:blip>
          <a:stretch>
            <a:fillRect/>
          </a:stretch>
        </p:blipFill>
        <p:spPr>
          <a:xfrm>
            <a:off x="172475" y="1399500"/>
            <a:ext cx="6374725" cy="1805350"/>
          </a:xfrm>
          <a:prstGeom prst="rect">
            <a:avLst/>
          </a:prstGeom>
          <a:noFill/>
          <a:ln>
            <a:noFill/>
          </a:ln>
        </p:spPr>
      </p:pic>
      <p:pic>
        <p:nvPicPr>
          <p:cNvPr id="356" name="Google Shape;356;p24"/>
          <p:cNvPicPr preferRelativeResize="0"/>
          <p:nvPr/>
        </p:nvPicPr>
        <p:blipFill>
          <a:blip r:embed="rId4">
            <a:alphaModFix/>
          </a:blip>
          <a:stretch>
            <a:fillRect/>
          </a:stretch>
        </p:blipFill>
        <p:spPr>
          <a:xfrm>
            <a:off x="152400" y="3357250"/>
            <a:ext cx="6394801" cy="1428733"/>
          </a:xfrm>
          <a:prstGeom prst="rect">
            <a:avLst/>
          </a:prstGeom>
          <a:noFill/>
          <a:ln>
            <a:noFill/>
          </a:ln>
        </p:spPr>
      </p:pic>
      <p:sp>
        <p:nvSpPr>
          <p:cNvPr id="357" name="Google Shape;357;p24"/>
          <p:cNvSpPr txBox="1"/>
          <p:nvPr/>
        </p:nvSpPr>
        <p:spPr>
          <a:xfrm>
            <a:off x="6609525" y="1750250"/>
            <a:ext cx="2487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Esta variable, muestra una asimetría hacia la derecha, concentrándose alrededor de las familias con 4 integrantes.</a:t>
            </a:r>
            <a:endParaRPr>
              <a:solidFill>
                <a:schemeClr val="lt1"/>
              </a:solidFill>
              <a:latin typeface="Nunito"/>
              <a:ea typeface="Nunito"/>
              <a:cs typeface="Nunito"/>
              <a:sym typeface="Nunito"/>
            </a:endParaRPr>
          </a:p>
        </p:txBody>
      </p:sp>
      <p:sp>
        <p:nvSpPr>
          <p:cNvPr id="358" name="Google Shape;358;p24"/>
          <p:cNvSpPr txBox="1"/>
          <p:nvPr/>
        </p:nvSpPr>
        <p:spPr>
          <a:xfrm>
            <a:off x="6619050" y="3549300"/>
            <a:ext cx="248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552 clientes, presentan enfermedades preexistentes.</a:t>
            </a:r>
            <a:endParaRPr>
              <a:solidFill>
                <a:schemeClr val="lt1"/>
              </a:solidFill>
              <a:latin typeface="Nunito"/>
              <a:ea typeface="Nunito"/>
              <a:cs typeface="Nunito"/>
              <a:sym typeface="Nunito"/>
            </a:endParaRPr>
          </a:p>
        </p:txBody>
      </p:sp>
      <p:sp>
        <p:nvSpPr>
          <p:cNvPr id="359" name="Google Shape;359;p24"/>
          <p:cNvSpPr txBox="1"/>
          <p:nvPr/>
        </p:nvSpPr>
        <p:spPr>
          <a:xfrm>
            <a:off x="381000" y="971225"/>
            <a:ext cx="536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Nunito"/>
                <a:ea typeface="Nunito"/>
                <a:cs typeface="Nunito"/>
                <a:sym typeface="Nunito"/>
              </a:rPr>
              <a:t>Univariado</a:t>
            </a:r>
            <a:endParaRPr sz="1600" b="1">
              <a:solidFill>
                <a:srgbClr val="FFFFFF"/>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5"/>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pic>
        <p:nvPicPr>
          <p:cNvPr id="365" name="Google Shape;365;p25"/>
          <p:cNvPicPr preferRelativeResize="0"/>
          <p:nvPr/>
        </p:nvPicPr>
        <p:blipFill>
          <a:blip r:embed="rId3">
            <a:alphaModFix/>
          </a:blip>
          <a:stretch>
            <a:fillRect/>
          </a:stretch>
        </p:blipFill>
        <p:spPr>
          <a:xfrm>
            <a:off x="152400" y="1359375"/>
            <a:ext cx="6261726" cy="1526850"/>
          </a:xfrm>
          <a:prstGeom prst="rect">
            <a:avLst/>
          </a:prstGeom>
          <a:noFill/>
          <a:ln>
            <a:noFill/>
          </a:ln>
        </p:spPr>
      </p:pic>
      <p:pic>
        <p:nvPicPr>
          <p:cNvPr id="366" name="Google Shape;366;p25"/>
          <p:cNvPicPr preferRelativeResize="0"/>
          <p:nvPr/>
        </p:nvPicPr>
        <p:blipFill>
          <a:blip r:embed="rId4">
            <a:alphaModFix/>
          </a:blip>
          <a:stretch>
            <a:fillRect/>
          </a:stretch>
        </p:blipFill>
        <p:spPr>
          <a:xfrm>
            <a:off x="152400" y="3038625"/>
            <a:ext cx="6261726" cy="1499750"/>
          </a:xfrm>
          <a:prstGeom prst="rect">
            <a:avLst/>
          </a:prstGeom>
          <a:noFill/>
          <a:ln>
            <a:noFill/>
          </a:ln>
        </p:spPr>
      </p:pic>
      <p:sp>
        <p:nvSpPr>
          <p:cNvPr id="367" name="Google Shape;367;p25"/>
          <p:cNvSpPr txBox="1"/>
          <p:nvPr/>
        </p:nvSpPr>
        <p:spPr>
          <a:xfrm>
            <a:off x="6466650" y="1644300"/>
            <a:ext cx="248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417 clientes son pasajeros frecuentes.</a:t>
            </a:r>
            <a:endParaRPr>
              <a:solidFill>
                <a:schemeClr val="lt1"/>
              </a:solidFill>
              <a:latin typeface="Nunito"/>
              <a:ea typeface="Nunito"/>
              <a:cs typeface="Nunito"/>
              <a:sym typeface="Nunito"/>
            </a:endParaRPr>
          </a:p>
        </p:txBody>
      </p:sp>
      <p:sp>
        <p:nvSpPr>
          <p:cNvPr id="368" name="Google Shape;368;p25"/>
          <p:cNvSpPr txBox="1"/>
          <p:nvPr/>
        </p:nvSpPr>
        <p:spPr>
          <a:xfrm>
            <a:off x="6619050" y="3320700"/>
            <a:ext cx="248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380 clientes, han realizado al menos un viaje al exterior.</a:t>
            </a:r>
            <a:endParaRPr>
              <a:solidFill>
                <a:schemeClr val="lt1"/>
              </a:solidFill>
              <a:latin typeface="Nunito"/>
              <a:ea typeface="Nunito"/>
              <a:cs typeface="Nunito"/>
              <a:sym typeface="Nunito"/>
            </a:endParaRPr>
          </a:p>
        </p:txBody>
      </p:sp>
      <p:sp>
        <p:nvSpPr>
          <p:cNvPr id="369" name="Google Shape;369;p25"/>
          <p:cNvSpPr txBox="1"/>
          <p:nvPr/>
        </p:nvSpPr>
        <p:spPr>
          <a:xfrm>
            <a:off x="381000" y="971225"/>
            <a:ext cx="536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Nunito"/>
                <a:ea typeface="Nunito"/>
                <a:cs typeface="Nunito"/>
                <a:sym typeface="Nunito"/>
              </a:rPr>
              <a:t>Univariado</a:t>
            </a:r>
            <a:endParaRPr sz="1600" b="1">
              <a:solidFill>
                <a:srgbClr val="FFFFFF"/>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6"/>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pic>
        <p:nvPicPr>
          <p:cNvPr id="375" name="Google Shape;375;p26"/>
          <p:cNvPicPr preferRelativeResize="0"/>
          <p:nvPr/>
        </p:nvPicPr>
        <p:blipFill>
          <a:blip r:embed="rId3">
            <a:alphaModFix/>
          </a:blip>
          <a:stretch>
            <a:fillRect/>
          </a:stretch>
        </p:blipFill>
        <p:spPr>
          <a:xfrm>
            <a:off x="162425" y="1339350"/>
            <a:ext cx="6009776" cy="1508200"/>
          </a:xfrm>
          <a:prstGeom prst="rect">
            <a:avLst/>
          </a:prstGeom>
          <a:noFill/>
          <a:ln>
            <a:noFill/>
          </a:ln>
        </p:spPr>
      </p:pic>
      <p:pic>
        <p:nvPicPr>
          <p:cNvPr id="376" name="Google Shape;376;p26"/>
          <p:cNvPicPr preferRelativeResize="0"/>
          <p:nvPr/>
        </p:nvPicPr>
        <p:blipFill>
          <a:blip r:embed="rId4">
            <a:alphaModFix/>
          </a:blip>
          <a:stretch>
            <a:fillRect/>
          </a:stretch>
        </p:blipFill>
        <p:spPr>
          <a:xfrm>
            <a:off x="152400" y="2999950"/>
            <a:ext cx="6009776" cy="1868375"/>
          </a:xfrm>
          <a:prstGeom prst="rect">
            <a:avLst/>
          </a:prstGeom>
          <a:noFill/>
          <a:ln>
            <a:noFill/>
          </a:ln>
        </p:spPr>
      </p:pic>
      <p:sp>
        <p:nvSpPr>
          <p:cNvPr id="377" name="Google Shape;377;p26"/>
          <p:cNvSpPr txBox="1"/>
          <p:nvPr/>
        </p:nvSpPr>
        <p:spPr>
          <a:xfrm>
            <a:off x="6466650" y="1568100"/>
            <a:ext cx="2487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710 personas han contratado un seguro de viajes en el 2019.</a:t>
            </a:r>
            <a:endParaRPr>
              <a:solidFill>
                <a:schemeClr val="lt1"/>
              </a:solidFill>
              <a:latin typeface="Nunito"/>
              <a:ea typeface="Nunito"/>
              <a:cs typeface="Nunito"/>
              <a:sym typeface="Nunito"/>
            </a:endParaRPr>
          </a:p>
        </p:txBody>
      </p:sp>
      <p:sp>
        <p:nvSpPr>
          <p:cNvPr id="378" name="Google Shape;378;p26"/>
          <p:cNvSpPr txBox="1"/>
          <p:nvPr/>
        </p:nvSpPr>
        <p:spPr>
          <a:xfrm>
            <a:off x="6485700" y="3358800"/>
            <a:ext cx="2487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Se muestra en la variable una asimetría hacia la derecha. Con un promedio de $221.469.08 per cápita.</a:t>
            </a:r>
            <a:endParaRPr>
              <a:solidFill>
                <a:schemeClr val="lt1"/>
              </a:solidFill>
              <a:latin typeface="Nunito"/>
              <a:ea typeface="Nunito"/>
              <a:cs typeface="Nunito"/>
              <a:sym typeface="Nunito"/>
            </a:endParaRPr>
          </a:p>
        </p:txBody>
      </p:sp>
      <p:sp>
        <p:nvSpPr>
          <p:cNvPr id="379" name="Google Shape;379;p26"/>
          <p:cNvSpPr txBox="1"/>
          <p:nvPr/>
        </p:nvSpPr>
        <p:spPr>
          <a:xfrm>
            <a:off x="381000" y="971225"/>
            <a:ext cx="536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Nunito"/>
                <a:ea typeface="Nunito"/>
                <a:cs typeface="Nunito"/>
                <a:sym typeface="Nunito"/>
              </a:rPr>
              <a:t>Univariado</a:t>
            </a:r>
            <a:endParaRPr sz="1600" b="1">
              <a:solidFill>
                <a:srgbClr val="FFFFFF"/>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7"/>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sp>
        <p:nvSpPr>
          <p:cNvPr id="385" name="Google Shape;385;p27"/>
          <p:cNvSpPr txBox="1"/>
          <p:nvPr/>
        </p:nvSpPr>
        <p:spPr>
          <a:xfrm>
            <a:off x="381000" y="971225"/>
            <a:ext cx="536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Nunito"/>
                <a:ea typeface="Nunito"/>
                <a:cs typeface="Nunito"/>
                <a:sym typeface="Nunito"/>
              </a:rPr>
              <a:t>Análisis Bivariado</a:t>
            </a:r>
            <a:endParaRPr sz="1600" b="1">
              <a:solidFill>
                <a:srgbClr val="FFFFFF"/>
              </a:solidFill>
              <a:latin typeface="Nunito"/>
              <a:ea typeface="Nunito"/>
              <a:cs typeface="Nunito"/>
              <a:sym typeface="Nunito"/>
            </a:endParaRPr>
          </a:p>
        </p:txBody>
      </p:sp>
      <p:sp>
        <p:nvSpPr>
          <p:cNvPr id="386" name="Google Shape;386;p27"/>
          <p:cNvSpPr txBox="1"/>
          <p:nvPr/>
        </p:nvSpPr>
        <p:spPr>
          <a:xfrm>
            <a:off x="540450" y="1817000"/>
            <a:ext cx="77712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rgbClr val="FFFFFE"/>
                </a:solidFill>
                <a:latin typeface="Nunito"/>
                <a:ea typeface="Nunito"/>
                <a:cs typeface="Nunito"/>
                <a:sym typeface="Nunito"/>
              </a:rPr>
              <a:t>En este análisis tendremos en cuenta los campos que más relación presentan, con la variable que clasifica TravelInsurance. Estas variables son AnnualIncome (Ingresos anuales) y EverTravelledAbroad (</a:t>
            </a:r>
            <a:r>
              <a:rPr lang="es">
                <a:solidFill>
                  <a:schemeClr val="lt1"/>
                </a:solidFill>
                <a:latin typeface="Nunito"/>
                <a:ea typeface="Nunito"/>
                <a:cs typeface="Nunito"/>
                <a:sym typeface="Nunito"/>
              </a:rPr>
              <a:t>Viaje a un país extranjero</a:t>
            </a:r>
            <a:r>
              <a:rPr lang="es">
                <a:solidFill>
                  <a:srgbClr val="FFFFFE"/>
                </a:solidFill>
                <a:latin typeface="Nunito"/>
                <a:ea typeface="Nunito"/>
                <a:cs typeface="Nunito"/>
                <a:sym typeface="Nunito"/>
              </a:rPr>
              <a:t>) y lo obtenemos del gráfico siguiente (HeadMap).</a:t>
            </a:r>
            <a:endParaRPr>
              <a:solidFill>
                <a:srgbClr val="FFFFFE"/>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8"/>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pic>
        <p:nvPicPr>
          <p:cNvPr id="392" name="Google Shape;392;p28"/>
          <p:cNvPicPr preferRelativeResize="0"/>
          <p:nvPr/>
        </p:nvPicPr>
        <p:blipFill>
          <a:blip r:embed="rId3">
            <a:alphaModFix/>
          </a:blip>
          <a:stretch>
            <a:fillRect/>
          </a:stretch>
        </p:blipFill>
        <p:spPr>
          <a:xfrm>
            <a:off x="372975" y="1359375"/>
            <a:ext cx="4692014" cy="3391075"/>
          </a:xfrm>
          <a:prstGeom prst="rect">
            <a:avLst/>
          </a:prstGeom>
          <a:noFill/>
          <a:ln>
            <a:noFill/>
          </a:ln>
        </p:spPr>
      </p:pic>
      <p:sp>
        <p:nvSpPr>
          <p:cNvPr id="393" name="Google Shape;393;p28"/>
          <p:cNvSpPr txBox="1"/>
          <p:nvPr/>
        </p:nvSpPr>
        <p:spPr>
          <a:xfrm>
            <a:off x="5667375" y="1872900"/>
            <a:ext cx="3287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La variable TravelInsurance muestra una marcada relación, con EverTravelledAbroad y AnualIncome. </a:t>
            </a:r>
            <a:endParaRPr>
              <a:solidFill>
                <a:schemeClr val="lt1"/>
              </a:solidFill>
              <a:latin typeface="Nunito"/>
              <a:ea typeface="Nunito"/>
              <a:cs typeface="Nunito"/>
              <a:sym typeface="Nunito"/>
            </a:endParaRPr>
          </a:p>
          <a:p>
            <a:pPr marL="0" lvl="0" indent="0" algn="l" rtl="0">
              <a:spcBef>
                <a:spcPts val="0"/>
              </a:spcBef>
              <a:spcAft>
                <a:spcPts val="0"/>
              </a:spcAft>
              <a:buNone/>
            </a:pPr>
            <a:r>
              <a:rPr lang="es">
                <a:solidFill>
                  <a:schemeClr val="lt1"/>
                </a:solidFill>
                <a:latin typeface="Nunito"/>
                <a:ea typeface="Nunito"/>
                <a:cs typeface="Nunito"/>
                <a:sym typeface="Nunito"/>
              </a:rPr>
              <a:t>Por otra parte, las que menos relación muestran son las variables GraduateOrNot y Chronic Diseases.</a:t>
            </a:r>
            <a:endParaRPr>
              <a:solidFill>
                <a:schemeClr val="lt1"/>
              </a:solidFill>
              <a:latin typeface="Nunito"/>
              <a:ea typeface="Nunito"/>
              <a:cs typeface="Nunito"/>
              <a:sym typeface="Nunito"/>
            </a:endParaRPr>
          </a:p>
        </p:txBody>
      </p:sp>
      <p:sp>
        <p:nvSpPr>
          <p:cNvPr id="394" name="Google Shape;394;p28"/>
          <p:cNvSpPr txBox="1"/>
          <p:nvPr/>
        </p:nvSpPr>
        <p:spPr>
          <a:xfrm>
            <a:off x="381000" y="971225"/>
            <a:ext cx="536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Nunito"/>
                <a:ea typeface="Nunito"/>
                <a:cs typeface="Nunito"/>
                <a:sym typeface="Nunito"/>
              </a:rPr>
              <a:t>Bivariado</a:t>
            </a:r>
            <a:endParaRPr sz="1600" b="1">
              <a:solidFill>
                <a:srgbClr val="FFFFFF"/>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9"/>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sp>
        <p:nvSpPr>
          <p:cNvPr id="400" name="Google Shape;400;p29"/>
          <p:cNvSpPr txBox="1"/>
          <p:nvPr/>
        </p:nvSpPr>
        <p:spPr>
          <a:xfrm>
            <a:off x="381000" y="1047425"/>
            <a:ext cx="536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Nunito"/>
                <a:ea typeface="Nunito"/>
                <a:cs typeface="Nunito"/>
                <a:sym typeface="Nunito"/>
              </a:rPr>
              <a:t>Bivariado</a:t>
            </a:r>
            <a:endParaRPr sz="1600" b="1">
              <a:solidFill>
                <a:srgbClr val="FFFFFF"/>
              </a:solidFill>
              <a:latin typeface="Nunito"/>
              <a:ea typeface="Nunito"/>
              <a:cs typeface="Nunito"/>
              <a:sym typeface="Nunito"/>
            </a:endParaRPr>
          </a:p>
        </p:txBody>
      </p:sp>
      <p:pic>
        <p:nvPicPr>
          <p:cNvPr id="401" name="Google Shape;401;p29"/>
          <p:cNvPicPr preferRelativeResize="0"/>
          <p:nvPr/>
        </p:nvPicPr>
        <p:blipFill>
          <a:blip r:embed="rId3">
            <a:alphaModFix/>
          </a:blip>
          <a:stretch>
            <a:fillRect/>
          </a:stretch>
        </p:blipFill>
        <p:spPr>
          <a:xfrm>
            <a:off x="152400" y="1630925"/>
            <a:ext cx="5448300" cy="2896775"/>
          </a:xfrm>
          <a:prstGeom prst="rect">
            <a:avLst/>
          </a:prstGeom>
          <a:noFill/>
          <a:ln>
            <a:noFill/>
          </a:ln>
        </p:spPr>
      </p:pic>
      <p:sp>
        <p:nvSpPr>
          <p:cNvPr id="402" name="Google Shape;402;p29"/>
          <p:cNvSpPr txBox="1"/>
          <p:nvPr/>
        </p:nvSpPr>
        <p:spPr>
          <a:xfrm>
            <a:off x="5829300" y="2438400"/>
            <a:ext cx="2952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Los pasajeros que cobran entre $125.000 y $160.000 son los que más compran seguros.</a:t>
            </a:r>
            <a:endParaRPr>
              <a:solidFill>
                <a:schemeClr val="lt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0"/>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sp>
        <p:nvSpPr>
          <p:cNvPr id="408" name="Google Shape;408;p30"/>
          <p:cNvSpPr txBox="1"/>
          <p:nvPr/>
        </p:nvSpPr>
        <p:spPr>
          <a:xfrm>
            <a:off x="381000" y="1047425"/>
            <a:ext cx="5367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Nunito"/>
                <a:ea typeface="Nunito"/>
                <a:cs typeface="Nunito"/>
                <a:sym typeface="Nunito"/>
              </a:rPr>
              <a:t>Bivariado</a:t>
            </a:r>
            <a:endParaRPr sz="1600" b="1">
              <a:solidFill>
                <a:srgbClr val="FFFFFF"/>
              </a:solidFill>
              <a:latin typeface="Nunito"/>
              <a:ea typeface="Nunito"/>
              <a:cs typeface="Nunito"/>
              <a:sym typeface="Nunito"/>
            </a:endParaRPr>
          </a:p>
        </p:txBody>
      </p:sp>
      <p:pic>
        <p:nvPicPr>
          <p:cNvPr id="409" name="Google Shape;409;p30"/>
          <p:cNvPicPr preferRelativeResize="0"/>
          <p:nvPr/>
        </p:nvPicPr>
        <p:blipFill>
          <a:blip r:embed="rId3">
            <a:alphaModFix/>
          </a:blip>
          <a:stretch>
            <a:fillRect/>
          </a:stretch>
        </p:blipFill>
        <p:spPr>
          <a:xfrm>
            <a:off x="152400" y="1630925"/>
            <a:ext cx="5867400" cy="3267075"/>
          </a:xfrm>
          <a:prstGeom prst="rect">
            <a:avLst/>
          </a:prstGeom>
          <a:noFill/>
          <a:ln>
            <a:noFill/>
          </a:ln>
        </p:spPr>
      </p:pic>
      <p:sp>
        <p:nvSpPr>
          <p:cNvPr id="410" name="Google Shape;410;p30"/>
          <p:cNvSpPr txBox="1"/>
          <p:nvPr/>
        </p:nvSpPr>
        <p:spPr>
          <a:xfrm>
            <a:off x="6076950" y="2571750"/>
            <a:ext cx="2952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Los pasajeros que viajaron al menos una vez al exterior contratan más seguros. Los que no viajaron al exterior, hay una marcada distancia sobre la no contratación del seguro.</a:t>
            </a:r>
            <a:endParaRPr>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1"/>
          <p:cNvSpPr txBox="1">
            <a:spLocks noGrp="1"/>
          </p:cNvSpPr>
          <p:nvPr>
            <p:ph type="body" idx="1"/>
          </p:nvPr>
        </p:nvSpPr>
        <p:spPr>
          <a:xfrm>
            <a:off x="767700" y="1292450"/>
            <a:ext cx="7817100" cy="1052100"/>
          </a:xfrm>
          <a:prstGeom prst="rect">
            <a:avLst/>
          </a:prstGeom>
        </p:spPr>
        <p:txBody>
          <a:bodyPr spcFirstLastPara="1" wrap="square" lIns="91425" tIns="91425" rIns="91425" bIns="91425" anchor="t" anchorCtr="0">
            <a:normAutofit fontScale="25000" lnSpcReduction="20000"/>
          </a:bodyPr>
          <a:lstStyle/>
          <a:p>
            <a:pPr marL="0" lvl="0" indent="0" algn="l" rtl="0">
              <a:lnSpc>
                <a:spcPct val="135714"/>
              </a:lnSpc>
              <a:spcBef>
                <a:spcPts val="0"/>
              </a:spcBef>
              <a:spcAft>
                <a:spcPts val="0"/>
              </a:spcAft>
              <a:buNone/>
            </a:pPr>
            <a:r>
              <a:rPr lang="es" sz="5450">
                <a:solidFill>
                  <a:srgbClr val="FFFFFE"/>
                </a:solidFill>
                <a:latin typeface="Maven Pro"/>
                <a:ea typeface="Maven Pro"/>
                <a:cs typeface="Maven Pro"/>
                <a:sym typeface="Maven Pro"/>
              </a:rPr>
              <a:t>El propósito del análisis multivariante es medir, explicar y predecir el grado de relación que existe entre la variación (combinación lineal ponderada de las variables). El carácter multivariante del análisis descansa no sólo en el número de variables sino en las múltiples combinaciones existentes entre las variables.</a:t>
            </a:r>
            <a:endParaRPr sz="5450">
              <a:solidFill>
                <a:srgbClr val="FFFFFE"/>
              </a:solidFill>
              <a:latin typeface="Maven Pro"/>
              <a:ea typeface="Maven Pro"/>
              <a:cs typeface="Maven Pro"/>
              <a:sym typeface="Maven Pro"/>
            </a:endParaRPr>
          </a:p>
          <a:p>
            <a:pPr marL="457200" lvl="0" indent="0" algn="l" rtl="0">
              <a:spcBef>
                <a:spcPts val="0"/>
              </a:spcBef>
              <a:spcAft>
                <a:spcPts val="0"/>
              </a:spcAft>
              <a:buNone/>
            </a:pPr>
            <a:endParaRPr sz="5200">
              <a:latin typeface="Maven Pro"/>
              <a:ea typeface="Maven Pro"/>
              <a:cs typeface="Maven Pro"/>
              <a:sym typeface="Maven Pro"/>
            </a:endParaRPr>
          </a:p>
          <a:p>
            <a:pPr marL="457200" lvl="0" indent="0" algn="l" rtl="0">
              <a:spcBef>
                <a:spcPts val="1200"/>
              </a:spcBef>
              <a:spcAft>
                <a:spcPts val="0"/>
              </a:spcAft>
              <a:buNone/>
            </a:pPr>
            <a:endParaRPr sz="5600"/>
          </a:p>
          <a:p>
            <a:pPr marL="457200" lvl="0" indent="0" algn="l" rtl="0">
              <a:spcBef>
                <a:spcPts val="1200"/>
              </a:spcBef>
              <a:spcAft>
                <a:spcPts val="0"/>
              </a:spcAft>
              <a:buNone/>
            </a:pPr>
            <a:endParaRPr sz="1800">
              <a:latin typeface="Maven Pro"/>
              <a:ea typeface="Maven Pro"/>
              <a:cs typeface="Maven Pro"/>
              <a:sym typeface="Maven Pro"/>
            </a:endParaRPr>
          </a:p>
          <a:p>
            <a:pPr marL="457200" lvl="0" indent="0" algn="l" rtl="0">
              <a:spcBef>
                <a:spcPts val="1200"/>
              </a:spcBef>
              <a:spcAft>
                <a:spcPts val="1200"/>
              </a:spcAft>
              <a:buNone/>
            </a:pPr>
            <a:endParaRPr>
              <a:latin typeface="Maven Pro"/>
              <a:ea typeface="Maven Pro"/>
              <a:cs typeface="Maven Pro"/>
              <a:sym typeface="Maven Pro"/>
            </a:endParaRPr>
          </a:p>
        </p:txBody>
      </p:sp>
      <p:sp>
        <p:nvSpPr>
          <p:cNvPr id="416" name="Google Shape;416;p31"/>
          <p:cNvSpPr txBox="1">
            <a:spLocks noGrp="1"/>
          </p:cNvSpPr>
          <p:nvPr>
            <p:ph type="title"/>
          </p:nvPr>
        </p:nvSpPr>
        <p:spPr>
          <a:xfrm>
            <a:off x="1136000" y="140525"/>
            <a:ext cx="2335200" cy="1052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Análisis Multivariado</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136000" y="362525"/>
            <a:ext cx="6910500" cy="678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sz="3000"/>
              <a:t>Tabla de contenidos</a:t>
            </a:r>
            <a:endParaRPr/>
          </a:p>
        </p:txBody>
      </p:sp>
      <p:sp>
        <p:nvSpPr>
          <p:cNvPr id="285" name="Google Shape;285;p14"/>
          <p:cNvSpPr txBox="1">
            <a:spLocks noGrp="1"/>
          </p:cNvSpPr>
          <p:nvPr>
            <p:ph type="body" idx="1"/>
          </p:nvPr>
        </p:nvSpPr>
        <p:spPr>
          <a:xfrm>
            <a:off x="646875" y="957400"/>
            <a:ext cx="7108500" cy="3728400"/>
          </a:xfrm>
          <a:prstGeom prst="rect">
            <a:avLst/>
          </a:prstGeom>
        </p:spPr>
        <p:txBody>
          <a:bodyPr spcFirstLastPara="1" wrap="square" lIns="91425" tIns="91425" rIns="91425" bIns="91425" anchor="t" anchorCtr="0">
            <a:normAutofit fontScale="85000" lnSpcReduction="20000"/>
          </a:bodyPr>
          <a:lstStyle/>
          <a:p>
            <a:pPr marL="457200" lvl="0" indent="-304165" algn="l" rtl="0">
              <a:spcBef>
                <a:spcPts val="0"/>
              </a:spcBef>
              <a:spcAft>
                <a:spcPts val="0"/>
              </a:spcAft>
              <a:buSzPct val="100000"/>
              <a:buAutoNum type="arabicPeriod"/>
            </a:pPr>
            <a:r>
              <a:rPr lang="es" sz="1400">
                <a:uFill>
                  <a:noFill/>
                </a:uFill>
                <a:hlinkClick r:id="rId3" action="ppaction://hlinksldjump"/>
              </a:rPr>
              <a:t>Descripción del caso</a:t>
            </a:r>
            <a:endParaRPr sz="1400"/>
          </a:p>
          <a:p>
            <a:pPr marL="457200" lvl="0" indent="-304165" algn="l" rtl="0">
              <a:spcBef>
                <a:spcPts val="0"/>
              </a:spcBef>
              <a:spcAft>
                <a:spcPts val="0"/>
              </a:spcAft>
              <a:buSzPct val="100000"/>
              <a:buAutoNum type="arabicPeriod"/>
            </a:pPr>
            <a:r>
              <a:rPr lang="es" sz="1400">
                <a:uFill>
                  <a:noFill/>
                </a:uFill>
                <a:hlinkClick r:id="rId4" action="ppaction://hlinksldjump"/>
              </a:rPr>
              <a:t>Objetivos</a:t>
            </a:r>
            <a:endParaRPr sz="1400"/>
          </a:p>
          <a:p>
            <a:pPr marL="457200" lvl="0" indent="-304165" algn="l" rtl="0">
              <a:spcBef>
                <a:spcPts val="0"/>
              </a:spcBef>
              <a:spcAft>
                <a:spcPts val="0"/>
              </a:spcAft>
              <a:buSzPct val="100000"/>
              <a:buAutoNum type="arabicPeriod"/>
            </a:pPr>
            <a:r>
              <a:rPr lang="es" sz="1400">
                <a:uFill>
                  <a:noFill/>
                </a:uFill>
                <a:hlinkClick r:id="rId5" action="ppaction://hlinksldjump"/>
              </a:rPr>
              <a:t>Descripción de los datos</a:t>
            </a:r>
            <a:endParaRPr sz="1400"/>
          </a:p>
          <a:p>
            <a:pPr marL="457200" lvl="0" indent="-304165" algn="l" rtl="0">
              <a:spcBef>
                <a:spcPts val="0"/>
              </a:spcBef>
              <a:spcAft>
                <a:spcPts val="0"/>
              </a:spcAft>
              <a:buSzPct val="100000"/>
              <a:buAutoNum type="arabicPeriod"/>
            </a:pPr>
            <a:r>
              <a:rPr lang="es" sz="1400">
                <a:uFill>
                  <a:noFill/>
                </a:uFill>
                <a:hlinkClick r:id="" action="ppaction://noaction"/>
              </a:rPr>
              <a:t>EDA</a:t>
            </a:r>
            <a:endParaRPr sz="1400"/>
          </a:p>
          <a:p>
            <a:pPr marL="914400" lvl="0" indent="-304165" algn="l" rtl="0">
              <a:spcBef>
                <a:spcPts val="0"/>
              </a:spcBef>
              <a:spcAft>
                <a:spcPts val="0"/>
              </a:spcAft>
              <a:buSzPct val="100000"/>
              <a:buChar char="●"/>
            </a:pPr>
            <a:r>
              <a:rPr lang="es" sz="1400">
                <a:uFill>
                  <a:noFill/>
                </a:uFill>
                <a:hlinkClick r:id="" action="ppaction://noaction"/>
              </a:rPr>
              <a:t>Análisis univariado</a:t>
            </a:r>
            <a:endParaRPr sz="1400"/>
          </a:p>
          <a:p>
            <a:pPr marL="914400" lvl="0" indent="-304165" algn="l" rtl="0">
              <a:spcBef>
                <a:spcPts val="0"/>
              </a:spcBef>
              <a:spcAft>
                <a:spcPts val="0"/>
              </a:spcAft>
              <a:buSzPct val="100000"/>
              <a:buChar char="●"/>
            </a:pPr>
            <a:r>
              <a:rPr lang="es" sz="1400">
                <a:uFill>
                  <a:noFill/>
                </a:uFill>
                <a:hlinkClick r:id="" action="ppaction://noaction"/>
              </a:rPr>
              <a:t>Análisis Bivariado</a:t>
            </a:r>
            <a:endParaRPr sz="1400"/>
          </a:p>
          <a:p>
            <a:pPr marL="914400" lvl="0" indent="-304165" algn="l" rtl="0">
              <a:spcBef>
                <a:spcPts val="0"/>
              </a:spcBef>
              <a:spcAft>
                <a:spcPts val="0"/>
              </a:spcAft>
              <a:buSzPct val="100000"/>
              <a:buChar char="●"/>
            </a:pPr>
            <a:r>
              <a:rPr lang="es" sz="1400">
                <a:uFill>
                  <a:noFill/>
                </a:uFill>
                <a:hlinkClick r:id="" action="ppaction://noaction"/>
              </a:rPr>
              <a:t>Análisis multivariado</a:t>
            </a:r>
            <a:endParaRPr sz="1400"/>
          </a:p>
          <a:p>
            <a:pPr marL="457200" lvl="0" indent="-304165" algn="l" rtl="0">
              <a:spcBef>
                <a:spcPts val="0"/>
              </a:spcBef>
              <a:spcAft>
                <a:spcPts val="0"/>
              </a:spcAft>
              <a:buSzPct val="100000"/>
              <a:buAutoNum type="arabicPeriod"/>
            </a:pPr>
            <a:r>
              <a:rPr lang="es" sz="1400">
                <a:uFill>
                  <a:noFill/>
                </a:uFill>
                <a:hlinkClick r:id="rId6" action="ppaction://hlinksldjump"/>
              </a:rPr>
              <a:t>Algoritmos ML</a:t>
            </a:r>
            <a:r>
              <a:rPr lang="es" sz="1400"/>
              <a:t> (</a:t>
            </a:r>
            <a:r>
              <a:rPr lang="es" sz="1400">
                <a:uFill>
                  <a:noFill/>
                </a:uFill>
                <a:hlinkClick r:id="" action="ppaction://noaction"/>
              </a:rPr>
              <a:t>Árbol de decisión</a:t>
            </a:r>
            <a:r>
              <a:rPr lang="es" sz="1400"/>
              <a:t>, </a:t>
            </a:r>
            <a:r>
              <a:rPr lang="es" sz="1400">
                <a:uFill>
                  <a:noFill/>
                </a:uFill>
                <a:hlinkClick r:id="" action="ppaction://noaction"/>
              </a:rPr>
              <a:t>KNN</a:t>
            </a:r>
            <a:r>
              <a:rPr lang="es" sz="1400"/>
              <a:t>, </a:t>
            </a:r>
            <a:r>
              <a:rPr lang="es" sz="1400">
                <a:uFill>
                  <a:noFill/>
                </a:uFill>
                <a:hlinkClick r:id="" action="ppaction://noaction"/>
              </a:rPr>
              <a:t>Regresión logística</a:t>
            </a:r>
            <a:r>
              <a:rPr lang="es" sz="1400"/>
              <a:t>)</a:t>
            </a:r>
            <a:endParaRPr sz="1400"/>
          </a:p>
          <a:p>
            <a:pPr marL="914400" lvl="0" indent="-304165" algn="l" rtl="0">
              <a:spcBef>
                <a:spcPts val="0"/>
              </a:spcBef>
              <a:spcAft>
                <a:spcPts val="0"/>
              </a:spcAft>
              <a:buSzPct val="100000"/>
              <a:buChar char="●"/>
            </a:pPr>
            <a:r>
              <a:rPr lang="es" sz="1400"/>
              <a:t>Modelos Estándar y Tuning</a:t>
            </a:r>
            <a:endParaRPr sz="1400"/>
          </a:p>
          <a:p>
            <a:pPr marL="914400" lvl="0" indent="-304165" algn="l" rtl="0">
              <a:spcBef>
                <a:spcPts val="0"/>
              </a:spcBef>
              <a:spcAft>
                <a:spcPts val="0"/>
              </a:spcAft>
              <a:buSzPct val="100000"/>
              <a:buChar char="●"/>
            </a:pPr>
            <a:r>
              <a:rPr lang="es" sz="1400">
                <a:uFill>
                  <a:noFill/>
                </a:uFill>
                <a:hlinkClick r:id="rId7" action="ppaction://hlinksldjump"/>
              </a:rPr>
              <a:t>Análisis validación cruzada y comparación de resultados</a:t>
            </a:r>
            <a:endParaRPr/>
          </a:p>
          <a:p>
            <a:pPr marL="914400" lvl="0" indent="-304165" algn="l" rtl="0">
              <a:spcBef>
                <a:spcPts val="0"/>
              </a:spcBef>
              <a:spcAft>
                <a:spcPts val="0"/>
              </a:spcAft>
              <a:buSzPct val="100000"/>
              <a:buChar char="●"/>
            </a:pPr>
            <a:r>
              <a:rPr lang="es" sz="1400">
                <a:uFill>
                  <a:noFill/>
                </a:uFill>
                <a:hlinkClick r:id="" action="ppaction://noaction"/>
              </a:rPr>
              <a:t>Curvas ROC</a:t>
            </a:r>
            <a:endParaRPr sz="1400"/>
          </a:p>
          <a:p>
            <a:pPr marL="457200" lvl="0" indent="-304165" algn="l" rtl="0">
              <a:spcBef>
                <a:spcPts val="0"/>
              </a:spcBef>
              <a:spcAft>
                <a:spcPts val="0"/>
              </a:spcAft>
              <a:buSzPct val="100000"/>
              <a:buAutoNum type="arabicPeriod"/>
            </a:pPr>
            <a:r>
              <a:rPr lang="es" sz="1400"/>
              <a:t> Bagging (Random Forest)</a:t>
            </a:r>
            <a:endParaRPr sz="1400"/>
          </a:p>
          <a:p>
            <a:pPr marL="914400" lvl="0" indent="-304165" algn="l" rtl="0">
              <a:spcBef>
                <a:spcPts val="0"/>
              </a:spcBef>
              <a:spcAft>
                <a:spcPts val="0"/>
              </a:spcAft>
              <a:buSzPct val="100000"/>
              <a:buChar char="●"/>
            </a:pPr>
            <a:r>
              <a:rPr lang="es" sz="1400"/>
              <a:t>Modelo Estandar y Tuning</a:t>
            </a:r>
            <a:endParaRPr sz="1400"/>
          </a:p>
          <a:p>
            <a:pPr marL="914400" lvl="0" indent="-304165" algn="l" rtl="0">
              <a:spcBef>
                <a:spcPts val="0"/>
              </a:spcBef>
              <a:spcAft>
                <a:spcPts val="0"/>
              </a:spcAft>
              <a:buSzPct val="100000"/>
              <a:buChar char="●"/>
            </a:pPr>
            <a:r>
              <a:rPr lang="es" sz="1400">
                <a:uFill>
                  <a:noFill/>
                </a:uFill>
                <a:hlinkClick r:id="rId7" action="ppaction://hlinksldjump"/>
              </a:rPr>
              <a:t>Análisis validación cruzada y comparación de resultados</a:t>
            </a:r>
            <a:endParaRPr sz="1400"/>
          </a:p>
          <a:p>
            <a:pPr marL="457200" lvl="0" indent="-304165" algn="l" rtl="0">
              <a:spcBef>
                <a:spcPts val="0"/>
              </a:spcBef>
              <a:spcAft>
                <a:spcPts val="0"/>
              </a:spcAft>
              <a:buSzPct val="100000"/>
              <a:buAutoNum type="arabicPeriod"/>
            </a:pPr>
            <a:r>
              <a:rPr lang="es" sz="1400"/>
              <a:t> Boosting (Adaboost, Gradient boosting, LightGBM, XGboost, CatBoost)</a:t>
            </a:r>
            <a:endParaRPr sz="1400"/>
          </a:p>
          <a:p>
            <a:pPr marL="914400" lvl="0" indent="-304165" algn="l" rtl="0">
              <a:spcBef>
                <a:spcPts val="0"/>
              </a:spcBef>
              <a:spcAft>
                <a:spcPts val="0"/>
              </a:spcAft>
              <a:buSzPct val="100000"/>
              <a:buChar char="●"/>
            </a:pPr>
            <a:r>
              <a:rPr lang="es" sz="1400"/>
              <a:t>Modelos Estandar y Tuning</a:t>
            </a:r>
            <a:endParaRPr sz="1400"/>
          </a:p>
          <a:p>
            <a:pPr marL="914400" lvl="0" indent="-304165" algn="l" rtl="0">
              <a:spcBef>
                <a:spcPts val="0"/>
              </a:spcBef>
              <a:spcAft>
                <a:spcPts val="0"/>
              </a:spcAft>
              <a:buSzPct val="100000"/>
              <a:buChar char="●"/>
            </a:pPr>
            <a:r>
              <a:rPr lang="es" sz="1400">
                <a:uFill>
                  <a:noFill/>
                </a:uFill>
                <a:hlinkClick r:id="rId7" action="ppaction://hlinksldjump"/>
              </a:rPr>
              <a:t>Análisis validación cruzada y comparación de resultados</a:t>
            </a:r>
            <a:endParaRPr sz="1400"/>
          </a:p>
          <a:p>
            <a:pPr marL="914400" lvl="0" indent="-304165" algn="l" rtl="0">
              <a:spcBef>
                <a:spcPts val="0"/>
              </a:spcBef>
              <a:spcAft>
                <a:spcPts val="0"/>
              </a:spcAft>
              <a:buSzPct val="100000"/>
              <a:buChar char="●"/>
            </a:pPr>
            <a:r>
              <a:rPr lang="es" sz="1400">
                <a:uFill>
                  <a:noFill/>
                </a:uFill>
                <a:hlinkClick r:id="" action="ppaction://noaction"/>
              </a:rPr>
              <a:t>Curvas ROC</a:t>
            </a:r>
            <a:endParaRPr sz="1400"/>
          </a:p>
          <a:p>
            <a:pPr marL="457200" lvl="0" indent="-304165" algn="l" rtl="0">
              <a:spcBef>
                <a:spcPts val="0"/>
              </a:spcBef>
              <a:spcAft>
                <a:spcPts val="0"/>
              </a:spcAft>
              <a:buSzPct val="100000"/>
              <a:buAutoNum type="arabicPeriod"/>
            </a:pPr>
            <a:r>
              <a:rPr lang="es" sz="1400"/>
              <a:t>Importancia de las variables</a:t>
            </a:r>
            <a:endParaRPr sz="1400"/>
          </a:p>
          <a:p>
            <a:pPr marL="457200" lvl="0" indent="-304165" algn="l" rtl="0">
              <a:spcBef>
                <a:spcPts val="0"/>
              </a:spcBef>
              <a:spcAft>
                <a:spcPts val="0"/>
              </a:spcAft>
              <a:buSzPct val="100000"/>
              <a:buAutoNum type="arabicPeriod"/>
            </a:pPr>
            <a:r>
              <a:rPr lang="es" sz="1400"/>
              <a:t>Conclusiones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txBox="1">
            <a:spLocks noGrp="1"/>
          </p:cNvSpPr>
          <p:nvPr>
            <p:ph type="title"/>
          </p:nvPr>
        </p:nvSpPr>
        <p:spPr>
          <a:xfrm>
            <a:off x="1136000" y="140525"/>
            <a:ext cx="23352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Análisis Multivariado</a:t>
            </a:r>
            <a:endParaRPr sz="1550" b="0" i="1"/>
          </a:p>
          <a:p>
            <a:pPr marL="0" lvl="0" indent="0" algn="l" rtl="0">
              <a:spcBef>
                <a:spcPts val="0"/>
              </a:spcBef>
              <a:spcAft>
                <a:spcPts val="0"/>
              </a:spcAft>
              <a:buNone/>
            </a:pPr>
            <a:endParaRPr sz="2700"/>
          </a:p>
        </p:txBody>
      </p:sp>
      <p:sp>
        <p:nvSpPr>
          <p:cNvPr id="422" name="Google Shape;422;p32"/>
          <p:cNvSpPr txBox="1"/>
          <p:nvPr/>
        </p:nvSpPr>
        <p:spPr>
          <a:xfrm>
            <a:off x="448800" y="984425"/>
            <a:ext cx="8246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rgbClr val="FFFFFE"/>
                </a:solidFill>
                <a:latin typeface="Nunito"/>
                <a:ea typeface="Nunito"/>
                <a:cs typeface="Nunito"/>
                <a:sym typeface="Nunito"/>
              </a:rPr>
              <a:t>Teniendo siempre en cuenta la variable de clasificación TravelInsurance, analizamos los diferentes campos y su relación. Color Rojo, el cliente compró un seguro en 2019. Color Verde, No compro. </a:t>
            </a:r>
            <a:endParaRPr>
              <a:solidFill>
                <a:srgbClr val="FFFFFE"/>
              </a:solidFill>
              <a:latin typeface="Nunito"/>
              <a:ea typeface="Nunito"/>
              <a:cs typeface="Nunito"/>
              <a:sym typeface="Nunito"/>
            </a:endParaRPr>
          </a:p>
        </p:txBody>
      </p:sp>
      <p:pic>
        <p:nvPicPr>
          <p:cNvPr id="423" name="Google Shape;423;p32"/>
          <p:cNvPicPr preferRelativeResize="0"/>
          <p:nvPr/>
        </p:nvPicPr>
        <p:blipFill>
          <a:blip r:embed="rId3">
            <a:alphaModFix/>
          </a:blip>
          <a:stretch>
            <a:fillRect/>
          </a:stretch>
        </p:blipFill>
        <p:spPr>
          <a:xfrm>
            <a:off x="152400" y="1676225"/>
            <a:ext cx="8839204" cy="29780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3"/>
          <p:cNvSpPr txBox="1">
            <a:spLocks noGrp="1"/>
          </p:cNvSpPr>
          <p:nvPr>
            <p:ph type="title"/>
          </p:nvPr>
        </p:nvSpPr>
        <p:spPr>
          <a:xfrm>
            <a:off x="1136000" y="140525"/>
            <a:ext cx="23352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Análisis Multivariado</a:t>
            </a:r>
            <a:endParaRPr sz="1550" b="0" i="1"/>
          </a:p>
          <a:p>
            <a:pPr marL="0" lvl="0" indent="0" algn="l" rtl="0">
              <a:spcBef>
                <a:spcPts val="0"/>
              </a:spcBef>
              <a:spcAft>
                <a:spcPts val="0"/>
              </a:spcAft>
              <a:buNone/>
            </a:pPr>
            <a:endParaRPr sz="2700"/>
          </a:p>
        </p:txBody>
      </p:sp>
      <p:sp>
        <p:nvSpPr>
          <p:cNvPr id="429" name="Google Shape;429;p33"/>
          <p:cNvSpPr txBox="1"/>
          <p:nvPr/>
        </p:nvSpPr>
        <p:spPr>
          <a:xfrm>
            <a:off x="680200" y="922475"/>
            <a:ext cx="7286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rgbClr val="FFFFFE"/>
                </a:solidFill>
                <a:latin typeface="Nunito"/>
                <a:ea typeface="Nunito"/>
                <a:cs typeface="Nunito"/>
                <a:sym typeface="Nunito"/>
              </a:rPr>
              <a:t>Se puede apreciar que la mayor relación se ve en la variable AnnualIncome, en lo que respecta a ingresos anuales de los pasajeros. </a:t>
            </a:r>
            <a:endParaRPr>
              <a:solidFill>
                <a:srgbClr val="FFFFFE"/>
              </a:solidFill>
              <a:latin typeface="Nunito"/>
              <a:ea typeface="Nunito"/>
              <a:cs typeface="Nunito"/>
              <a:sym typeface="Nunito"/>
            </a:endParaRPr>
          </a:p>
        </p:txBody>
      </p:sp>
      <p:pic>
        <p:nvPicPr>
          <p:cNvPr id="430" name="Google Shape;430;p33"/>
          <p:cNvPicPr preferRelativeResize="0"/>
          <p:nvPr/>
        </p:nvPicPr>
        <p:blipFill>
          <a:blip r:embed="rId3">
            <a:alphaModFix/>
          </a:blip>
          <a:stretch>
            <a:fillRect/>
          </a:stretch>
        </p:blipFill>
        <p:spPr>
          <a:xfrm>
            <a:off x="152400" y="1690475"/>
            <a:ext cx="8839204" cy="30686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4"/>
          <p:cNvSpPr txBox="1">
            <a:spLocks noGrp="1"/>
          </p:cNvSpPr>
          <p:nvPr>
            <p:ph type="title"/>
          </p:nvPr>
        </p:nvSpPr>
        <p:spPr>
          <a:xfrm>
            <a:off x="1136000" y="140525"/>
            <a:ext cx="23352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Análisis Multivariado</a:t>
            </a:r>
            <a:endParaRPr sz="1550" b="0" i="1"/>
          </a:p>
          <a:p>
            <a:pPr marL="0" lvl="0" indent="0" algn="l" rtl="0">
              <a:spcBef>
                <a:spcPts val="0"/>
              </a:spcBef>
              <a:spcAft>
                <a:spcPts val="0"/>
              </a:spcAft>
              <a:buNone/>
            </a:pPr>
            <a:endParaRPr sz="2700"/>
          </a:p>
        </p:txBody>
      </p:sp>
      <p:sp>
        <p:nvSpPr>
          <p:cNvPr id="436" name="Google Shape;436;p34"/>
          <p:cNvSpPr txBox="1"/>
          <p:nvPr/>
        </p:nvSpPr>
        <p:spPr>
          <a:xfrm>
            <a:off x="540450" y="908225"/>
            <a:ext cx="834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En los gráficos de Área se puede ver que los pasajeros mayormente no compran seguros. Pero se igualan en el caso de los viajeros frecuentes o los que padecen alguna enfermedad preexistente.</a:t>
            </a:r>
            <a:endParaRPr>
              <a:solidFill>
                <a:schemeClr val="lt1"/>
              </a:solidFill>
              <a:latin typeface="Nunito"/>
              <a:ea typeface="Nunito"/>
              <a:cs typeface="Nunito"/>
              <a:sym typeface="Nunito"/>
            </a:endParaRPr>
          </a:p>
        </p:txBody>
      </p:sp>
      <p:pic>
        <p:nvPicPr>
          <p:cNvPr id="437" name="Google Shape;437;p34"/>
          <p:cNvPicPr preferRelativeResize="0"/>
          <p:nvPr/>
        </p:nvPicPr>
        <p:blipFill>
          <a:blip r:embed="rId3">
            <a:alphaModFix/>
          </a:blip>
          <a:stretch>
            <a:fillRect/>
          </a:stretch>
        </p:blipFill>
        <p:spPr>
          <a:xfrm>
            <a:off x="152400" y="1676225"/>
            <a:ext cx="8839204" cy="28701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1136000" y="362525"/>
            <a:ext cx="6910500" cy="123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 - Primeros hallazgos</a:t>
            </a:r>
            <a:endParaRPr sz="2700"/>
          </a:p>
          <a:p>
            <a:pPr marL="0" lvl="0" indent="0" algn="l" rtl="0">
              <a:spcBef>
                <a:spcPts val="0"/>
              </a:spcBef>
              <a:spcAft>
                <a:spcPts val="0"/>
              </a:spcAft>
              <a:buNone/>
            </a:pPr>
            <a:endParaRPr sz="2700"/>
          </a:p>
        </p:txBody>
      </p:sp>
      <p:sp>
        <p:nvSpPr>
          <p:cNvPr id="443" name="Google Shape;443;p35"/>
          <p:cNvSpPr txBox="1">
            <a:spLocks noGrp="1"/>
          </p:cNvSpPr>
          <p:nvPr>
            <p:ph type="body" idx="1"/>
          </p:nvPr>
        </p:nvSpPr>
        <p:spPr>
          <a:xfrm>
            <a:off x="801150" y="1267700"/>
            <a:ext cx="7541700" cy="2689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just" rtl="0">
              <a:spcBef>
                <a:spcPts val="1200"/>
              </a:spcBef>
              <a:spcAft>
                <a:spcPts val="0"/>
              </a:spcAft>
              <a:buNone/>
            </a:pPr>
            <a:r>
              <a:rPr lang="es" sz="1400"/>
              <a:t>Para cumplir el objetivo de predecir si un determinado cliente querrá comprar un seguro de viajes, nos enfocamos en 3 algoritmos de clasificación: </a:t>
            </a:r>
            <a:endParaRPr sz="1400"/>
          </a:p>
          <a:p>
            <a:pPr marL="457200" lvl="0" indent="-317500" algn="just" rtl="0">
              <a:spcBef>
                <a:spcPts val="1200"/>
              </a:spcBef>
              <a:spcAft>
                <a:spcPts val="0"/>
              </a:spcAft>
              <a:buSzPts val="1400"/>
              <a:buChar char="●"/>
            </a:pPr>
            <a:r>
              <a:rPr lang="es" sz="1400" i="1"/>
              <a:t>Árbol de decisión</a:t>
            </a:r>
            <a:endParaRPr sz="1400" i="1"/>
          </a:p>
          <a:p>
            <a:pPr marL="457200" lvl="0" indent="-317500" algn="just" rtl="0">
              <a:spcBef>
                <a:spcPts val="0"/>
              </a:spcBef>
              <a:spcAft>
                <a:spcPts val="0"/>
              </a:spcAft>
              <a:buSzPts val="1400"/>
              <a:buChar char="●"/>
            </a:pPr>
            <a:r>
              <a:rPr lang="es" sz="1400" i="1"/>
              <a:t>KNN</a:t>
            </a:r>
            <a:endParaRPr sz="1400" i="1"/>
          </a:p>
          <a:p>
            <a:pPr marL="457200" lvl="0" indent="-317500" algn="just" rtl="0">
              <a:spcBef>
                <a:spcPts val="0"/>
              </a:spcBef>
              <a:spcAft>
                <a:spcPts val="0"/>
              </a:spcAft>
              <a:buSzPts val="1400"/>
              <a:buChar char="●"/>
            </a:pPr>
            <a:r>
              <a:rPr lang="es" sz="1400" i="1"/>
              <a:t>Regresión logística</a:t>
            </a:r>
            <a:r>
              <a:rPr lang="es" sz="1400"/>
              <a:t>.</a:t>
            </a:r>
            <a:endParaRPr sz="1400"/>
          </a:p>
          <a:p>
            <a:pPr marL="0" lvl="0" indent="0" algn="just" rtl="0">
              <a:spcBef>
                <a:spcPts val="1200"/>
              </a:spcBef>
              <a:spcAft>
                <a:spcPts val="1200"/>
              </a:spcAft>
              <a:buNone/>
            </a:pPr>
            <a:r>
              <a:rPr lang="es" sz="1400"/>
              <a:t>A continuación detallaremos y compararemos los resultados obtenidos con cada método.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6"/>
          <p:cNvSpPr txBox="1">
            <a:spLocks noGrp="1"/>
          </p:cNvSpPr>
          <p:nvPr>
            <p:ph type="title"/>
          </p:nvPr>
        </p:nvSpPr>
        <p:spPr>
          <a:xfrm>
            <a:off x="1136000" y="-11875"/>
            <a:ext cx="60726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Análisis y comparación de resultados para algoritmos estándar</a:t>
            </a:r>
            <a:endParaRPr sz="2700"/>
          </a:p>
        </p:txBody>
      </p:sp>
      <p:graphicFrame>
        <p:nvGraphicFramePr>
          <p:cNvPr id="449" name="Google Shape;449;p36"/>
          <p:cNvGraphicFramePr/>
          <p:nvPr/>
        </p:nvGraphicFramePr>
        <p:xfrm>
          <a:off x="952500" y="1276350"/>
          <a:ext cx="3000000" cy="3000000"/>
        </p:xfrm>
        <a:graphic>
          <a:graphicData uri="http://schemas.openxmlformats.org/drawingml/2006/table">
            <a:tbl>
              <a:tblPr>
                <a:noFill/>
                <a:tableStyleId>{12720F35-D140-4314-A5DC-A576E8A35EC9}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Árbol de decisión</a:t>
                      </a:r>
                      <a:endParaRPr>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KNN </a:t>
                      </a:r>
                      <a:endParaRPr>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Regresión logística</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b="1">
                          <a:solidFill>
                            <a:schemeClr val="lt1"/>
                          </a:solidFill>
                        </a:rPr>
                        <a:t>Accuracy</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0.768844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0.777219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0.755444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b="1">
                          <a:solidFill>
                            <a:schemeClr val="lt1"/>
                          </a:solidFill>
                        </a:rPr>
                        <a:t>Precisión</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0.714286</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0.763314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0.771429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b="1">
                          <a:solidFill>
                            <a:schemeClr val="lt1"/>
                          </a:solidFill>
                        </a:rPr>
                        <a:t>Recall</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0.630631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0.581081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0.486486</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b="1">
                          <a:solidFill>
                            <a:schemeClr val="lt1"/>
                          </a:solidFill>
                        </a:rPr>
                        <a:t>f1</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0.669856</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0.659847</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0.596685</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50" name="Google Shape;450;p36"/>
          <p:cNvSpPr txBox="1"/>
          <p:nvPr/>
        </p:nvSpPr>
        <p:spPr>
          <a:xfrm>
            <a:off x="1010525" y="3438250"/>
            <a:ext cx="71811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chemeClr val="lt1"/>
                </a:solidFill>
                <a:latin typeface="Nunito"/>
                <a:ea typeface="Nunito"/>
                <a:cs typeface="Nunito"/>
                <a:sym typeface="Nunito"/>
              </a:rPr>
              <a:t>En la siguiente tabla podemos observar los valores obtenidos para las métricas de evaluación de los modelos </a:t>
            </a:r>
            <a:r>
              <a:rPr lang="es" b="1" i="1">
                <a:solidFill>
                  <a:schemeClr val="lt1"/>
                </a:solidFill>
                <a:latin typeface="Nunito"/>
                <a:ea typeface="Nunito"/>
                <a:cs typeface="Nunito"/>
                <a:sym typeface="Nunito"/>
              </a:rPr>
              <a:t>estándar, </a:t>
            </a:r>
            <a:r>
              <a:rPr lang="es">
                <a:solidFill>
                  <a:schemeClr val="lt1"/>
                </a:solidFill>
                <a:latin typeface="Nunito"/>
                <a:ea typeface="Nunito"/>
                <a:cs typeface="Nunito"/>
                <a:sym typeface="Nunito"/>
              </a:rPr>
              <a:t>podemos ver similitud en los resultados, siendo </a:t>
            </a:r>
            <a:r>
              <a:rPr lang="es" b="1" i="1">
                <a:solidFill>
                  <a:schemeClr val="lt1"/>
                </a:solidFill>
                <a:latin typeface="Nunito"/>
                <a:ea typeface="Nunito"/>
                <a:cs typeface="Nunito"/>
                <a:sym typeface="Nunito"/>
              </a:rPr>
              <a:t>KNN </a:t>
            </a:r>
            <a:r>
              <a:rPr lang="es">
                <a:solidFill>
                  <a:schemeClr val="lt1"/>
                </a:solidFill>
                <a:latin typeface="Nunito"/>
                <a:ea typeface="Nunito"/>
                <a:cs typeface="Nunito"/>
                <a:sym typeface="Nunito"/>
              </a:rPr>
              <a:t>el algoritmo con mejor </a:t>
            </a:r>
            <a:r>
              <a:rPr lang="es" b="1" i="1">
                <a:solidFill>
                  <a:schemeClr val="lt1"/>
                </a:solidFill>
                <a:latin typeface="Nunito"/>
                <a:ea typeface="Nunito"/>
                <a:cs typeface="Nunito"/>
                <a:sym typeface="Nunito"/>
              </a:rPr>
              <a:t>accuracy.</a:t>
            </a:r>
            <a:endParaRPr b="1" i="1">
              <a:solidFill>
                <a:schemeClr val="lt1"/>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37"/>
          <p:cNvPicPr preferRelativeResize="0"/>
          <p:nvPr/>
        </p:nvPicPr>
        <p:blipFill rotWithShape="1">
          <a:blip r:embed="rId3">
            <a:alphaModFix/>
          </a:blip>
          <a:srcRect l="159" r="159"/>
          <a:stretch/>
        </p:blipFill>
        <p:spPr>
          <a:xfrm>
            <a:off x="1516500" y="1446900"/>
            <a:ext cx="6111000" cy="3266050"/>
          </a:xfrm>
          <a:prstGeom prst="rect">
            <a:avLst/>
          </a:prstGeom>
          <a:noFill/>
          <a:ln>
            <a:noFill/>
          </a:ln>
          <a:effectLst>
            <a:outerShdw blurRad="57150" dist="19050" dir="5400000" algn="bl" rotWithShape="0">
              <a:srgbClr val="000000">
                <a:alpha val="30000"/>
              </a:srgbClr>
            </a:outerShdw>
          </a:effectLst>
        </p:spPr>
      </p:pic>
      <p:sp>
        <p:nvSpPr>
          <p:cNvPr id="456" name="Google Shape;456;p37"/>
          <p:cNvSpPr txBox="1"/>
          <p:nvPr/>
        </p:nvSpPr>
        <p:spPr>
          <a:xfrm>
            <a:off x="1735625" y="1076850"/>
            <a:ext cx="5688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solidFill>
                  <a:schemeClr val="lt1"/>
                </a:solidFill>
                <a:latin typeface="Nunito"/>
                <a:ea typeface="Nunito"/>
                <a:cs typeface="Nunito"/>
                <a:sym typeface="Nunito"/>
              </a:rPr>
              <a:t>Tabla comparativa de las métricas obtenidas para cada modelo</a:t>
            </a:r>
            <a:endParaRPr b="1">
              <a:solidFill>
                <a:schemeClr val="lt1"/>
              </a:solidFill>
              <a:latin typeface="Nunito"/>
              <a:ea typeface="Nunito"/>
              <a:cs typeface="Nunito"/>
              <a:sym typeface="Nunito"/>
            </a:endParaRPr>
          </a:p>
        </p:txBody>
      </p:sp>
      <p:sp>
        <p:nvSpPr>
          <p:cNvPr id="457" name="Google Shape;457;p37"/>
          <p:cNvSpPr txBox="1">
            <a:spLocks noGrp="1"/>
          </p:cNvSpPr>
          <p:nvPr>
            <p:ph type="title"/>
          </p:nvPr>
        </p:nvSpPr>
        <p:spPr>
          <a:xfrm>
            <a:off x="1136000" y="-11875"/>
            <a:ext cx="60726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Análisis y comparación de resultados para algoritmos estándar</a:t>
            </a:r>
            <a:endParaRPr sz="1550" b="0" i="1"/>
          </a:p>
          <a:p>
            <a:pPr marL="0" lvl="0" indent="0" algn="l" rtl="0">
              <a:spcBef>
                <a:spcPts val="0"/>
              </a:spcBef>
              <a:spcAft>
                <a:spcPts val="0"/>
              </a:spcAft>
              <a:buNone/>
            </a:pPr>
            <a:endParaRPr sz="27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8"/>
          <p:cNvSpPr txBox="1">
            <a:spLocks noGrp="1"/>
          </p:cNvSpPr>
          <p:nvPr>
            <p:ph type="title"/>
          </p:nvPr>
        </p:nvSpPr>
        <p:spPr>
          <a:xfrm>
            <a:off x="1119675" y="180675"/>
            <a:ext cx="4766400" cy="2004900"/>
          </a:xfrm>
          <a:prstGeom prst="rect">
            <a:avLst/>
          </a:prstGeom>
        </p:spPr>
        <p:txBody>
          <a:bodyPr spcFirstLastPara="1" wrap="square" lIns="180000" tIns="91425" rIns="91425" bIns="91425" anchor="ctr" anchorCtr="0">
            <a:normAutofit/>
          </a:bodyPr>
          <a:lstStyle/>
          <a:p>
            <a:pPr marL="0" lvl="0" indent="0" algn="l" rtl="0">
              <a:spcBef>
                <a:spcPts val="0"/>
              </a:spcBef>
              <a:spcAft>
                <a:spcPts val="0"/>
              </a:spcAft>
              <a:buNone/>
            </a:pPr>
            <a:endParaRPr sz="1550" b="0" i="1"/>
          </a:p>
          <a:p>
            <a:pPr marL="0" lvl="0" indent="0" algn="l" rtl="0">
              <a:spcBef>
                <a:spcPts val="0"/>
              </a:spcBef>
              <a:spcAft>
                <a:spcPts val="0"/>
              </a:spcAft>
              <a:buNone/>
            </a:pPr>
            <a:endParaRPr sz="2700"/>
          </a:p>
        </p:txBody>
      </p:sp>
      <p:pic>
        <p:nvPicPr>
          <p:cNvPr id="463" name="Google Shape;463;p38"/>
          <p:cNvPicPr preferRelativeResize="0"/>
          <p:nvPr/>
        </p:nvPicPr>
        <p:blipFill>
          <a:blip r:embed="rId3">
            <a:alphaModFix/>
          </a:blip>
          <a:stretch>
            <a:fillRect/>
          </a:stretch>
        </p:blipFill>
        <p:spPr>
          <a:xfrm>
            <a:off x="50563" y="1292363"/>
            <a:ext cx="9042876" cy="2863575"/>
          </a:xfrm>
          <a:prstGeom prst="rect">
            <a:avLst/>
          </a:prstGeom>
          <a:noFill/>
          <a:ln>
            <a:noFill/>
          </a:ln>
          <a:effectLst>
            <a:outerShdw blurRad="57150" dist="19050" dir="5400000" algn="bl" rotWithShape="0">
              <a:srgbClr val="666666">
                <a:alpha val="78000"/>
              </a:srgbClr>
            </a:outerShdw>
          </a:effectLst>
        </p:spPr>
      </p:pic>
      <p:sp>
        <p:nvSpPr>
          <p:cNvPr id="464" name="Google Shape;464;p38"/>
          <p:cNvSpPr txBox="1">
            <a:spLocks noGrp="1"/>
          </p:cNvSpPr>
          <p:nvPr>
            <p:ph type="title"/>
          </p:nvPr>
        </p:nvSpPr>
        <p:spPr>
          <a:xfrm>
            <a:off x="1136000" y="-11875"/>
            <a:ext cx="60726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Matrices de confusión para algoritmos estándar</a:t>
            </a:r>
            <a:endParaRPr sz="1550" b="0" i="1"/>
          </a:p>
          <a:p>
            <a:pPr marL="0" lvl="0" indent="0" algn="l" rtl="0">
              <a:spcBef>
                <a:spcPts val="0"/>
              </a:spcBef>
              <a:spcAft>
                <a:spcPts val="0"/>
              </a:spcAft>
              <a:buNone/>
            </a:pPr>
            <a:endParaRPr sz="27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9"/>
          <p:cNvSpPr txBox="1">
            <a:spLocks noGrp="1"/>
          </p:cNvSpPr>
          <p:nvPr>
            <p:ph type="title"/>
          </p:nvPr>
        </p:nvSpPr>
        <p:spPr>
          <a:xfrm>
            <a:off x="145400" y="140525"/>
            <a:ext cx="4426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 </a:t>
            </a:r>
            <a:r>
              <a:rPr lang="es" sz="1550" b="0" i="1"/>
              <a:t>Estándar</a:t>
            </a:r>
            <a:endParaRPr sz="2700"/>
          </a:p>
          <a:p>
            <a:pPr marL="0" lvl="0" indent="0" algn="l" rtl="0">
              <a:spcBef>
                <a:spcPts val="0"/>
              </a:spcBef>
              <a:spcAft>
                <a:spcPts val="0"/>
              </a:spcAft>
              <a:buNone/>
            </a:pPr>
            <a:r>
              <a:rPr lang="es" sz="1550" b="0" i="1"/>
              <a:t>Curvas ROC</a:t>
            </a:r>
            <a:endParaRPr sz="1550" b="0" i="1"/>
          </a:p>
          <a:p>
            <a:pPr marL="0" lvl="0" indent="0" algn="l" rtl="0">
              <a:spcBef>
                <a:spcPts val="0"/>
              </a:spcBef>
              <a:spcAft>
                <a:spcPts val="0"/>
              </a:spcAft>
              <a:buNone/>
            </a:pPr>
            <a:endParaRPr sz="2700"/>
          </a:p>
        </p:txBody>
      </p:sp>
      <p:pic>
        <p:nvPicPr>
          <p:cNvPr id="470" name="Google Shape;470;p39"/>
          <p:cNvPicPr preferRelativeResize="0"/>
          <p:nvPr/>
        </p:nvPicPr>
        <p:blipFill>
          <a:blip r:embed="rId3">
            <a:alphaModFix/>
          </a:blip>
          <a:stretch>
            <a:fillRect/>
          </a:stretch>
        </p:blipFill>
        <p:spPr>
          <a:xfrm>
            <a:off x="4366800" y="885600"/>
            <a:ext cx="4561200" cy="3524400"/>
          </a:xfrm>
          <a:prstGeom prst="rect">
            <a:avLst/>
          </a:prstGeom>
          <a:noFill/>
          <a:ln>
            <a:noFill/>
          </a:ln>
          <a:effectLst>
            <a:outerShdw blurRad="57150" dist="19050" dir="5400000" algn="bl" rotWithShape="0">
              <a:srgbClr val="666666">
                <a:alpha val="74000"/>
              </a:srgbClr>
            </a:outerShdw>
          </a:effectLst>
        </p:spPr>
      </p:pic>
      <p:sp>
        <p:nvSpPr>
          <p:cNvPr id="471" name="Google Shape;471;p39"/>
          <p:cNvSpPr txBox="1"/>
          <p:nvPr/>
        </p:nvSpPr>
        <p:spPr>
          <a:xfrm>
            <a:off x="225325" y="1282225"/>
            <a:ext cx="3987600" cy="1887000"/>
          </a:xfrm>
          <a:prstGeom prst="rect">
            <a:avLst/>
          </a:prstGeom>
          <a:noFill/>
          <a:ln>
            <a:noFill/>
          </a:ln>
        </p:spPr>
        <p:txBody>
          <a:bodyPr spcFirstLastPara="1" wrap="square" lIns="91425" tIns="91425" rIns="93825" bIns="91425" anchor="t" anchorCtr="0">
            <a:spAutoFit/>
          </a:bodyPr>
          <a:lstStyle/>
          <a:p>
            <a:pPr marL="0" lvl="0" indent="0" algn="just" rtl="0">
              <a:lnSpc>
                <a:spcPct val="115000"/>
              </a:lnSpc>
              <a:spcBef>
                <a:spcPts val="0"/>
              </a:spcBef>
              <a:spcAft>
                <a:spcPts val="1200"/>
              </a:spcAft>
              <a:buNone/>
            </a:pPr>
            <a:r>
              <a:rPr lang="es">
                <a:solidFill>
                  <a:schemeClr val="lt1"/>
                </a:solidFill>
                <a:latin typeface="Nunito"/>
                <a:ea typeface="Nunito"/>
                <a:cs typeface="Nunito"/>
                <a:sym typeface="Nunito"/>
              </a:rPr>
              <a:t>En la siguiente gráfica podemos observar las curvas </a:t>
            </a:r>
            <a:r>
              <a:rPr lang="es" b="1" i="1">
                <a:solidFill>
                  <a:schemeClr val="lt1"/>
                </a:solidFill>
                <a:latin typeface="Nunito"/>
                <a:ea typeface="Nunito"/>
                <a:cs typeface="Nunito"/>
                <a:sym typeface="Nunito"/>
              </a:rPr>
              <a:t>ROC </a:t>
            </a:r>
            <a:r>
              <a:rPr lang="es">
                <a:solidFill>
                  <a:schemeClr val="lt1"/>
                </a:solidFill>
                <a:latin typeface="Nunito"/>
                <a:ea typeface="Nunito"/>
                <a:cs typeface="Nunito"/>
                <a:sym typeface="Nunito"/>
              </a:rPr>
              <a:t>respectivas a cada modelo de </a:t>
            </a:r>
            <a:r>
              <a:rPr lang="es" b="1" i="1">
                <a:solidFill>
                  <a:schemeClr val="lt1"/>
                </a:solidFill>
                <a:latin typeface="Nunito"/>
                <a:ea typeface="Nunito"/>
                <a:cs typeface="Nunito"/>
                <a:sym typeface="Nunito"/>
              </a:rPr>
              <a:t>ML</a:t>
            </a:r>
            <a:r>
              <a:rPr lang="es">
                <a:solidFill>
                  <a:schemeClr val="lt1"/>
                </a:solidFill>
                <a:latin typeface="Nunito"/>
                <a:ea typeface="Nunito"/>
                <a:cs typeface="Nunito"/>
                <a:sym typeface="Nunito"/>
              </a:rPr>
              <a:t> aplicado, y sus respectivos valores de </a:t>
            </a:r>
            <a:r>
              <a:rPr lang="es" b="1" i="1">
                <a:solidFill>
                  <a:schemeClr val="lt1"/>
                </a:solidFill>
                <a:latin typeface="Nunito"/>
                <a:ea typeface="Nunito"/>
                <a:cs typeface="Nunito"/>
                <a:sym typeface="Nunito"/>
              </a:rPr>
              <a:t>AUC</a:t>
            </a:r>
            <a:r>
              <a:rPr lang="es">
                <a:solidFill>
                  <a:schemeClr val="lt1"/>
                </a:solidFill>
                <a:latin typeface="Nunito"/>
                <a:ea typeface="Nunito"/>
                <a:cs typeface="Nunito"/>
                <a:sym typeface="Nunito"/>
              </a:rPr>
              <a:t>. los tres algoritmos obtuvieron valores de regulares de </a:t>
            </a:r>
            <a:r>
              <a:rPr lang="es" b="1" i="1">
                <a:solidFill>
                  <a:schemeClr val="lt1"/>
                </a:solidFill>
                <a:latin typeface="Nunito"/>
                <a:ea typeface="Nunito"/>
                <a:cs typeface="Nunito"/>
                <a:sym typeface="Nunito"/>
              </a:rPr>
              <a:t>AUC</a:t>
            </a:r>
            <a:r>
              <a:rPr lang="es">
                <a:solidFill>
                  <a:schemeClr val="lt1"/>
                </a:solidFill>
                <a:latin typeface="Nunito"/>
                <a:ea typeface="Nunito"/>
                <a:cs typeface="Nunito"/>
                <a:sym typeface="Nunito"/>
              </a:rPr>
              <a:t>, siendo </a:t>
            </a:r>
            <a:r>
              <a:rPr lang="es" b="1" i="1">
                <a:solidFill>
                  <a:schemeClr val="lt1"/>
                </a:solidFill>
                <a:latin typeface="Nunito"/>
                <a:ea typeface="Nunito"/>
                <a:cs typeface="Nunito"/>
                <a:sym typeface="Nunito"/>
              </a:rPr>
              <a:t>KNN</a:t>
            </a:r>
            <a:r>
              <a:rPr lang="es">
                <a:solidFill>
                  <a:schemeClr val="lt1"/>
                </a:solidFill>
                <a:latin typeface="Nunito"/>
                <a:ea typeface="Nunito"/>
                <a:cs typeface="Nunito"/>
                <a:sym typeface="Nunito"/>
              </a:rPr>
              <a:t> el método que sitúa momentáneamente como que mejor cubre el área bajo la curva</a:t>
            </a:r>
            <a:endParaRPr>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p40"/>
          <p:cNvPicPr preferRelativeResize="0"/>
          <p:nvPr/>
        </p:nvPicPr>
        <p:blipFill>
          <a:blip r:embed="rId3">
            <a:alphaModFix/>
          </a:blip>
          <a:stretch>
            <a:fillRect/>
          </a:stretch>
        </p:blipFill>
        <p:spPr>
          <a:xfrm>
            <a:off x="76200" y="1063250"/>
            <a:ext cx="8991601" cy="2952467"/>
          </a:xfrm>
          <a:prstGeom prst="rect">
            <a:avLst/>
          </a:prstGeom>
          <a:noFill/>
          <a:ln>
            <a:noFill/>
          </a:ln>
          <a:effectLst>
            <a:outerShdw blurRad="57150" dist="19050" dir="5400000" algn="bl" rotWithShape="0">
              <a:srgbClr val="666666">
                <a:alpha val="84000"/>
              </a:srgbClr>
            </a:outerShdw>
          </a:effectLst>
        </p:spPr>
      </p:pic>
      <p:sp>
        <p:nvSpPr>
          <p:cNvPr id="477" name="Google Shape;477;p40"/>
          <p:cNvSpPr txBox="1">
            <a:spLocks noGrp="1"/>
          </p:cNvSpPr>
          <p:nvPr>
            <p:ph type="title"/>
          </p:nvPr>
        </p:nvSpPr>
        <p:spPr>
          <a:xfrm>
            <a:off x="1136000" y="-11875"/>
            <a:ext cx="60726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Feature Importance para algoritmos estándar</a:t>
            </a:r>
            <a:endParaRPr sz="1550" b="0" i="1"/>
          </a:p>
          <a:p>
            <a:pPr marL="0" lvl="0" indent="0" algn="l" rtl="0">
              <a:spcBef>
                <a:spcPts val="0"/>
              </a:spcBef>
              <a:spcAft>
                <a:spcPts val="0"/>
              </a:spcAft>
              <a:buNone/>
            </a:pPr>
            <a:endParaRPr sz="27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a:spLocks noGrp="1"/>
          </p:cNvSpPr>
          <p:nvPr>
            <p:ph type="title"/>
          </p:nvPr>
        </p:nvSpPr>
        <p:spPr>
          <a:xfrm>
            <a:off x="1136000" y="-11875"/>
            <a:ext cx="64020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Análisis y comparación de resultados para algoritmos con Tuning</a:t>
            </a:r>
            <a:endParaRPr sz="1550" b="0" i="1"/>
          </a:p>
          <a:p>
            <a:pPr marL="0" lvl="0" indent="0" algn="l" rtl="0">
              <a:spcBef>
                <a:spcPts val="0"/>
              </a:spcBef>
              <a:spcAft>
                <a:spcPts val="0"/>
              </a:spcAft>
              <a:buNone/>
            </a:pPr>
            <a:endParaRPr sz="2700"/>
          </a:p>
        </p:txBody>
      </p:sp>
      <p:sp>
        <p:nvSpPr>
          <p:cNvPr id="483" name="Google Shape;483;p41"/>
          <p:cNvSpPr txBox="1">
            <a:spLocks noGrp="1"/>
          </p:cNvSpPr>
          <p:nvPr>
            <p:ph type="body" idx="1"/>
          </p:nvPr>
        </p:nvSpPr>
        <p:spPr>
          <a:xfrm>
            <a:off x="411025" y="1724900"/>
            <a:ext cx="8365200" cy="2689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a:p>
          <a:p>
            <a:pPr marL="0" lvl="0" indent="0" algn="just" rtl="0">
              <a:spcBef>
                <a:spcPts val="1200"/>
              </a:spcBef>
              <a:spcAft>
                <a:spcPts val="0"/>
              </a:spcAft>
              <a:buNone/>
            </a:pPr>
            <a:r>
              <a:rPr lang="es" sz="1400"/>
              <a:t>A continuación veremos los resultados obtenidos para los mismos algoritmos tras la aplicación de hyperparameter tuning.</a:t>
            </a:r>
            <a:endParaRPr sz="1400"/>
          </a:p>
          <a:p>
            <a:pPr marL="0" lvl="0" indent="0" algn="just" rtl="0">
              <a:spcBef>
                <a:spcPts val="1200"/>
              </a:spcBef>
              <a:spcAft>
                <a:spcPts val="1200"/>
              </a:spcAft>
              <a:buNone/>
            </a:pPr>
            <a:r>
              <a:rPr lang="es" sz="1400"/>
              <a:t>Para obtener dichos parámetros se utilizaron los métodos de </a:t>
            </a:r>
            <a:r>
              <a:rPr lang="es" sz="1400" b="1" i="1"/>
              <a:t>GridSearchCV </a:t>
            </a:r>
            <a:r>
              <a:rPr lang="es" sz="1400"/>
              <a:t>y </a:t>
            </a:r>
            <a:r>
              <a:rPr lang="es" sz="1400" b="1" i="1"/>
              <a:t>RandomIzedSearchCV</a:t>
            </a:r>
            <a:endParaRPr sz="1400" b="1"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body" idx="1"/>
          </p:nvPr>
        </p:nvSpPr>
        <p:spPr>
          <a:xfrm>
            <a:off x="788875" y="978200"/>
            <a:ext cx="7541700" cy="358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just" rtl="0">
              <a:spcBef>
                <a:spcPts val="1200"/>
              </a:spcBef>
              <a:spcAft>
                <a:spcPts val="0"/>
              </a:spcAft>
              <a:buNone/>
            </a:pPr>
            <a:r>
              <a:rPr lang="es" sz="1400"/>
              <a:t>Es una empresa de viajes y tours turísticos, que ofrece paquetes de seguro a sus clientes. Actualmente la empresa está desarrollando un nuevo paquete de cobertura, debido a esto la compañía necesita saber qué clientes estarían interesados en comprarlo según el historial de su base de datos.</a:t>
            </a:r>
            <a:endParaRPr sz="1400"/>
          </a:p>
          <a:p>
            <a:pPr marL="0" lvl="0" indent="0" algn="just" rtl="0">
              <a:spcBef>
                <a:spcPts val="1200"/>
              </a:spcBef>
              <a:spcAft>
                <a:spcPts val="0"/>
              </a:spcAft>
              <a:buNone/>
            </a:pPr>
            <a:r>
              <a:rPr lang="es" sz="1400"/>
              <a:t>El seguro se ofreció a algunos de sus clientes en el año 2019 y los datos proporcionados se extrajeron del rendimiento / ventas del paquete durante ese período. Los datos recolectados son de casi 2000 de sus clientes y se requiere de un modelo estadístico que pueda predecir si el cliente estará interesado en comprar o no el paquete de seguro de viaje en función de ciertos parámetros.</a:t>
            </a:r>
            <a:endParaRPr sz="1400"/>
          </a:p>
          <a:p>
            <a:pPr marL="0" lvl="0" indent="0" algn="ctr" rtl="0">
              <a:spcBef>
                <a:spcPts val="1200"/>
              </a:spcBef>
              <a:spcAft>
                <a:spcPts val="1200"/>
              </a:spcAft>
              <a:buNone/>
            </a:pPr>
            <a:endParaRPr/>
          </a:p>
        </p:txBody>
      </p:sp>
      <p:sp>
        <p:nvSpPr>
          <p:cNvPr id="291" name="Google Shape;291;p15"/>
          <p:cNvSpPr txBox="1">
            <a:spLocks noGrp="1"/>
          </p:cNvSpPr>
          <p:nvPr>
            <p:ph type="title"/>
          </p:nvPr>
        </p:nvSpPr>
        <p:spPr>
          <a:xfrm>
            <a:off x="1136000" y="362525"/>
            <a:ext cx="6910500" cy="678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sz="3000"/>
              <a:t>Descripción del caso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2"/>
          <p:cNvSpPr txBox="1">
            <a:spLocks noGrp="1"/>
          </p:cNvSpPr>
          <p:nvPr>
            <p:ph type="title"/>
          </p:nvPr>
        </p:nvSpPr>
        <p:spPr>
          <a:xfrm>
            <a:off x="1136000" y="-11875"/>
            <a:ext cx="64020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Análisis y comparación de resultados para algoritmos con Tuning</a:t>
            </a:r>
            <a:endParaRPr sz="1550" b="0" i="1"/>
          </a:p>
          <a:p>
            <a:pPr marL="0" lvl="0" indent="0" algn="l" rtl="0">
              <a:spcBef>
                <a:spcPts val="0"/>
              </a:spcBef>
              <a:spcAft>
                <a:spcPts val="0"/>
              </a:spcAft>
              <a:buNone/>
            </a:pPr>
            <a:endParaRPr sz="2700"/>
          </a:p>
        </p:txBody>
      </p:sp>
      <p:graphicFrame>
        <p:nvGraphicFramePr>
          <p:cNvPr id="489" name="Google Shape;489;p42"/>
          <p:cNvGraphicFramePr/>
          <p:nvPr/>
        </p:nvGraphicFramePr>
        <p:xfrm>
          <a:off x="952500" y="1276350"/>
          <a:ext cx="3000000" cy="3000000"/>
        </p:xfrm>
        <a:graphic>
          <a:graphicData uri="http://schemas.openxmlformats.org/drawingml/2006/table">
            <a:tbl>
              <a:tblPr>
                <a:noFill/>
                <a:tableStyleId>{12720F35-D140-4314-A5DC-A576E8A35EC9}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Árbol de decisión</a:t>
                      </a:r>
                      <a:endParaRPr>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KNN </a:t>
                      </a:r>
                      <a:endParaRPr>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Regresión logística</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b="1">
                          <a:solidFill>
                            <a:schemeClr val="lt1"/>
                          </a:solidFill>
                        </a:rPr>
                        <a:t>Accuracy</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0.837521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0.793970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0.755444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b="1">
                          <a:solidFill>
                            <a:schemeClr val="lt1"/>
                          </a:solidFill>
                        </a:rPr>
                        <a:t>Precisión</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0.962363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0.896000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0.771429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b="1">
                          <a:solidFill>
                            <a:schemeClr val="lt1"/>
                          </a:solidFill>
                        </a:rPr>
                        <a:t>Recall</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0.585586</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0.504505</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0.486486</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b="1">
                          <a:solidFill>
                            <a:schemeClr val="lt1"/>
                          </a:solidFill>
                        </a:rPr>
                        <a:t>f1</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0.728291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0.645533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0.596685</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90" name="Google Shape;490;p42"/>
          <p:cNvSpPr txBox="1"/>
          <p:nvPr/>
        </p:nvSpPr>
        <p:spPr>
          <a:xfrm>
            <a:off x="1010525" y="3438250"/>
            <a:ext cx="71811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chemeClr val="lt1"/>
                </a:solidFill>
                <a:latin typeface="Nunito"/>
                <a:ea typeface="Nunito"/>
                <a:cs typeface="Nunito"/>
                <a:sym typeface="Nunito"/>
              </a:rPr>
              <a:t>En la siguiente tabla podemos observar los valores obtenidos para las métricas de evaluación de los modelos, siendo el </a:t>
            </a:r>
            <a:r>
              <a:rPr lang="es" b="1" i="1">
                <a:solidFill>
                  <a:schemeClr val="lt1"/>
                </a:solidFill>
                <a:latin typeface="Nunito"/>
                <a:ea typeface="Nunito"/>
                <a:cs typeface="Nunito"/>
                <a:sym typeface="Nunito"/>
              </a:rPr>
              <a:t>Árbol de decisión</a:t>
            </a:r>
            <a:r>
              <a:rPr lang="es">
                <a:solidFill>
                  <a:schemeClr val="lt1"/>
                </a:solidFill>
                <a:latin typeface="Nunito"/>
                <a:ea typeface="Nunito"/>
                <a:cs typeface="Nunito"/>
                <a:sym typeface="Nunito"/>
              </a:rPr>
              <a:t> el algoritmo de mejores resultados.</a:t>
            </a:r>
            <a:endParaRPr>
              <a:solidFill>
                <a:schemeClr val="lt1"/>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43"/>
          <p:cNvPicPr preferRelativeResize="0"/>
          <p:nvPr/>
        </p:nvPicPr>
        <p:blipFill>
          <a:blip r:embed="rId3">
            <a:alphaModFix/>
          </a:blip>
          <a:stretch>
            <a:fillRect/>
          </a:stretch>
        </p:blipFill>
        <p:spPr>
          <a:xfrm>
            <a:off x="1516500" y="1446900"/>
            <a:ext cx="6111000" cy="3266050"/>
          </a:xfrm>
          <a:prstGeom prst="rect">
            <a:avLst/>
          </a:prstGeom>
          <a:noFill/>
          <a:ln>
            <a:noFill/>
          </a:ln>
          <a:effectLst>
            <a:outerShdw blurRad="57150" dist="19050" dir="5400000" algn="bl" rotWithShape="0">
              <a:srgbClr val="000000">
                <a:alpha val="30000"/>
              </a:srgbClr>
            </a:outerShdw>
          </a:effectLst>
        </p:spPr>
      </p:pic>
      <p:sp>
        <p:nvSpPr>
          <p:cNvPr id="496" name="Google Shape;496;p43"/>
          <p:cNvSpPr txBox="1"/>
          <p:nvPr/>
        </p:nvSpPr>
        <p:spPr>
          <a:xfrm>
            <a:off x="1735625" y="1076850"/>
            <a:ext cx="5688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solidFill>
                  <a:schemeClr val="lt1"/>
                </a:solidFill>
                <a:latin typeface="Nunito"/>
                <a:ea typeface="Nunito"/>
                <a:cs typeface="Nunito"/>
                <a:sym typeface="Nunito"/>
              </a:rPr>
              <a:t>Tabla comparativa de las métricas obtenidas para cada modelo</a:t>
            </a:r>
            <a:endParaRPr b="1">
              <a:solidFill>
                <a:schemeClr val="lt1"/>
              </a:solidFill>
              <a:latin typeface="Nunito"/>
              <a:ea typeface="Nunito"/>
              <a:cs typeface="Nunito"/>
              <a:sym typeface="Nunito"/>
            </a:endParaRPr>
          </a:p>
        </p:txBody>
      </p:sp>
      <p:sp>
        <p:nvSpPr>
          <p:cNvPr id="497" name="Google Shape;497;p43"/>
          <p:cNvSpPr txBox="1">
            <a:spLocks noGrp="1"/>
          </p:cNvSpPr>
          <p:nvPr>
            <p:ph type="title"/>
          </p:nvPr>
        </p:nvSpPr>
        <p:spPr>
          <a:xfrm>
            <a:off x="1136000" y="-11875"/>
            <a:ext cx="64020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Análisis y comparación de resultados para algoritmos con Tuning</a:t>
            </a:r>
            <a:endParaRPr sz="1550" b="0" i="1"/>
          </a:p>
          <a:p>
            <a:pPr marL="0" lvl="0" indent="0" algn="l" rtl="0">
              <a:spcBef>
                <a:spcPts val="0"/>
              </a:spcBef>
              <a:spcAft>
                <a:spcPts val="0"/>
              </a:spcAft>
              <a:buNone/>
            </a:pPr>
            <a:endParaRPr sz="27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4"/>
          <p:cNvSpPr txBox="1">
            <a:spLocks noGrp="1"/>
          </p:cNvSpPr>
          <p:nvPr>
            <p:ph type="title"/>
          </p:nvPr>
        </p:nvSpPr>
        <p:spPr>
          <a:xfrm>
            <a:off x="1119675" y="180675"/>
            <a:ext cx="4766400" cy="2004900"/>
          </a:xfrm>
          <a:prstGeom prst="rect">
            <a:avLst/>
          </a:prstGeom>
        </p:spPr>
        <p:txBody>
          <a:bodyPr spcFirstLastPara="1" wrap="square" lIns="180000" tIns="91425" rIns="91425" bIns="91425" anchor="ctr" anchorCtr="0">
            <a:normAutofit/>
          </a:bodyPr>
          <a:lstStyle/>
          <a:p>
            <a:pPr marL="0" lvl="0" indent="0" algn="l" rtl="0">
              <a:spcBef>
                <a:spcPts val="0"/>
              </a:spcBef>
              <a:spcAft>
                <a:spcPts val="0"/>
              </a:spcAft>
              <a:buNone/>
            </a:pPr>
            <a:endParaRPr sz="1550" b="0" i="1"/>
          </a:p>
          <a:p>
            <a:pPr marL="0" lvl="0" indent="0" algn="l" rtl="0">
              <a:spcBef>
                <a:spcPts val="0"/>
              </a:spcBef>
              <a:spcAft>
                <a:spcPts val="0"/>
              </a:spcAft>
              <a:buNone/>
            </a:pPr>
            <a:endParaRPr sz="2700"/>
          </a:p>
        </p:txBody>
      </p:sp>
      <p:pic>
        <p:nvPicPr>
          <p:cNvPr id="503" name="Google Shape;503;p44"/>
          <p:cNvPicPr preferRelativeResize="0"/>
          <p:nvPr/>
        </p:nvPicPr>
        <p:blipFill rotWithShape="1">
          <a:blip r:embed="rId3">
            <a:alphaModFix/>
          </a:blip>
          <a:srcRect t="79" b="79"/>
          <a:stretch/>
        </p:blipFill>
        <p:spPr>
          <a:xfrm>
            <a:off x="50550" y="1059563"/>
            <a:ext cx="9042877" cy="2863575"/>
          </a:xfrm>
          <a:prstGeom prst="rect">
            <a:avLst/>
          </a:prstGeom>
          <a:noFill/>
          <a:ln>
            <a:noFill/>
          </a:ln>
          <a:effectLst>
            <a:outerShdw blurRad="57150" dist="19050" dir="5400000" algn="bl" rotWithShape="0">
              <a:srgbClr val="666666">
                <a:alpha val="70000"/>
              </a:srgbClr>
            </a:outerShdw>
          </a:effectLst>
        </p:spPr>
      </p:pic>
      <p:sp>
        <p:nvSpPr>
          <p:cNvPr id="504" name="Google Shape;504;p44"/>
          <p:cNvSpPr txBox="1">
            <a:spLocks noGrp="1"/>
          </p:cNvSpPr>
          <p:nvPr>
            <p:ph type="title"/>
          </p:nvPr>
        </p:nvSpPr>
        <p:spPr>
          <a:xfrm>
            <a:off x="1136000" y="-11875"/>
            <a:ext cx="60726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Matrices de confusión para algoritmos con Tuning</a:t>
            </a:r>
            <a:endParaRPr sz="1550" b="0" i="1"/>
          </a:p>
          <a:p>
            <a:pPr marL="0" lvl="0" indent="0" algn="l" rtl="0">
              <a:spcBef>
                <a:spcPts val="0"/>
              </a:spcBef>
              <a:spcAft>
                <a:spcPts val="0"/>
              </a:spcAft>
              <a:buNone/>
            </a:pPr>
            <a:endParaRPr sz="1550" b="0" i="1"/>
          </a:p>
          <a:p>
            <a:pPr marL="0" lvl="0" indent="0" algn="l" rtl="0">
              <a:spcBef>
                <a:spcPts val="0"/>
              </a:spcBef>
              <a:spcAft>
                <a:spcPts val="0"/>
              </a:spcAft>
              <a:buNone/>
            </a:pPr>
            <a:endParaRPr sz="2700"/>
          </a:p>
        </p:txBody>
      </p:sp>
      <p:sp>
        <p:nvSpPr>
          <p:cNvPr id="505" name="Google Shape;505;p44"/>
          <p:cNvSpPr txBox="1"/>
          <p:nvPr/>
        </p:nvSpPr>
        <p:spPr>
          <a:xfrm>
            <a:off x="315600" y="3863075"/>
            <a:ext cx="2350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rgbClr val="FFFFFE"/>
                </a:solidFill>
                <a:latin typeface="Nunito"/>
                <a:ea typeface="Nunito"/>
                <a:cs typeface="Nunito"/>
                <a:sym typeface="Nunito"/>
              </a:rPr>
              <a:t>Gran cantidad de falsos negativos</a:t>
            </a:r>
            <a:endParaRPr sz="1000">
              <a:solidFill>
                <a:srgbClr val="FFFFFE"/>
              </a:solidFill>
              <a:latin typeface="Nunito"/>
              <a:ea typeface="Nunito"/>
              <a:cs typeface="Nunito"/>
              <a:sym typeface="Nunito"/>
            </a:endParaRPr>
          </a:p>
          <a:p>
            <a:pPr marL="0" lvl="0" indent="0" algn="l" rtl="0">
              <a:spcBef>
                <a:spcPts val="0"/>
              </a:spcBef>
              <a:spcAft>
                <a:spcPts val="0"/>
              </a:spcAft>
              <a:buNone/>
            </a:pPr>
            <a:r>
              <a:rPr lang="es" sz="1000">
                <a:solidFill>
                  <a:srgbClr val="FFFFFE"/>
                </a:solidFill>
                <a:latin typeface="Nunito"/>
                <a:ea typeface="Nunito"/>
                <a:cs typeface="Nunito"/>
                <a:sym typeface="Nunito"/>
              </a:rPr>
              <a:t>(Recall de 0.59)</a:t>
            </a:r>
            <a:endParaRPr sz="1000">
              <a:solidFill>
                <a:srgbClr val="FFFFFE"/>
              </a:solidFill>
              <a:latin typeface="Nunito"/>
              <a:ea typeface="Nunito"/>
              <a:cs typeface="Nunito"/>
              <a:sym typeface="Nunito"/>
            </a:endParaRPr>
          </a:p>
          <a:p>
            <a:pPr marL="0" lvl="0" indent="0" algn="l" rtl="0">
              <a:spcBef>
                <a:spcPts val="0"/>
              </a:spcBef>
              <a:spcAft>
                <a:spcPts val="0"/>
              </a:spcAft>
              <a:buNone/>
            </a:pPr>
            <a:r>
              <a:rPr lang="es" sz="1000">
                <a:solidFill>
                  <a:srgbClr val="FFFFFE"/>
                </a:solidFill>
                <a:latin typeface="Nunito"/>
                <a:ea typeface="Nunito"/>
                <a:cs typeface="Nunito"/>
                <a:sym typeface="Nunito"/>
              </a:rPr>
              <a:t>Pequeña cantidad de falsos positivos (Precisión de 0.96)</a:t>
            </a:r>
            <a:endParaRPr sz="1200">
              <a:solidFill>
                <a:srgbClr val="FFFFFE"/>
              </a:solidFill>
              <a:latin typeface="Nunito"/>
              <a:ea typeface="Nunito"/>
              <a:cs typeface="Nunito"/>
              <a:sym typeface="Nunito"/>
            </a:endParaRPr>
          </a:p>
        </p:txBody>
      </p:sp>
      <p:sp>
        <p:nvSpPr>
          <p:cNvPr id="506" name="Google Shape;506;p44"/>
          <p:cNvSpPr txBox="1"/>
          <p:nvPr/>
        </p:nvSpPr>
        <p:spPr>
          <a:xfrm>
            <a:off x="3407300" y="3863075"/>
            <a:ext cx="2350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rgbClr val="FFFFFE"/>
                </a:solidFill>
                <a:latin typeface="Nunito"/>
                <a:ea typeface="Nunito"/>
                <a:cs typeface="Nunito"/>
                <a:sym typeface="Nunito"/>
              </a:rPr>
              <a:t>Mayor cantidad de falsos negativos</a:t>
            </a:r>
            <a:endParaRPr sz="1000">
              <a:solidFill>
                <a:srgbClr val="FFFFFE"/>
              </a:solidFill>
              <a:latin typeface="Nunito"/>
              <a:ea typeface="Nunito"/>
              <a:cs typeface="Nunito"/>
              <a:sym typeface="Nunito"/>
            </a:endParaRPr>
          </a:p>
          <a:p>
            <a:pPr marL="0" lvl="0" indent="0" algn="l" rtl="0">
              <a:spcBef>
                <a:spcPts val="0"/>
              </a:spcBef>
              <a:spcAft>
                <a:spcPts val="0"/>
              </a:spcAft>
              <a:buNone/>
            </a:pPr>
            <a:r>
              <a:rPr lang="es" sz="1000">
                <a:solidFill>
                  <a:srgbClr val="FFFFFE"/>
                </a:solidFill>
                <a:latin typeface="Nunito"/>
                <a:ea typeface="Nunito"/>
                <a:cs typeface="Nunito"/>
                <a:sym typeface="Nunito"/>
              </a:rPr>
              <a:t>(Recall de 0.50)</a:t>
            </a:r>
            <a:endParaRPr sz="1000">
              <a:solidFill>
                <a:srgbClr val="FFFFFE"/>
              </a:solidFill>
              <a:latin typeface="Nunito"/>
              <a:ea typeface="Nunito"/>
              <a:cs typeface="Nunito"/>
              <a:sym typeface="Nunito"/>
            </a:endParaRPr>
          </a:p>
          <a:p>
            <a:pPr marL="0" lvl="0" indent="0" algn="l" rtl="0">
              <a:spcBef>
                <a:spcPts val="0"/>
              </a:spcBef>
              <a:spcAft>
                <a:spcPts val="0"/>
              </a:spcAft>
              <a:buNone/>
            </a:pPr>
            <a:r>
              <a:rPr lang="es" sz="1000">
                <a:solidFill>
                  <a:srgbClr val="FFFFFE"/>
                </a:solidFill>
                <a:latin typeface="Nunito"/>
                <a:ea typeface="Nunito"/>
                <a:cs typeface="Nunito"/>
                <a:sym typeface="Nunito"/>
              </a:rPr>
              <a:t>Pequeña cantidad de falsos positivos (Precisión de 0.90)</a:t>
            </a:r>
            <a:endParaRPr sz="1200">
              <a:solidFill>
                <a:srgbClr val="FFFFFE"/>
              </a:solidFill>
              <a:latin typeface="Nunito"/>
              <a:ea typeface="Nunito"/>
              <a:cs typeface="Nunito"/>
              <a:sym typeface="Nunito"/>
            </a:endParaRPr>
          </a:p>
        </p:txBody>
      </p:sp>
      <p:sp>
        <p:nvSpPr>
          <p:cNvPr id="507" name="Google Shape;507;p44"/>
          <p:cNvSpPr txBox="1"/>
          <p:nvPr/>
        </p:nvSpPr>
        <p:spPr>
          <a:xfrm>
            <a:off x="6473750" y="3863075"/>
            <a:ext cx="21909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a:solidFill>
                  <a:srgbClr val="FFFFFE"/>
                </a:solidFill>
                <a:latin typeface="Nunito"/>
                <a:ea typeface="Nunito"/>
                <a:cs typeface="Nunito"/>
                <a:sym typeface="Nunito"/>
              </a:rPr>
              <a:t>Mayor cantidad de falsos negativos</a:t>
            </a:r>
            <a:endParaRPr sz="1000">
              <a:solidFill>
                <a:srgbClr val="FFFFFE"/>
              </a:solidFill>
              <a:latin typeface="Nunito"/>
              <a:ea typeface="Nunito"/>
              <a:cs typeface="Nunito"/>
              <a:sym typeface="Nunito"/>
            </a:endParaRPr>
          </a:p>
          <a:p>
            <a:pPr marL="0" lvl="0" indent="0" algn="l" rtl="0">
              <a:spcBef>
                <a:spcPts val="0"/>
              </a:spcBef>
              <a:spcAft>
                <a:spcPts val="0"/>
              </a:spcAft>
              <a:buNone/>
            </a:pPr>
            <a:r>
              <a:rPr lang="es" sz="1000">
                <a:solidFill>
                  <a:srgbClr val="FFFFFE"/>
                </a:solidFill>
                <a:latin typeface="Nunito"/>
                <a:ea typeface="Nunito"/>
                <a:cs typeface="Nunito"/>
                <a:sym typeface="Nunito"/>
              </a:rPr>
              <a:t>(Recall de 0.49)</a:t>
            </a:r>
            <a:endParaRPr sz="1000">
              <a:solidFill>
                <a:srgbClr val="FFFFFE"/>
              </a:solidFill>
              <a:latin typeface="Nunito"/>
              <a:ea typeface="Nunito"/>
              <a:cs typeface="Nunito"/>
              <a:sym typeface="Nunito"/>
            </a:endParaRPr>
          </a:p>
          <a:p>
            <a:pPr marL="0" lvl="0" indent="0" algn="l" rtl="0">
              <a:spcBef>
                <a:spcPts val="0"/>
              </a:spcBef>
              <a:spcAft>
                <a:spcPts val="0"/>
              </a:spcAft>
              <a:buNone/>
            </a:pPr>
            <a:r>
              <a:rPr lang="es" sz="1000">
                <a:solidFill>
                  <a:srgbClr val="FFFFFE"/>
                </a:solidFill>
                <a:latin typeface="Nunito"/>
                <a:ea typeface="Nunito"/>
                <a:cs typeface="Nunito"/>
                <a:sym typeface="Nunito"/>
              </a:rPr>
              <a:t>Mayor cantidad de falsos positivos (Precisión de 0.77)</a:t>
            </a:r>
            <a:endParaRPr sz="1200">
              <a:solidFill>
                <a:srgbClr val="FFFFFE"/>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5"/>
          <p:cNvSpPr txBox="1">
            <a:spLocks noGrp="1"/>
          </p:cNvSpPr>
          <p:nvPr>
            <p:ph type="title"/>
          </p:nvPr>
        </p:nvSpPr>
        <p:spPr>
          <a:xfrm>
            <a:off x="145400" y="140525"/>
            <a:ext cx="50487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 </a:t>
            </a:r>
            <a:endParaRPr sz="2700"/>
          </a:p>
          <a:p>
            <a:pPr marL="0" lvl="0" indent="0" algn="l" rtl="0">
              <a:spcBef>
                <a:spcPts val="0"/>
              </a:spcBef>
              <a:spcAft>
                <a:spcPts val="0"/>
              </a:spcAft>
              <a:buNone/>
            </a:pPr>
            <a:r>
              <a:rPr lang="es" sz="1550" b="0" i="1"/>
              <a:t>Curvas ROC Tuning</a:t>
            </a:r>
            <a:endParaRPr sz="1550" b="0" i="1"/>
          </a:p>
          <a:p>
            <a:pPr marL="0" lvl="0" indent="0" algn="l" rtl="0">
              <a:spcBef>
                <a:spcPts val="0"/>
              </a:spcBef>
              <a:spcAft>
                <a:spcPts val="0"/>
              </a:spcAft>
              <a:buNone/>
            </a:pPr>
            <a:endParaRPr sz="2700"/>
          </a:p>
        </p:txBody>
      </p:sp>
      <p:pic>
        <p:nvPicPr>
          <p:cNvPr id="513" name="Google Shape;513;p45"/>
          <p:cNvPicPr preferRelativeResize="0"/>
          <p:nvPr/>
        </p:nvPicPr>
        <p:blipFill rotWithShape="1">
          <a:blip r:embed="rId3">
            <a:alphaModFix/>
          </a:blip>
          <a:srcRect/>
          <a:stretch/>
        </p:blipFill>
        <p:spPr>
          <a:xfrm>
            <a:off x="4365225" y="885900"/>
            <a:ext cx="4561650" cy="3524100"/>
          </a:xfrm>
          <a:prstGeom prst="rect">
            <a:avLst/>
          </a:prstGeom>
          <a:noFill/>
          <a:ln>
            <a:noFill/>
          </a:ln>
          <a:effectLst>
            <a:outerShdw blurRad="57150" dist="19050" dir="5400000" algn="bl" rotWithShape="0">
              <a:srgbClr val="666666">
                <a:alpha val="70000"/>
              </a:srgbClr>
            </a:outerShdw>
          </a:effectLst>
        </p:spPr>
      </p:pic>
      <p:sp>
        <p:nvSpPr>
          <p:cNvPr id="514" name="Google Shape;514;p45"/>
          <p:cNvSpPr txBox="1"/>
          <p:nvPr/>
        </p:nvSpPr>
        <p:spPr>
          <a:xfrm>
            <a:off x="225325" y="1282225"/>
            <a:ext cx="3987600" cy="2878200"/>
          </a:xfrm>
          <a:prstGeom prst="rect">
            <a:avLst/>
          </a:prstGeom>
          <a:noFill/>
          <a:ln>
            <a:noFill/>
          </a:ln>
        </p:spPr>
        <p:txBody>
          <a:bodyPr spcFirstLastPara="1" wrap="square" lIns="91425" tIns="91425" rIns="93825" bIns="91425" anchor="t" anchorCtr="0">
            <a:spAutoFit/>
          </a:bodyPr>
          <a:lstStyle/>
          <a:p>
            <a:pPr marL="0" lvl="0" indent="0" algn="just" rtl="0">
              <a:lnSpc>
                <a:spcPct val="115000"/>
              </a:lnSpc>
              <a:spcBef>
                <a:spcPts val="0"/>
              </a:spcBef>
              <a:spcAft>
                <a:spcPts val="1200"/>
              </a:spcAft>
              <a:buNone/>
            </a:pPr>
            <a:r>
              <a:rPr lang="es">
                <a:solidFill>
                  <a:schemeClr val="lt1"/>
                </a:solidFill>
                <a:latin typeface="Nunito"/>
                <a:ea typeface="Nunito"/>
                <a:cs typeface="Nunito"/>
                <a:sym typeface="Nunito"/>
              </a:rPr>
              <a:t>En la gráfica anterior podemos observar las curvas </a:t>
            </a:r>
            <a:r>
              <a:rPr lang="es" b="1" i="1">
                <a:solidFill>
                  <a:schemeClr val="lt1"/>
                </a:solidFill>
                <a:latin typeface="Nunito"/>
                <a:ea typeface="Nunito"/>
                <a:cs typeface="Nunito"/>
                <a:sym typeface="Nunito"/>
              </a:rPr>
              <a:t>ROC </a:t>
            </a:r>
            <a:r>
              <a:rPr lang="es">
                <a:solidFill>
                  <a:schemeClr val="lt1"/>
                </a:solidFill>
                <a:latin typeface="Nunito"/>
                <a:ea typeface="Nunito"/>
                <a:cs typeface="Nunito"/>
                <a:sym typeface="Nunito"/>
              </a:rPr>
              <a:t>respectivas a cada modelo de </a:t>
            </a:r>
            <a:r>
              <a:rPr lang="es" b="1" i="1">
                <a:solidFill>
                  <a:schemeClr val="lt1"/>
                </a:solidFill>
                <a:latin typeface="Nunito"/>
                <a:ea typeface="Nunito"/>
                <a:cs typeface="Nunito"/>
                <a:sym typeface="Nunito"/>
              </a:rPr>
              <a:t>ML</a:t>
            </a:r>
            <a:r>
              <a:rPr lang="es">
                <a:solidFill>
                  <a:schemeClr val="lt1"/>
                </a:solidFill>
                <a:latin typeface="Nunito"/>
                <a:ea typeface="Nunito"/>
                <a:cs typeface="Nunito"/>
                <a:sym typeface="Nunito"/>
              </a:rPr>
              <a:t> aplicado post hyperparameter tuning, y sus respectivos valores de </a:t>
            </a:r>
            <a:r>
              <a:rPr lang="es" b="1" i="1">
                <a:solidFill>
                  <a:schemeClr val="lt1"/>
                </a:solidFill>
                <a:latin typeface="Nunito"/>
                <a:ea typeface="Nunito"/>
                <a:cs typeface="Nunito"/>
                <a:sym typeface="Nunito"/>
              </a:rPr>
              <a:t>AUC</a:t>
            </a:r>
            <a:r>
              <a:rPr lang="es">
                <a:solidFill>
                  <a:schemeClr val="lt1"/>
                </a:solidFill>
                <a:latin typeface="Nunito"/>
                <a:ea typeface="Nunito"/>
                <a:cs typeface="Nunito"/>
                <a:sym typeface="Nunito"/>
              </a:rPr>
              <a:t>. Si bien, los 3 algoritmos obtuvieron valores que podrían considerarse buenos, el método del árbol de decisión toma la delantera con un valor para </a:t>
            </a:r>
            <a:r>
              <a:rPr lang="es" b="1" i="1">
                <a:solidFill>
                  <a:schemeClr val="lt1"/>
                </a:solidFill>
                <a:latin typeface="Nunito"/>
                <a:ea typeface="Nunito"/>
                <a:cs typeface="Nunito"/>
                <a:sym typeface="Nunito"/>
              </a:rPr>
              <a:t>AUC</a:t>
            </a:r>
            <a:r>
              <a:rPr lang="es">
                <a:solidFill>
                  <a:schemeClr val="lt1"/>
                </a:solidFill>
                <a:latin typeface="Nunito"/>
                <a:ea typeface="Nunito"/>
                <a:cs typeface="Nunito"/>
                <a:sym typeface="Nunito"/>
              </a:rPr>
              <a:t> de </a:t>
            </a:r>
            <a:r>
              <a:rPr lang="es" b="1">
                <a:solidFill>
                  <a:schemeClr val="lt1"/>
                </a:solidFill>
                <a:latin typeface="Nunito"/>
                <a:ea typeface="Nunito"/>
                <a:cs typeface="Nunito"/>
                <a:sym typeface="Nunito"/>
              </a:rPr>
              <a:t>0.79</a:t>
            </a:r>
            <a:r>
              <a:rPr lang="es">
                <a:solidFill>
                  <a:schemeClr val="lt1"/>
                </a:solidFill>
                <a:latin typeface="Nunito"/>
                <a:ea typeface="Nunito"/>
                <a:cs typeface="Nunito"/>
                <a:sym typeface="Nunito"/>
              </a:rPr>
              <a:t>, mientras que para el algoritmo de regresión logística el valor disminuye a </a:t>
            </a:r>
            <a:r>
              <a:rPr lang="es" b="1">
                <a:solidFill>
                  <a:schemeClr val="lt1"/>
                </a:solidFill>
                <a:latin typeface="Nunito"/>
                <a:ea typeface="Nunito"/>
                <a:cs typeface="Nunito"/>
                <a:sym typeface="Nunito"/>
              </a:rPr>
              <a:t>0.75</a:t>
            </a:r>
            <a:r>
              <a:rPr lang="es">
                <a:solidFill>
                  <a:schemeClr val="lt1"/>
                </a:solidFill>
                <a:latin typeface="Nunito"/>
                <a:ea typeface="Nunito"/>
                <a:cs typeface="Nunito"/>
                <a:sym typeface="Nunito"/>
              </a:rPr>
              <a:t>, que podría ser interpretado como un resultado regular.</a:t>
            </a:r>
            <a:endParaRPr>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19" name="Google Shape;519;p46"/>
          <p:cNvPicPr preferRelativeResize="0"/>
          <p:nvPr/>
        </p:nvPicPr>
        <p:blipFill rotWithShape="1">
          <a:blip r:embed="rId3">
            <a:alphaModFix/>
          </a:blip>
          <a:srcRect l="641" r="651"/>
          <a:stretch/>
        </p:blipFill>
        <p:spPr>
          <a:xfrm>
            <a:off x="76200" y="1058300"/>
            <a:ext cx="8991602" cy="2952467"/>
          </a:xfrm>
          <a:prstGeom prst="rect">
            <a:avLst/>
          </a:prstGeom>
          <a:noFill/>
          <a:ln>
            <a:noFill/>
          </a:ln>
          <a:effectLst>
            <a:outerShdw blurRad="57150" dist="19050" dir="5400000" algn="bl" rotWithShape="0">
              <a:srgbClr val="666666">
                <a:alpha val="70000"/>
              </a:srgbClr>
            </a:outerShdw>
          </a:effectLst>
        </p:spPr>
      </p:pic>
      <p:sp>
        <p:nvSpPr>
          <p:cNvPr id="520" name="Google Shape;520;p46"/>
          <p:cNvSpPr txBox="1">
            <a:spLocks noGrp="1"/>
          </p:cNvSpPr>
          <p:nvPr>
            <p:ph type="title"/>
          </p:nvPr>
        </p:nvSpPr>
        <p:spPr>
          <a:xfrm>
            <a:off x="1136000" y="-11875"/>
            <a:ext cx="60726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Feature Importance para algoritmos con Tuning </a:t>
            </a:r>
            <a:endParaRPr sz="1550" b="0" i="1"/>
          </a:p>
          <a:p>
            <a:pPr marL="0" lvl="0" indent="0" algn="l" rtl="0">
              <a:spcBef>
                <a:spcPts val="0"/>
              </a:spcBef>
              <a:spcAft>
                <a:spcPts val="0"/>
              </a:spcAft>
              <a:buNone/>
            </a:pPr>
            <a:endParaRPr sz="2700"/>
          </a:p>
        </p:txBody>
      </p:sp>
      <p:sp>
        <p:nvSpPr>
          <p:cNvPr id="521" name="Google Shape;521;p46"/>
          <p:cNvSpPr txBox="1"/>
          <p:nvPr/>
        </p:nvSpPr>
        <p:spPr>
          <a:xfrm>
            <a:off x="774500" y="3829650"/>
            <a:ext cx="3735900" cy="9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s" sz="1000">
                <a:solidFill>
                  <a:srgbClr val="FFFFFE"/>
                </a:solidFill>
                <a:latin typeface="Nunito"/>
                <a:ea typeface="Nunito"/>
                <a:cs typeface="Nunito"/>
                <a:sym typeface="Nunito"/>
              </a:rPr>
              <a:t>AnnualIncome: </a:t>
            </a:r>
            <a:r>
              <a:rPr lang="es" sz="1000" i="1">
                <a:solidFill>
                  <a:srgbClr val="FFFFFE"/>
                </a:solidFill>
                <a:latin typeface="Nunito"/>
                <a:ea typeface="Nunito"/>
                <a:cs typeface="Nunito"/>
                <a:sym typeface="Nunito"/>
              </a:rPr>
              <a:t>Correlación con la variable target mencionada en el EDA.</a:t>
            </a:r>
            <a:endParaRPr sz="1000" i="1">
              <a:solidFill>
                <a:srgbClr val="FFFFFE"/>
              </a:solidFill>
              <a:latin typeface="Nunito"/>
              <a:ea typeface="Nunito"/>
              <a:cs typeface="Nunito"/>
              <a:sym typeface="Nunito"/>
            </a:endParaRPr>
          </a:p>
          <a:p>
            <a:pPr marL="0" lvl="0" indent="0" algn="l" rtl="0">
              <a:lnSpc>
                <a:spcPct val="115000"/>
              </a:lnSpc>
              <a:spcBef>
                <a:spcPts val="600"/>
              </a:spcBef>
              <a:spcAft>
                <a:spcPts val="500"/>
              </a:spcAft>
              <a:buNone/>
            </a:pPr>
            <a:r>
              <a:rPr lang="es" sz="1000">
                <a:solidFill>
                  <a:srgbClr val="FFFFFE"/>
                </a:solidFill>
                <a:latin typeface="Nunito"/>
                <a:ea typeface="Nunito"/>
                <a:cs typeface="Nunito"/>
                <a:sym typeface="Nunito"/>
              </a:rPr>
              <a:t>EverTravelledAboard: </a:t>
            </a:r>
            <a:r>
              <a:rPr lang="es" sz="1000" i="1">
                <a:solidFill>
                  <a:srgbClr val="FFFFFE"/>
                </a:solidFill>
                <a:latin typeface="Nunito"/>
                <a:ea typeface="Nunito"/>
                <a:cs typeface="Nunito"/>
                <a:sym typeface="Nunito"/>
              </a:rPr>
              <a:t>Variable de mayor correlación con la variable target no parece ser importante al clasificar.</a:t>
            </a:r>
            <a:endParaRPr sz="1000" i="1">
              <a:solidFill>
                <a:srgbClr val="FFFFFE"/>
              </a:solidFill>
              <a:latin typeface="Nunito"/>
              <a:ea typeface="Nunito"/>
              <a:cs typeface="Nunito"/>
              <a:sym typeface="Nunito"/>
            </a:endParaRPr>
          </a:p>
        </p:txBody>
      </p:sp>
      <p:sp>
        <p:nvSpPr>
          <p:cNvPr id="522" name="Google Shape;522;p46"/>
          <p:cNvSpPr txBox="1"/>
          <p:nvPr/>
        </p:nvSpPr>
        <p:spPr>
          <a:xfrm>
            <a:off x="5499000" y="3829650"/>
            <a:ext cx="35688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500"/>
              </a:spcAft>
              <a:buNone/>
            </a:pPr>
            <a:r>
              <a:rPr lang="es" sz="1000">
                <a:solidFill>
                  <a:srgbClr val="FFFFFE"/>
                </a:solidFill>
                <a:latin typeface="Nunito"/>
                <a:ea typeface="Nunito"/>
                <a:cs typeface="Nunito"/>
                <a:sym typeface="Nunito"/>
              </a:rPr>
              <a:t>EverTravelledAbroad y AnnualIncome: como se analizó en el EDA teniendo en cuenta su correlación.</a:t>
            </a:r>
            <a:endParaRPr sz="1000" i="1">
              <a:solidFill>
                <a:srgbClr val="FFFFFE"/>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7"/>
          <p:cNvSpPr txBox="1">
            <a:spLocks noGrp="1"/>
          </p:cNvSpPr>
          <p:nvPr>
            <p:ph type="title"/>
          </p:nvPr>
        </p:nvSpPr>
        <p:spPr>
          <a:xfrm>
            <a:off x="1136000" y="-11875"/>
            <a:ext cx="36579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Análisis y comparación de resultados</a:t>
            </a:r>
            <a:endParaRPr sz="1550" b="0" i="1"/>
          </a:p>
          <a:p>
            <a:pPr marL="0" lvl="0" indent="0" algn="l" rtl="0">
              <a:spcBef>
                <a:spcPts val="0"/>
              </a:spcBef>
              <a:spcAft>
                <a:spcPts val="0"/>
              </a:spcAft>
              <a:buNone/>
            </a:pPr>
            <a:endParaRPr sz="2700"/>
          </a:p>
        </p:txBody>
      </p:sp>
      <p:sp>
        <p:nvSpPr>
          <p:cNvPr id="528" name="Google Shape;528;p47"/>
          <p:cNvSpPr txBox="1">
            <a:spLocks noGrp="1"/>
          </p:cNvSpPr>
          <p:nvPr>
            <p:ph type="body" idx="1"/>
          </p:nvPr>
        </p:nvSpPr>
        <p:spPr>
          <a:xfrm>
            <a:off x="788875" y="1130600"/>
            <a:ext cx="7541700" cy="358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just" rtl="0">
              <a:spcBef>
                <a:spcPts val="1200"/>
              </a:spcBef>
              <a:spcAft>
                <a:spcPts val="0"/>
              </a:spcAft>
              <a:buNone/>
            </a:pPr>
            <a:r>
              <a:rPr lang="es" sz="1400"/>
              <a:t>De los resultados obtenidos por nuestros algoritmos podemos concluir que, si bien los 3 modelos generaron resultados de aceptables a buenos, el algoritmo de Árbol de decisión destaca por sobre el resto.</a:t>
            </a:r>
            <a:endParaRPr sz="1400"/>
          </a:p>
          <a:p>
            <a:pPr marL="0" lvl="0" indent="0" algn="just" rtl="0">
              <a:spcBef>
                <a:spcPts val="1200"/>
              </a:spcBef>
              <a:spcAft>
                <a:spcPts val="1200"/>
              </a:spcAft>
              <a:buNone/>
            </a:pPr>
            <a:r>
              <a:rPr lang="es" sz="1400"/>
              <a:t>También podemos observar que los 3 algoritmos obtuvieron buenos resultados detectando a los clientes que no compran el seguro, pero no así para los clientes que si lo compran.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1136000" y="-11875"/>
            <a:ext cx="64020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Validación de algoritmos</a:t>
            </a:r>
            <a:endParaRPr sz="2700"/>
          </a:p>
          <a:p>
            <a:pPr marL="0" lvl="0" indent="0" algn="l" rtl="0">
              <a:spcBef>
                <a:spcPts val="0"/>
              </a:spcBef>
              <a:spcAft>
                <a:spcPts val="0"/>
              </a:spcAft>
              <a:buNone/>
            </a:pPr>
            <a:endParaRPr sz="1550" b="0" i="1"/>
          </a:p>
          <a:p>
            <a:pPr marL="0" lvl="0" indent="0" algn="l" rtl="0">
              <a:spcBef>
                <a:spcPts val="0"/>
              </a:spcBef>
              <a:spcAft>
                <a:spcPts val="0"/>
              </a:spcAft>
              <a:buNone/>
            </a:pPr>
            <a:endParaRPr sz="2700"/>
          </a:p>
        </p:txBody>
      </p:sp>
      <p:sp>
        <p:nvSpPr>
          <p:cNvPr id="534" name="Google Shape;534;p48"/>
          <p:cNvSpPr txBox="1">
            <a:spLocks noGrp="1"/>
          </p:cNvSpPr>
          <p:nvPr>
            <p:ph type="body" idx="1"/>
          </p:nvPr>
        </p:nvSpPr>
        <p:spPr>
          <a:xfrm>
            <a:off x="609425" y="1877300"/>
            <a:ext cx="7979400" cy="2689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a:p>
          <a:p>
            <a:pPr marL="0" lvl="0" indent="0" algn="just" rtl="0">
              <a:spcBef>
                <a:spcPts val="1200"/>
              </a:spcBef>
              <a:spcAft>
                <a:spcPts val="1200"/>
              </a:spcAft>
              <a:buNone/>
            </a:pPr>
            <a:r>
              <a:rPr lang="es" sz="1400"/>
              <a:t>A continuación mostraremos los resultados de la validación de los algoritmos utilizando el método </a:t>
            </a:r>
            <a:r>
              <a:rPr lang="es" sz="1400" b="1"/>
              <a:t>StratifiedKfold.</a:t>
            </a:r>
            <a:endParaRPr sz="1400" b="1" i="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9"/>
          <p:cNvSpPr txBox="1">
            <a:spLocks noGrp="1"/>
          </p:cNvSpPr>
          <p:nvPr>
            <p:ph type="title"/>
          </p:nvPr>
        </p:nvSpPr>
        <p:spPr>
          <a:xfrm>
            <a:off x="1136000" y="-11875"/>
            <a:ext cx="64020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StatiefiedKfold</a:t>
            </a:r>
            <a:endParaRPr sz="1550" b="0" i="1"/>
          </a:p>
          <a:p>
            <a:pPr marL="0" lvl="0" indent="0" algn="l" rtl="0">
              <a:spcBef>
                <a:spcPts val="0"/>
              </a:spcBef>
              <a:spcAft>
                <a:spcPts val="0"/>
              </a:spcAft>
              <a:buNone/>
            </a:pPr>
            <a:endParaRPr sz="2700"/>
          </a:p>
        </p:txBody>
      </p:sp>
      <p:graphicFrame>
        <p:nvGraphicFramePr>
          <p:cNvPr id="540" name="Google Shape;540;p49"/>
          <p:cNvGraphicFramePr/>
          <p:nvPr/>
        </p:nvGraphicFramePr>
        <p:xfrm>
          <a:off x="1231200" y="1873200"/>
          <a:ext cx="3000000" cy="3000000"/>
        </p:xfrm>
        <a:graphic>
          <a:graphicData uri="http://schemas.openxmlformats.org/drawingml/2006/table">
            <a:tbl>
              <a:tblPr>
                <a:noFill/>
                <a:tableStyleId>{12720F35-D140-4314-A5DC-A576E8A35EC9}</a:tableStyleId>
              </a:tblPr>
              <a:tblGrid>
                <a:gridCol w="1252325">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Árbol de decisión</a:t>
                      </a:r>
                      <a:endParaRPr>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KNN </a:t>
                      </a:r>
                      <a:endParaRPr>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Regresión logística</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0.841709</a:t>
                      </a: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0.819095</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0.771357</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0.826633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0.791457</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0.758794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0.843829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0.816121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0.765743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0.836272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0.821159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0.785894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0.831234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0.788413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0.765743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s" b="1">
                          <a:solidFill>
                            <a:schemeClr val="lt1"/>
                          </a:solidFill>
                        </a:rPr>
                        <a:t>Promedio</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rPr>
                        <a:t>0.835935</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b="1">
                          <a:solidFill>
                            <a:schemeClr val="lt1"/>
                          </a:solidFill>
                        </a:rPr>
                        <a:t>0.807249</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b="1">
                          <a:solidFill>
                            <a:schemeClr val="lt1"/>
                          </a:solidFill>
                        </a:rPr>
                        <a:t>0.769506</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541" name="Google Shape;541;p49"/>
          <p:cNvSpPr txBox="1"/>
          <p:nvPr/>
        </p:nvSpPr>
        <p:spPr>
          <a:xfrm>
            <a:off x="348750" y="1116175"/>
            <a:ext cx="8446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rgbClr val="FFFFFE"/>
                </a:solidFill>
                <a:latin typeface="Nunito"/>
                <a:ea typeface="Nunito"/>
                <a:cs typeface="Nunito"/>
                <a:sym typeface="Nunito"/>
              </a:rPr>
              <a:t>Los valores obtenidos reafirman los resultados mostrados anteriormente. En el caso particular de </a:t>
            </a:r>
            <a:r>
              <a:rPr lang="es" b="1" i="1">
                <a:solidFill>
                  <a:srgbClr val="FFFFFE"/>
                </a:solidFill>
                <a:latin typeface="Nunito"/>
                <a:ea typeface="Nunito"/>
                <a:cs typeface="Nunito"/>
                <a:sym typeface="Nunito"/>
              </a:rPr>
              <a:t>KNN</a:t>
            </a:r>
            <a:r>
              <a:rPr lang="es">
                <a:solidFill>
                  <a:srgbClr val="FFFFFE"/>
                </a:solidFill>
                <a:latin typeface="Nunito"/>
                <a:ea typeface="Nunito"/>
                <a:cs typeface="Nunito"/>
                <a:sym typeface="Nunito"/>
              </a:rPr>
              <a:t>, el </a:t>
            </a:r>
            <a:r>
              <a:rPr lang="es" b="1" i="1">
                <a:solidFill>
                  <a:srgbClr val="FFFFFE"/>
                </a:solidFill>
                <a:latin typeface="Nunito"/>
                <a:ea typeface="Nunito"/>
                <a:cs typeface="Nunito"/>
                <a:sym typeface="Nunito"/>
              </a:rPr>
              <a:t>accuracy </a:t>
            </a:r>
            <a:r>
              <a:rPr lang="es">
                <a:solidFill>
                  <a:srgbClr val="FFFFFE"/>
                </a:solidFill>
                <a:latin typeface="Nunito"/>
                <a:ea typeface="Nunito"/>
                <a:cs typeface="Nunito"/>
                <a:sym typeface="Nunito"/>
              </a:rPr>
              <a:t>promedia un punto más que el obtenido post tuneo de parámetros.</a:t>
            </a:r>
            <a:endParaRPr>
              <a:solidFill>
                <a:srgbClr val="FFFFFE"/>
              </a:solidFill>
              <a:latin typeface="Nunito"/>
              <a:ea typeface="Nunito"/>
              <a:cs typeface="Nunito"/>
              <a:sym typeface="Nunito"/>
            </a:endParaRPr>
          </a:p>
          <a:p>
            <a:pPr marL="0" lvl="0" indent="0" algn="l" rtl="0">
              <a:spcBef>
                <a:spcPts val="0"/>
              </a:spcBef>
              <a:spcAft>
                <a:spcPts val="0"/>
              </a:spcAft>
              <a:buNone/>
            </a:pPr>
            <a:endParaRPr>
              <a:solidFill>
                <a:srgbClr val="FFFFFE"/>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0"/>
          <p:cNvSpPr txBox="1">
            <a:spLocks noGrp="1"/>
          </p:cNvSpPr>
          <p:nvPr>
            <p:ph type="title"/>
          </p:nvPr>
        </p:nvSpPr>
        <p:spPr>
          <a:xfrm>
            <a:off x="1136000" y="-11875"/>
            <a:ext cx="64020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Bagging (Random Forest)</a:t>
            </a:r>
            <a:endParaRPr sz="1550" b="0" i="1"/>
          </a:p>
          <a:p>
            <a:pPr marL="0" lvl="0" indent="0" algn="l" rtl="0">
              <a:spcBef>
                <a:spcPts val="0"/>
              </a:spcBef>
              <a:spcAft>
                <a:spcPts val="0"/>
              </a:spcAft>
              <a:buNone/>
            </a:pPr>
            <a:endParaRPr sz="2700"/>
          </a:p>
        </p:txBody>
      </p:sp>
      <p:graphicFrame>
        <p:nvGraphicFramePr>
          <p:cNvPr id="547" name="Google Shape;547;p50"/>
          <p:cNvGraphicFramePr/>
          <p:nvPr/>
        </p:nvGraphicFramePr>
        <p:xfrm>
          <a:off x="1857375" y="2366400"/>
          <a:ext cx="3000000" cy="3000000"/>
        </p:xfrm>
        <a:graphic>
          <a:graphicData uri="http://schemas.openxmlformats.org/drawingml/2006/table">
            <a:tbl>
              <a:tblPr>
                <a:noFill/>
                <a:tableStyleId>{12720F35-D140-4314-A5DC-A576E8A35EC9}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Estándar</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Tuning</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b="1">
                          <a:solidFill>
                            <a:schemeClr val="lt1"/>
                          </a:solidFill>
                        </a:rPr>
                        <a:t>Accuracy</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b="1">
                          <a:solidFill>
                            <a:schemeClr val="lt1"/>
                          </a:solidFill>
                        </a:rPr>
                        <a:t>Precisión</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0.93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b="1">
                          <a:solidFill>
                            <a:schemeClr val="lt1"/>
                          </a:solidFill>
                        </a:rPr>
                        <a:t>Recall</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0.62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b="1">
                          <a:solidFill>
                            <a:schemeClr val="lt1"/>
                          </a:solidFill>
                        </a:rPr>
                        <a:t>f1</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0.70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48" name="Google Shape;548;p50"/>
          <p:cNvSpPr txBox="1"/>
          <p:nvPr/>
        </p:nvSpPr>
        <p:spPr>
          <a:xfrm>
            <a:off x="348750" y="1192375"/>
            <a:ext cx="8446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rgbClr val="FFFFFE"/>
                </a:solidFill>
                <a:latin typeface="Nunito"/>
                <a:ea typeface="Nunito"/>
                <a:cs typeface="Nunito"/>
                <a:sym typeface="Nunito"/>
              </a:rPr>
              <a:t>El algoritmo Random Forest, es un ejemplo de ensamblados de Bagging. Consiste en entrenar una serie de árboles de decisión, para que luego voten el resultado por mayoría en clasificación u obtengan la media si es un problema de regresión.</a:t>
            </a:r>
            <a:endParaRPr>
              <a:solidFill>
                <a:srgbClr val="FFFFFE"/>
              </a:solidFill>
              <a:latin typeface="Nunito"/>
              <a:ea typeface="Nunito"/>
              <a:cs typeface="Nunito"/>
              <a:sym typeface="Nunito"/>
            </a:endParaRPr>
          </a:p>
          <a:p>
            <a:pPr marL="0" lvl="0" indent="0" algn="l" rtl="0">
              <a:spcBef>
                <a:spcPts val="0"/>
              </a:spcBef>
              <a:spcAft>
                <a:spcPts val="0"/>
              </a:spcAft>
              <a:buNone/>
            </a:pPr>
            <a:endParaRPr>
              <a:solidFill>
                <a:srgbClr val="FFFFFE"/>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1"/>
          <p:cNvSpPr txBox="1">
            <a:spLocks noGrp="1"/>
          </p:cNvSpPr>
          <p:nvPr>
            <p:ph type="title"/>
          </p:nvPr>
        </p:nvSpPr>
        <p:spPr>
          <a:xfrm>
            <a:off x="1119675" y="180675"/>
            <a:ext cx="4766400" cy="2004900"/>
          </a:xfrm>
          <a:prstGeom prst="rect">
            <a:avLst/>
          </a:prstGeom>
        </p:spPr>
        <p:txBody>
          <a:bodyPr spcFirstLastPara="1" wrap="square" lIns="180000" tIns="91425" rIns="91425" bIns="91425" anchor="ctr" anchorCtr="0">
            <a:normAutofit/>
          </a:bodyPr>
          <a:lstStyle/>
          <a:p>
            <a:pPr marL="0" lvl="0" indent="0" algn="l" rtl="0">
              <a:spcBef>
                <a:spcPts val="0"/>
              </a:spcBef>
              <a:spcAft>
                <a:spcPts val="0"/>
              </a:spcAft>
              <a:buNone/>
            </a:pPr>
            <a:endParaRPr sz="1550" b="0" i="1"/>
          </a:p>
          <a:p>
            <a:pPr marL="0" lvl="0" indent="0" algn="l" rtl="0">
              <a:spcBef>
                <a:spcPts val="0"/>
              </a:spcBef>
              <a:spcAft>
                <a:spcPts val="0"/>
              </a:spcAft>
              <a:buNone/>
            </a:pPr>
            <a:endParaRPr sz="2700"/>
          </a:p>
        </p:txBody>
      </p:sp>
      <p:sp>
        <p:nvSpPr>
          <p:cNvPr id="554" name="Google Shape;554;p51"/>
          <p:cNvSpPr txBox="1">
            <a:spLocks noGrp="1"/>
          </p:cNvSpPr>
          <p:nvPr>
            <p:ph type="title"/>
          </p:nvPr>
        </p:nvSpPr>
        <p:spPr>
          <a:xfrm>
            <a:off x="1136000" y="-11875"/>
            <a:ext cx="60726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Matrices de confusión RandomForest Estándar y con Tuning</a:t>
            </a:r>
            <a:endParaRPr sz="1550" b="0" i="1"/>
          </a:p>
          <a:p>
            <a:pPr marL="0" lvl="0" indent="0" algn="l" rtl="0">
              <a:spcBef>
                <a:spcPts val="0"/>
              </a:spcBef>
              <a:spcAft>
                <a:spcPts val="0"/>
              </a:spcAft>
              <a:buNone/>
            </a:pPr>
            <a:endParaRPr sz="2700"/>
          </a:p>
        </p:txBody>
      </p:sp>
      <p:pic>
        <p:nvPicPr>
          <p:cNvPr id="555" name="Google Shape;555;p51"/>
          <p:cNvPicPr preferRelativeResize="0"/>
          <p:nvPr/>
        </p:nvPicPr>
        <p:blipFill>
          <a:blip r:embed="rId3">
            <a:alphaModFix/>
          </a:blip>
          <a:stretch>
            <a:fillRect/>
          </a:stretch>
        </p:blipFill>
        <p:spPr>
          <a:xfrm>
            <a:off x="632513" y="1071300"/>
            <a:ext cx="3821806" cy="3730350"/>
          </a:xfrm>
          <a:prstGeom prst="rect">
            <a:avLst/>
          </a:prstGeom>
          <a:noFill/>
          <a:ln>
            <a:noFill/>
          </a:ln>
        </p:spPr>
      </p:pic>
      <p:pic>
        <p:nvPicPr>
          <p:cNvPr id="556" name="Google Shape;556;p51"/>
          <p:cNvPicPr preferRelativeResize="0"/>
          <p:nvPr/>
        </p:nvPicPr>
        <p:blipFill>
          <a:blip r:embed="rId4">
            <a:alphaModFix/>
          </a:blip>
          <a:stretch>
            <a:fillRect/>
          </a:stretch>
        </p:blipFill>
        <p:spPr>
          <a:xfrm>
            <a:off x="4652282" y="1071300"/>
            <a:ext cx="3821806" cy="3730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body" idx="1"/>
          </p:nvPr>
        </p:nvSpPr>
        <p:spPr>
          <a:xfrm>
            <a:off x="646875" y="1246425"/>
            <a:ext cx="7762500" cy="2577300"/>
          </a:xfrm>
          <a:prstGeom prst="rect">
            <a:avLst/>
          </a:prstGeom>
        </p:spPr>
        <p:txBody>
          <a:bodyPr spcFirstLastPara="1" wrap="square" lIns="91425" tIns="91425" rIns="91425" bIns="91425" anchor="t" anchorCtr="0">
            <a:normAutofit lnSpcReduction="20000"/>
          </a:bodyPr>
          <a:lstStyle/>
          <a:p>
            <a:pPr marL="457200" lvl="0" indent="-317500" algn="l" rtl="0">
              <a:spcBef>
                <a:spcPts val="0"/>
              </a:spcBef>
              <a:spcAft>
                <a:spcPts val="0"/>
              </a:spcAft>
              <a:buSzPts val="1400"/>
              <a:buChar char="●"/>
            </a:pPr>
            <a:r>
              <a:rPr lang="es" sz="1400"/>
              <a:t>Realizar limpieza y filtrado de datos.</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s" sz="1400"/>
              <a:t>Realizar el análisis exploratorio de datos para poder entender las variables y encontrar relaciones útiles para la implementación de estrategias de captación de nuevos clientes.</a:t>
            </a:r>
            <a:endParaRPr sz="1400"/>
          </a:p>
          <a:p>
            <a:pPr marL="457200" lvl="0" indent="0" algn="l" rtl="0">
              <a:spcBef>
                <a:spcPts val="1200"/>
              </a:spcBef>
              <a:spcAft>
                <a:spcPts val="0"/>
              </a:spcAft>
              <a:buNone/>
            </a:pPr>
            <a:endParaRPr sz="1400"/>
          </a:p>
          <a:p>
            <a:pPr marL="457200" lvl="0" indent="-317500" algn="l" rtl="0">
              <a:spcBef>
                <a:spcPts val="1200"/>
              </a:spcBef>
              <a:spcAft>
                <a:spcPts val="0"/>
              </a:spcAft>
              <a:buSzPts val="1400"/>
              <a:buChar char="●"/>
            </a:pPr>
            <a:r>
              <a:rPr lang="es" sz="1400"/>
              <a:t>Aplicar diferentes modelos de ML con la finalidad de predecir si un cliente determinado querrá comprar el paquete de seguros</a:t>
            </a:r>
            <a:endParaRPr sz="1400"/>
          </a:p>
          <a:p>
            <a:pPr marL="0" lvl="0" indent="0" algn="ctr" rtl="0">
              <a:spcBef>
                <a:spcPts val="1200"/>
              </a:spcBef>
              <a:spcAft>
                <a:spcPts val="1200"/>
              </a:spcAft>
              <a:buNone/>
            </a:pPr>
            <a:endParaRPr/>
          </a:p>
        </p:txBody>
      </p:sp>
      <p:sp>
        <p:nvSpPr>
          <p:cNvPr id="297" name="Google Shape;297;p16"/>
          <p:cNvSpPr txBox="1">
            <a:spLocks noGrp="1"/>
          </p:cNvSpPr>
          <p:nvPr>
            <p:ph type="title"/>
          </p:nvPr>
        </p:nvSpPr>
        <p:spPr>
          <a:xfrm>
            <a:off x="1136000" y="362525"/>
            <a:ext cx="6910500" cy="678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Objetivos</a:t>
            </a:r>
            <a:endParaRPr sz="27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2"/>
          <p:cNvSpPr txBox="1">
            <a:spLocks noGrp="1"/>
          </p:cNvSpPr>
          <p:nvPr>
            <p:ph type="title"/>
          </p:nvPr>
        </p:nvSpPr>
        <p:spPr>
          <a:xfrm>
            <a:off x="1136000" y="-11875"/>
            <a:ext cx="60726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Algoritmos ML</a:t>
            </a:r>
            <a:endParaRPr sz="2700"/>
          </a:p>
          <a:p>
            <a:pPr marL="0" lvl="0" indent="0" algn="l" rtl="0">
              <a:spcBef>
                <a:spcPts val="0"/>
              </a:spcBef>
              <a:spcAft>
                <a:spcPts val="0"/>
              </a:spcAft>
              <a:buNone/>
            </a:pPr>
            <a:r>
              <a:rPr lang="es" sz="1550" b="0" i="1"/>
              <a:t>Feature Importance para RandomForest Estándar y con Tuning</a:t>
            </a:r>
            <a:endParaRPr sz="1550" b="0" i="1"/>
          </a:p>
          <a:p>
            <a:pPr marL="0" lvl="0" indent="0" algn="l" rtl="0">
              <a:spcBef>
                <a:spcPts val="0"/>
              </a:spcBef>
              <a:spcAft>
                <a:spcPts val="0"/>
              </a:spcAft>
              <a:buNone/>
            </a:pPr>
            <a:endParaRPr sz="2700"/>
          </a:p>
        </p:txBody>
      </p:sp>
      <p:pic>
        <p:nvPicPr>
          <p:cNvPr id="562" name="Google Shape;562;p52"/>
          <p:cNvPicPr preferRelativeResize="0"/>
          <p:nvPr/>
        </p:nvPicPr>
        <p:blipFill>
          <a:blip r:embed="rId3">
            <a:alphaModFix/>
          </a:blip>
          <a:stretch>
            <a:fillRect/>
          </a:stretch>
        </p:blipFill>
        <p:spPr>
          <a:xfrm>
            <a:off x="304800" y="1268225"/>
            <a:ext cx="4100812" cy="3265675"/>
          </a:xfrm>
          <a:prstGeom prst="rect">
            <a:avLst/>
          </a:prstGeom>
          <a:noFill/>
          <a:ln>
            <a:noFill/>
          </a:ln>
        </p:spPr>
      </p:pic>
      <p:pic>
        <p:nvPicPr>
          <p:cNvPr id="563" name="Google Shape;563;p52"/>
          <p:cNvPicPr preferRelativeResize="0"/>
          <p:nvPr/>
        </p:nvPicPr>
        <p:blipFill>
          <a:blip r:embed="rId4">
            <a:alphaModFix/>
          </a:blip>
          <a:stretch>
            <a:fillRect/>
          </a:stretch>
        </p:blipFill>
        <p:spPr>
          <a:xfrm>
            <a:off x="4558012" y="1268225"/>
            <a:ext cx="4100812" cy="3265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3"/>
          <p:cNvSpPr txBox="1">
            <a:spLocks noGrp="1"/>
          </p:cNvSpPr>
          <p:nvPr>
            <p:ph type="title"/>
          </p:nvPr>
        </p:nvSpPr>
        <p:spPr>
          <a:xfrm>
            <a:off x="1136000" y="-11875"/>
            <a:ext cx="64020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Boosting</a:t>
            </a:r>
            <a:endParaRPr sz="2700"/>
          </a:p>
          <a:p>
            <a:pPr marL="0" lvl="0" indent="0" algn="l" rtl="0">
              <a:spcBef>
                <a:spcPts val="0"/>
              </a:spcBef>
              <a:spcAft>
                <a:spcPts val="0"/>
              </a:spcAft>
              <a:buNone/>
            </a:pPr>
            <a:endParaRPr sz="1550" b="0" i="1"/>
          </a:p>
          <a:p>
            <a:pPr marL="0" lvl="0" indent="0" algn="l" rtl="0">
              <a:spcBef>
                <a:spcPts val="0"/>
              </a:spcBef>
              <a:spcAft>
                <a:spcPts val="0"/>
              </a:spcAft>
              <a:buNone/>
            </a:pPr>
            <a:endParaRPr sz="2700"/>
          </a:p>
        </p:txBody>
      </p:sp>
      <p:sp>
        <p:nvSpPr>
          <p:cNvPr id="569" name="Google Shape;569;p53"/>
          <p:cNvSpPr txBox="1">
            <a:spLocks noGrp="1"/>
          </p:cNvSpPr>
          <p:nvPr>
            <p:ph type="body" idx="1"/>
          </p:nvPr>
        </p:nvSpPr>
        <p:spPr>
          <a:xfrm>
            <a:off x="801150" y="1267700"/>
            <a:ext cx="7541700" cy="2689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just" rtl="0">
              <a:spcBef>
                <a:spcPts val="1200"/>
              </a:spcBef>
              <a:spcAft>
                <a:spcPts val="0"/>
              </a:spcAft>
              <a:buNone/>
            </a:pPr>
            <a:r>
              <a:rPr lang="es" sz="1400"/>
              <a:t>Se implementaron los siguientes algoritmos de boosting: </a:t>
            </a:r>
            <a:endParaRPr sz="1400"/>
          </a:p>
          <a:p>
            <a:pPr marL="457200" lvl="0" indent="-317500" algn="just" rtl="0">
              <a:spcBef>
                <a:spcPts val="1200"/>
              </a:spcBef>
              <a:spcAft>
                <a:spcPts val="0"/>
              </a:spcAft>
              <a:buSzPts val="1400"/>
              <a:buChar char="●"/>
            </a:pPr>
            <a:r>
              <a:rPr lang="es" sz="1400" i="1"/>
              <a:t>AdaBoosting</a:t>
            </a:r>
            <a:endParaRPr sz="1400" i="1"/>
          </a:p>
          <a:p>
            <a:pPr marL="457200" lvl="0" indent="-317500" algn="just" rtl="0">
              <a:spcBef>
                <a:spcPts val="0"/>
              </a:spcBef>
              <a:spcAft>
                <a:spcPts val="0"/>
              </a:spcAft>
              <a:buSzPts val="1400"/>
              <a:buChar char="●"/>
            </a:pPr>
            <a:r>
              <a:rPr lang="es" sz="1400" i="1"/>
              <a:t>GradientBoosting</a:t>
            </a:r>
            <a:endParaRPr sz="1400" i="1"/>
          </a:p>
          <a:p>
            <a:pPr marL="457200" lvl="0" indent="-317500" algn="just" rtl="0">
              <a:spcBef>
                <a:spcPts val="0"/>
              </a:spcBef>
              <a:spcAft>
                <a:spcPts val="0"/>
              </a:spcAft>
              <a:buSzPts val="1400"/>
              <a:buChar char="●"/>
            </a:pPr>
            <a:r>
              <a:rPr lang="es" sz="1400" i="1"/>
              <a:t>LightGBM</a:t>
            </a:r>
            <a:r>
              <a:rPr lang="es" sz="1400"/>
              <a:t>.</a:t>
            </a:r>
            <a:endParaRPr sz="1400"/>
          </a:p>
          <a:p>
            <a:pPr marL="457200" lvl="0" indent="-317500" algn="just" rtl="0">
              <a:spcBef>
                <a:spcPts val="0"/>
              </a:spcBef>
              <a:spcAft>
                <a:spcPts val="0"/>
              </a:spcAft>
              <a:buSzPts val="1400"/>
              <a:buChar char="●"/>
            </a:pPr>
            <a:r>
              <a:rPr lang="es" sz="1400"/>
              <a:t>Xgboost</a:t>
            </a:r>
            <a:endParaRPr sz="1400"/>
          </a:p>
          <a:p>
            <a:pPr marL="457200" lvl="0" indent="-317500" algn="just" rtl="0">
              <a:spcBef>
                <a:spcPts val="0"/>
              </a:spcBef>
              <a:spcAft>
                <a:spcPts val="0"/>
              </a:spcAft>
              <a:buSzPts val="1400"/>
              <a:buChar char="●"/>
            </a:pPr>
            <a:r>
              <a:rPr lang="es" sz="1400"/>
              <a:t>CatBoost</a:t>
            </a:r>
            <a:endParaRPr sz="1400"/>
          </a:p>
          <a:p>
            <a:pPr marL="0" lvl="0" indent="0" algn="just" rtl="0">
              <a:spcBef>
                <a:spcPts val="1200"/>
              </a:spcBef>
              <a:spcAft>
                <a:spcPts val="1200"/>
              </a:spcAft>
              <a:buNone/>
            </a:pPr>
            <a:r>
              <a:rPr lang="es" sz="1400"/>
              <a:t>A continuación detallaremos y compararemos los resultados obtenidos con cada método.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4"/>
          <p:cNvSpPr txBox="1">
            <a:spLocks noGrp="1"/>
          </p:cNvSpPr>
          <p:nvPr>
            <p:ph type="title"/>
          </p:nvPr>
        </p:nvSpPr>
        <p:spPr>
          <a:xfrm>
            <a:off x="1136000" y="-11875"/>
            <a:ext cx="64020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Boosters</a:t>
            </a:r>
            <a:endParaRPr sz="2700"/>
          </a:p>
          <a:p>
            <a:pPr marL="0" lvl="0" indent="0" algn="l" rtl="0">
              <a:spcBef>
                <a:spcPts val="0"/>
              </a:spcBef>
              <a:spcAft>
                <a:spcPts val="0"/>
              </a:spcAft>
              <a:buNone/>
            </a:pPr>
            <a:r>
              <a:rPr lang="es" sz="1550" b="0" i="1"/>
              <a:t>Análisis y comparación de resultados algoritmos de boosting</a:t>
            </a:r>
            <a:endParaRPr sz="1550" b="0" i="1"/>
          </a:p>
          <a:p>
            <a:pPr marL="0" lvl="0" indent="0" algn="l" rtl="0">
              <a:spcBef>
                <a:spcPts val="0"/>
              </a:spcBef>
              <a:spcAft>
                <a:spcPts val="0"/>
              </a:spcAft>
              <a:buNone/>
            </a:pPr>
            <a:endParaRPr sz="2700"/>
          </a:p>
        </p:txBody>
      </p:sp>
      <p:graphicFrame>
        <p:nvGraphicFramePr>
          <p:cNvPr id="575" name="Google Shape;575;p54"/>
          <p:cNvGraphicFramePr/>
          <p:nvPr/>
        </p:nvGraphicFramePr>
        <p:xfrm>
          <a:off x="952500" y="1276350"/>
          <a:ext cx="3000000" cy="3000000"/>
        </p:xfrm>
        <a:graphic>
          <a:graphicData uri="http://schemas.openxmlformats.org/drawingml/2006/table">
            <a:tbl>
              <a:tblPr>
                <a:noFill/>
                <a:tableStyleId>{12720F35-D140-4314-A5DC-A576E8A35EC9}</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Adaboost</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Gradient</a:t>
                      </a:r>
                      <a:endParaRPr b="1">
                        <a:solidFill>
                          <a:schemeClr val="lt1"/>
                        </a:solidFill>
                        <a:latin typeface="Nunito"/>
                        <a:ea typeface="Nunito"/>
                        <a:cs typeface="Nunito"/>
                        <a:sym typeface="Nunito"/>
                      </a:endParaRPr>
                    </a:p>
                    <a:p>
                      <a:pPr marL="0" lvl="0" indent="0" algn="ctr" rtl="0">
                        <a:spcBef>
                          <a:spcPts val="0"/>
                        </a:spcBef>
                        <a:spcAft>
                          <a:spcPts val="0"/>
                        </a:spcAft>
                        <a:buNone/>
                      </a:pPr>
                      <a:r>
                        <a:rPr lang="es" b="1">
                          <a:solidFill>
                            <a:schemeClr val="lt1"/>
                          </a:solidFill>
                          <a:latin typeface="Nunito"/>
                          <a:ea typeface="Nunito"/>
                          <a:cs typeface="Nunito"/>
                          <a:sym typeface="Nunito"/>
                        </a:rPr>
                        <a:t>boosting</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LightGBM</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XGboost</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CatBoost</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b="1">
                          <a:solidFill>
                            <a:schemeClr val="lt1"/>
                          </a:solidFill>
                        </a:rPr>
                        <a:t>Accuracy</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0.81</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b="1">
                          <a:solidFill>
                            <a:schemeClr val="lt1"/>
                          </a:solidFill>
                        </a:rPr>
                        <a:t>Precisión</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0.97</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0.94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b="1">
                          <a:solidFill>
                            <a:schemeClr val="lt1"/>
                          </a:solidFill>
                        </a:rPr>
                        <a:t>Recall</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0.49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0.62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0.60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0.60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b="1">
                          <a:solidFill>
                            <a:schemeClr val="lt1"/>
                          </a:solidFill>
                        </a:rPr>
                        <a:t>f1</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0.65</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0.68</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76" name="Google Shape;576;p54"/>
          <p:cNvSpPr txBox="1"/>
          <p:nvPr/>
        </p:nvSpPr>
        <p:spPr>
          <a:xfrm>
            <a:off x="952625" y="3666850"/>
            <a:ext cx="73074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chemeClr val="lt1"/>
                </a:solidFill>
                <a:latin typeface="Nunito"/>
                <a:ea typeface="Nunito"/>
                <a:cs typeface="Nunito"/>
                <a:sym typeface="Nunito"/>
              </a:rPr>
              <a:t>Podemos observar que el método de </a:t>
            </a:r>
            <a:r>
              <a:rPr lang="es" b="1" i="1">
                <a:solidFill>
                  <a:schemeClr val="lt1"/>
                </a:solidFill>
                <a:latin typeface="Nunito"/>
                <a:ea typeface="Nunito"/>
                <a:cs typeface="Nunito"/>
                <a:sym typeface="Nunito"/>
              </a:rPr>
              <a:t>GradientBoosting</a:t>
            </a:r>
            <a:r>
              <a:rPr lang="es">
                <a:solidFill>
                  <a:schemeClr val="lt1"/>
                </a:solidFill>
                <a:latin typeface="Nunito"/>
                <a:ea typeface="Nunito"/>
                <a:cs typeface="Nunito"/>
                <a:sym typeface="Nunito"/>
              </a:rPr>
              <a:t> es el de mejor accuracy con </a:t>
            </a:r>
            <a:r>
              <a:rPr lang="es" b="1" i="1">
                <a:solidFill>
                  <a:schemeClr val="lt1"/>
                </a:solidFill>
                <a:latin typeface="Nunito"/>
                <a:ea typeface="Nunito"/>
                <a:cs typeface="Nunito"/>
                <a:sym typeface="Nunito"/>
              </a:rPr>
              <a:t>0.83</a:t>
            </a:r>
            <a:r>
              <a:rPr lang="es">
                <a:solidFill>
                  <a:schemeClr val="lt1"/>
                </a:solidFill>
                <a:latin typeface="Nunito"/>
                <a:ea typeface="Nunito"/>
                <a:cs typeface="Nunito"/>
                <a:sym typeface="Nunito"/>
              </a:rPr>
              <a:t>, igualando los resultados obtenidos por </a:t>
            </a:r>
            <a:r>
              <a:rPr lang="es" b="1" i="1">
                <a:solidFill>
                  <a:schemeClr val="lt1"/>
                </a:solidFill>
                <a:latin typeface="Nunito"/>
                <a:ea typeface="Nunito"/>
                <a:cs typeface="Nunito"/>
                <a:sym typeface="Nunito"/>
              </a:rPr>
              <a:t>DecisionTree</a:t>
            </a:r>
            <a:r>
              <a:rPr lang="es">
                <a:solidFill>
                  <a:schemeClr val="lt1"/>
                </a:solidFill>
                <a:latin typeface="Nunito"/>
                <a:ea typeface="Nunito"/>
                <a:cs typeface="Nunito"/>
                <a:sym typeface="Nunito"/>
              </a:rPr>
              <a:t>. Por otro lado, el método </a:t>
            </a:r>
            <a:r>
              <a:rPr lang="es" b="1" i="1">
                <a:solidFill>
                  <a:schemeClr val="lt1"/>
                </a:solidFill>
                <a:latin typeface="Nunito"/>
                <a:ea typeface="Nunito"/>
                <a:cs typeface="Nunito"/>
                <a:sym typeface="Nunito"/>
              </a:rPr>
              <a:t>LGBG</a:t>
            </a:r>
            <a:r>
              <a:rPr lang="es">
                <a:solidFill>
                  <a:schemeClr val="lt1"/>
                </a:solidFill>
                <a:latin typeface="Nunito"/>
                <a:ea typeface="Nunito"/>
                <a:cs typeface="Nunito"/>
                <a:sym typeface="Nunito"/>
              </a:rPr>
              <a:t> es el de mejor recall debido a su menor cantidad de falsos negativos en relación al resto de los boosters.</a:t>
            </a:r>
            <a:endParaRPr>
              <a:solidFill>
                <a:schemeClr val="lt1"/>
              </a:solidFill>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pic>
        <p:nvPicPr>
          <p:cNvPr id="581" name="Google Shape;581;p55"/>
          <p:cNvPicPr preferRelativeResize="0"/>
          <p:nvPr/>
        </p:nvPicPr>
        <p:blipFill>
          <a:blip r:embed="rId3">
            <a:alphaModFix/>
          </a:blip>
          <a:stretch>
            <a:fillRect/>
          </a:stretch>
        </p:blipFill>
        <p:spPr>
          <a:xfrm>
            <a:off x="685800" y="152400"/>
            <a:ext cx="7794301" cy="4902424"/>
          </a:xfrm>
          <a:prstGeom prst="rect">
            <a:avLst/>
          </a:prstGeom>
          <a:noFill/>
          <a:ln>
            <a:noFill/>
          </a:ln>
        </p:spPr>
      </p:pic>
      <p:sp>
        <p:nvSpPr>
          <p:cNvPr id="582" name="Google Shape;582;p55"/>
          <p:cNvSpPr txBox="1">
            <a:spLocks noGrp="1"/>
          </p:cNvSpPr>
          <p:nvPr>
            <p:ph type="title"/>
          </p:nvPr>
        </p:nvSpPr>
        <p:spPr>
          <a:xfrm>
            <a:off x="6296350" y="3699275"/>
            <a:ext cx="2644200" cy="1736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s" sz="2700"/>
              <a:t>Boosters</a:t>
            </a:r>
            <a:endParaRPr sz="2700"/>
          </a:p>
          <a:p>
            <a:pPr marL="0" lvl="0" indent="0" algn="r" rtl="0">
              <a:spcBef>
                <a:spcPts val="0"/>
              </a:spcBef>
              <a:spcAft>
                <a:spcPts val="0"/>
              </a:spcAft>
              <a:buNone/>
            </a:pPr>
            <a:r>
              <a:rPr lang="es" sz="1550" b="0" i="1"/>
              <a:t>Matrices de confusión para algoritmos de boosting</a:t>
            </a:r>
            <a:endParaRPr sz="1550" b="0" i="1"/>
          </a:p>
          <a:p>
            <a:pPr marL="0" lvl="0" indent="0" algn="l" rtl="0">
              <a:spcBef>
                <a:spcPts val="0"/>
              </a:spcBef>
              <a:spcAft>
                <a:spcPts val="0"/>
              </a:spcAft>
              <a:buNone/>
            </a:pPr>
            <a:endParaRPr sz="1550" b="0" i="1"/>
          </a:p>
          <a:p>
            <a:pPr marL="0" lvl="0" indent="0" algn="l" rtl="0">
              <a:spcBef>
                <a:spcPts val="0"/>
              </a:spcBef>
              <a:spcAft>
                <a:spcPts val="0"/>
              </a:spcAft>
              <a:buNone/>
            </a:pPr>
            <a:endParaRPr sz="27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56"/>
          <p:cNvSpPr txBox="1">
            <a:spLocks noGrp="1"/>
          </p:cNvSpPr>
          <p:nvPr>
            <p:ph type="title"/>
          </p:nvPr>
        </p:nvSpPr>
        <p:spPr>
          <a:xfrm>
            <a:off x="145400" y="140525"/>
            <a:ext cx="50487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Boosters </a:t>
            </a:r>
            <a:endParaRPr sz="2700"/>
          </a:p>
          <a:p>
            <a:pPr marL="0" lvl="0" indent="0" algn="l" rtl="0">
              <a:spcBef>
                <a:spcPts val="0"/>
              </a:spcBef>
              <a:spcAft>
                <a:spcPts val="0"/>
              </a:spcAft>
              <a:buNone/>
            </a:pPr>
            <a:r>
              <a:rPr lang="es" sz="1550" b="0" i="1"/>
              <a:t>Curvas ROC boosters</a:t>
            </a:r>
            <a:endParaRPr sz="1550" b="0" i="1"/>
          </a:p>
          <a:p>
            <a:pPr marL="0" lvl="0" indent="0" algn="l" rtl="0">
              <a:spcBef>
                <a:spcPts val="0"/>
              </a:spcBef>
              <a:spcAft>
                <a:spcPts val="0"/>
              </a:spcAft>
              <a:buNone/>
            </a:pPr>
            <a:endParaRPr sz="2700"/>
          </a:p>
        </p:txBody>
      </p:sp>
      <p:pic>
        <p:nvPicPr>
          <p:cNvPr id="588" name="Google Shape;588;p56"/>
          <p:cNvPicPr preferRelativeResize="0"/>
          <p:nvPr/>
        </p:nvPicPr>
        <p:blipFill rotWithShape="1">
          <a:blip r:embed="rId3">
            <a:alphaModFix/>
          </a:blip>
          <a:srcRect/>
          <a:stretch/>
        </p:blipFill>
        <p:spPr>
          <a:xfrm>
            <a:off x="4365225" y="885900"/>
            <a:ext cx="4561650" cy="3524100"/>
          </a:xfrm>
          <a:prstGeom prst="rect">
            <a:avLst/>
          </a:prstGeom>
          <a:noFill/>
          <a:ln>
            <a:noFill/>
          </a:ln>
          <a:effectLst>
            <a:outerShdw blurRad="57150" dist="19050" dir="5400000" algn="bl" rotWithShape="0">
              <a:srgbClr val="666666">
                <a:alpha val="70000"/>
              </a:srgbClr>
            </a:outerShdw>
          </a:effectLst>
        </p:spPr>
      </p:pic>
      <p:sp>
        <p:nvSpPr>
          <p:cNvPr id="589" name="Google Shape;589;p56"/>
          <p:cNvSpPr txBox="1"/>
          <p:nvPr/>
        </p:nvSpPr>
        <p:spPr>
          <a:xfrm>
            <a:off x="225325" y="1891825"/>
            <a:ext cx="3987600" cy="1391400"/>
          </a:xfrm>
          <a:prstGeom prst="rect">
            <a:avLst/>
          </a:prstGeom>
          <a:noFill/>
          <a:ln>
            <a:noFill/>
          </a:ln>
        </p:spPr>
        <p:txBody>
          <a:bodyPr spcFirstLastPara="1" wrap="square" lIns="91425" tIns="91425" rIns="93825" bIns="91425" anchor="t" anchorCtr="0">
            <a:spAutoFit/>
          </a:bodyPr>
          <a:lstStyle/>
          <a:p>
            <a:pPr marL="0" lvl="0" indent="0" algn="just" rtl="0">
              <a:lnSpc>
                <a:spcPct val="115000"/>
              </a:lnSpc>
              <a:spcBef>
                <a:spcPts val="0"/>
              </a:spcBef>
              <a:spcAft>
                <a:spcPts val="1200"/>
              </a:spcAft>
              <a:buNone/>
            </a:pPr>
            <a:r>
              <a:rPr lang="es">
                <a:solidFill>
                  <a:schemeClr val="lt1"/>
                </a:solidFill>
                <a:latin typeface="Nunito"/>
                <a:ea typeface="Nunito"/>
                <a:cs typeface="Nunito"/>
                <a:sym typeface="Nunito"/>
              </a:rPr>
              <a:t>Los boosters presentan valores similares entre ellos y levemente superiores a los vistos en los algoritmos simples. En este punto, el método de </a:t>
            </a:r>
            <a:r>
              <a:rPr lang="es" b="1" i="1">
                <a:solidFill>
                  <a:schemeClr val="lt1"/>
                </a:solidFill>
                <a:latin typeface="Nunito"/>
                <a:ea typeface="Nunito"/>
                <a:cs typeface="Nunito"/>
                <a:sym typeface="Nunito"/>
              </a:rPr>
              <a:t>GradientBoosting</a:t>
            </a:r>
            <a:r>
              <a:rPr lang="es">
                <a:solidFill>
                  <a:schemeClr val="lt1"/>
                </a:solidFill>
                <a:latin typeface="Nunito"/>
                <a:ea typeface="Nunito"/>
                <a:cs typeface="Nunito"/>
                <a:sym typeface="Nunito"/>
              </a:rPr>
              <a:t> tiene una ligera ventaja sobre el resto.</a:t>
            </a:r>
            <a:endParaRPr>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a:spLocks noGrp="1"/>
          </p:cNvSpPr>
          <p:nvPr>
            <p:ph type="title"/>
          </p:nvPr>
        </p:nvSpPr>
        <p:spPr>
          <a:xfrm>
            <a:off x="1136000" y="-11875"/>
            <a:ext cx="7184700" cy="1584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Boosters</a:t>
            </a:r>
            <a:endParaRPr sz="2700"/>
          </a:p>
          <a:p>
            <a:pPr marL="0" lvl="0" indent="0" algn="l" rtl="0">
              <a:spcBef>
                <a:spcPts val="0"/>
              </a:spcBef>
              <a:spcAft>
                <a:spcPts val="0"/>
              </a:spcAft>
              <a:buNone/>
            </a:pPr>
            <a:r>
              <a:rPr lang="es" sz="1550" b="0" i="1"/>
              <a:t>Análisis y comparación de resultados algoritmos de boosting con tuning</a:t>
            </a:r>
            <a:endParaRPr sz="1550" b="0" i="1"/>
          </a:p>
          <a:p>
            <a:pPr marL="0" lvl="0" indent="0" algn="l" rtl="0">
              <a:spcBef>
                <a:spcPts val="0"/>
              </a:spcBef>
              <a:spcAft>
                <a:spcPts val="0"/>
              </a:spcAft>
              <a:buNone/>
            </a:pPr>
            <a:endParaRPr sz="2700"/>
          </a:p>
        </p:txBody>
      </p:sp>
      <p:graphicFrame>
        <p:nvGraphicFramePr>
          <p:cNvPr id="595" name="Google Shape;595;p57"/>
          <p:cNvGraphicFramePr/>
          <p:nvPr/>
        </p:nvGraphicFramePr>
        <p:xfrm>
          <a:off x="952500" y="1276350"/>
          <a:ext cx="3000000" cy="3000000"/>
        </p:xfrm>
        <a:graphic>
          <a:graphicData uri="http://schemas.openxmlformats.org/drawingml/2006/table">
            <a:tbl>
              <a:tblPr>
                <a:noFill/>
                <a:tableStyleId>{12720F35-D140-4314-A5DC-A576E8A35EC9}</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Adaboost</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Gradient</a:t>
                      </a:r>
                      <a:endParaRPr b="1">
                        <a:solidFill>
                          <a:schemeClr val="lt1"/>
                        </a:solidFill>
                        <a:latin typeface="Nunito"/>
                        <a:ea typeface="Nunito"/>
                        <a:cs typeface="Nunito"/>
                        <a:sym typeface="Nunito"/>
                      </a:endParaRPr>
                    </a:p>
                    <a:p>
                      <a:pPr marL="0" lvl="0" indent="0" algn="ctr" rtl="0">
                        <a:spcBef>
                          <a:spcPts val="0"/>
                        </a:spcBef>
                        <a:spcAft>
                          <a:spcPts val="0"/>
                        </a:spcAft>
                        <a:buNone/>
                      </a:pPr>
                      <a:r>
                        <a:rPr lang="es" b="1">
                          <a:solidFill>
                            <a:schemeClr val="lt1"/>
                          </a:solidFill>
                          <a:latin typeface="Nunito"/>
                          <a:ea typeface="Nunito"/>
                          <a:cs typeface="Nunito"/>
                          <a:sym typeface="Nunito"/>
                        </a:rPr>
                        <a:t>boosting</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LightGBM</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XGboost</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CatBoost</a:t>
                      </a:r>
                      <a:endParaRPr b="1">
                        <a:solidFill>
                          <a:schemeClr val="lt1"/>
                        </a:solidFill>
                        <a:latin typeface="Nunito"/>
                        <a:ea typeface="Nunito"/>
                        <a:cs typeface="Nunito"/>
                        <a:sym typeface="Nunito"/>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b="1">
                          <a:solidFill>
                            <a:schemeClr val="lt1"/>
                          </a:solidFill>
                        </a:rPr>
                        <a:t>Accuracy</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0.80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b="1">
                          <a:solidFill>
                            <a:schemeClr val="lt1"/>
                          </a:solidFill>
                        </a:rPr>
                        <a:t>Precisión</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0.94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0.96</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0.95</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0.94</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0.88</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b="1">
                          <a:solidFill>
                            <a:schemeClr val="lt1"/>
                          </a:solidFill>
                        </a:rPr>
                        <a:t>Recall</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0.50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0.59</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b="1">
                          <a:solidFill>
                            <a:schemeClr val="lt1"/>
                          </a:solidFill>
                        </a:rPr>
                        <a:t>f1</a:t>
                      </a:r>
                      <a:endParaRPr b="1">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0.66</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0.73</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0.72</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0.70</a:t>
                      </a: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96" name="Google Shape;596;p57"/>
          <p:cNvSpPr txBox="1"/>
          <p:nvPr/>
        </p:nvSpPr>
        <p:spPr>
          <a:xfrm>
            <a:off x="952625" y="3666850"/>
            <a:ext cx="73074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chemeClr val="lt1"/>
                </a:solidFill>
                <a:latin typeface="Nunito"/>
                <a:ea typeface="Nunito"/>
                <a:cs typeface="Nunito"/>
                <a:sym typeface="Nunito"/>
              </a:rPr>
              <a:t>Las métricas post tuneo de parámetros muestran mejoras para los </a:t>
            </a:r>
            <a:r>
              <a:rPr lang="es" b="1" i="1">
                <a:solidFill>
                  <a:schemeClr val="lt1"/>
                </a:solidFill>
                <a:latin typeface="Nunito"/>
                <a:ea typeface="Nunito"/>
                <a:cs typeface="Nunito"/>
                <a:sym typeface="Nunito"/>
              </a:rPr>
              <a:t>accuracy</a:t>
            </a:r>
            <a:r>
              <a:rPr lang="es">
                <a:solidFill>
                  <a:schemeClr val="lt1"/>
                </a:solidFill>
                <a:latin typeface="Nunito"/>
                <a:ea typeface="Nunito"/>
                <a:cs typeface="Nunito"/>
                <a:sym typeface="Nunito"/>
              </a:rPr>
              <a:t> de la mayoría de los booster, como también en su </a:t>
            </a:r>
            <a:r>
              <a:rPr lang="es" b="1" i="1">
                <a:solidFill>
                  <a:schemeClr val="lt1"/>
                </a:solidFill>
                <a:latin typeface="Nunito"/>
                <a:ea typeface="Nunito"/>
                <a:cs typeface="Nunito"/>
                <a:sym typeface="Nunito"/>
              </a:rPr>
              <a:t>precisión</a:t>
            </a:r>
            <a:r>
              <a:rPr lang="es">
                <a:solidFill>
                  <a:schemeClr val="lt1"/>
                </a:solidFill>
                <a:latin typeface="Nunito"/>
                <a:ea typeface="Nunito"/>
                <a:cs typeface="Nunito"/>
                <a:sym typeface="Nunito"/>
              </a:rPr>
              <a:t>, sin embargo sólo presentan ajustes leves en las métricas de </a:t>
            </a:r>
            <a:r>
              <a:rPr lang="es" b="1" i="1">
                <a:solidFill>
                  <a:schemeClr val="lt1"/>
                </a:solidFill>
                <a:latin typeface="Nunito"/>
                <a:ea typeface="Nunito"/>
                <a:cs typeface="Nunito"/>
                <a:sym typeface="Nunito"/>
              </a:rPr>
              <a:t>Recall </a:t>
            </a:r>
            <a:r>
              <a:rPr lang="es">
                <a:solidFill>
                  <a:schemeClr val="lt1"/>
                </a:solidFill>
                <a:latin typeface="Nunito"/>
                <a:ea typeface="Nunito"/>
                <a:cs typeface="Nunito"/>
                <a:sym typeface="Nunito"/>
              </a:rPr>
              <a:t>y </a:t>
            </a:r>
            <a:r>
              <a:rPr lang="es" b="1" i="1">
                <a:solidFill>
                  <a:schemeClr val="lt1"/>
                </a:solidFill>
                <a:latin typeface="Nunito"/>
                <a:ea typeface="Nunito"/>
                <a:cs typeface="Nunito"/>
                <a:sym typeface="Nunito"/>
              </a:rPr>
              <a:t>f1</a:t>
            </a:r>
            <a:r>
              <a:rPr lang="es">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pic>
        <p:nvPicPr>
          <p:cNvPr id="601" name="Google Shape;601;p58"/>
          <p:cNvPicPr preferRelativeResize="0"/>
          <p:nvPr/>
        </p:nvPicPr>
        <p:blipFill rotWithShape="1">
          <a:blip r:embed="rId3">
            <a:alphaModFix/>
          </a:blip>
          <a:srcRect/>
          <a:stretch/>
        </p:blipFill>
        <p:spPr>
          <a:xfrm>
            <a:off x="685800" y="152400"/>
            <a:ext cx="7794301" cy="4902424"/>
          </a:xfrm>
          <a:prstGeom prst="rect">
            <a:avLst/>
          </a:prstGeom>
          <a:noFill/>
          <a:ln>
            <a:noFill/>
          </a:ln>
        </p:spPr>
      </p:pic>
      <p:sp>
        <p:nvSpPr>
          <p:cNvPr id="602" name="Google Shape;602;p58"/>
          <p:cNvSpPr txBox="1">
            <a:spLocks noGrp="1"/>
          </p:cNvSpPr>
          <p:nvPr>
            <p:ph type="title"/>
          </p:nvPr>
        </p:nvSpPr>
        <p:spPr>
          <a:xfrm>
            <a:off x="5878275" y="3699275"/>
            <a:ext cx="3062400" cy="1736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s" sz="2700"/>
              <a:t>Boosters</a:t>
            </a:r>
            <a:endParaRPr sz="2700"/>
          </a:p>
          <a:p>
            <a:pPr marL="0" lvl="0" indent="0" algn="r" rtl="0">
              <a:spcBef>
                <a:spcPts val="0"/>
              </a:spcBef>
              <a:spcAft>
                <a:spcPts val="0"/>
              </a:spcAft>
              <a:buNone/>
            </a:pPr>
            <a:r>
              <a:rPr lang="es" sz="1550" b="0" i="1"/>
              <a:t>Matrices de confusión para boosters con tuning</a:t>
            </a:r>
            <a:endParaRPr sz="1550" b="0" i="1"/>
          </a:p>
          <a:p>
            <a:pPr marL="0" lvl="0" indent="0" algn="l" rtl="0">
              <a:spcBef>
                <a:spcPts val="0"/>
              </a:spcBef>
              <a:spcAft>
                <a:spcPts val="0"/>
              </a:spcAft>
              <a:buNone/>
            </a:pPr>
            <a:endParaRPr sz="1550" b="0" i="1"/>
          </a:p>
          <a:p>
            <a:pPr marL="0" lvl="0" indent="0" algn="l" rtl="0">
              <a:spcBef>
                <a:spcPts val="0"/>
              </a:spcBef>
              <a:spcAft>
                <a:spcPts val="0"/>
              </a:spcAft>
              <a:buNone/>
            </a:pPr>
            <a:endParaRPr sz="27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9"/>
          <p:cNvSpPr txBox="1">
            <a:spLocks noGrp="1"/>
          </p:cNvSpPr>
          <p:nvPr>
            <p:ph type="title"/>
          </p:nvPr>
        </p:nvSpPr>
        <p:spPr>
          <a:xfrm>
            <a:off x="145400" y="140525"/>
            <a:ext cx="50487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Boosters </a:t>
            </a:r>
            <a:endParaRPr sz="2700"/>
          </a:p>
          <a:p>
            <a:pPr marL="0" lvl="0" indent="0" algn="l" rtl="0">
              <a:spcBef>
                <a:spcPts val="0"/>
              </a:spcBef>
              <a:spcAft>
                <a:spcPts val="0"/>
              </a:spcAft>
              <a:buNone/>
            </a:pPr>
            <a:r>
              <a:rPr lang="es" sz="1550" b="0" i="1"/>
              <a:t>Curvas ROC boosters con tuning</a:t>
            </a:r>
            <a:endParaRPr sz="1550" b="0" i="1"/>
          </a:p>
          <a:p>
            <a:pPr marL="0" lvl="0" indent="0" algn="l" rtl="0">
              <a:spcBef>
                <a:spcPts val="0"/>
              </a:spcBef>
              <a:spcAft>
                <a:spcPts val="0"/>
              </a:spcAft>
              <a:buNone/>
            </a:pPr>
            <a:endParaRPr sz="2700"/>
          </a:p>
        </p:txBody>
      </p:sp>
      <p:pic>
        <p:nvPicPr>
          <p:cNvPr id="608" name="Google Shape;608;p59"/>
          <p:cNvPicPr preferRelativeResize="0"/>
          <p:nvPr/>
        </p:nvPicPr>
        <p:blipFill rotWithShape="1">
          <a:blip r:embed="rId3">
            <a:alphaModFix/>
          </a:blip>
          <a:srcRect/>
          <a:stretch/>
        </p:blipFill>
        <p:spPr>
          <a:xfrm>
            <a:off x="4365225" y="885900"/>
            <a:ext cx="4561650" cy="3524100"/>
          </a:xfrm>
          <a:prstGeom prst="rect">
            <a:avLst/>
          </a:prstGeom>
          <a:noFill/>
          <a:ln>
            <a:noFill/>
          </a:ln>
          <a:effectLst>
            <a:outerShdw blurRad="57150" dist="19050" dir="5400000" algn="bl" rotWithShape="0">
              <a:srgbClr val="666666">
                <a:alpha val="70000"/>
              </a:srgbClr>
            </a:outerShdw>
          </a:effectLst>
        </p:spPr>
      </p:pic>
      <p:sp>
        <p:nvSpPr>
          <p:cNvPr id="609" name="Google Shape;609;p59"/>
          <p:cNvSpPr txBox="1"/>
          <p:nvPr/>
        </p:nvSpPr>
        <p:spPr>
          <a:xfrm>
            <a:off x="225325" y="1891825"/>
            <a:ext cx="3987600" cy="1887000"/>
          </a:xfrm>
          <a:prstGeom prst="rect">
            <a:avLst/>
          </a:prstGeom>
          <a:noFill/>
          <a:ln>
            <a:noFill/>
          </a:ln>
        </p:spPr>
        <p:txBody>
          <a:bodyPr spcFirstLastPara="1" wrap="square" lIns="91425" tIns="91425" rIns="93825" bIns="91425" anchor="t" anchorCtr="0">
            <a:spAutoFit/>
          </a:bodyPr>
          <a:lstStyle/>
          <a:p>
            <a:pPr marL="0" lvl="0" indent="0" algn="just" rtl="0">
              <a:lnSpc>
                <a:spcPct val="115000"/>
              </a:lnSpc>
              <a:spcBef>
                <a:spcPts val="0"/>
              </a:spcBef>
              <a:spcAft>
                <a:spcPts val="1200"/>
              </a:spcAft>
              <a:buNone/>
            </a:pPr>
            <a:r>
              <a:rPr lang="es">
                <a:solidFill>
                  <a:schemeClr val="lt1"/>
                </a:solidFill>
                <a:latin typeface="Nunito"/>
                <a:ea typeface="Nunito"/>
                <a:cs typeface="Nunito"/>
                <a:sym typeface="Nunito"/>
              </a:rPr>
              <a:t>para las curvas </a:t>
            </a:r>
            <a:r>
              <a:rPr lang="es" b="1" i="1">
                <a:solidFill>
                  <a:schemeClr val="lt1"/>
                </a:solidFill>
                <a:latin typeface="Nunito"/>
                <a:ea typeface="Nunito"/>
                <a:cs typeface="Nunito"/>
                <a:sym typeface="Nunito"/>
              </a:rPr>
              <a:t>ROC </a:t>
            </a:r>
            <a:r>
              <a:rPr lang="es">
                <a:solidFill>
                  <a:schemeClr val="lt1"/>
                </a:solidFill>
                <a:latin typeface="Nunito"/>
                <a:ea typeface="Nunito"/>
                <a:cs typeface="Nunito"/>
                <a:sym typeface="Nunito"/>
              </a:rPr>
              <a:t>Post tuning podemos ver algunos resultados interesantes que deberán ser analizados posteriormente. El mejor valor de </a:t>
            </a:r>
            <a:r>
              <a:rPr lang="es" b="1" i="1">
                <a:solidFill>
                  <a:schemeClr val="lt1"/>
                </a:solidFill>
                <a:latin typeface="Nunito"/>
                <a:ea typeface="Nunito"/>
                <a:cs typeface="Nunito"/>
                <a:sym typeface="Nunito"/>
              </a:rPr>
              <a:t>AUC</a:t>
            </a:r>
            <a:r>
              <a:rPr lang="es">
                <a:solidFill>
                  <a:schemeClr val="lt1"/>
                </a:solidFill>
                <a:latin typeface="Nunito"/>
                <a:ea typeface="Nunito"/>
                <a:cs typeface="Nunito"/>
                <a:sym typeface="Nunito"/>
              </a:rPr>
              <a:t> ahora lo obtiene </a:t>
            </a:r>
            <a:r>
              <a:rPr lang="es" b="1" i="1">
                <a:solidFill>
                  <a:schemeClr val="lt1"/>
                </a:solidFill>
                <a:latin typeface="Nunito"/>
                <a:ea typeface="Nunito"/>
                <a:cs typeface="Nunito"/>
                <a:sym typeface="Nunito"/>
              </a:rPr>
              <a:t>LGBM</a:t>
            </a:r>
            <a:r>
              <a:rPr lang="es" b="1">
                <a:solidFill>
                  <a:schemeClr val="lt1"/>
                </a:solidFill>
                <a:latin typeface="Nunito"/>
                <a:ea typeface="Nunito"/>
                <a:cs typeface="Nunito"/>
                <a:sym typeface="Nunito"/>
              </a:rPr>
              <a:t> </a:t>
            </a:r>
            <a:r>
              <a:rPr lang="es">
                <a:solidFill>
                  <a:schemeClr val="lt1"/>
                </a:solidFill>
                <a:latin typeface="Nunito"/>
                <a:ea typeface="Nunito"/>
                <a:cs typeface="Nunito"/>
                <a:sym typeface="Nunito"/>
              </a:rPr>
              <a:t>y </a:t>
            </a:r>
            <a:r>
              <a:rPr lang="es" b="1" i="1">
                <a:solidFill>
                  <a:schemeClr val="lt1"/>
                </a:solidFill>
                <a:latin typeface="Nunito"/>
                <a:ea typeface="Nunito"/>
                <a:cs typeface="Nunito"/>
                <a:sym typeface="Nunito"/>
              </a:rPr>
              <a:t>GB</a:t>
            </a:r>
            <a:r>
              <a:rPr lang="es">
                <a:solidFill>
                  <a:schemeClr val="lt1"/>
                </a:solidFill>
                <a:latin typeface="Nunito"/>
                <a:ea typeface="Nunito"/>
                <a:cs typeface="Nunito"/>
                <a:sym typeface="Nunito"/>
              </a:rPr>
              <a:t>, que anteriormente mostraba el mejor resultado, ahora queda en último lugar con un </a:t>
            </a:r>
            <a:r>
              <a:rPr lang="es" b="1" i="1">
                <a:solidFill>
                  <a:schemeClr val="lt1"/>
                </a:solidFill>
                <a:latin typeface="Nunito"/>
                <a:ea typeface="Nunito"/>
                <a:cs typeface="Nunito"/>
                <a:sym typeface="Nunito"/>
              </a:rPr>
              <a:t>AUC</a:t>
            </a:r>
            <a:r>
              <a:rPr lang="es">
                <a:solidFill>
                  <a:schemeClr val="lt1"/>
                </a:solidFill>
                <a:latin typeface="Nunito"/>
                <a:ea typeface="Nunito"/>
                <a:cs typeface="Nunito"/>
                <a:sym typeface="Nunito"/>
              </a:rPr>
              <a:t> de </a:t>
            </a:r>
            <a:r>
              <a:rPr lang="es" b="1" i="1">
                <a:solidFill>
                  <a:schemeClr val="lt1"/>
                </a:solidFill>
                <a:latin typeface="Nunito"/>
                <a:ea typeface="Nunito"/>
                <a:cs typeface="Nunito"/>
                <a:sym typeface="Nunito"/>
              </a:rPr>
              <a:t>0.79</a:t>
            </a:r>
            <a:endParaRPr b="1" i="1">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aphicFrame>
        <p:nvGraphicFramePr>
          <p:cNvPr id="614" name="Google Shape;614;p60"/>
          <p:cNvGraphicFramePr/>
          <p:nvPr/>
        </p:nvGraphicFramePr>
        <p:xfrm>
          <a:off x="356913" y="1626025"/>
          <a:ext cx="3000000" cy="3000000"/>
        </p:xfrm>
        <a:graphic>
          <a:graphicData uri="http://schemas.openxmlformats.org/drawingml/2006/table">
            <a:tbl>
              <a:tblPr>
                <a:noFill/>
                <a:tableStyleId>{12720F35-D140-4314-A5DC-A576E8A35EC9}</a:tableStyleId>
              </a:tblPr>
              <a:tblGrid>
                <a:gridCol w="848050">
                  <a:extLst>
                    <a:ext uri="{9D8B030D-6E8A-4147-A177-3AD203B41FA5}">
                      <a16:colId xmlns:a16="http://schemas.microsoft.com/office/drawing/2014/main" val="20000"/>
                    </a:ext>
                  </a:extLst>
                </a:gridCol>
                <a:gridCol w="848050">
                  <a:extLst>
                    <a:ext uri="{9D8B030D-6E8A-4147-A177-3AD203B41FA5}">
                      <a16:colId xmlns:a16="http://schemas.microsoft.com/office/drawing/2014/main" val="20001"/>
                    </a:ext>
                  </a:extLst>
                </a:gridCol>
                <a:gridCol w="848050">
                  <a:extLst>
                    <a:ext uri="{9D8B030D-6E8A-4147-A177-3AD203B41FA5}">
                      <a16:colId xmlns:a16="http://schemas.microsoft.com/office/drawing/2014/main" val="20002"/>
                    </a:ext>
                  </a:extLst>
                </a:gridCol>
                <a:gridCol w="848050">
                  <a:extLst>
                    <a:ext uri="{9D8B030D-6E8A-4147-A177-3AD203B41FA5}">
                      <a16:colId xmlns:a16="http://schemas.microsoft.com/office/drawing/2014/main" val="20003"/>
                    </a:ext>
                  </a:extLst>
                </a:gridCol>
                <a:gridCol w="848050">
                  <a:extLst>
                    <a:ext uri="{9D8B030D-6E8A-4147-A177-3AD203B41FA5}">
                      <a16:colId xmlns:a16="http://schemas.microsoft.com/office/drawing/2014/main" val="20004"/>
                    </a:ext>
                  </a:extLst>
                </a:gridCol>
                <a:gridCol w="848050">
                  <a:extLst>
                    <a:ext uri="{9D8B030D-6E8A-4147-A177-3AD203B41FA5}">
                      <a16:colId xmlns:a16="http://schemas.microsoft.com/office/drawing/2014/main" val="20005"/>
                    </a:ext>
                  </a:extLst>
                </a:gridCol>
                <a:gridCol w="848050">
                  <a:extLst>
                    <a:ext uri="{9D8B030D-6E8A-4147-A177-3AD203B41FA5}">
                      <a16:colId xmlns:a16="http://schemas.microsoft.com/office/drawing/2014/main" val="20006"/>
                    </a:ext>
                  </a:extLst>
                </a:gridCol>
                <a:gridCol w="848050">
                  <a:extLst>
                    <a:ext uri="{9D8B030D-6E8A-4147-A177-3AD203B41FA5}">
                      <a16:colId xmlns:a16="http://schemas.microsoft.com/office/drawing/2014/main" val="20007"/>
                    </a:ext>
                  </a:extLst>
                </a:gridCol>
                <a:gridCol w="848050">
                  <a:extLst>
                    <a:ext uri="{9D8B030D-6E8A-4147-A177-3AD203B41FA5}">
                      <a16:colId xmlns:a16="http://schemas.microsoft.com/office/drawing/2014/main" val="20008"/>
                    </a:ext>
                  </a:extLst>
                </a:gridCol>
                <a:gridCol w="848050">
                  <a:extLst>
                    <a:ext uri="{9D8B030D-6E8A-4147-A177-3AD203B41FA5}">
                      <a16:colId xmlns:a16="http://schemas.microsoft.com/office/drawing/2014/main" val="20009"/>
                    </a:ext>
                  </a:extLst>
                </a:gridCol>
              </a:tblGrid>
              <a:tr h="620150">
                <a:tc>
                  <a:txBody>
                    <a:bodyPr/>
                    <a:lstStyle/>
                    <a:p>
                      <a:pPr marL="0" lvl="0" indent="0" algn="l" rtl="0">
                        <a:spcBef>
                          <a:spcPts val="0"/>
                        </a:spcBef>
                        <a:spcAft>
                          <a:spcPts val="0"/>
                        </a:spcAft>
                        <a:buNone/>
                      </a:pPr>
                      <a:endParaRPr>
                        <a:solidFill>
                          <a:schemeClr val="lt1"/>
                        </a:solidFill>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sz="1000" b="1">
                          <a:solidFill>
                            <a:schemeClr val="lt1"/>
                          </a:solidFill>
                        </a:rPr>
                        <a:t>Decision</a:t>
                      </a:r>
                      <a:endParaRPr sz="1000" b="1">
                        <a:solidFill>
                          <a:schemeClr val="lt1"/>
                        </a:solidFill>
                      </a:endParaRPr>
                    </a:p>
                    <a:p>
                      <a:pPr marL="0" lvl="0" indent="0" algn="ctr" rtl="0">
                        <a:spcBef>
                          <a:spcPts val="0"/>
                        </a:spcBef>
                        <a:spcAft>
                          <a:spcPts val="0"/>
                        </a:spcAft>
                        <a:buNone/>
                      </a:pPr>
                      <a:r>
                        <a:rPr lang="es" sz="1000" b="1">
                          <a:solidFill>
                            <a:schemeClr val="lt1"/>
                          </a:solidFill>
                        </a:rPr>
                        <a:t>Tree</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sz="1000" b="1">
                          <a:solidFill>
                            <a:schemeClr val="lt1"/>
                          </a:solidFill>
                        </a:rPr>
                        <a:t>Knn</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sz="1000" b="1">
                          <a:solidFill>
                            <a:schemeClr val="lt1"/>
                          </a:solidFill>
                        </a:rPr>
                        <a:t>Logistic</a:t>
                      </a:r>
                      <a:endParaRPr sz="1000" b="1">
                        <a:solidFill>
                          <a:schemeClr val="lt1"/>
                        </a:solidFill>
                      </a:endParaRPr>
                    </a:p>
                    <a:p>
                      <a:pPr marL="0" lvl="0" indent="0" algn="ctr" rtl="0">
                        <a:spcBef>
                          <a:spcPts val="0"/>
                        </a:spcBef>
                        <a:spcAft>
                          <a:spcPts val="0"/>
                        </a:spcAft>
                        <a:buNone/>
                      </a:pPr>
                      <a:r>
                        <a:rPr lang="es" sz="1000" b="1">
                          <a:solidFill>
                            <a:schemeClr val="lt1"/>
                          </a:solidFill>
                        </a:rPr>
                        <a:t>Regresion</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sz="1000" b="1">
                          <a:solidFill>
                            <a:schemeClr val="lt1"/>
                          </a:solidFill>
                        </a:rPr>
                        <a:t>Random</a:t>
                      </a:r>
                      <a:endParaRPr sz="1000" b="1">
                        <a:solidFill>
                          <a:schemeClr val="lt1"/>
                        </a:solidFill>
                      </a:endParaRPr>
                    </a:p>
                    <a:p>
                      <a:pPr marL="0" lvl="0" indent="0" algn="ctr" rtl="0">
                        <a:spcBef>
                          <a:spcPts val="0"/>
                        </a:spcBef>
                        <a:spcAft>
                          <a:spcPts val="0"/>
                        </a:spcAft>
                        <a:buNone/>
                      </a:pPr>
                      <a:r>
                        <a:rPr lang="es" sz="1000" b="1">
                          <a:solidFill>
                            <a:schemeClr val="lt1"/>
                          </a:solidFill>
                        </a:rPr>
                        <a:t>Forest</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sz="1000" b="1">
                          <a:solidFill>
                            <a:schemeClr val="lt1"/>
                          </a:solidFill>
                        </a:rPr>
                        <a:t>Adaboost</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sz="1000" b="1">
                          <a:solidFill>
                            <a:schemeClr val="lt1"/>
                          </a:solidFill>
                        </a:rPr>
                        <a:t>Gboost</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sz="1000" b="1">
                          <a:solidFill>
                            <a:schemeClr val="lt1"/>
                          </a:solidFill>
                        </a:rPr>
                        <a:t>LGBM</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sz="1000" b="1">
                          <a:solidFill>
                            <a:schemeClr val="lt1"/>
                          </a:solidFill>
                        </a:rPr>
                        <a:t>Xgboost</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sz="1000" b="1">
                          <a:solidFill>
                            <a:schemeClr val="lt1"/>
                          </a:solidFill>
                        </a:rPr>
                        <a:t>CatBoost</a:t>
                      </a:r>
                      <a:endParaRPr sz="10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620150">
                <a:tc>
                  <a:txBody>
                    <a:bodyPr/>
                    <a:lstStyle/>
                    <a:p>
                      <a:pPr marL="0" lvl="0" indent="0" algn="ctr" rtl="0">
                        <a:spcBef>
                          <a:spcPts val="0"/>
                        </a:spcBef>
                        <a:spcAft>
                          <a:spcPts val="0"/>
                        </a:spcAft>
                        <a:buNone/>
                      </a:pPr>
                      <a:r>
                        <a:rPr lang="es" sz="1200" b="1">
                          <a:solidFill>
                            <a:schemeClr val="lt1"/>
                          </a:solidFill>
                        </a:rPr>
                        <a:t>Estándar</a:t>
                      </a:r>
                      <a:endParaRPr sz="12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a:solidFill>
                            <a:schemeClr val="lt1"/>
                          </a:solidFill>
                        </a:rPr>
                        <a:t>0.75</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es">
                          <a:solidFill>
                            <a:schemeClr val="lt1"/>
                          </a:solidFill>
                        </a:rPr>
                        <a:t>0.76</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0.76</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b="1">
                          <a:solidFill>
                            <a:schemeClr val="lt1"/>
                          </a:solidFill>
                        </a:rPr>
                        <a:t>0.80</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r>
                        <a:rPr lang="es">
                          <a:solidFill>
                            <a:schemeClr val="lt1"/>
                          </a:solidFill>
                        </a:rPr>
                        <a:t>0.81</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b="1">
                          <a:solidFill>
                            <a:schemeClr val="lt1"/>
                          </a:solidFill>
                        </a:rPr>
                        <a:t>0.83</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tc>
                  <a:txBody>
                    <a:bodyPr/>
                    <a:lstStyle/>
                    <a:p>
                      <a:pPr marL="0" lvl="0" indent="0" algn="ctr" rtl="0">
                        <a:spcBef>
                          <a:spcPts val="0"/>
                        </a:spcBef>
                        <a:spcAft>
                          <a:spcPts val="0"/>
                        </a:spcAft>
                        <a:buNone/>
                      </a:pPr>
                      <a:r>
                        <a:rPr lang="es" b="1">
                          <a:solidFill>
                            <a:schemeClr val="lt1"/>
                          </a:solidFill>
                        </a:rPr>
                        <a:t>0.80</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r>
                        <a:rPr lang="es">
                          <a:solidFill>
                            <a:schemeClr val="lt1"/>
                          </a:solidFill>
                        </a:rPr>
                        <a:t>0.79</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0.82</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20150">
                <a:tc>
                  <a:txBody>
                    <a:bodyPr/>
                    <a:lstStyle/>
                    <a:p>
                      <a:pPr marL="0" lvl="0" indent="0" algn="ctr" rtl="0">
                        <a:spcBef>
                          <a:spcPts val="0"/>
                        </a:spcBef>
                        <a:spcAft>
                          <a:spcPts val="0"/>
                        </a:spcAft>
                        <a:buNone/>
                      </a:pPr>
                      <a:r>
                        <a:rPr lang="es" sz="1200" b="1">
                          <a:solidFill>
                            <a:schemeClr val="lt1"/>
                          </a:solidFill>
                        </a:rPr>
                        <a:t>Tuning</a:t>
                      </a:r>
                      <a:endParaRPr sz="12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rPr>
                        <a:t>0.84</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tc>
                  <a:txBody>
                    <a:bodyPr/>
                    <a:lstStyle/>
                    <a:p>
                      <a:pPr marL="0" lvl="0" indent="0" algn="ctr" rtl="0">
                        <a:spcBef>
                          <a:spcPts val="0"/>
                        </a:spcBef>
                        <a:spcAft>
                          <a:spcPts val="0"/>
                        </a:spcAft>
                        <a:buNone/>
                      </a:pPr>
                      <a:r>
                        <a:rPr lang="es">
                          <a:solidFill>
                            <a:schemeClr val="lt1"/>
                          </a:solidFill>
                        </a:rPr>
                        <a:t>0.78</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0.76</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es" b="1">
                          <a:solidFill>
                            <a:schemeClr val="lt1"/>
                          </a:solidFill>
                        </a:rPr>
                        <a:t>0.83</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r>
                        <a:rPr lang="es">
                          <a:solidFill>
                            <a:schemeClr val="lt1"/>
                          </a:solidFill>
                        </a:rPr>
                        <a:t>0.80</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b="1">
                          <a:solidFill>
                            <a:schemeClr val="lt1"/>
                          </a:solidFill>
                        </a:rPr>
                        <a:t>0.84</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tc>
                  <a:txBody>
                    <a:bodyPr/>
                    <a:lstStyle/>
                    <a:p>
                      <a:pPr marL="0" lvl="0" indent="0" algn="ctr" rtl="0">
                        <a:spcBef>
                          <a:spcPts val="0"/>
                        </a:spcBef>
                        <a:spcAft>
                          <a:spcPts val="0"/>
                        </a:spcAft>
                        <a:buNone/>
                      </a:pPr>
                      <a:r>
                        <a:rPr lang="es" b="1">
                          <a:solidFill>
                            <a:schemeClr val="lt1"/>
                          </a:solidFill>
                        </a:rPr>
                        <a:t>0.83</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r>
                        <a:rPr lang="es" b="1">
                          <a:solidFill>
                            <a:schemeClr val="lt1"/>
                          </a:solidFill>
                        </a:rPr>
                        <a:t>0.83</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r>
                        <a:rPr lang="es">
                          <a:solidFill>
                            <a:schemeClr val="lt1"/>
                          </a:solidFill>
                        </a:rPr>
                        <a:t>0.82</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20150">
                <a:tc>
                  <a:txBody>
                    <a:bodyPr/>
                    <a:lstStyle/>
                    <a:p>
                      <a:pPr marL="0" lvl="0" indent="0" algn="ctr" rtl="0">
                        <a:spcBef>
                          <a:spcPts val="0"/>
                        </a:spcBef>
                        <a:spcAft>
                          <a:spcPts val="0"/>
                        </a:spcAft>
                        <a:buNone/>
                      </a:pPr>
                      <a:r>
                        <a:rPr lang="es" sz="1200" b="1">
                          <a:solidFill>
                            <a:schemeClr val="lt1"/>
                          </a:solidFill>
                        </a:rPr>
                        <a:t>SKfold</a:t>
                      </a:r>
                      <a:endParaRPr sz="1200"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A4C2F4"/>
                    </a:solidFill>
                  </a:tcPr>
                </a:tc>
                <a:tc>
                  <a:txBody>
                    <a:bodyPr/>
                    <a:lstStyle/>
                    <a:p>
                      <a:pPr marL="0" lvl="0" indent="0" algn="ctr" rtl="0">
                        <a:spcBef>
                          <a:spcPts val="0"/>
                        </a:spcBef>
                        <a:spcAft>
                          <a:spcPts val="0"/>
                        </a:spcAft>
                        <a:buNone/>
                      </a:pPr>
                      <a:r>
                        <a:rPr lang="es" b="1">
                          <a:solidFill>
                            <a:schemeClr val="lt1"/>
                          </a:solidFill>
                        </a:rPr>
                        <a:t>0.84</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tc>
                  <a:txBody>
                    <a:bodyPr/>
                    <a:lstStyle/>
                    <a:p>
                      <a:pPr marL="0" lvl="0" indent="0" algn="ctr" rtl="0">
                        <a:spcBef>
                          <a:spcPts val="0"/>
                        </a:spcBef>
                        <a:spcAft>
                          <a:spcPts val="0"/>
                        </a:spcAft>
                        <a:buNone/>
                      </a:pPr>
                      <a:r>
                        <a:rPr lang="es">
                          <a:solidFill>
                            <a:schemeClr val="lt1"/>
                          </a:solidFill>
                        </a:rPr>
                        <a:t>0.81</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a:solidFill>
                            <a:schemeClr val="lt1"/>
                          </a:solidFill>
                        </a:rPr>
                        <a:t>0.77</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EA9999"/>
                    </a:solidFill>
                  </a:tcPr>
                </a:tc>
                <a:tc>
                  <a:txBody>
                    <a:bodyPr/>
                    <a:lstStyle/>
                    <a:p>
                      <a:pPr marL="0" lvl="0" indent="0" algn="ctr" rtl="0">
                        <a:spcBef>
                          <a:spcPts val="0"/>
                        </a:spcBef>
                        <a:spcAft>
                          <a:spcPts val="0"/>
                        </a:spcAft>
                        <a:buNone/>
                      </a:pPr>
                      <a:r>
                        <a:rPr lang="es" b="1">
                          <a:solidFill>
                            <a:schemeClr val="lt1"/>
                          </a:solidFill>
                        </a:rPr>
                        <a:t>0.83</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r>
                        <a:rPr lang="es">
                          <a:solidFill>
                            <a:schemeClr val="lt1"/>
                          </a:solidFill>
                        </a:rPr>
                        <a:t>0.81</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s" b="1">
                          <a:solidFill>
                            <a:schemeClr val="lt1"/>
                          </a:solidFill>
                        </a:rPr>
                        <a:t>0.84</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3C78D8"/>
                    </a:solidFill>
                  </a:tcPr>
                </a:tc>
                <a:tc>
                  <a:txBody>
                    <a:bodyPr/>
                    <a:lstStyle/>
                    <a:p>
                      <a:pPr marL="0" lvl="0" indent="0" algn="ctr" rtl="0">
                        <a:spcBef>
                          <a:spcPts val="0"/>
                        </a:spcBef>
                        <a:spcAft>
                          <a:spcPts val="0"/>
                        </a:spcAft>
                        <a:buNone/>
                      </a:pPr>
                      <a:r>
                        <a:rPr lang="es" b="1">
                          <a:solidFill>
                            <a:schemeClr val="lt1"/>
                          </a:solidFill>
                        </a:rPr>
                        <a:t>0.83</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r>
                        <a:rPr lang="es" b="1">
                          <a:solidFill>
                            <a:schemeClr val="lt1"/>
                          </a:solidFill>
                        </a:rPr>
                        <a:t>0.83</a:t>
                      </a:r>
                      <a:endParaRPr b="1">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r>
                        <a:rPr lang="es">
                          <a:solidFill>
                            <a:schemeClr val="lt1"/>
                          </a:solidFill>
                        </a:rPr>
                        <a:t>0.82</a:t>
                      </a:r>
                      <a:endParaRPr>
                        <a:solidFill>
                          <a:schemeClr val="lt1"/>
                        </a:solidFil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15" name="Google Shape;615;p60"/>
          <p:cNvSpPr txBox="1">
            <a:spLocks noGrp="1"/>
          </p:cNvSpPr>
          <p:nvPr>
            <p:ph type="title"/>
          </p:nvPr>
        </p:nvSpPr>
        <p:spPr>
          <a:xfrm>
            <a:off x="145400" y="140525"/>
            <a:ext cx="50487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Resumen Scores </a:t>
            </a:r>
            <a:endParaRPr sz="2700"/>
          </a:p>
          <a:p>
            <a:pPr marL="0" lvl="0" indent="0" algn="l" rtl="0">
              <a:spcBef>
                <a:spcPts val="0"/>
              </a:spcBef>
              <a:spcAft>
                <a:spcPts val="0"/>
              </a:spcAft>
              <a:buNone/>
            </a:pPr>
            <a:r>
              <a:rPr lang="es" sz="1550" b="0" i="1"/>
              <a:t>Algoritmos simples, bagging y boosters</a:t>
            </a:r>
            <a:endParaRPr sz="1550" b="0" i="1"/>
          </a:p>
          <a:p>
            <a:pPr marL="0" lvl="0" indent="0" algn="l" rtl="0">
              <a:spcBef>
                <a:spcPts val="0"/>
              </a:spcBef>
              <a:spcAft>
                <a:spcPts val="0"/>
              </a:spcAft>
              <a:buNone/>
            </a:pPr>
            <a:endParaRPr sz="27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61"/>
          <p:cNvSpPr txBox="1">
            <a:spLocks noGrp="1"/>
          </p:cNvSpPr>
          <p:nvPr>
            <p:ph type="title"/>
          </p:nvPr>
        </p:nvSpPr>
        <p:spPr>
          <a:xfrm>
            <a:off x="145400" y="140525"/>
            <a:ext cx="50487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Resumen Scores </a:t>
            </a:r>
            <a:endParaRPr sz="2700"/>
          </a:p>
          <a:p>
            <a:pPr marL="0" lvl="0" indent="0" algn="l" rtl="0">
              <a:spcBef>
                <a:spcPts val="0"/>
              </a:spcBef>
              <a:spcAft>
                <a:spcPts val="0"/>
              </a:spcAft>
              <a:buNone/>
            </a:pPr>
            <a:r>
              <a:rPr lang="es" sz="1550" b="0" i="1"/>
              <a:t>Algoritmos simples, bagging y boosters</a:t>
            </a:r>
            <a:endParaRPr sz="1550" b="0" i="1"/>
          </a:p>
          <a:p>
            <a:pPr marL="0" lvl="0" indent="0" algn="l" rtl="0">
              <a:spcBef>
                <a:spcPts val="0"/>
              </a:spcBef>
              <a:spcAft>
                <a:spcPts val="0"/>
              </a:spcAft>
              <a:buNone/>
            </a:pPr>
            <a:endParaRPr sz="2700"/>
          </a:p>
        </p:txBody>
      </p:sp>
      <p:pic>
        <p:nvPicPr>
          <p:cNvPr id="621" name="Google Shape;621;p61"/>
          <p:cNvPicPr preferRelativeResize="0"/>
          <p:nvPr/>
        </p:nvPicPr>
        <p:blipFill>
          <a:blip r:embed="rId3">
            <a:alphaModFix/>
          </a:blip>
          <a:stretch>
            <a:fillRect/>
          </a:stretch>
        </p:blipFill>
        <p:spPr>
          <a:xfrm>
            <a:off x="1297075" y="991925"/>
            <a:ext cx="6549850" cy="3986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136000" y="362525"/>
            <a:ext cx="6910500" cy="678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Descripción de los datos</a:t>
            </a:r>
            <a:endParaRPr sz="2700"/>
          </a:p>
        </p:txBody>
      </p:sp>
      <p:sp>
        <p:nvSpPr>
          <p:cNvPr id="303" name="Google Shape;303;p17"/>
          <p:cNvSpPr txBox="1">
            <a:spLocks noGrp="1"/>
          </p:cNvSpPr>
          <p:nvPr>
            <p:ph type="body" idx="1"/>
          </p:nvPr>
        </p:nvSpPr>
        <p:spPr>
          <a:xfrm>
            <a:off x="788875" y="978200"/>
            <a:ext cx="7541700" cy="3581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a:latin typeface="Maven Pro"/>
              <a:ea typeface="Maven Pro"/>
              <a:cs typeface="Maven Pro"/>
              <a:sym typeface="Maven Pro"/>
            </a:endParaRPr>
          </a:p>
          <a:p>
            <a:pPr marL="0" lvl="0" indent="0" algn="ctr" rtl="0">
              <a:spcBef>
                <a:spcPts val="1200"/>
              </a:spcBef>
              <a:spcAft>
                <a:spcPts val="1200"/>
              </a:spcAft>
              <a:buNone/>
            </a:pPr>
            <a:endParaRPr/>
          </a:p>
        </p:txBody>
      </p:sp>
      <p:sp>
        <p:nvSpPr>
          <p:cNvPr id="304" name="Google Shape;304;p17"/>
          <p:cNvSpPr txBox="1"/>
          <p:nvPr/>
        </p:nvSpPr>
        <p:spPr>
          <a:xfrm>
            <a:off x="694225" y="1419975"/>
            <a:ext cx="7636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Nunito"/>
                <a:ea typeface="Nunito"/>
                <a:cs typeface="Nunito"/>
                <a:sym typeface="Nunito"/>
              </a:rPr>
              <a:t>El dataset se denomina Travel Insurance Prediction Data. Clasifica con la variable "TravelInsurance", la cual se utilizará para predecir si un cliente determinado querrá comprar el paquete de seguros.</a:t>
            </a:r>
            <a:endParaRPr>
              <a:solidFill>
                <a:schemeClr val="lt1"/>
              </a:solidFill>
              <a:latin typeface="Nunito"/>
              <a:ea typeface="Nunito"/>
              <a:cs typeface="Nunito"/>
              <a:sym typeface="Nunito"/>
            </a:endParaRPr>
          </a:p>
        </p:txBody>
      </p:sp>
      <p:pic>
        <p:nvPicPr>
          <p:cNvPr id="305" name="Google Shape;305;p17"/>
          <p:cNvPicPr preferRelativeResize="0"/>
          <p:nvPr/>
        </p:nvPicPr>
        <p:blipFill>
          <a:blip r:embed="rId3">
            <a:alphaModFix amt="80000"/>
          </a:blip>
          <a:stretch>
            <a:fillRect/>
          </a:stretch>
        </p:blipFill>
        <p:spPr>
          <a:xfrm>
            <a:off x="2281975" y="2391875"/>
            <a:ext cx="4461001" cy="2241725"/>
          </a:xfrm>
          <a:prstGeom prst="rect">
            <a:avLst/>
          </a:prstGeom>
          <a:noFill/>
          <a:ln>
            <a:noFill/>
          </a:ln>
          <a:effectLst>
            <a:outerShdw blurRad="228600" dist="114300" dir="5400000" algn="bl" rotWithShape="0">
              <a:srgbClr val="000000">
                <a:alpha val="58999"/>
              </a:srgbClr>
            </a:outerShdw>
          </a:effectLst>
        </p:spPr>
      </p:pic>
      <p:sp>
        <p:nvSpPr>
          <p:cNvPr id="306" name="Google Shape;306;p17"/>
          <p:cNvSpPr txBox="1"/>
          <p:nvPr/>
        </p:nvSpPr>
        <p:spPr>
          <a:xfrm>
            <a:off x="5222400" y="4774200"/>
            <a:ext cx="35154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s" sz="1200">
                <a:solidFill>
                  <a:schemeClr val="lt1"/>
                </a:solidFill>
                <a:latin typeface="Maven Pro"/>
                <a:ea typeface="Maven Pro"/>
                <a:cs typeface="Maven Pro"/>
                <a:sym typeface="Maven Pro"/>
              </a:rPr>
              <a:t>Enlace a dataset: </a:t>
            </a:r>
            <a:r>
              <a:rPr lang="es" sz="1200" u="sng">
                <a:solidFill>
                  <a:schemeClr val="lt1"/>
                </a:solid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https://bit.ly/3DOoHKf</a:t>
            </a:r>
            <a:endParaRPr sz="1200">
              <a:solidFill>
                <a:schemeClr val="lt1"/>
              </a:solidFill>
              <a:latin typeface="Maven Pro"/>
              <a:ea typeface="Maven Pro"/>
              <a:cs typeface="Maven Pro"/>
              <a:sym typeface="Maven Pr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2"/>
          <p:cNvSpPr txBox="1">
            <a:spLocks noGrp="1"/>
          </p:cNvSpPr>
          <p:nvPr>
            <p:ph type="title"/>
          </p:nvPr>
        </p:nvSpPr>
        <p:spPr>
          <a:xfrm>
            <a:off x="145400" y="140525"/>
            <a:ext cx="50487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Resumen Scores </a:t>
            </a:r>
            <a:endParaRPr sz="2700"/>
          </a:p>
          <a:p>
            <a:pPr marL="0" lvl="0" indent="0" algn="l" rtl="0">
              <a:spcBef>
                <a:spcPts val="0"/>
              </a:spcBef>
              <a:spcAft>
                <a:spcPts val="0"/>
              </a:spcAft>
              <a:buNone/>
            </a:pPr>
            <a:r>
              <a:rPr lang="es" sz="1550" b="0" i="1"/>
              <a:t>Algoritmos simples, bagging y boosters</a:t>
            </a:r>
            <a:endParaRPr sz="1550" b="0" i="1"/>
          </a:p>
          <a:p>
            <a:pPr marL="0" lvl="0" indent="0" algn="l" rtl="0">
              <a:spcBef>
                <a:spcPts val="0"/>
              </a:spcBef>
              <a:spcAft>
                <a:spcPts val="0"/>
              </a:spcAft>
              <a:buNone/>
            </a:pPr>
            <a:endParaRPr sz="2700"/>
          </a:p>
        </p:txBody>
      </p:sp>
      <p:pic>
        <p:nvPicPr>
          <p:cNvPr id="627" name="Google Shape;627;p62"/>
          <p:cNvPicPr preferRelativeResize="0"/>
          <p:nvPr/>
        </p:nvPicPr>
        <p:blipFill>
          <a:blip r:embed="rId3">
            <a:alphaModFix/>
          </a:blip>
          <a:stretch>
            <a:fillRect/>
          </a:stretch>
        </p:blipFill>
        <p:spPr>
          <a:xfrm>
            <a:off x="1190763" y="966225"/>
            <a:ext cx="6762472" cy="408822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3"/>
          <p:cNvSpPr txBox="1"/>
          <p:nvPr/>
        </p:nvSpPr>
        <p:spPr>
          <a:xfrm>
            <a:off x="326550" y="649725"/>
            <a:ext cx="8599800" cy="2105100"/>
          </a:xfrm>
          <a:prstGeom prst="rect">
            <a:avLst/>
          </a:prstGeom>
          <a:noFill/>
          <a:ln>
            <a:noFill/>
          </a:ln>
        </p:spPr>
        <p:txBody>
          <a:bodyPr spcFirstLastPara="1" wrap="square" lIns="91425" tIns="91425" rIns="93825" bIns="91425" anchor="t" anchorCtr="0">
            <a:spAutoFit/>
          </a:bodyPr>
          <a:lstStyle/>
          <a:p>
            <a:pPr marL="0" lvl="0" indent="0" algn="just" rtl="0">
              <a:lnSpc>
                <a:spcPct val="115000"/>
              </a:lnSpc>
              <a:spcBef>
                <a:spcPts val="600"/>
              </a:spcBef>
              <a:spcAft>
                <a:spcPts val="0"/>
              </a:spcAft>
              <a:buNone/>
            </a:pPr>
            <a:r>
              <a:rPr lang="es">
                <a:solidFill>
                  <a:schemeClr val="lt1"/>
                </a:solidFill>
                <a:latin typeface="Nunito"/>
                <a:ea typeface="Nunito"/>
                <a:cs typeface="Nunito"/>
                <a:sym typeface="Nunito"/>
              </a:rPr>
              <a:t>Basándonos en el análisis de importancias de cada modelo desarrollado en el Entregable 3 , llegamos a la conclusión de que existen algunas variables que no aportan al resultado de la clasificación, a partir de lo cual se aplicó un Feature Engineering donde se eliminaron basados en el criterio de:</a:t>
            </a:r>
            <a:endParaRPr>
              <a:solidFill>
                <a:schemeClr val="lt1"/>
              </a:solidFill>
              <a:latin typeface="Nunito"/>
              <a:ea typeface="Nunito"/>
              <a:cs typeface="Nunito"/>
              <a:sym typeface="Nunito"/>
            </a:endParaRPr>
          </a:p>
          <a:p>
            <a:pPr marL="269999" lvl="0" indent="-178899" algn="just" rtl="0">
              <a:lnSpc>
                <a:spcPct val="115000"/>
              </a:lnSpc>
              <a:spcBef>
                <a:spcPts val="600"/>
              </a:spcBef>
              <a:spcAft>
                <a:spcPts val="0"/>
              </a:spcAft>
              <a:buClr>
                <a:schemeClr val="lt1"/>
              </a:buClr>
              <a:buSzPts val="1400"/>
              <a:buFont typeface="Nunito"/>
              <a:buChar char="●"/>
            </a:pPr>
            <a:r>
              <a:rPr lang="es">
                <a:solidFill>
                  <a:schemeClr val="lt1"/>
                </a:solidFill>
                <a:latin typeface="Nunito"/>
                <a:ea typeface="Nunito"/>
                <a:cs typeface="Nunito"/>
                <a:sym typeface="Nunito"/>
              </a:rPr>
              <a:t>importancias_promedio_por_variable= (acc_modelos * importancias_por_variable) / cantidad_variables</a:t>
            </a:r>
            <a:endParaRPr>
              <a:solidFill>
                <a:schemeClr val="lt1"/>
              </a:solidFill>
              <a:latin typeface="Nunito"/>
              <a:ea typeface="Nunito"/>
              <a:cs typeface="Nunito"/>
              <a:sym typeface="Nunito"/>
            </a:endParaRPr>
          </a:p>
          <a:p>
            <a:pPr marL="0" lvl="0" indent="0" algn="just" rtl="0">
              <a:lnSpc>
                <a:spcPct val="115000"/>
              </a:lnSpc>
              <a:spcBef>
                <a:spcPts val="600"/>
              </a:spcBef>
              <a:spcAft>
                <a:spcPts val="0"/>
              </a:spcAft>
              <a:buNone/>
            </a:pPr>
            <a:r>
              <a:rPr lang="es">
                <a:solidFill>
                  <a:schemeClr val="lt1"/>
                </a:solidFill>
                <a:latin typeface="Nunito"/>
                <a:ea typeface="Nunito"/>
                <a:cs typeface="Nunito"/>
                <a:sym typeface="Nunito"/>
              </a:rPr>
              <a:t>Siendo el acc_modelos el accuracy de cada modelo entrenado, utilizado como ponderación de las importancias de las variables</a:t>
            </a:r>
            <a:r>
              <a:rPr lang="es" sz="1200">
                <a:solidFill>
                  <a:schemeClr val="lt1"/>
                </a:solidFill>
                <a:latin typeface="Nunito"/>
                <a:ea typeface="Nunito"/>
                <a:cs typeface="Nunito"/>
                <a:sym typeface="Nunito"/>
              </a:rPr>
              <a:t>.</a:t>
            </a:r>
            <a:endParaRPr sz="1200">
              <a:solidFill>
                <a:schemeClr val="lt1"/>
              </a:solidFill>
              <a:latin typeface="Nunito"/>
              <a:ea typeface="Nunito"/>
              <a:cs typeface="Nunito"/>
              <a:sym typeface="Nunito"/>
            </a:endParaRPr>
          </a:p>
          <a:p>
            <a:pPr marL="0" lvl="0" indent="0" algn="just" rtl="0">
              <a:lnSpc>
                <a:spcPct val="115000"/>
              </a:lnSpc>
              <a:spcBef>
                <a:spcPts val="500"/>
              </a:spcBef>
              <a:spcAft>
                <a:spcPts val="1200"/>
              </a:spcAft>
              <a:buNone/>
            </a:pPr>
            <a:endParaRPr>
              <a:solidFill>
                <a:schemeClr val="lt1"/>
              </a:solidFill>
              <a:latin typeface="Nunito"/>
              <a:ea typeface="Nunito"/>
              <a:cs typeface="Nunito"/>
              <a:sym typeface="Nunito"/>
            </a:endParaRPr>
          </a:p>
        </p:txBody>
      </p:sp>
      <p:pic>
        <p:nvPicPr>
          <p:cNvPr id="633" name="Google Shape;633;p63"/>
          <p:cNvPicPr preferRelativeResize="0"/>
          <p:nvPr/>
        </p:nvPicPr>
        <p:blipFill>
          <a:blip r:embed="rId3">
            <a:alphaModFix/>
          </a:blip>
          <a:stretch>
            <a:fillRect/>
          </a:stretch>
        </p:blipFill>
        <p:spPr>
          <a:xfrm>
            <a:off x="1299787" y="2508400"/>
            <a:ext cx="5738925" cy="2554925"/>
          </a:xfrm>
          <a:prstGeom prst="rect">
            <a:avLst/>
          </a:prstGeom>
          <a:noFill/>
          <a:ln>
            <a:noFill/>
          </a:ln>
        </p:spPr>
      </p:pic>
      <p:sp>
        <p:nvSpPr>
          <p:cNvPr id="634" name="Google Shape;634;p63"/>
          <p:cNvSpPr txBox="1">
            <a:spLocks noGrp="1"/>
          </p:cNvSpPr>
          <p:nvPr>
            <p:ph type="title"/>
          </p:nvPr>
        </p:nvSpPr>
        <p:spPr>
          <a:xfrm>
            <a:off x="145400" y="-11875"/>
            <a:ext cx="50487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Importancia de las variables</a:t>
            </a:r>
            <a:endParaRPr sz="1550" b="0" i="1"/>
          </a:p>
          <a:p>
            <a:pPr marL="0" lvl="0" indent="0" algn="l" rtl="0">
              <a:spcBef>
                <a:spcPts val="0"/>
              </a:spcBef>
              <a:spcAft>
                <a:spcPts val="0"/>
              </a:spcAft>
              <a:buNone/>
            </a:pPr>
            <a:endParaRPr sz="27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64"/>
          <p:cNvSpPr txBox="1"/>
          <p:nvPr/>
        </p:nvSpPr>
        <p:spPr>
          <a:xfrm>
            <a:off x="326550" y="878325"/>
            <a:ext cx="8599800" cy="2235900"/>
          </a:xfrm>
          <a:prstGeom prst="rect">
            <a:avLst/>
          </a:prstGeom>
          <a:noFill/>
          <a:ln>
            <a:noFill/>
          </a:ln>
        </p:spPr>
        <p:txBody>
          <a:bodyPr spcFirstLastPara="1" wrap="square" lIns="91425" tIns="91425" rIns="93825" bIns="91425" anchor="t" anchorCtr="0">
            <a:spAutoFit/>
          </a:bodyPr>
          <a:lstStyle/>
          <a:p>
            <a:pPr marL="0" lvl="0" indent="0" algn="just" rtl="0">
              <a:lnSpc>
                <a:spcPct val="100000"/>
              </a:lnSpc>
              <a:spcBef>
                <a:spcPts val="600"/>
              </a:spcBef>
              <a:spcAft>
                <a:spcPts val="0"/>
              </a:spcAft>
              <a:buNone/>
            </a:pPr>
            <a:r>
              <a:rPr lang="es">
                <a:solidFill>
                  <a:schemeClr val="lt1"/>
                </a:solidFill>
                <a:latin typeface="Nunito"/>
                <a:ea typeface="Nunito"/>
                <a:cs typeface="Nunito"/>
                <a:sym typeface="Nunito"/>
              </a:rPr>
              <a:t>Podemos decir que las variables con poca importancia son :</a:t>
            </a:r>
            <a:endParaRPr>
              <a:solidFill>
                <a:schemeClr val="lt1"/>
              </a:solidFill>
              <a:latin typeface="Nunito"/>
              <a:ea typeface="Nunito"/>
              <a:cs typeface="Nunito"/>
              <a:sym typeface="Nunito"/>
            </a:endParaRPr>
          </a:p>
          <a:p>
            <a:pPr marL="0" lvl="0" indent="0" algn="just" rtl="0">
              <a:lnSpc>
                <a:spcPct val="100000"/>
              </a:lnSpc>
              <a:spcBef>
                <a:spcPts val="600"/>
              </a:spcBef>
              <a:spcAft>
                <a:spcPts val="0"/>
              </a:spcAft>
              <a:buNone/>
            </a:pPr>
            <a:r>
              <a:rPr lang="es">
                <a:solidFill>
                  <a:schemeClr val="lt1"/>
                </a:solidFill>
                <a:latin typeface="Nunito"/>
                <a:ea typeface="Nunito"/>
                <a:cs typeface="Nunito"/>
                <a:sym typeface="Nunito"/>
              </a:rPr>
              <a:t>'Government Sector','GraduateOrNot','FrequentFlyer', 'ChronicDiseases'</a:t>
            </a:r>
            <a:endParaRPr>
              <a:solidFill>
                <a:schemeClr val="lt1"/>
              </a:solidFill>
              <a:latin typeface="Nunito"/>
              <a:ea typeface="Nunito"/>
              <a:cs typeface="Nunito"/>
              <a:sym typeface="Nunito"/>
            </a:endParaRPr>
          </a:p>
          <a:p>
            <a:pPr marL="0" lvl="0" indent="0" algn="just" rtl="0">
              <a:lnSpc>
                <a:spcPct val="100000"/>
              </a:lnSpc>
              <a:spcBef>
                <a:spcPts val="600"/>
              </a:spcBef>
              <a:spcAft>
                <a:spcPts val="0"/>
              </a:spcAft>
              <a:buNone/>
            </a:pPr>
            <a:r>
              <a:rPr lang="es">
                <a:solidFill>
                  <a:schemeClr val="lt1"/>
                </a:solidFill>
                <a:latin typeface="Nunito"/>
                <a:ea typeface="Nunito"/>
                <a:cs typeface="Nunito"/>
                <a:sym typeface="Nunito"/>
              </a:rPr>
              <a:t>Las eliminaremos para realizar la clasificación. Tambien eliminamos la variable creada 'AnnualincomePercapita', porque al evaluar de los algoritmos sin ella, los resultados no se vieron modificados, como podemos observar en la siguiente tabla que muestra los resultados para los algoritmos sin esta variable.</a:t>
            </a:r>
            <a:endParaRPr>
              <a:solidFill>
                <a:schemeClr val="lt1"/>
              </a:solidFill>
              <a:latin typeface="Nunito"/>
              <a:ea typeface="Nunito"/>
              <a:cs typeface="Nunito"/>
              <a:sym typeface="Nunito"/>
            </a:endParaRPr>
          </a:p>
          <a:p>
            <a:pPr marL="0" lvl="0" indent="0" algn="just" rtl="0">
              <a:lnSpc>
                <a:spcPct val="115000"/>
              </a:lnSpc>
              <a:spcBef>
                <a:spcPts val="600"/>
              </a:spcBef>
              <a:spcAft>
                <a:spcPts val="0"/>
              </a:spcAft>
              <a:buNone/>
            </a:pPr>
            <a:endParaRPr>
              <a:solidFill>
                <a:schemeClr val="lt1"/>
              </a:solidFill>
              <a:latin typeface="Nunito"/>
              <a:ea typeface="Nunito"/>
              <a:cs typeface="Nunito"/>
              <a:sym typeface="Nunito"/>
            </a:endParaRPr>
          </a:p>
          <a:p>
            <a:pPr marL="0" lvl="0" indent="0" algn="just" rtl="0">
              <a:lnSpc>
                <a:spcPct val="115000"/>
              </a:lnSpc>
              <a:spcBef>
                <a:spcPts val="500"/>
              </a:spcBef>
              <a:spcAft>
                <a:spcPts val="1200"/>
              </a:spcAft>
              <a:buNone/>
            </a:pPr>
            <a:endParaRPr>
              <a:solidFill>
                <a:schemeClr val="lt1"/>
              </a:solidFill>
              <a:latin typeface="Nunito"/>
              <a:ea typeface="Nunito"/>
              <a:cs typeface="Nunito"/>
              <a:sym typeface="Nunito"/>
            </a:endParaRPr>
          </a:p>
        </p:txBody>
      </p:sp>
      <p:pic>
        <p:nvPicPr>
          <p:cNvPr id="640" name="Google Shape;640;p64"/>
          <p:cNvPicPr preferRelativeResize="0"/>
          <p:nvPr/>
        </p:nvPicPr>
        <p:blipFill>
          <a:blip r:embed="rId3">
            <a:alphaModFix/>
          </a:blip>
          <a:stretch>
            <a:fillRect/>
          </a:stretch>
        </p:blipFill>
        <p:spPr>
          <a:xfrm>
            <a:off x="457200" y="2698725"/>
            <a:ext cx="8143875" cy="1457325"/>
          </a:xfrm>
          <a:prstGeom prst="rect">
            <a:avLst/>
          </a:prstGeom>
          <a:noFill/>
          <a:ln>
            <a:noFill/>
          </a:ln>
        </p:spPr>
      </p:pic>
      <p:sp>
        <p:nvSpPr>
          <p:cNvPr id="641" name="Google Shape;641;p64"/>
          <p:cNvSpPr txBox="1">
            <a:spLocks noGrp="1"/>
          </p:cNvSpPr>
          <p:nvPr>
            <p:ph type="title"/>
          </p:nvPr>
        </p:nvSpPr>
        <p:spPr>
          <a:xfrm>
            <a:off x="145400" y="-11875"/>
            <a:ext cx="50487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Importancia de las variables</a:t>
            </a:r>
            <a:endParaRPr sz="1550" b="0" i="1"/>
          </a:p>
          <a:p>
            <a:pPr marL="0" lvl="0" indent="0" algn="l" rtl="0">
              <a:spcBef>
                <a:spcPts val="0"/>
              </a:spcBef>
              <a:spcAft>
                <a:spcPts val="0"/>
              </a:spcAft>
              <a:buNone/>
            </a:pPr>
            <a:endParaRPr sz="27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65"/>
          <p:cNvSpPr txBox="1"/>
          <p:nvPr/>
        </p:nvSpPr>
        <p:spPr>
          <a:xfrm>
            <a:off x="341675" y="910125"/>
            <a:ext cx="83235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a:solidFill>
                  <a:schemeClr val="lt1"/>
                </a:solidFill>
                <a:latin typeface="Nunito"/>
                <a:ea typeface="Nunito"/>
                <a:cs typeface="Nunito"/>
                <a:sym typeface="Nunito"/>
              </a:rPr>
              <a:t>Tras realizar la reducción de la dimensionalidad de nuestro dataset, podemos observar que la variable con más importancia promedio de los modelos es el AnnualIncome, reflejando la correlación con la variable target mencionada en el EDA</a:t>
            </a:r>
            <a:endParaRPr sz="1600">
              <a:solidFill>
                <a:schemeClr val="lt1"/>
              </a:solidFill>
              <a:latin typeface="Nunito"/>
              <a:ea typeface="Nunito"/>
              <a:cs typeface="Nunito"/>
              <a:sym typeface="Nunito"/>
            </a:endParaRPr>
          </a:p>
        </p:txBody>
      </p:sp>
      <p:pic>
        <p:nvPicPr>
          <p:cNvPr id="647" name="Google Shape;647;p65"/>
          <p:cNvPicPr preferRelativeResize="0"/>
          <p:nvPr/>
        </p:nvPicPr>
        <p:blipFill>
          <a:blip r:embed="rId3">
            <a:alphaModFix/>
          </a:blip>
          <a:stretch>
            <a:fillRect/>
          </a:stretch>
        </p:blipFill>
        <p:spPr>
          <a:xfrm>
            <a:off x="1519500" y="1880625"/>
            <a:ext cx="5457344" cy="2881875"/>
          </a:xfrm>
          <a:prstGeom prst="rect">
            <a:avLst/>
          </a:prstGeom>
          <a:noFill/>
          <a:ln>
            <a:noFill/>
          </a:ln>
        </p:spPr>
      </p:pic>
      <p:sp>
        <p:nvSpPr>
          <p:cNvPr id="648" name="Google Shape;648;p65"/>
          <p:cNvSpPr txBox="1">
            <a:spLocks noGrp="1"/>
          </p:cNvSpPr>
          <p:nvPr>
            <p:ph type="title"/>
          </p:nvPr>
        </p:nvSpPr>
        <p:spPr>
          <a:xfrm>
            <a:off x="145400" y="-11875"/>
            <a:ext cx="50487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Importancia de las variables</a:t>
            </a:r>
            <a:endParaRPr sz="1550" b="0" i="1"/>
          </a:p>
          <a:p>
            <a:pPr marL="0" lvl="0" indent="0" algn="l" rtl="0">
              <a:spcBef>
                <a:spcPts val="0"/>
              </a:spcBef>
              <a:spcAft>
                <a:spcPts val="0"/>
              </a:spcAft>
              <a:buNone/>
            </a:pPr>
            <a:endParaRPr sz="27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66"/>
          <p:cNvSpPr txBox="1"/>
          <p:nvPr/>
        </p:nvSpPr>
        <p:spPr>
          <a:xfrm>
            <a:off x="228025" y="838200"/>
            <a:ext cx="86535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a:solidFill>
                  <a:schemeClr val="lt1"/>
                </a:solidFill>
                <a:latin typeface="Nunito"/>
                <a:ea typeface="Nunito"/>
                <a:cs typeface="Nunito"/>
                <a:sym typeface="Nunito"/>
              </a:rPr>
              <a:t>Los modelos, al aplicar el feature engineering reduciendo la dimensionalidad, no modificaron demasiado sus métricas, lo cual da a entender que las variables eliminadas no fueron consideradas importantes ni mejoraron el resultado teniendo en cuenta el concepto de "Curse of dimensionality". Otra prueba realizada pero no documentada, tuvo que ver con aplicar algoritmos de reducción de dimensionalidad, entre ellos PCA. Al parecer, reducir las componentes creadas basándose en la varianza, empeoraba el accuracy de todos los modelos.</a:t>
            </a:r>
            <a:endParaRPr sz="1600">
              <a:solidFill>
                <a:schemeClr val="lt1"/>
              </a:solidFill>
              <a:latin typeface="Nunito"/>
              <a:ea typeface="Nunito"/>
              <a:cs typeface="Nunito"/>
              <a:sym typeface="Nunito"/>
            </a:endParaRPr>
          </a:p>
        </p:txBody>
      </p:sp>
      <p:pic>
        <p:nvPicPr>
          <p:cNvPr id="654" name="Google Shape;654;p66"/>
          <p:cNvPicPr preferRelativeResize="0"/>
          <p:nvPr/>
        </p:nvPicPr>
        <p:blipFill>
          <a:blip r:embed="rId3">
            <a:alphaModFix/>
          </a:blip>
          <a:stretch>
            <a:fillRect/>
          </a:stretch>
        </p:blipFill>
        <p:spPr>
          <a:xfrm>
            <a:off x="152400" y="2391900"/>
            <a:ext cx="8839200" cy="1096767"/>
          </a:xfrm>
          <a:prstGeom prst="rect">
            <a:avLst/>
          </a:prstGeom>
          <a:noFill/>
          <a:ln>
            <a:noFill/>
          </a:ln>
        </p:spPr>
      </p:pic>
      <p:sp>
        <p:nvSpPr>
          <p:cNvPr id="655" name="Google Shape;655;p66"/>
          <p:cNvSpPr txBox="1"/>
          <p:nvPr/>
        </p:nvSpPr>
        <p:spPr>
          <a:xfrm>
            <a:off x="228025" y="3635550"/>
            <a:ext cx="87675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i="1">
                <a:solidFill>
                  <a:schemeClr val="lt1"/>
                </a:solidFill>
                <a:latin typeface="Nunito"/>
                <a:ea typeface="Nunito"/>
                <a:cs typeface="Nunito"/>
                <a:sym typeface="Nunito"/>
              </a:rPr>
              <a:t>Sobre los modelos estudiados, podemos concluir que Árbol de Decisión, GradientBoosting y XGBM son los que tienen mejores resultados en sus evaluaciones. Los tres tienen iguales métricas a excepción del Gradient Boosting que es el de mayor AUC. Bajo esa métrica, que casi no se diferencia entre Arbol de Decisión y GradientBoosting, elegimos como mejor modelo a </a:t>
            </a:r>
            <a:r>
              <a:rPr lang="es" b="1" i="1">
                <a:solidFill>
                  <a:schemeClr val="lt1"/>
                </a:solidFill>
                <a:latin typeface="Nunito"/>
                <a:ea typeface="Nunito"/>
                <a:cs typeface="Nunito"/>
                <a:sym typeface="Nunito"/>
              </a:rPr>
              <a:t>Gradient Boosting.</a:t>
            </a:r>
            <a:endParaRPr sz="1600" b="1">
              <a:solidFill>
                <a:schemeClr val="lt1"/>
              </a:solidFill>
              <a:latin typeface="Nunito"/>
              <a:ea typeface="Nunito"/>
              <a:cs typeface="Nunito"/>
              <a:sym typeface="Nunito"/>
            </a:endParaRPr>
          </a:p>
        </p:txBody>
      </p:sp>
      <p:sp>
        <p:nvSpPr>
          <p:cNvPr id="656" name="Google Shape;656;p66"/>
          <p:cNvSpPr txBox="1">
            <a:spLocks noGrp="1"/>
          </p:cNvSpPr>
          <p:nvPr>
            <p:ph type="title"/>
          </p:nvPr>
        </p:nvSpPr>
        <p:spPr>
          <a:xfrm>
            <a:off x="145400" y="-11875"/>
            <a:ext cx="68352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Análisis de resultados y conclusiones</a:t>
            </a:r>
            <a:endParaRPr sz="1550" b="0" i="1"/>
          </a:p>
          <a:p>
            <a:pPr marL="0" lvl="0" indent="0" algn="l" rtl="0">
              <a:spcBef>
                <a:spcPts val="0"/>
              </a:spcBef>
              <a:spcAft>
                <a:spcPts val="0"/>
              </a:spcAft>
              <a:buNone/>
            </a:pPr>
            <a:endParaRPr sz="27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661" name="Google Shape;661;p67"/>
          <p:cNvPicPr preferRelativeResize="0"/>
          <p:nvPr/>
        </p:nvPicPr>
        <p:blipFill rotWithShape="1">
          <a:blip r:embed="rId3">
            <a:alphaModFix/>
          </a:blip>
          <a:srcRect t="32207" b="34271"/>
          <a:stretch/>
        </p:blipFill>
        <p:spPr>
          <a:xfrm>
            <a:off x="4791050" y="3361400"/>
            <a:ext cx="4078600" cy="1621924"/>
          </a:xfrm>
          <a:prstGeom prst="rect">
            <a:avLst/>
          </a:prstGeom>
          <a:noFill/>
          <a:ln>
            <a:noFill/>
          </a:ln>
        </p:spPr>
      </p:pic>
      <p:pic>
        <p:nvPicPr>
          <p:cNvPr id="662" name="Google Shape;662;p67"/>
          <p:cNvPicPr preferRelativeResize="0"/>
          <p:nvPr/>
        </p:nvPicPr>
        <p:blipFill rotWithShape="1">
          <a:blip r:embed="rId4">
            <a:alphaModFix/>
          </a:blip>
          <a:srcRect l="33577" r="33242"/>
          <a:stretch/>
        </p:blipFill>
        <p:spPr>
          <a:xfrm>
            <a:off x="6321035" y="674525"/>
            <a:ext cx="2548616" cy="2686875"/>
          </a:xfrm>
          <a:prstGeom prst="rect">
            <a:avLst/>
          </a:prstGeom>
          <a:noFill/>
          <a:ln>
            <a:noFill/>
          </a:ln>
        </p:spPr>
      </p:pic>
      <p:sp>
        <p:nvSpPr>
          <p:cNvPr id="663" name="Google Shape;663;p67"/>
          <p:cNvSpPr txBox="1"/>
          <p:nvPr/>
        </p:nvSpPr>
        <p:spPr>
          <a:xfrm>
            <a:off x="228025" y="674525"/>
            <a:ext cx="5582100" cy="29244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600"/>
              </a:spcBef>
              <a:spcAft>
                <a:spcPts val="0"/>
              </a:spcAft>
              <a:buNone/>
            </a:pPr>
            <a:r>
              <a:rPr lang="es" i="1">
                <a:solidFill>
                  <a:schemeClr val="lt1"/>
                </a:solidFill>
                <a:latin typeface="Nunito"/>
                <a:ea typeface="Nunito"/>
                <a:cs typeface="Nunito"/>
                <a:sym typeface="Nunito"/>
              </a:rPr>
              <a:t>Analizando sus métricas:</a:t>
            </a:r>
            <a:endParaRPr i="1">
              <a:solidFill>
                <a:schemeClr val="lt1"/>
              </a:solidFill>
              <a:latin typeface="Nunito"/>
              <a:ea typeface="Nunito"/>
              <a:cs typeface="Nunito"/>
              <a:sym typeface="Nunito"/>
            </a:endParaRPr>
          </a:p>
          <a:p>
            <a:pPr marL="0" lvl="0" indent="0" algn="just" rtl="0">
              <a:lnSpc>
                <a:spcPct val="100000"/>
              </a:lnSpc>
              <a:spcBef>
                <a:spcPts val="600"/>
              </a:spcBef>
              <a:spcAft>
                <a:spcPts val="0"/>
              </a:spcAft>
              <a:buNone/>
            </a:pPr>
            <a:r>
              <a:rPr lang="es" i="1">
                <a:solidFill>
                  <a:schemeClr val="lt1"/>
                </a:solidFill>
                <a:latin typeface="Nunito"/>
                <a:ea typeface="Nunito"/>
                <a:cs typeface="Nunito"/>
                <a:sym typeface="Nunito"/>
              </a:rPr>
              <a:t>Tenemos un porcentaje de acierto de predicciones positivas que fueron correctas de un 84%. Podemos afirmar o negar que un cliente contratará un seguro de viajes con una exactitud del 84%. El porcentaje de casos positivos detectados es de un 96%. El porcentaje de detectar correctamente si un cliente contratará el seguro entre todos los clientes es de un 59%.</a:t>
            </a:r>
            <a:endParaRPr i="1">
              <a:solidFill>
                <a:schemeClr val="lt1"/>
              </a:solidFill>
              <a:latin typeface="Nunito"/>
              <a:ea typeface="Nunito"/>
              <a:cs typeface="Nunito"/>
              <a:sym typeface="Nunito"/>
            </a:endParaRPr>
          </a:p>
          <a:p>
            <a:pPr marL="0" lvl="0" indent="0" algn="just" rtl="0">
              <a:lnSpc>
                <a:spcPct val="100000"/>
              </a:lnSpc>
              <a:spcBef>
                <a:spcPts val="600"/>
              </a:spcBef>
              <a:spcAft>
                <a:spcPts val="500"/>
              </a:spcAft>
              <a:buNone/>
            </a:pPr>
            <a:r>
              <a:rPr lang="es" i="1">
                <a:solidFill>
                  <a:schemeClr val="lt1"/>
                </a:solidFill>
                <a:latin typeface="Nunito"/>
                <a:ea typeface="Nunito"/>
                <a:cs typeface="Nunito"/>
                <a:sym typeface="Nunito"/>
              </a:rPr>
              <a:t>Bajo estas métricas, podemos concluir que el modelo desarrollado genera pocos falsos positivos pero pasa por alto una gran proporción de los potenciales compradores, es más eficiente minimizando las pérdidas que maximizando las ventas al ofrecer el seguro.</a:t>
            </a:r>
            <a:endParaRPr i="1">
              <a:solidFill>
                <a:schemeClr val="lt1"/>
              </a:solidFill>
              <a:latin typeface="Nunito"/>
              <a:ea typeface="Nunito"/>
              <a:cs typeface="Nunito"/>
              <a:sym typeface="Nunito"/>
            </a:endParaRPr>
          </a:p>
        </p:txBody>
      </p:sp>
      <p:sp>
        <p:nvSpPr>
          <p:cNvPr id="664" name="Google Shape;664;p67"/>
          <p:cNvSpPr txBox="1">
            <a:spLocks noGrp="1"/>
          </p:cNvSpPr>
          <p:nvPr>
            <p:ph type="title"/>
          </p:nvPr>
        </p:nvSpPr>
        <p:spPr>
          <a:xfrm>
            <a:off x="145400" y="-11875"/>
            <a:ext cx="68352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Análisis de resultados y conclusiones</a:t>
            </a:r>
            <a:endParaRPr sz="1550" b="0" i="1"/>
          </a:p>
          <a:p>
            <a:pPr marL="0" lvl="0" indent="0" algn="l" rtl="0">
              <a:spcBef>
                <a:spcPts val="0"/>
              </a:spcBef>
              <a:spcAft>
                <a:spcPts val="0"/>
              </a:spcAft>
              <a:buNone/>
            </a:pPr>
            <a:endParaRPr sz="27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68"/>
          <p:cNvSpPr txBox="1">
            <a:spLocks noGrp="1"/>
          </p:cNvSpPr>
          <p:nvPr>
            <p:ph type="ctrTitle"/>
          </p:nvPr>
        </p:nvSpPr>
        <p:spPr>
          <a:xfrm>
            <a:off x="650450" y="927438"/>
            <a:ext cx="42555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s"/>
              <a:t>¡Muchas gracias!</a:t>
            </a:r>
            <a:endParaRPr/>
          </a:p>
          <a:p>
            <a:pPr marL="0" lvl="0" indent="0" algn="l" rtl="0">
              <a:spcBef>
                <a:spcPts val="0"/>
              </a:spcBef>
              <a:spcAft>
                <a:spcPts val="0"/>
              </a:spcAft>
              <a:buNone/>
            </a:pPr>
            <a:endParaRPr/>
          </a:p>
          <a:p>
            <a:pPr marL="0" lvl="0" indent="0" algn="l" rtl="0">
              <a:spcBef>
                <a:spcPts val="0"/>
              </a:spcBef>
              <a:spcAft>
                <a:spcPts val="0"/>
              </a:spcAft>
              <a:buNone/>
            </a:pPr>
            <a:r>
              <a:rPr lang="es" sz="2155"/>
              <a:t>y si vuela … Contrate un seguro!</a:t>
            </a:r>
            <a:endParaRPr sz="2155"/>
          </a:p>
        </p:txBody>
      </p:sp>
      <p:sp>
        <p:nvSpPr>
          <p:cNvPr id="670" name="Google Shape;670;p68"/>
          <p:cNvSpPr txBox="1">
            <a:spLocks noGrp="1"/>
          </p:cNvSpPr>
          <p:nvPr>
            <p:ph type="subTitle" idx="1"/>
          </p:nvPr>
        </p:nvSpPr>
        <p:spPr>
          <a:xfrm>
            <a:off x="650450" y="3538250"/>
            <a:ext cx="5111100" cy="8373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endParaRPr sz="4893"/>
          </a:p>
          <a:p>
            <a:pPr marL="0" lvl="0" indent="0" algn="l" rtl="0">
              <a:spcBef>
                <a:spcPts val="0"/>
              </a:spcBef>
              <a:spcAft>
                <a:spcPts val="0"/>
              </a:spcAft>
              <a:buNone/>
            </a:pPr>
            <a:r>
              <a:rPr lang="es" sz="4893"/>
              <a:t>Harold Carvajal - Marcos Castelli - Gabriel Pérez - Gonzalo Villafañe</a:t>
            </a:r>
            <a:endParaRPr sz="4893"/>
          </a:p>
          <a:p>
            <a:pPr marL="0" lvl="0" indent="0" algn="l" rtl="0">
              <a:spcBef>
                <a:spcPts val="0"/>
              </a:spcBef>
              <a:spcAft>
                <a:spcPts val="0"/>
              </a:spcAft>
              <a:buNone/>
            </a:pPr>
            <a:r>
              <a:rPr lang="es" sz="4893"/>
              <a:t>Profesor: Sergio Prieto / Tutor: Isaac Vergara</a:t>
            </a:r>
            <a:endParaRPr sz="4893"/>
          </a:p>
          <a:p>
            <a:pPr marL="0" lvl="0" indent="0" algn="l" rtl="0">
              <a:spcBef>
                <a:spcPts val="0"/>
              </a:spcBef>
              <a:spcAft>
                <a:spcPts val="0"/>
              </a:spcAft>
              <a:buNone/>
            </a:pPr>
            <a:endParaRPr sz="1760"/>
          </a:p>
        </p:txBody>
      </p:sp>
      <p:pic>
        <p:nvPicPr>
          <p:cNvPr id="671" name="Google Shape;671;p68"/>
          <p:cNvPicPr preferRelativeResize="0"/>
          <p:nvPr/>
        </p:nvPicPr>
        <p:blipFill>
          <a:blip r:embed="rId3">
            <a:alphaModFix/>
          </a:blip>
          <a:stretch>
            <a:fillRect/>
          </a:stretch>
        </p:blipFill>
        <p:spPr>
          <a:xfrm>
            <a:off x="6030725" y="1134925"/>
            <a:ext cx="1321901" cy="110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body" idx="1"/>
          </p:nvPr>
        </p:nvSpPr>
        <p:spPr>
          <a:xfrm>
            <a:off x="773100" y="1055650"/>
            <a:ext cx="8046900" cy="284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400"/>
              <a:t>En total tiene 9 columnas en los datos, las cuáles se describen a continuación:</a:t>
            </a:r>
            <a:endParaRPr sz="1400"/>
          </a:p>
          <a:p>
            <a:pPr marL="457200" lvl="0" indent="-317500" algn="l" rtl="0">
              <a:spcBef>
                <a:spcPts val="1200"/>
              </a:spcBef>
              <a:spcAft>
                <a:spcPts val="0"/>
              </a:spcAft>
              <a:buSzPts val="1400"/>
              <a:buChar char="●"/>
            </a:pPr>
            <a:r>
              <a:rPr lang="es" sz="1400" b="1"/>
              <a:t>Age </a:t>
            </a:r>
            <a:r>
              <a:rPr lang="es" sz="1400"/>
              <a:t>(int): Edad del cliente.</a:t>
            </a:r>
            <a:endParaRPr sz="1400"/>
          </a:p>
          <a:p>
            <a:pPr marL="457200" lvl="0" indent="-317500" algn="l" rtl="0">
              <a:spcBef>
                <a:spcPts val="0"/>
              </a:spcBef>
              <a:spcAft>
                <a:spcPts val="0"/>
              </a:spcAft>
              <a:buSzPts val="1400"/>
              <a:buChar char="●"/>
            </a:pPr>
            <a:r>
              <a:rPr lang="es" sz="1400" b="1"/>
              <a:t>Employment Type</a:t>
            </a:r>
            <a:r>
              <a:rPr lang="es" sz="1400"/>
              <a:t> (object): El sector en el que está empleada el cliente.</a:t>
            </a:r>
            <a:endParaRPr sz="1400"/>
          </a:p>
          <a:p>
            <a:pPr marL="457200" lvl="0" indent="-317500" algn="l" rtl="0">
              <a:spcBef>
                <a:spcPts val="0"/>
              </a:spcBef>
              <a:spcAft>
                <a:spcPts val="0"/>
              </a:spcAft>
              <a:buSzPts val="1400"/>
              <a:buChar char="●"/>
            </a:pPr>
            <a:r>
              <a:rPr lang="es" sz="1400" b="1"/>
              <a:t>Graduate or Not</a:t>
            </a:r>
            <a:r>
              <a:rPr lang="es" sz="1400"/>
              <a:t> (object): Si el cliente es graduado universitario o no.</a:t>
            </a:r>
            <a:endParaRPr sz="1400"/>
          </a:p>
          <a:p>
            <a:pPr marL="457200" lvl="0" indent="-317500" algn="l" rtl="0">
              <a:spcBef>
                <a:spcPts val="0"/>
              </a:spcBef>
              <a:spcAft>
                <a:spcPts val="0"/>
              </a:spcAft>
              <a:buSzPts val="1400"/>
              <a:buChar char="●"/>
            </a:pPr>
            <a:r>
              <a:rPr lang="es" sz="1400" b="1"/>
              <a:t>Annual Income</a:t>
            </a:r>
            <a:r>
              <a:rPr lang="es" sz="1400"/>
              <a:t> (int): El ingreso anual del cliente en rupias indias.</a:t>
            </a:r>
            <a:endParaRPr sz="1400"/>
          </a:p>
          <a:p>
            <a:pPr marL="0" lvl="0" indent="0" algn="ctr"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body" idx="1"/>
          </p:nvPr>
        </p:nvSpPr>
        <p:spPr>
          <a:xfrm>
            <a:off x="741550" y="836225"/>
            <a:ext cx="7014000" cy="3250200"/>
          </a:xfrm>
          <a:prstGeom prst="rect">
            <a:avLst/>
          </a:prstGeom>
        </p:spPr>
        <p:txBody>
          <a:bodyPr spcFirstLastPara="1" wrap="square" lIns="91425" tIns="91425" rIns="91425" bIns="91425" anchor="ctr" anchorCtr="0">
            <a:normAutofit/>
          </a:bodyPr>
          <a:lstStyle/>
          <a:p>
            <a:pPr marL="457200" lvl="0" indent="-317500" algn="l" rtl="0">
              <a:spcBef>
                <a:spcPts val="0"/>
              </a:spcBef>
              <a:spcAft>
                <a:spcPts val="0"/>
              </a:spcAft>
              <a:buSzPts val="1400"/>
              <a:buChar char="●"/>
            </a:pPr>
            <a:r>
              <a:rPr lang="es" sz="1400" b="1"/>
              <a:t>Family Member</a:t>
            </a:r>
            <a:r>
              <a:rPr lang="es" sz="1400"/>
              <a:t>s (int): Número de miembros en la familia del cliente.</a:t>
            </a:r>
            <a:endParaRPr sz="1400"/>
          </a:p>
          <a:p>
            <a:pPr marL="457200" lvl="0" indent="-317500" algn="l" rtl="0">
              <a:spcBef>
                <a:spcPts val="0"/>
              </a:spcBef>
              <a:spcAft>
                <a:spcPts val="0"/>
              </a:spcAft>
              <a:buSzPts val="1400"/>
              <a:buChar char="●"/>
            </a:pPr>
            <a:r>
              <a:rPr lang="es" sz="1400" b="1"/>
              <a:t>Chronic Disease</a:t>
            </a:r>
            <a:r>
              <a:rPr lang="es" sz="1400"/>
              <a:t> (int): Si el cliente sufre de alguna enfermedad o condición importante como diabetes, presión arterial alta o asma, etc.</a:t>
            </a:r>
            <a:endParaRPr sz="1400"/>
          </a:p>
          <a:p>
            <a:pPr marL="457200" lvl="0" indent="-317500" algn="l" rtl="0">
              <a:spcBef>
                <a:spcPts val="0"/>
              </a:spcBef>
              <a:spcAft>
                <a:spcPts val="0"/>
              </a:spcAft>
              <a:buSzPts val="1400"/>
              <a:buChar char="●"/>
            </a:pPr>
            <a:r>
              <a:rPr lang="es" sz="1400" b="1"/>
              <a:t>Frequent Flyer</a:t>
            </a:r>
            <a:r>
              <a:rPr lang="es" sz="1400"/>
              <a:t> (object): Indica si el cliente ha realizado al menos cuatro viajes a diferentes locaciones en los últimos dos años (2017-2019).</a:t>
            </a:r>
            <a:endParaRPr sz="1400"/>
          </a:p>
          <a:p>
            <a:pPr marL="457200" lvl="0" indent="-317500" algn="l" rtl="0">
              <a:spcBef>
                <a:spcPts val="0"/>
              </a:spcBef>
              <a:spcAft>
                <a:spcPts val="0"/>
              </a:spcAft>
              <a:buSzPts val="1400"/>
              <a:buChar char="●"/>
            </a:pPr>
            <a:r>
              <a:rPr lang="es" sz="1400" b="1"/>
              <a:t>Ever Travelled Abroad</a:t>
            </a:r>
            <a:r>
              <a:rPr lang="es" sz="1400"/>
              <a:t> (object): Indica si el cliente ha realizado alguna vez un viaje a un país extranjero.</a:t>
            </a:r>
            <a:endParaRPr sz="1400"/>
          </a:p>
          <a:p>
            <a:pPr marL="457200" lvl="0" indent="-317500" algn="l" rtl="0">
              <a:spcBef>
                <a:spcPts val="0"/>
              </a:spcBef>
              <a:spcAft>
                <a:spcPts val="0"/>
              </a:spcAft>
              <a:buSzPts val="1400"/>
              <a:buChar char="●"/>
            </a:pPr>
            <a:r>
              <a:rPr lang="es" sz="1400" b="1"/>
              <a:t>Travel Insurance</a:t>
            </a:r>
            <a:r>
              <a:rPr lang="es" sz="1400"/>
              <a:t> (int): ¿El cliente compró un paquete de seguro de viaje durante la oferta de lanzamiento celebrada en el año 2019.</a:t>
            </a:r>
            <a:endParaRPr sz="1400"/>
          </a:p>
          <a:p>
            <a:pPr marL="0" lvl="0" indent="0" algn="ctr"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p:nvPr/>
        </p:nvSpPr>
        <p:spPr>
          <a:xfrm>
            <a:off x="727500" y="589275"/>
            <a:ext cx="707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p>
        </p:txBody>
      </p:sp>
      <p:sp>
        <p:nvSpPr>
          <p:cNvPr id="322" name="Google Shape;322;p20"/>
          <p:cNvSpPr txBox="1">
            <a:spLocks noGrp="1"/>
          </p:cNvSpPr>
          <p:nvPr>
            <p:ph type="title"/>
          </p:nvPr>
        </p:nvSpPr>
        <p:spPr>
          <a:xfrm>
            <a:off x="1136000" y="362525"/>
            <a:ext cx="6910500" cy="123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Data Wrangling y Feature Engineering </a:t>
            </a:r>
            <a:endParaRPr sz="2700"/>
          </a:p>
        </p:txBody>
      </p:sp>
      <p:sp>
        <p:nvSpPr>
          <p:cNvPr id="323" name="Google Shape;323;p20"/>
          <p:cNvSpPr txBox="1">
            <a:spLocks noGrp="1"/>
          </p:cNvSpPr>
          <p:nvPr>
            <p:ph type="body" idx="1"/>
          </p:nvPr>
        </p:nvSpPr>
        <p:spPr>
          <a:xfrm>
            <a:off x="801150" y="1529600"/>
            <a:ext cx="7541700" cy="2515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s" sz="1400"/>
              <a:t>Eliminamos la columna que tiene los índices.</a:t>
            </a:r>
            <a:endParaRPr sz="1400"/>
          </a:p>
          <a:p>
            <a:pPr marL="0" lvl="0" indent="0" algn="just" rtl="0">
              <a:spcBef>
                <a:spcPts val="1200"/>
              </a:spcBef>
              <a:spcAft>
                <a:spcPts val="0"/>
              </a:spcAft>
              <a:buNone/>
            </a:pPr>
            <a:r>
              <a:rPr lang="es" sz="1400"/>
              <a:t>Cambiamos a valor bool (0,1) a las columnas con solamente 2 valores. En el caso de 'Employment Type', elijimos a 'Government Sector' como identificador de la columna y colocamos 0 o 1 en los respectivos casos.</a:t>
            </a:r>
            <a:endParaRPr sz="1400"/>
          </a:p>
          <a:p>
            <a:pPr marL="0" lvl="0" indent="0" algn="just" rtl="0">
              <a:spcBef>
                <a:spcPts val="1200"/>
              </a:spcBef>
              <a:spcAft>
                <a:spcPts val="0"/>
              </a:spcAft>
              <a:buNone/>
            </a:pPr>
            <a:r>
              <a:rPr lang="es" sz="1400"/>
              <a:t>Creamos una nueva variable llamada "AnnualincomePercapita" que será el ingreso anual dividido por los miembros de la familia. Analizaremos su impacto en el modelo. </a:t>
            </a:r>
            <a:endParaRPr sz="1400"/>
          </a:p>
          <a:p>
            <a:pPr marL="0" lvl="0" indent="0" algn="just" rtl="0">
              <a:spcBef>
                <a:spcPts val="1200"/>
              </a:spcBef>
              <a:spcAft>
                <a:spcPts val="1200"/>
              </a:spcAft>
              <a:buNone/>
            </a:pPr>
            <a:r>
              <a:rPr lang="es" sz="1400"/>
              <a:t>Para entrenar los modelos se estandarizaron las variables a partir de la función StandardScaler de sklearn.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1136000" y="140525"/>
            <a:ext cx="6910500" cy="1307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sz="2700"/>
              <a:t>EDA</a:t>
            </a:r>
            <a:endParaRPr sz="2700"/>
          </a:p>
          <a:p>
            <a:pPr marL="0" lvl="0" indent="0" algn="l" rtl="0">
              <a:spcBef>
                <a:spcPts val="0"/>
              </a:spcBef>
              <a:spcAft>
                <a:spcPts val="0"/>
              </a:spcAft>
              <a:buNone/>
            </a:pPr>
            <a:r>
              <a:rPr lang="es" sz="1550" b="0" i="1"/>
              <a:t>Exploratory data analysis</a:t>
            </a:r>
            <a:endParaRPr sz="1550" b="0" i="1"/>
          </a:p>
          <a:p>
            <a:pPr marL="0" lvl="0" indent="0" algn="l" rtl="0">
              <a:spcBef>
                <a:spcPts val="0"/>
              </a:spcBef>
              <a:spcAft>
                <a:spcPts val="0"/>
              </a:spcAft>
              <a:buNone/>
            </a:pPr>
            <a:endParaRPr sz="2700"/>
          </a:p>
        </p:txBody>
      </p:sp>
      <p:sp>
        <p:nvSpPr>
          <p:cNvPr id="329" name="Google Shape;329;p21"/>
          <p:cNvSpPr txBox="1">
            <a:spLocks noGrp="1"/>
          </p:cNvSpPr>
          <p:nvPr>
            <p:ph type="body" idx="1"/>
          </p:nvPr>
        </p:nvSpPr>
        <p:spPr>
          <a:xfrm>
            <a:off x="788875" y="1359200"/>
            <a:ext cx="7541700" cy="358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just" rtl="0">
              <a:spcBef>
                <a:spcPts val="1200"/>
              </a:spcBef>
              <a:spcAft>
                <a:spcPts val="0"/>
              </a:spcAft>
              <a:buNone/>
            </a:pPr>
            <a:r>
              <a:rPr lang="es" sz="1400"/>
              <a:t>A continuación detallaremos el análisis exploratorio realizado a los datos con el fin de conocer los alcances de las variables y sus características, que podrían ser importantes para la futura aplicación de modelos de </a:t>
            </a:r>
            <a:r>
              <a:rPr lang="es" sz="1400" i="1"/>
              <a:t>machine learning</a:t>
            </a:r>
            <a:r>
              <a:rPr lang="es" sz="1400"/>
              <a:t>.</a:t>
            </a:r>
            <a:endParaRPr sz="1400"/>
          </a:p>
          <a:p>
            <a:pPr marL="0" lvl="0" indent="0" algn="just" rtl="0">
              <a:spcBef>
                <a:spcPts val="1200"/>
              </a:spcBef>
              <a:spcAft>
                <a:spcPts val="0"/>
              </a:spcAft>
              <a:buNone/>
            </a:pPr>
            <a:r>
              <a:rPr lang="es" sz="1400"/>
              <a:t>Dicho análisis se realizó de forma univariada, bivariada y multivariada para obtener un mayor conocimiento de los datos y de las relaciones entre estos.</a:t>
            </a:r>
            <a:endParaRPr sz="1400"/>
          </a:p>
          <a:p>
            <a:pPr marL="0" lvl="0" indent="0" algn="ctr"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2818</Words>
  <Application>Microsoft Office PowerPoint</Application>
  <PresentationFormat>Presentación en pantalla (16:9)</PresentationFormat>
  <Paragraphs>415</Paragraphs>
  <Slides>56</Slides>
  <Notes>56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Nunito</vt:lpstr>
      <vt:lpstr>Maven Pro</vt:lpstr>
      <vt:lpstr>Arial</vt:lpstr>
      <vt:lpstr>Momentum</vt:lpstr>
      <vt:lpstr>Proyecto final  Curso Data Science - Coderhouse  Análisis y modelo predictivo para contratación de seguros de viaje</vt:lpstr>
      <vt:lpstr>Tabla de contenidos</vt:lpstr>
      <vt:lpstr>Descripción del caso</vt:lpstr>
      <vt:lpstr>Objetivos</vt:lpstr>
      <vt:lpstr>Descripción de los datos</vt:lpstr>
      <vt:lpstr>Presentación de PowerPoint</vt:lpstr>
      <vt:lpstr>Presentación de PowerPoint</vt:lpstr>
      <vt:lpstr>Data Wrangling y Feature Engineering </vt:lpstr>
      <vt:lpstr>EDA Exploratory data analysis </vt:lpstr>
      <vt:lpstr>EDA Exploratory data analysis </vt:lpstr>
      <vt:lpstr>EDA Exploratory data analysis </vt:lpstr>
      <vt:lpstr>EDA Exploratory data analysis </vt:lpstr>
      <vt:lpstr>EDA Exploratory data analysis </vt:lpstr>
      <vt:lpstr>EDA Exploratory data analysis </vt:lpstr>
      <vt:lpstr>EDA Exploratory data analysis </vt:lpstr>
      <vt:lpstr>EDA Exploratory data analysis </vt:lpstr>
      <vt:lpstr>EDA Exploratory data analysis </vt:lpstr>
      <vt:lpstr>EDA Exploratory data analysis </vt:lpstr>
      <vt:lpstr>EDA Análisis Multivariado</vt:lpstr>
      <vt:lpstr>EDA Análisis Multivariado </vt:lpstr>
      <vt:lpstr>EDA Análisis Multivariado </vt:lpstr>
      <vt:lpstr>EDA Análisis Multivariado </vt:lpstr>
      <vt:lpstr>Algoritmos ML - Primeros hallazgos </vt:lpstr>
      <vt:lpstr>Algoritmos ML Análisis y comparación de resultados para algoritmos estándar</vt:lpstr>
      <vt:lpstr>Algoritmos ML Análisis y comparación de resultados para algoritmos estándar </vt:lpstr>
      <vt:lpstr> </vt:lpstr>
      <vt:lpstr>Algoritmos ML Estándar Curvas ROC </vt:lpstr>
      <vt:lpstr>Algoritmos ML Feature Importance para algoritmos estándar </vt:lpstr>
      <vt:lpstr>Algoritmos ML Análisis y comparación de resultados para algoritmos con Tuning </vt:lpstr>
      <vt:lpstr>Algoritmos ML Análisis y comparación de resultados para algoritmos con Tuning </vt:lpstr>
      <vt:lpstr>Algoritmos ML Análisis y comparación de resultados para algoritmos con Tuning </vt:lpstr>
      <vt:lpstr> </vt:lpstr>
      <vt:lpstr>Algoritmos ML  Curvas ROC Tuning </vt:lpstr>
      <vt:lpstr>Algoritmos ML Feature Importance para algoritmos con Tuning  </vt:lpstr>
      <vt:lpstr>Algoritmos ML Análisis y comparación de resultados </vt:lpstr>
      <vt:lpstr>Validación de algoritmos  </vt:lpstr>
      <vt:lpstr>Algoritmos ML StatiefiedKfold </vt:lpstr>
      <vt:lpstr>Algoritmos ML Bagging (Random Forest) </vt:lpstr>
      <vt:lpstr> </vt:lpstr>
      <vt:lpstr>Algoritmos ML Feature Importance para RandomForest Estándar y con Tuning </vt:lpstr>
      <vt:lpstr>Boosting  </vt:lpstr>
      <vt:lpstr>Boosters Análisis y comparación de resultados algoritmos de boosting </vt:lpstr>
      <vt:lpstr>Boosters Matrices de confusión para algoritmos de boosting  </vt:lpstr>
      <vt:lpstr>Boosters  Curvas ROC boosters </vt:lpstr>
      <vt:lpstr>Boosters Análisis y comparación de resultados algoritmos de boosting con tuning </vt:lpstr>
      <vt:lpstr>Boosters Matrices de confusión para boosters con tuning  </vt:lpstr>
      <vt:lpstr>Boosters  Curvas ROC boosters con tuning </vt:lpstr>
      <vt:lpstr>Resumen Scores  Algoritmos simples, bagging y boosters </vt:lpstr>
      <vt:lpstr>Resumen Scores  Algoritmos simples, bagging y boosters </vt:lpstr>
      <vt:lpstr>Resumen Scores  Algoritmos simples, bagging y boosters </vt:lpstr>
      <vt:lpstr>Importancia de las variables </vt:lpstr>
      <vt:lpstr>Importancia de las variables </vt:lpstr>
      <vt:lpstr>Importancia de las variables </vt:lpstr>
      <vt:lpstr>Análisis de resultados y conclusiones </vt:lpstr>
      <vt:lpstr>Análisis de resultados y conclusiones </vt:lpstr>
      <vt:lpstr>¡Muchas gracias!  y si vuela … Contrate un seguro!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Curso Data Science - Coderhouse  Análisis y modelo predictivo para contratación de seguros de viaje</dc:title>
  <cp:lastModifiedBy>GONZALO</cp:lastModifiedBy>
  <cp:revision>1</cp:revision>
  <dcterms:modified xsi:type="dcterms:W3CDTF">2022-11-26T14:47:49Z</dcterms:modified>
</cp:coreProperties>
</file>