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Old Standard TT" panose="020B0604020202020204" charset="0"/>
      <p:regular r:id="rId48"/>
      <p:bold r:id="rId49"/>
      <p:italic r:id="rId50"/>
    </p:embeddedFont>
    <p:embeddedFont>
      <p:font typeface="Roboto Mono" panose="00000009000000000000" pitchFamily="49"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87"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0048022554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0048022554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048022554_0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0048022554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0048022554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0048022554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0048022554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0048022554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048022554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048022554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0048022554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0048022554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0050e1820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0050e182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0050e1820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0050e1820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0050e1820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0050e1820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0050e1820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0050e1820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0048022554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0048022554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0050e1820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0050e1820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0050e1820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0050e1820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0050e1820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0050e1820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0050e1820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0050e1820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0050e1820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0050e1820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0050e1820a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0050e1820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0050e1820a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0050e1820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0050e1820a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0050e1820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0050e1820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0050e1820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0050e1820a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0050e1820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0048022554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0048022554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050e1820a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0050e1820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008841780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008841780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008841780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008841780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008841780f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008841780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008841780f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008841780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008841780f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008841780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008841780f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008841780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008841780f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008841780f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008841780f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008841780f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008841780f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008841780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0048022554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0048022554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008841780f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008841780f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008841780f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008841780f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008841780f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008841780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3008841780f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3008841780f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008841780f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008841780f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008841780f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008841780f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0048022554_0_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0048022554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0048022554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0048022554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0048022554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0048022554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0048022554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0048022554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0048022554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0048022554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Ejemplos RabbitMQ Golang</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a:t>Gonzales Suyo Franz Reinaldo</a:t>
            </a:r>
            <a:endParaRPr dirty="0"/>
          </a:p>
          <a:p>
            <a:pPr marL="0" lvl="0" indent="0" algn="l" rtl="0">
              <a:spcBef>
                <a:spcPts val="0"/>
              </a:spcBef>
              <a:spcAft>
                <a:spcPts val="0"/>
              </a:spcAft>
              <a:buNone/>
            </a:pPr>
            <a:r>
              <a:rPr lang="es" dirty="0"/>
              <a:t>Lopez Chavez Pablo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body" idx="1"/>
          </p:nvPr>
        </p:nvSpPr>
        <p:spPr>
          <a:xfrm>
            <a:off x="6785125" y="299300"/>
            <a:ext cx="2047200" cy="426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Conexión.</a:t>
            </a:r>
            <a:endParaRPr/>
          </a:p>
          <a:p>
            <a:pPr marL="0" lvl="0" indent="0" algn="l" rtl="0">
              <a:spcBef>
                <a:spcPts val="1200"/>
              </a:spcBef>
              <a:spcAft>
                <a:spcPts val="0"/>
              </a:spcAft>
              <a:buNone/>
            </a:pPr>
            <a:r>
              <a:rPr lang="es"/>
              <a:t>Creación de Canal.</a:t>
            </a:r>
            <a:endParaRPr/>
          </a:p>
          <a:p>
            <a:pPr marL="0" lvl="0" indent="0" algn="l" rtl="0">
              <a:spcBef>
                <a:spcPts val="1200"/>
              </a:spcBef>
              <a:spcAft>
                <a:spcPts val="0"/>
              </a:spcAft>
              <a:buNone/>
            </a:pPr>
            <a:r>
              <a:rPr lang="es"/>
              <a:t>Creación o recuperación de la cola</a:t>
            </a:r>
            <a:endParaRPr/>
          </a:p>
          <a:p>
            <a:pPr marL="0" lvl="0" indent="0" algn="l" rtl="0">
              <a:spcBef>
                <a:spcPts val="1200"/>
              </a:spcBef>
              <a:spcAft>
                <a:spcPts val="0"/>
              </a:spcAft>
              <a:buNone/>
            </a:pPr>
            <a:r>
              <a:rPr lang="es"/>
              <a:t>Error </a:t>
            </a:r>
            <a:endParaRPr/>
          </a:p>
          <a:p>
            <a:pPr marL="0" lvl="0" indent="0" algn="l" rtl="0">
              <a:spcBef>
                <a:spcPts val="1200"/>
              </a:spcBef>
              <a:spcAft>
                <a:spcPts val="1200"/>
              </a:spcAft>
              <a:buNone/>
            </a:pPr>
            <a:endParaRPr/>
          </a:p>
        </p:txBody>
      </p:sp>
      <p:pic>
        <p:nvPicPr>
          <p:cNvPr id="118" name="Google Shape;118;p22"/>
          <p:cNvPicPr preferRelativeResize="0"/>
          <p:nvPr/>
        </p:nvPicPr>
        <p:blipFill>
          <a:blip r:embed="rId3">
            <a:alphaModFix/>
          </a:blip>
          <a:stretch>
            <a:fillRect/>
          </a:stretch>
        </p:blipFill>
        <p:spPr>
          <a:xfrm>
            <a:off x="152400" y="152400"/>
            <a:ext cx="6415244"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body" idx="1"/>
          </p:nvPr>
        </p:nvSpPr>
        <p:spPr>
          <a:xfrm>
            <a:off x="5136325" y="317200"/>
            <a:ext cx="3691800" cy="4113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a:t>Configurar la calidad de servicio, se encarga de limitar la cantidad de mensajes que puede recibir y procesar antes de enviar una confirmación, los parametros</a:t>
            </a:r>
            <a:endParaRPr/>
          </a:p>
          <a:p>
            <a:pPr marL="0" lvl="0" indent="0" algn="l" rtl="0">
              <a:spcBef>
                <a:spcPts val="1200"/>
              </a:spcBef>
              <a:spcAft>
                <a:spcPts val="0"/>
              </a:spcAft>
              <a:buNone/>
            </a:pPr>
            <a:r>
              <a:rPr lang="es"/>
              <a:t>Prefetch count, es cuántos mensajes puede recibir un consumidor a la vez, en este caso solo 1 donde indica que no recibirá otro hasta que confirme haber procesado ese mensaje enviando un ACK.</a:t>
            </a:r>
            <a:endParaRPr/>
          </a:p>
          <a:p>
            <a:pPr marL="0" lvl="0" indent="0" algn="l" rtl="0">
              <a:spcBef>
                <a:spcPts val="1200"/>
              </a:spcBef>
              <a:spcAft>
                <a:spcPts val="1200"/>
              </a:spcAft>
              <a:buNone/>
            </a:pPr>
            <a:r>
              <a:rPr lang="es"/>
              <a:t>El otro es el tamaño del mensaje que puede recibir el consumidor en bytes, en este caso sin limites</a:t>
            </a:r>
            <a:endParaRPr/>
          </a:p>
        </p:txBody>
      </p:sp>
      <p:pic>
        <p:nvPicPr>
          <p:cNvPr id="124" name="Google Shape;124;p23"/>
          <p:cNvPicPr preferRelativeResize="0"/>
          <p:nvPr/>
        </p:nvPicPr>
        <p:blipFill rotWithShape="1">
          <a:blip r:embed="rId3">
            <a:alphaModFix/>
          </a:blip>
          <a:srcRect l="8382" t="15782" r="8207" b="14599"/>
          <a:stretch/>
        </p:blipFill>
        <p:spPr>
          <a:xfrm>
            <a:off x="46625" y="317200"/>
            <a:ext cx="5009074" cy="2347751"/>
          </a:xfrm>
          <a:prstGeom prst="rect">
            <a:avLst/>
          </a:prstGeom>
          <a:noFill/>
          <a:ln>
            <a:noFill/>
          </a:ln>
        </p:spPr>
      </p:pic>
      <p:sp>
        <p:nvSpPr>
          <p:cNvPr id="125" name="Google Shape;125;p23"/>
          <p:cNvSpPr txBox="1">
            <a:spLocks noGrp="1"/>
          </p:cNvSpPr>
          <p:nvPr>
            <p:ph type="body" idx="1"/>
          </p:nvPr>
        </p:nvSpPr>
        <p:spPr>
          <a:xfrm>
            <a:off x="225800" y="2862075"/>
            <a:ext cx="4668600" cy="1880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Último parámetro indica si la configuración de Qos se aplica a todos los canales, en este caso no, solo se aplica al consumidor actual, es decir no afecta a otro consumidor que use el mismo canal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body" idx="1"/>
          </p:nvPr>
        </p:nvSpPr>
        <p:spPr>
          <a:xfrm>
            <a:off x="5799425" y="111125"/>
            <a:ext cx="3033000" cy="44577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es"/>
              <a:t>Este consumidor recibirá mensajes de una cola específica, primer parámetro es la cola, el segundo es el nombre del consumidor, Al estar vacío asigna un nombre único.</a:t>
            </a:r>
            <a:endParaRPr/>
          </a:p>
          <a:p>
            <a:pPr marL="0" lvl="0" indent="0" algn="l" rtl="0">
              <a:spcBef>
                <a:spcPts val="1200"/>
              </a:spcBef>
              <a:spcAft>
                <a:spcPts val="0"/>
              </a:spcAft>
              <a:buNone/>
            </a:pPr>
            <a:r>
              <a:rPr lang="es"/>
              <a:t>El tercer es auto reconocimiento que indica que al mandar el mensaje ya fue procesado automáticamente, al estar en falso indica que el consumidor tiene que enviar un ACK.</a:t>
            </a:r>
            <a:endParaRPr/>
          </a:p>
          <a:p>
            <a:pPr marL="0" lvl="0" indent="0" algn="l" rtl="0">
              <a:spcBef>
                <a:spcPts val="1200"/>
              </a:spcBef>
              <a:spcAft>
                <a:spcPts val="1200"/>
              </a:spcAft>
              <a:buNone/>
            </a:pPr>
            <a:r>
              <a:rPr lang="es"/>
              <a:t>Exclusive indica si el consumidor es el único de esta cola</a:t>
            </a:r>
            <a:endParaRPr/>
          </a:p>
        </p:txBody>
      </p:sp>
      <p:pic>
        <p:nvPicPr>
          <p:cNvPr id="131" name="Google Shape;131;p24"/>
          <p:cNvPicPr preferRelativeResize="0"/>
          <p:nvPr/>
        </p:nvPicPr>
        <p:blipFill rotWithShape="1">
          <a:blip r:embed="rId3">
            <a:alphaModFix/>
          </a:blip>
          <a:srcRect l="7614" t="11852" r="7025" b="11829"/>
          <a:stretch/>
        </p:blipFill>
        <p:spPr>
          <a:xfrm>
            <a:off x="163188" y="397925"/>
            <a:ext cx="5340624" cy="2849525"/>
          </a:xfrm>
          <a:prstGeom prst="rect">
            <a:avLst/>
          </a:prstGeom>
          <a:noFill/>
          <a:ln>
            <a:noFill/>
          </a:ln>
        </p:spPr>
      </p:pic>
      <p:sp>
        <p:nvSpPr>
          <p:cNvPr id="132" name="Google Shape;132;p24"/>
          <p:cNvSpPr txBox="1">
            <a:spLocks noGrp="1"/>
          </p:cNvSpPr>
          <p:nvPr>
            <p:ph type="body" idx="1"/>
          </p:nvPr>
        </p:nvSpPr>
        <p:spPr>
          <a:xfrm>
            <a:off x="485725" y="66400"/>
            <a:ext cx="4892700" cy="412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s"/>
              <a:t>Para registrar un consumidor en RabbitMQ</a:t>
            </a:r>
            <a:endParaRPr/>
          </a:p>
        </p:txBody>
      </p:sp>
      <p:sp>
        <p:nvSpPr>
          <p:cNvPr id="133" name="Google Shape;133;p24"/>
          <p:cNvSpPr txBox="1">
            <a:spLocks noGrp="1"/>
          </p:cNvSpPr>
          <p:nvPr>
            <p:ph type="body" idx="1"/>
          </p:nvPr>
        </p:nvSpPr>
        <p:spPr>
          <a:xfrm>
            <a:off x="163225" y="3417725"/>
            <a:ext cx="5340600" cy="1412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s"/>
              <a:t>No local, si es verdadero evita que el consumidor reciba mensajes por el mismo enviado y ahora permite que el consumidor reciba sus propios mensajes, es depende de la conexión normalmente no importa, El último parámetro indica  si el servidor no esperará a que el consumidor se registre, en este caso espera la confirmación antes de continuar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body" idx="1"/>
          </p:nvPr>
        </p:nvSpPr>
        <p:spPr>
          <a:xfrm>
            <a:off x="5584375" y="111125"/>
            <a:ext cx="3247800" cy="4457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s"/>
              <a:t>Itera los mensajes donde d es cada mensaje, se imprime el mensaje recibido, se cuenta la cantidad de puntos que aparecen el el mensaje, luego se convierte eso en una duración de tiempo(segundos) para simular el procesamiento del mensaje, luego el programa se detiene a un tiempo de 10 segundos por punto, luego imprime un Done para mostrar que el mensaje ya sé proceso y por último un ACK esto envía un mensaje de confirmación que el mensaje fue procesado correctamente  </a:t>
            </a:r>
            <a:endParaRPr/>
          </a:p>
        </p:txBody>
      </p:sp>
      <p:pic>
        <p:nvPicPr>
          <p:cNvPr id="139" name="Google Shape;139;p25"/>
          <p:cNvPicPr preferRelativeResize="0"/>
          <p:nvPr/>
        </p:nvPicPr>
        <p:blipFill rotWithShape="1">
          <a:blip r:embed="rId3">
            <a:alphaModFix/>
          </a:blip>
          <a:srcRect l="6407" t="10322" r="6529" b="10337"/>
          <a:stretch/>
        </p:blipFill>
        <p:spPr>
          <a:xfrm>
            <a:off x="55550" y="111125"/>
            <a:ext cx="5376474" cy="3127324"/>
          </a:xfrm>
          <a:prstGeom prst="rect">
            <a:avLst/>
          </a:prstGeom>
          <a:noFill/>
          <a:ln>
            <a:noFill/>
          </a:ln>
        </p:spPr>
      </p:pic>
      <p:sp>
        <p:nvSpPr>
          <p:cNvPr id="140" name="Google Shape;140;p25"/>
          <p:cNvSpPr txBox="1">
            <a:spLocks noGrp="1"/>
          </p:cNvSpPr>
          <p:nvPr>
            <p:ph type="body" idx="1"/>
          </p:nvPr>
        </p:nvSpPr>
        <p:spPr>
          <a:xfrm>
            <a:off x="109325" y="3345975"/>
            <a:ext cx="5179500" cy="1406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Crea un canal que mantendrá el programa en ejecución indefinidamente, inicia una función (gorutina) para procesar los mensajes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Cómo funciona muchos recibidores a la vez ?</a:t>
            </a:r>
            <a:endParaRPr/>
          </a:p>
        </p:txBody>
      </p:sp>
      <p:sp>
        <p:nvSpPr>
          <p:cNvPr id="146" name="Google Shape;146;p26"/>
          <p:cNvSpPr txBox="1">
            <a:spLocks noGrp="1"/>
          </p:cNvSpPr>
          <p:nvPr>
            <p:ph type="body" idx="1"/>
          </p:nvPr>
        </p:nvSpPr>
        <p:spPr>
          <a:xfrm>
            <a:off x="311700" y="1171600"/>
            <a:ext cx="8520600" cy="1116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Por la configuración de Qos ya que solo se puede recibir un mensaje a la vez, luego al consumir los mensajes es necesario que se envíe una confirmación ACK para recibir otro, mientras pasa eso el segundo consumidor recibirá el mensaje</a:t>
            </a:r>
            <a:endParaRPr/>
          </a:p>
        </p:txBody>
      </p:sp>
      <p:pic>
        <p:nvPicPr>
          <p:cNvPr id="147" name="Google Shape;147;p26"/>
          <p:cNvPicPr preferRelativeResize="0"/>
          <p:nvPr/>
        </p:nvPicPr>
        <p:blipFill>
          <a:blip r:embed="rId3">
            <a:alphaModFix/>
          </a:blip>
          <a:stretch>
            <a:fillRect/>
          </a:stretch>
        </p:blipFill>
        <p:spPr>
          <a:xfrm>
            <a:off x="1846000" y="2401875"/>
            <a:ext cx="4324350" cy="1914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7"/>
          <p:cNvPicPr preferRelativeResize="0"/>
          <p:nvPr/>
        </p:nvPicPr>
        <p:blipFill rotWithShape="1">
          <a:blip r:embed="rId3">
            <a:alphaModFix/>
          </a:blip>
          <a:srcRect l="5204" t="9682" r="6883"/>
          <a:stretch/>
        </p:blipFill>
        <p:spPr>
          <a:xfrm>
            <a:off x="2340550" y="197500"/>
            <a:ext cx="3512625" cy="1756325"/>
          </a:xfrm>
          <a:prstGeom prst="rect">
            <a:avLst/>
          </a:prstGeom>
          <a:noFill/>
          <a:ln>
            <a:noFill/>
          </a:ln>
        </p:spPr>
      </p:pic>
      <p:pic>
        <p:nvPicPr>
          <p:cNvPr id="153" name="Google Shape;153;p27"/>
          <p:cNvPicPr preferRelativeResize="0"/>
          <p:nvPr/>
        </p:nvPicPr>
        <p:blipFill rotWithShape="1">
          <a:blip r:embed="rId4">
            <a:alphaModFix/>
          </a:blip>
          <a:srcRect r="26707"/>
          <a:stretch/>
        </p:blipFill>
        <p:spPr>
          <a:xfrm>
            <a:off x="279650" y="2413300"/>
            <a:ext cx="3817225" cy="1894775"/>
          </a:xfrm>
          <a:prstGeom prst="rect">
            <a:avLst/>
          </a:prstGeom>
          <a:noFill/>
          <a:ln>
            <a:noFill/>
          </a:ln>
        </p:spPr>
      </p:pic>
      <p:pic>
        <p:nvPicPr>
          <p:cNvPr id="154" name="Google Shape;154;p27"/>
          <p:cNvPicPr preferRelativeResize="0"/>
          <p:nvPr/>
        </p:nvPicPr>
        <p:blipFill rotWithShape="1">
          <a:blip r:embed="rId5">
            <a:alphaModFix/>
          </a:blip>
          <a:srcRect r="26193"/>
          <a:stretch/>
        </p:blipFill>
        <p:spPr>
          <a:xfrm>
            <a:off x="4424997" y="2413300"/>
            <a:ext cx="3999951" cy="171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Publicar/Subscribirse</a:t>
            </a:r>
            <a:endParaRPr/>
          </a:p>
        </p:txBody>
      </p:sp>
      <p:sp>
        <p:nvSpPr>
          <p:cNvPr id="160" name="Google Shape;160;p28"/>
          <p:cNvSpPr txBox="1">
            <a:spLocks noGrp="1"/>
          </p:cNvSpPr>
          <p:nvPr>
            <p:ph type="body" idx="1"/>
          </p:nvPr>
        </p:nvSpPr>
        <p:spPr>
          <a:xfrm>
            <a:off x="311700" y="1171600"/>
            <a:ext cx="8520600" cy="1744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En este ejemplo el que envía no envía o no sabe nada de la cola, solo envió a un exchange, el mismo es el que hace todo de la cola, en este veremos como lo envia todos los mensajes a todas las colas que conoce, en el anterior no usábamos exchange(intercambio) si no una cola, pudimos hacerlo porque usamos el predeterminado </a:t>
            </a:r>
            <a:endParaRPr/>
          </a:p>
        </p:txBody>
      </p:sp>
      <p:pic>
        <p:nvPicPr>
          <p:cNvPr id="161" name="Google Shape;161;p28"/>
          <p:cNvPicPr preferRelativeResize="0"/>
          <p:nvPr/>
        </p:nvPicPr>
        <p:blipFill>
          <a:blip r:embed="rId3">
            <a:alphaModFix/>
          </a:blip>
          <a:stretch>
            <a:fillRect/>
          </a:stretch>
        </p:blipFill>
        <p:spPr>
          <a:xfrm>
            <a:off x="2509075" y="2915800"/>
            <a:ext cx="3213736" cy="192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body" idx="1"/>
          </p:nvPr>
        </p:nvSpPr>
        <p:spPr>
          <a:xfrm>
            <a:off x="369175" y="460575"/>
            <a:ext cx="8463000" cy="2016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
              <a:t>Se mandaba todo por colas, los que reciben tenían que estar en la misma cola, nombrar y todo eso, pero ahora con el intercambio no, el que envía solo envia mensaje a su intercambio y los consumidores son los encargados de vincularse por eso el nombre de Publicar/Suscribirse, los mensajes se perderán si no hay colas vinculadas, en este caso se usa colas temporales que después que se termine su ejecución se perderán</a:t>
            </a:r>
            <a:endParaRPr/>
          </a:p>
        </p:txBody>
      </p:sp>
      <p:pic>
        <p:nvPicPr>
          <p:cNvPr id="167" name="Google Shape;167;p29"/>
          <p:cNvPicPr preferRelativeResize="0"/>
          <p:nvPr/>
        </p:nvPicPr>
        <p:blipFill>
          <a:blip r:embed="rId3">
            <a:alphaModFix/>
          </a:blip>
          <a:stretch>
            <a:fillRect/>
          </a:stretch>
        </p:blipFill>
        <p:spPr>
          <a:xfrm>
            <a:off x="1451700" y="2414225"/>
            <a:ext cx="5248275" cy="2009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Código de emit_log.go el que envía los mensajes </a:t>
            </a:r>
            <a:endParaRPr/>
          </a:p>
        </p:txBody>
      </p:sp>
      <p:pic>
        <p:nvPicPr>
          <p:cNvPr id="173" name="Google Shape;173;p30"/>
          <p:cNvPicPr preferRelativeResize="0"/>
          <p:nvPr/>
        </p:nvPicPr>
        <p:blipFill>
          <a:blip r:embed="rId3">
            <a:alphaModFix/>
          </a:blip>
          <a:stretch>
            <a:fillRect/>
          </a:stretch>
        </p:blipFill>
        <p:spPr>
          <a:xfrm>
            <a:off x="2078975" y="1004525"/>
            <a:ext cx="4122560" cy="37804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body" idx="1"/>
          </p:nvPr>
        </p:nvSpPr>
        <p:spPr>
          <a:xfrm>
            <a:off x="5297625" y="263450"/>
            <a:ext cx="3534600" cy="430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La función principal, la conexión</a:t>
            </a:r>
            <a:endParaRPr/>
          </a:p>
          <a:p>
            <a:pPr marL="0" lvl="0" indent="0" algn="l" rtl="0">
              <a:spcBef>
                <a:spcPts val="1200"/>
              </a:spcBef>
              <a:spcAft>
                <a:spcPts val="0"/>
              </a:spcAft>
              <a:buNone/>
            </a:pPr>
            <a:r>
              <a:rPr lang="es"/>
              <a:t>La creación del canal de comunicación   </a:t>
            </a:r>
            <a:endParaRPr/>
          </a:p>
          <a:p>
            <a:pPr marL="0" lvl="0" indent="0" algn="l" rtl="0">
              <a:spcBef>
                <a:spcPts val="1200"/>
              </a:spcBef>
              <a:spcAft>
                <a:spcPts val="1200"/>
              </a:spcAft>
              <a:buNone/>
            </a:pPr>
            <a:r>
              <a:rPr lang="es"/>
              <a:t>Como sus fallos y sus cierres cuando termine de ejecutarse</a:t>
            </a:r>
            <a:endParaRPr/>
          </a:p>
        </p:txBody>
      </p:sp>
      <p:pic>
        <p:nvPicPr>
          <p:cNvPr id="179" name="Google Shape;179;p31"/>
          <p:cNvPicPr preferRelativeResize="0"/>
          <p:nvPr/>
        </p:nvPicPr>
        <p:blipFill>
          <a:blip r:embed="rId3">
            <a:alphaModFix/>
          </a:blip>
          <a:stretch>
            <a:fillRect/>
          </a:stretch>
        </p:blipFill>
        <p:spPr>
          <a:xfrm>
            <a:off x="179275" y="1164975"/>
            <a:ext cx="4992826" cy="23247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Colas de trabajo</a:t>
            </a:r>
            <a:endParaRPr/>
          </a:p>
        </p:txBody>
      </p:sp>
      <p:sp>
        <p:nvSpPr>
          <p:cNvPr id="66" name="Google Shape;66;p14"/>
          <p:cNvSpPr txBox="1">
            <a:spLocks noGrp="1"/>
          </p:cNvSpPr>
          <p:nvPr>
            <p:ph type="body" idx="1"/>
          </p:nvPr>
        </p:nvSpPr>
        <p:spPr>
          <a:xfrm>
            <a:off x="311700" y="1126800"/>
            <a:ext cx="8520600" cy="1724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Sirve para repartición de tareas de una manera más justa entre múltiples “Consumidores”, un productor o (sender.go en el hello word) envía las tareas a la cola y el (reciever.go en el hellow word) los procesa, este ejemplo sirve para evitar realizar una tarea que consume muchos recursos de inmediata y tener que esperar hasta que se complete  </a:t>
            </a:r>
            <a:endParaRPr/>
          </a:p>
        </p:txBody>
      </p:sp>
      <p:pic>
        <p:nvPicPr>
          <p:cNvPr id="67" name="Google Shape;67;p14"/>
          <p:cNvPicPr preferRelativeResize="0"/>
          <p:nvPr/>
        </p:nvPicPr>
        <p:blipFill>
          <a:blip r:embed="rId3">
            <a:alphaModFix/>
          </a:blip>
          <a:stretch>
            <a:fillRect/>
          </a:stretch>
        </p:blipFill>
        <p:spPr>
          <a:xfrm>
            <a:off x="2548425" y="3189975"/>
            <a:ext cx="3495675" cy="1724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body" idx="1"/>
          </p:nvPr>
        </p:nvSpPr>
        <p:spPr>
          <a:xfrm>
            <a:off x="4733100" y="281375"/>
            <a:ext cx="4099200" cy="4287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Se declara un intercambio envés de una cola, primer parámetro el nombre, segundo el tipo(tipo de enviar a todas las colas vinculadas sin usar claves), declara durable, luego que no se eliminará cuando no tenga colas vinculadas, luego indica que no es interno, nos deja que los productores puedan enviar mensaje y por último que el cliente espera una confirmación del servidor para continuar  </a:t>
            </a:r>
            <a:endParaRPr/>
          </a:p>
        </p:txBody>
      </p:sp>
      <p:pic>
        <p:nvPicPr>
          <p:cNvPr id="185" name="Google Shape;185;p32"/>
          <p:cNvPicPr preferRelativeResize="0"/>
          <p:nvPr/>
        </p:nvPicPr>
        <p:blipFill rotWithShape="1">
          <a:blip r:embed="rId3">
            <a:alphaModFix/>
          </a:blip>
          <a:srcRect l="9559" t="13646" r="9697" b="12147"/>
          <a:stretch/>
        </p:blipFill>
        <p:spPr>
          <a:xfrm>
            <a:off x="55550" y="281375"/>
            <a:ext cx="4328075" cy="31362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body" idx="1"/>
          </p:nvPr>
        </p:nvSpPr>
        <p:spPr>
          <a:xfrm>
            <a:off x="5924875" y="146950"/>
            <a:ext cx="2907300" cy="4422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
              <a:t>Los límites de tiempo, el mensaje como el anterior y ahora para publicar ya no se pasa el nombre de la cola si no directamente se manda al intercambio, el siguiente parámetro indica que si la cola tiene que existir o no, en este caso no afecta ya que no lo utiliza,El siguiente parámetro es si el mensaje debe ser enviado de manera inmediata</a:t>
            </a:r>
            <a:endParaRPr/>
          </a:p>
        </p:txBody>
      </p:sp>
      <p:pic>
        <p:nvPicPr>
          <p:cNvPr id="191" name="Google Shape;191;p33"/>
          <p:cNvPicPr preferRelativeResize="0"/>
          <p:nvPr/>
        </p:nvPicPr>
        <p:blipFill>
          <a:blip r:embed="rId3">
            <a:alphaModFix/>
          </a:blip>
          <a:stretch>
            <a:fillRect/>
          </a:stretch>
        </p:blipFill>
        <p:spPr>
          <a:xfrm>
            <a:off x="80725" y="734875"/>
            <a:ext cx="5620075" cy="315076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34"/>
          <p:cNvPicPr preferRelativeResize="0"/>
          <p:nvPr/>
        </p:nvPicPr>
        <p:blipFill>
          <a:blip r:embed="rId3">
            <a:alphaModFix/>
          </a:blip>
          <a:stretch>
            <a:fillRect/>
          </a:stretch>
        </p:blipFill>
        <p:spPr>
          <a:xfrm>
            <a:off x="1129125" y="53825"/>
            <a:ext cx="7179325" cy="467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258275" y="11565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Codigo de receive_logs.go(el que recive)</a:t>
            </a:r>
            <a:endParaRPr/>
          </a:p>
        </p:txBody>
      </p:sp>
      <p:pic>
        <p:nvPicPr>
          <p:cNvPr id="202" name="Google Shape;202;p35"/>
          <p:cNvPicPr preferRelativeResize="0"/>
          <p:nvPr/>
        </p:nvPicPr>
        <p:blipFill>
          <a:blip r:embed="rId3">
            <a:alphaModFix/>
          </a:blip>
          <a:stretch>
            <a:fillRect/>
          </a:stretch>
        </p:blipFill>
        <p:spPr>
          <a:xfrm>
            <a:off x="339350" y="728850"/>
            <a:ext cx="6730524" cy="41098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body" idx="1"/>
          </p:nvPr>
        </p:nvSpPr>
        <p:spPr>
          <a:xfrm>
            <a:off x="4572000" y="197625"/>
            <a:ext cx="4260300" cy="4371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Creación de intercambio o declaración, en los parametros estan, nombre, tipo, si será durable. si se eliminara, si es automática, si esperara confirmación o si no tiene más argumentos     </a:t>
            </a:r>
            <a:endParaRPr/>
          </a:p>
        </p:txBody>
      </p:sp>
      <p:pic>
        <p:nvPicPr>
          <p:cNvPr id="208" name="Google Shape;208;p36"/>
          <p:cNvPicPr preferRelativeResize="0"/>
          <p:nvPr/>
        </p:nvPicPr>
        <p:blipFill rotWithShape="1">
          <a:blip r:embed="rId3">
            <a:alphaModFix/>
          </a:blip>
          <a:srcRect l="10081" t="13178" r="12549" b="13442"/>
          <a:stretch/>
        </p:blipFill>
        <p:spPr>
          <a:xfrm>
            <a:off x="72975" y="153100"/>
            <a:ext cx="4379726" cy="3275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body" idx="1"/>
          </p:nvPr>
        </p:nvSpPr>
        <p:spPr>
          <a:xfrm>
            <a:off x="5485325" y="181600"/>
            <a:ext cx="3347100" cy="426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Aquí se creará la cola temporal en este caso, donde al no dar un nombre se generará uno automático, nos indica que no será duradera, también que si no hay consumidores no se eliminará automáticamente, la cola será exclusiva para la conexión, nos indica que el cliente espera la confirmación de RabbitMQ antes de continuar y no tiene más argumentos adicionales   </a:t>
            </a:r>
            <a:endParaRPr/>
          </a:p>
        </p:txBody>
      </p:sp>
      <p:pic>
        <p:nvPicPr>
          <p:cNvPr id="214" name="Google Shape;214;p37"/>
          <p:cNvPicPr preferRelativeResize="0"/>
          <p:nvPr/>
        </p:nvPicPr>
        <p:blipFill rotWithShape="1">
          <a:blip r:embed="rId3">
            <a:alphaModFix/>
          </a:blip>
          <a:srcRect l="9715" t="13334" r="11488" b="15206"/>
          <a:stretch/>
        </p:blipFill>
        <p:spPr>
          <a:xfrm>
            <a:off x="144200" y="137075"/>
            <a:ext cx="5341126" cy="3396430"/>
          </a:xfrm>
          <a:prstGeom prst="rect">
            <a:avLst/>
          </a:prstGeom>
          <a:noFill/>
          <a:ln>
            <a:noFill/>
          </a:ln>
        </p:spPr>
      </p:pic>
      <p:sp>
        <p:nvSpPr>
          <p:cNvPr id="215" name="Google Shape;215;p37"/>
          <p:cNvSpPr txBox="1">
            <a:spLocks noGrp="1"/>
          </p:cNvSpPr>
          <p:nvPr>
            <p:ph type="body" idx="1"/>
          </p:nvPr>
        </p:nvSpPr>
        <p:spPr>
          <a:xfrm>
            <a:off x="251025" y="3671125"/>
            <a:ext cx="5189700" cy="854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Al ser exclusiva se eliminará cuando se cancele el programa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8"/>
          <p:cNvSpPr txBox="1">
            <a:spLocks noGrp="1"/>
          </p:cNvSpPr>
          <p:nvPr>
            <p:ph type="body" idx="1"/>
          </p:nvPr>
        </p:nvSpPr>
        <p:spPr>
          <a:xfrm>
            <a:off x="4675250" y="233225"/>
            <a:ext cx="4156800" cy="433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Este código será el encargado de vincular la cola recién creada al intercambio, primero se pasará el nombre de la cola generada, después la clave de enrutamiento, sólo es importante en otros tipo de intercambios, después el nombre del intercambio, luego indica si el cliente no esperará la confirmación en este caso si esperara, no utiliza más opciones adicionales </a:t>
            </a:r>
            <a:endParaRPr/>
          </a:p>
        </p:txBody>
      </p:sp>
      <p:pic>
        <p:nvPicPr>
          <p:cNvPr id="221" name="Google Shape;221;p38"/>
          <p:cNvPicPr preferRelativeResize="0"/>
          <p:nvPr/>
        </p:nvPicPr>
        <p:blipFill rotWithShape="1">
          <a:blip r:embed="rId3">
            <a:alphaModFix/>
          </a:blip>
          <a:srcRect l="8227" t="13299" r="9664" b="14498"/>
          <a:stretch/>
        </p:blipFill>
        <p:spPr>
          <a:xfrm>
            <a:off x="162025" y="375650"/>
            <a:ext cx="4450950" cy="2323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body" idx="1"/>
          </p:nvPr>
        </p:nvSpPr>
        <p:spPr>
          <a:xfrm>
            <a:off x="4612950" y="163800"/>
            <a:ext cx="4219500" cy="4404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s"/>
              <a:t>Este código es para registrar al consumidor, primer parámetro es la cola, el segundo es el nombre del consumidor, Al estar vacío asigna un nombre único.</a:t>
            </a:r>
            <a:endParaRPr/>
          </a:p>
          <a:p>
            <a:pPr marL="0" lvl="0" indent="0" algn="l" rtl="0">
              <a:spcBef>
                <a:spcPts val="1200"/>
              </a:spcBef>
              <a:spcAft>
                <a:spcPts val="0"/>
              </a:spcAft>
              <a:buClr>
                <a:schemeClr val="dk1"/>
              </a:buClr>
              <a:buSzPts val="1100"/>
              <a:buFont typeface="Arial"/>
              <a:buNone/>
            </a:pPr>
            <a:r>
              <a:rPr lang="es"/>
              <a:t>El tercer es auto reconocimiento que indica que al mandar el mensaje ya fue procesado automáticamente, al estar en verdadero indica que si está procesado y no necesita del ACK</a:t>
            </a:r>
            <a:endParaRPr/>
          </a:p>
          <a:p>
            <a:pPr marL="0" lvl="0" indent="0" algn="l" rtl="0">
              <a:spcBef>
                <a:spcPts val="1200"/>
              </a:spcBef>
              <a:spcAft>
                <a:spcPts val="1200"/>
              </a:spcAft>
              <a:buClr>
                <a:schemeClr val="dk1"/>
              </a:buClr>
              <a:buSzPts val="1100"/>
              <a:buFont typeface="Arial"/>
              <a:buNone/>
            </a:pPr>
            <a:r>
              <a:rPr lang="es"/>
              <a:t>Exclusive indica si la cola es exclusiva del consumidor en esta caso no, indica que si tiene que esperar confirmación de RabbitMQ </a:t>
            </a:r>
            <a:endParaRPr/>
          </a:p>
        </p:txBody>
      </p:sp>
      <p:pic>
        <p:nvPicPr>
          <p:cNvPr id="227" name="Google Shape;227;p39"/>
          <p:cNvPicPr preferRelativeResize="0"/>
          <p:nvPr/>
        </p:nvPicPr>
        <p:blipFill rotWithShape="1">
          <a:blip r:embed="rId3">
            <a:alphaModFix/>
          </a:blip>
          <a:srcRect l="10935" t="12567" r="12105" b="13110"/>
          <a:stretch/>
        </p:blipFill>
        <p:spPr>
          <a:xfrm>
            <a:off x="188725" y="48075"/>
            <a:ext cx="4263976" cy="35963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body" idx="1"/>
          </p:nvPr>
        </p:nvSpPr>
        <p:spPr>
          <a:xfrm>
            <a:off x="197625" y="2638525"/>
            <a:ext cx="8563500" cy="210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Crea un canal que mantendrá el programa en ejecución indefinidamente, inicia una función (gorutina) para procesar los mensajes.</a:t>
            </a:r>
            <a:endParaRPr/>
          </a:p>
          <a:p>
            <a:pPr marL="0" lvl="0" indent="0" algn="l" rtl="0">
              <a:spcBef>
                <a:spcPts val="1200"/>
              </a:spcBef>
              <a:spcAft>
                <a:spcPts val="1200"/>
              </a:spcAft>
              <a:buClr>
                <a:schemeClr val="dk1"/>
              </a:buClr>
              <a:buSzPts val="1100"/>
              <a:buFont typeface="Arial"/>
              <a:buNone/>
            </a:pPr>
            <a:r>
              <a:rPr lang="es"/>
              <a:t>Los mensajes son d y solo se están leyendo</a:t>
            </a:r>
            <a:endParaRPr/>
          </a:p>
        </p:txBody>
      </p:sp>
      <p:pic>
        <p:nvPicPr>
          <p:cNvPr id="233" name="Google Shape;233;p40"/>
          <p:cNvPicPr preferRelativeResize="0"/>
          <p:nvPr/>
        </p:nvPicPr>
        <p:blipFill rotWithShape="1">
          <a:blip r:embed="rId3">
            <a:alphaModFix/>
          </a:blip>
          <a:srcRect l="6866" t="13099" r="8574" b="13268"/>
          <a:stretch/>
        </p:blipFill>
        <p:spPr>
          <a:xfrm>
            <a:off x="1684250" y="270625"/>
            <a:ext cx="4726875" cy="2216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1"/>
          <p:cNvSpPr txBox="1">
            <a:spLocks noGrp="1"/>
          </p:cNvSpPr>
          <p:nvPr>
            <p:ph type="title"/>
          </p:nvPr>
        </p:nvSpPr>
        <p:spPr>
          <a:xfrm>
            <a:off x="311700" y="15127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Conclusión</a:t>
            </a:r>
            <a:endParaRPr/>
          </a:p>
        </p:txBody>
      </p:sp>
      <p:sp>
        <p:nvSpPr>
          <p:cNvPr id="239" name="Google Shape;239;p41"/>
          <p:cNvSpPr txBox="1">
            <a:spLocks noGrp="1"/>
          </p:cNvSpPr>
          <p:nvPr>
            <p:ph type="body" idx="1"/>
          </p:nvPr>
        </p:nvSpPr>
        <p:spPr>
          <a:xfrm>
            <a:off x="311700" y="764475"/>
            <a:ext cx="8520600" cy="205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Este modelo es para compartir un mensaje a varios clientes o suscriptores, difiere de las colas de trabajo ya los mensajes son para todas las colas, además no se manejan colas si no intercambios que son  los encargados de realizar los envíos, en este ejemplo se están usando colas temporales ya que son consumidores temporales sin importar anteriores mensajes o no los necesitan si no están conectados (los mensajes son relevantes siempre y cuando se esté en línea).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Codigo en GoLang (sender.go) = new_task.go</a:t>
            </a:r>
            <a:endParaRPr/>
          </a:p>
        </p:txBody>
      </p:sp>
      <p:sp>
        <p:nvSpPr>
          <p:cNvPr id="73" name="Google Shape;73;p15"/>
          <p:cNvSpPr txBox="1">
            <a:spLocks noGrp="1"/>
          </p:cNvSpPr>
          <p:nvPr>
            <p:ph type="body" idx="1"/>
          </p:nvPr>
        </p:nvSpPr>
        <p:spPr>
          <a:xfrm>
            <a:off x="4302975" y="1058225"/>
            <a:ext cx="4529400" cy="3676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a:t>Import es donde se cargan los paquetes necesarios para que la aplicación funcione, los más importantes son context, time y amqp, amqp es el que permite su interacción con RabbitMq utilizando el protocolo AMQP, aquí se importa las bibliotecas para enviar y recibir mensajes.</a:t>
            </a:r>
            <a:endParaRPr/>
          </a:p>
          <a:p>
            <a:pPr marL="0" lvl="0" indent="0" algn="l" rtl="0">
              <a:spcBef>
                <a:spcPts val="1200"/>
              </a:spcBef>
              <a:spcAft>
                <a:spcPts val="1200"/>
              </a:spcAft>
              <a:buNone/>
            </a:pPr>
            <a:r>
              <a:rPr lang="es"/>
              <a:t>En la funciones para el manejo de errores, donde recibe el objeto error y un mensaje para mostrarlo, si hay un error registra el mensaje con el error 		</a:t>
            </a:r>
            <a:endParaRPr/>
          </a:p>
        </p:txBody>
      </p:sp>
      <p:pic>
        <p:nvPicPr>
          <p:cNvPr id="74" name="Google Shape;74;p15"/>
          <p:cNvPicPr preferRelativeResize="0"/>
          <p:nvPr/>
        </p:nvPicPr>
        <p:blipFill>
          <a:blip r:embed="rId3">
            <a:alphaModFix/>
          </a:blip>
          <a:stretch>
            <a:fillRect/>
          </a:stretch>
        </p:blipFill>
        <p:spPr>
          <a:xfrm>
            <a:off x="99975" y="1058213"/>
            <a:ext cx="4122560" cy="37804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2"/>
          <p:cNvSpPr txBox="1">
            <a:spLocks noGrp="1"/>
          </p:cNvSpPr>
          <p:nvPr>
            <p:ph type="title"/>
          </p:nvPr>
        </p:nvSpPr>
        <p:spPr>
          <a:xfrm>
            <a:off x="361250" y="108075"/>
            <a:ext cx="8520600" cy="8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500" b="1">
                <a:latin typeface="Arial"/>
                <a:ea typeface="Arial"/>
                <a:cs typeface="Arial"/>
                <a:sym typeface="Arial"/>
              </a:rPr>
              <a:t>Tutorial de RabbitMQ: Llamada a procedimiento remoto (RPC)</a:t>
            </a:r>
            <a:endParaRPr sz="2500" b="1">
              <a:latin typeface="Arial"/>
              <a:ea typeface="Arial"/>
              <a:cs typeface="Arial"/>
              <a:sym typeface="Arial"/>
            </a:endParaRPr>
          </a:p>
        </p:txBody>
      </p:sp>
      <p:sp>
        <p:nvSpPr>
          <p:cNvPr id="245" name="Google Shape;245;p42"/>
          <p:cNvSpPr txBox="1">
            <a:spLocks noGrp="1"/>
          </p:cNvSpPr>
          <p:nvPr>
            <p:ph type="body" idx="1"/>
          </p:nvPr>
        </p:nvSpPr>
        <p:spPr>
          <a:xfrm>
            <a:off x="311700" y="1133650"/>
            <a:ext cx="8520600" cy="12489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s" sz="2078" b="1">
                <a:latin typeface="Arial"/>
                <a:ea typeface="Arial"/>
                <a:cs typeface="Arial"/>
                <a:sym typeface="Arial"/>
              </a:rPr>
              <a:t>RPC (Remote Procedure Call)</a:t>
            </a:r>
            <a:r>
              <a:rPr lang="es" sz="2078">
                <a:latin typeface="Arial"/>
                <a:ea typeface="Arial"/>
                <a:cs typeface="Arial"/>
                <a:sym typeface="Arial"/>
              </a:rPr>
              <a:t> es un patrón en el cual una aplicación cliente invoca una función que reside en un servidor remoto. El cliente realiza una "llamada" como si fuera una función local, pero esta se ejecuta en el servidor remoto. El cliente envía una solicitud y el servidor devuelve una respuesta. Este patrón permite distribuir el procesamiento entre diferentes nodos o servicios.</a:t>
            </a:r>
            <a:endParaRPr sz="2078">
              <a:latin typeface="Arial"/>
              <a:ea typeface="Arial"/>
              <a:cs typeface="Arial"/>
              <a:sym typeface="Arial"/>
            </a:endParaRPr>
          </a:p>
          <a:p>
            <a:pPr marL="0" lvl="0" indent="0" algn="l" rtl="0">
              <a:spcBef>
                <a:spcPts val="1200"/>
              </a:spcBef>
              <a:spcAft>
                <a:spcPts val="1200"/>
              </a:spcAft>
              <a:buNone/>
            </a:pPr>
            <a:endParaRPr sz="1400">
              <a:latin typeface="Arial"/>
              <a:ea typeface="Arial"/>
              <a:cs typeface="Arial"/>
              <a:sym typeface="Arial"/>
            </a:endParaRPr>
          </a:p>
        </p:txBody>
      </p:sp>
      <p:pic>
        <p:nvPicPr>
          <p:cNvPr id="246" name="Google Shape;246;p42"/>
          <p:cNvPicPr preferRelativeResize="0"/>
          <p:nvPr/>
        </p:nvPicPr>
        <p:blipFill>
          <a:blip r:embed="rId3">
            <a:alphaModFix/>
          </a:blip>
          <a:stretch>
            <a:fillRect/>
          </a:stretch>
        </p:blipFill>
        <p:spPr>
          <a:xfrm>
            <a:off x="152400" y="2571750"/>
            <a:ext cx="8839200" cy="185094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3111">
                <a:latin typeface="Arial"/>
                <a:ea typeface="Arial"/>
                <a:cs typeface="Arial"/>
                <a:sym typeface="Arial"/>
              </a:rPr>
              <a:t>RabbitMQ en RPC</a:t>
            </a:r>
            <a:endParaRPr sz="3111">
              <a:latin typeface="Arial"/>
              <a:ea typeface="Arial"/>
              <a:cs typeface="Arial"/>
              <a:sym typeface="Arial"/>
            </a:endParaRPr>
          </a:p>
        </p:txBody>
      </p:sp>
      <p:sp>
        <p:nvSpPr>
          <p:cNvPr id="252" name="Google Shape;252;p4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sz="1700">
                <a:latin typeface="Arial"/>
                <a:ea typeface="Arial"/>
                <a:cs typeface="Arial"/>
                <a:sym typeface="Arial"/>
              </a:rPr>
              <a:t>En este caso, RabbitMQ actúa como intermediario entre el cliente y el servidor. El cliente envía un mensaje de solicitud a través de una cola, y el servidor escucha la cola, procesa la solicitud y envía una respuesta a otra cola de "devolución de llamada" que el cliente monitorea.</a:t>
            </a:r>
            <a:endParaRPr sz="17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s" sz="1400">
                <a:latin typeface="Arial"/>
                <a:ea typeface="Arial"/>
                <a:cs typeface="Arial"/>
                <a:sym typeface="Arial"/>
              </a:rPr>
              <a:t>RabbitMQ facilita la comunicación de RPC mediante el uso de colas y un protocolo de mensajes (AMQP).</a:t>
            </a:r>
            <a:endParaRPr sz="1400">
              <a:latin typeface="Arial"/>
              <a:ea typeface="Arial"/>
              <a:cs typeface="Arial"/>
              <a:sym typeface="Arial"/>
            </a:endParaRPr>
          </a:p>
          <a:p>
            <a:pPr marL="457200" lvl="0" indent="-336550" algn="l" rtl="0">
              <a:spcBef>
                <a:spcPts val="1200"/>
              </a:spcBef>
              <a:spcAft>
                <a:spcPts val="0"/>
              </a:spcAft>
              <a:buSzPts val="1700"/>
              <a:buFont typeface="Arial"/>
              <a:buChar char="●"/>
            </a:pPr>
            <a:r>
              <a:rPr lang="es" sz="1700" b="1">
                <a:solidFill>
                  <a:srgbClr val="188038"/>
                </a:solidFill>
                <a:latin typeface="Roboto Mono"/>
                <a:ea typeface="Roboto Mono"/>
                <a:cs typeface="Roboto Mono"/>
                <a:sym typeface="Roboto Mono"/>
              </a:rPr>
              <a:t>reply_to</a:t>
            </a:r>
            <a:r>
              <a:rPr lang="es" sz="1700">
                <a:latin typeface="Arial"/>
                <a:ea typeface="Arial"/>
                <a:cs typeface="Arial"/>
                <a:sym typeface="Arial"/>
              </a:rPr>
              <a:t>: El cliente especifica una cola a la cual el servidor enviará la respuesta.</a:t>
            </a:r>
            <a:endParaRPr sz="1700">
              <a:latin typeface="Arial"/>
              <a:ea typeface="Arial"/>
              <a:cs typeface="Arial"/>
              <a:sym typeface="Arial"/>
            </a:endParaRPr>
          </a:p>
          <a:p>
            <a:pPr marL="457200" lvl="0" indent="-336550" algn="l" rtl="0">
              <a:spcBef>
                <a:spcPts val="0"/>
              </a:spcBef>
              <a:spcAft>
                <a:spcPts val="0"/>
              </a:spcAft>
              <a:buSzPts val="1700"/>
              <a:buFont typeface="Arial"/>
              <a:buChar char="●"/>
            </a:pPr>
            <a:r>
              <a:rPr lang="es" sz="1700" b="1">
                <a:solidFill>
                  <a:srgbClr val="188038"/>
                </a:solidFill>
                <a:latin typeface="Roboto Mono"/>
                <a:ea typeface="Roboto Mono"/>
                <a:cs typeface="Roboto Mono"/>
                <a:sym typeface="Roboto Mono"/>
              </a:rPr>
              <a:t>Correlation_id:</a:t>
            </a:r>
            <a:r>
              <a:rPr lang="es" sz="1700">
                <a:latin typeface="Arial"/>
                <a:ea typeface="Arial"/>
                <a:cs typeface="Arial"/>
                <a:sym typeface="Arial"/>
              </a:rPr>
              <a:t> Un identificador único que permite al cliente sabe a qué solicitud corresponde una respuesta.</a:t>
            </a:r>
            <a:endParaRPr sz="1700">
              <a:latin typeface="Arial"/>
              <a:ea typeface="Arial"/>
              <a:cs typeface="Arial"/>
              <a:sym typeface="Arial"/>
            </a:endParaRPr>
          </a:p>
          <a:p>
            <a:pPr marL="0" lvl="0" indent="0" algn="l" rtl="0">
              <a:spcBef>
                <a:spcPts val="1200"/>
              </a:spcBef>
              <a:spcAft>
                <a:spcPts val="1200"/>
              </a:spcAft>
              <a:buNone/>
            </a:pPr>
            <a:endParaRPr sz="17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4"/>
          <p:cNvSpPr txBox="1">
            <a:spLocks noGrp="1"/>
          </p:cNvSpPr>
          <p:nvPr>
            <p:ph type="body" idx="1"/>
          </p:nvPr>
        </p:nvSpPr>
        <p:spPr>
          <a:xfrm>
            <a:off x="5056325" y="661775"/>
            <a:ext cx="3736200" cy="2347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 sz="1700" b="1">
                <a:latin typeface="Arial"/>
                <a:ea typeface="Arial"/>
                <a:cs typeface="Arial"/>
                <a:sym typeface="Arial"/>
              </a:rPr>
              <a:t>Paquetes</a:t>
            </a:r>
            <a:r>
              <a:rPr lang="es" sz="1700">
                <a:latin typeface="Arial"/>
                <a:ea typeface="Arial"/>
                <a:cs typeface="Arial"/>
                <a:sym typeface="Arial"/>
              </a:rPr>
              <a:t>: Importamos los paquetes necesarios para manejar la conexión con RabbitMQ (</a:t>
            </a:r>
            <a:r>
              <a:rPr lang="es" sz="1700">
                <a:solidFill>
                  <a:srgbClr val="188038"/>
                </a:solidFill>
                <a:latin typeface="Roboto Mono"/>
                <a:ea typeface="Roboto Mono"/>
                <a:cs typeface="Roboto Mono"/>
                <a:sym typeface="Roboto Mono"/>
              </a:rPr>
              <a:t>amqp</a:t>
            </a:r>
            <a:r>
              <a:rPr lang="es" sz="1700">
                <a:latin typeface="Arial"/>
                <a:ea typeface="Arial"/>
                <a:cs typeface="Arial"/>
                <a:sym typeface="Arial"/>
              </a:rPr>
              <a:t>), el contexto para manejar la expiración de tiempo (</a:t>
            </a:r>
            <a:r>
              <a:rPr lang="es" sz="1700">
                <a:solidFill>
                  <a:srgbClr val="188038"/>
                </a:solidFill>
                <a:latin typeface="Roboto Mono"/>
                <a:ea typeface="Roboto Mono"/>
                <a:cs typeface="Roboto Mono"/>
                <a:sym typeface="Roboto Mono"/>
              </a:rPr>
              <a:t>context</a:t>
            </a:r>
            <a:r>
              <a:rPr lang="es" sz="1700">
                <a:latin typeface="Arial"/>
                <a:ea typeface="Arial"/>
                <a:cs typeface="Arial"/>
                <a:sym typeface="Arial"/>
              </a:rPr>
              <a:t>), conversión de datos (</a:t>
            </a:r>
            <a:r>
              <a:rPr lang="es" sz="1700">
                <a:solidFill>
                  <a:srgbClr val="188038"/>
                </a:solidFill>
                <a:latin typeface="Roboto Mono"/>
                <a:ea typeface="Roboto Mono"/>
                <a:cs typeface="Roboto Mono"/>
                <a:sym typeface="Roboto Mono"/>
              </a:rPr>
              <a:t>strconv</a:t>
            </a:r>
            <a:r>
              <a:rPr lang="es" sz="1700">
                <a:latin typeface="Arial"/>
                <a:ea typeface="Arial"/>
                <a:cs typeface="Arial"/>
                <a:sym typeface="Arial"/>
              </a:rPr>
              <a:t>), manejo de tiempo (</a:t>
            </a:r>
            <a:r>
              <a:rPr lang="es" sz="1700">
                <a:solidFill>
                  <a:srgbClr val="188038"/>
                </a:solidFill>
                <a:latin typeface="Roboto Mono"/>
                <a:ea typeface="Roboto Mono"/>
                <a:cs typeface="Roboto Mono"/>
                <a:sym typeface="Roboto Mono"/>
              </a:rPr>
              <a:t>time</a:t>
            </a:r>
            <a:r>
              <a:rPr lang="es" sz="1700">
                <a:latin typeface="Arial"/>
                <a:ea typeface="Arial"/>
                <a:cs typeface="Arial"/>
                <a:sym typeface="Arial"/>
              </a:rPr>
              <a:t>), y para imprimir mensajes de registro (</a:t>
            </a:r>
            <a:r>
              <a:rPr lang="es" sz="1700">
                <a:solidFill>
                  <a:srgbClr val="188038"/>
                </a:solidFill>
                <a:latin typeface="Roboto Mono"/>
                <a:ea typeface="Roboto Mono"/>
                <a:cs typeface="Roboto Mono"/>
                <a:sym typeface="Roboto Mono"/>
              </a:rPr>
              <a:t>log</a:t>
            </a:r>
            <a:r>
              <a:rPr lang="es" sz="1700">
                <a:latin typeface="Arial"/>
                <a:ea typeface="Arial"/>
                <a:cs typeface="Arial"/>
                <a:sym typeface="Arial"/>
              </a:rPr>
              <a:t>).</a:t>
            </a:r>
            <a:endParaRPr sz="2400"/>
          </a:p>
        </p:txBody>
      </p:sp>
      <p:pic>
        <p:nvPicPr>
          <p:cNvPr id="258" name="Google Shape;258;p44"/>
          <p:cNvPicPr preferRelativeResize="0"/>
          <p:nvPr/>
        </p:nvPicPr>
        <p:blipFill>
          <a:blip r:embed="rId3">
            <a:alphaModFix/>
          </a:blip>
          <a:stretch>
            <a:fillRect/>
          </a:stretch>
        </p:blipFill>
        <p:spPr>
          <a:xfrm>
            <a:off x="158025" y="661775"/>
            <a:ext cx="4698025" cy="2468450"/>
          </a:xfrm>
          <a:prstGeom prst="rect">
            <a:avLst/>
          </a:prstGeom>
          <a:noFill/>
          <a:ln>
            <a:noFill/>
          </a:ln>
        </p:spPr>
      </p:pic>
      <p:sp>
        <p:nvSpPr>
          <p:cNvPr id="259" name="Google Shape;259;p44"/>
          <p:cNvSpPr txBox="1"/>
          <p:nvPr/>
        </p:nvSpPr>
        <p:spPr>
          <a:xfrm>
            <a:off x="2091100" y="79275"/>
            <a:ext cx="5264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100" b="1">
                <a:solidFill>
                  <a:srgbClr val="1B1B1D"/>
                </a:solidFill>
              </a:rPr>
              <a:t>Código del servidor</a:t>
            </a:r>
            <a:r>
              <a:rPr lang="es" sz="2100" b="1">
                <a:solidFill>
                  <a:srgbClr val="FF0000"/>
                </a:solidFill>
              </a:rPr>
              <a:t> </a:t>
            </a:r>
            <a:r>
              <a:rPr lang="es" sz="2100" b="1">
                <a:solidFill>
                  <a:srgbClr val="FF0000"/>
                </a:solidFill>
                <a:latin typeface="Roboto Mono"/>
                <a:ea typeface="Roboto Mono"/>
                <a:cs typeface="Roboto Mono"/>
                <a:sym typeface="Roboto Mono"/>
              </a:rPr>
              <a:t>rpc_server.go</a:t>
            </a:r>
            <a:endParaRPr sz="2400" b="1">
              <a:solidFill>
                <a:srgbClr val="FF0000"/>
              </a:solidFill>
            </a:endParaRPr>
          </a:p>
        </p:txBody>
      </p:sp>
      <p:pic>
        <p:nvPicPr>
          <p:cNvPr id="260" name="Google Shape;260;p44"/>
          <p:cNvPicPr preferRelativeResize="0"/>
          <p:nvPr/>
        </p:nvPicPr>
        <p:blipFill>
          <a:blip r:embed="rId4">
            <a:alphaModFix/>
          </a:blip>
          <a:stretch>
            <a:fillRect/>
          </a:stretch>
        </p:blipFill>
        <p:spPr>
          <a:xfrm>
            <a:off x="158026" y="3251025"/>
            <a:ext cx="4698025" cy="1393137"/>
          </a:xfrm>
          <a:prstGeom prst="rect">
            <a:avLst/>
          </a:prstGeom>
          <a:noFill/>
          <a:ln>
            <a:noFill/>
          </a:ln>
        </p:spPr>
      </p:pic>
      <p:sp>
        <p:nvSpPr>
          <p:cNvPr id="261" name="Google Shape;261;p44"/>
          <p:cNvSpPr txBox="1"/>
          <p:nvPr/>
        </p:nvSpPr>
        <p:spPr>
          <a:xfrm>
            <a:off x="5056325" y="3251025"/>
            <a:ext cx="38352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500" b="1">
                <a:solidFill>
                  <a:schemeClr val="dk1"/>
                </a:solidFill>
              </a:rPr>
              <a:t>Función failOnError</a:t>
            </a:r>
            <a:r>
              <a:rPr lang="es" sz="1500">
                <a:solidFill>
                  <a:schemeClr val="dk1"/>
                </a:solidFill>
              </a:rPr>
              <a:t>: Esta función es solo para simplificar el manejo de errores en varias partes del código. Si ocurre un error, imprime un mensaje y detiene la ejecución con </a:t>
            </a:r>
            <a:r>
              <a:rPr lang="es" sz="1500">
                <a:solidFill>
                  <a:srgbClr val="188038"/>
                </a:solidFill>
                <a:latin typeface="Roboto Mono"/>
                <a:ea typeface="Roboto Mono"/>
                <a:cs typeface="Roboto Mono"/>
                <a:sym typeface="Roboto Mono"/>
              </a:rPr>
              <a:t>log.Panicf</a:t>
            </a:r>
            <a:r>
              <a:rPr lang="es" sz="1500">
                <a:solidFill>
                  <a:schemeClr val="dk1"/>
                </a:solidFill>
              </a:rPr>
              <a:t>.</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5"/>
          <p:cNvSpPr txBox="1">
            <a:spLocks noGrp="1"/>
          </p:cNvSpPr>
          <p:nvPr>
            <p:ph type="body" idx="1"/>
          </p:nvPr>
        </p:nvSpPr>
        <p:spPr>
          <a:xfrm>
            <a:off x="529000" y="705150"/>
            <a:ext cx="3577500" cy="1979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 sz="1600" b="1">
                <a:latin typeface="Arial"/>
                <a:ea typeface="Arial"/>
                <a:cs typeface="Arial"/>
                <a:sym typeface="Arial"/>
              </a:rPr>
              <a:t>Función Fibonacci</a:t>
            </a:r>
            <a:r>
              <a:rPr lang="es" sz="1600">
                <a:latin typeface="Arial"/>
                <a:ea typeface="Arial"/>
                <a:cs typeface="Arial"/>
                <a:sym typeface="Arial"/>
              </a:rPr>
              <a:t>: Esta función se encargará de calcular recursivamente el número de Fibonacci para </a:t>
            </a:r>
            <a:r>
              <a:rPr lang="es" sz="1600">
                <a:solidFill>
                  <a:srgbClr val="188038"/>
                </a:solidFill>
                <a:latin typeface="Roboto Mono"/>
                <a:ea typeface="Roboto Mono"/>
                <a:cs typeface="Roboto Mono"/>
                <a:sym typeface="Roboto Mono"/>
              </a:rPr>
              <a:t>n</a:t>
            </a:r>
            <a:r>
              <a:rPr lang="es" sz="1600">
                <a:latin typeface="Arial"/>
                <a:ea typeface="Arial"/>
                <a:cs typeface="Arial"/>
                <a:sym typeface="Arial"/>
              </a:rPr>
              <a:t>. Esta ejecución puede ser una operación "lenta" que el servidor ejecuta cuando recibe una solicitud RPC.</a:t>
            </a:r>
            <a:endParaRPr sz="1700"/>
          </a:p>
        </p:txBody>
      </p:sp>
      <p:sp>
        <p:nvSpPr>
          <p:cNvPr id="267" name="Google Shape;267;p45"/>
          <p:cNvSpPr txBox="1"/>
          <p:nvPr/>
        </p:nvSpPr>
        <p:spPr>
          <a:xfrm>
            <a:off x="2031650" y="89175"/>
            <a:ext cx="526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b="1">
                <a:solidFill>
                  <a:schemeClr val="dk1"/>
                </a:solidFill>
              </a:rPr>
              <a:t>Código del servidor</a:t>
            </a:r>
            <a:r>
              <a:rPr lang="es" sz="2000" b="1">
                <a:solidFill>
                  <a:srgbClr val="FF0000"/>
                </a:solidFill>
              </a:rPr>
              <a:t> </a:t>
            </a:r>
            <a:r>
              <a:rPr lang="es" sz="2000" b="1">
                <a:solidFill>
                  <a:srgbClr val="FF0000"/>
                </a:solidFill>
                <a:latin typeface="Roboto Mono"/>
                <a:ea typeface="Roboto Mono"/>
                <a:cs typeface="Roboto Mono"/>
                <a:sym typeface="Roboto Mono"/>
              </a:rPr>
              <a:t>rpc_server.go</a:t>
            </a:r>
            <a:endParaRPr sz="2300" b="1">
              <a:solidFill>
                <a:srgbClr val="FF0000"/>
              </a:solidFill>
            </a:endParaRPr>
          </a:p>
        </p:txBody>
      </p:sp>
      <p:pic>
        <p:nvPicPr>
          <p:cNvPr id="268" name="Google Shape;268;p45"/>
          <p:cNvPicPr preferRelativeResize="0"/>
          <p:nvPr/>
        </p:nvPicPr>
        <p:blipFill>
          <a:blip r:embed="rId3">
            <a:alphaModFix/>
          </a:blip>
          <a:stretch>
            <a:fillRect/>
          </a:stretch>
        </p:blipFill>
        <p:spPr>
          <a:xfrm>
            <a:off x="4652200" y="656675"/>
            <a:ext cx="4239399" cy="2430700"/>
          </a:xfrm>
          <a:prstGeom prst="rect">
            <a:avLst/>
          </a:prstGeom>
          <a:noFill/>
          <a:ln>
            <a:noFill/>
          </a:ln>
        </p:spPr>
      </p:pic>
      <p:pic>
        <p:nvPicPr>
          <p:cNvPr id="269" name="Google Shape;269;p45"/>
          <p:cNvPicPr preferRelativeResize="0"/>
          <p:nvPr/>
        </p:nvPicPr>
        <p:blipFill>
          <a:blip r:embed="rId4">
            <a:alphaModFix/>
          </a:blip>
          <a:stretch>
            <a:fillRect/>
          </a:stretch>
        </p:blipFill>
        <p:spPr>
          <a:xfrm>
            <a:off x="63225" y="3162275"/>
            <a:ext cx="5409974" cy="1826625"/>
          </a:xfrm>
          <a:prstGeom prst="rect">
            <a:avLst/>
          </a:prstGeom>
          <a:noFill/>
          <a:ln>
            <a:noFill/>
          </a:ln>
        </p:spPr>
      </p:pic>
      <p:sp>
        <p:nvSpPr>
          <p:cNvPr id="270" name="Google Shape;270;p45"/>
          <p:cNvSpPr txBox="1"/>
          <p:nvPr/>
        </p:nvSpPr>
        <p:spPr>
          <a:xfrm>
            <a:off x="5473200" y="3032575"/>
            <a:ext cx="35775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500" b="1">
                <a:solidFill>
                  <a:schemeClr val="dk1"/>
                </a:solidFill>
              </a:rPr>
              <a:t>Conexión a RabbitMQ</a:t>
            </a:r>
            <a:r>
              <a:rPr lang="es" sz="1500">
                <a:solidFill>
                  <a:schemeClr val="dk1"/>
                </a:solidFill>
              </a:rPr>
              <a:t>: Aquí el servidor se conecta al broker RabbitMQ usando </a:t>
            </a:r>
            <a:r>
              <a:rPr lang="es" sz="1500">
                <a:solidFill>
                  <a:srgbClr val="188038"/>
                </a:solidFill>
                <a:latin typeface="Roboto Mono"/>
                <a:ea typeface="Roboto Mono"/>
                <a:cs typeface="Roboto Mono"/>
                <a:sym typeface="Roboto Mono"/>
              </a:rPr>
              <a:t>amqp.Dial</a:t>
            </a:r>
            <a:r>
              <a:rPr lang="es" sz="1500">
                <a:solidFill>
                  <a:schemeClr val="dk1"/>
                </a:solidFill>
              </a:rPr>
              <a:t> con la URL de conexión y las credenciales.</a:t>
            </a:r>
            <a:endParaRPr sz="1500">
              <a:solidFill>
                <a:schemeClr val="dk1"/>
              </a:solidFill>
            </a:endParaRPr>
          </a:p>
          <a:p>
            <a:pPr marL="0" lvl="0" indent="0" algn="l" rtl="0">
              <a:spcBef>
                <a:spcPts val="0"/>
              </a:spcBef>
              <a:spcAft>
                <a:spcPts val="0"/>
              </a:spcAft>
              <a:buNone/>
            </a:pPr>
            <a:r>
              <a:rPr lang="es" sz="1500" b="1">
                <a:solidFill>
                  <a:schemeClr val="dk1"/>
                </a:solidFill>
              </a:rPr>
              <a:t>Canal</a:t>
            </a:r>
            <a:r>
              <a:rPr lang="es" sz="1500">
                <a:solidFill>
                  <a:schemeClr val="dk1"/>
                </a:solidFill>
              </a:rPr>
              <a:t>: Luego, se abre un canal sobre esta conexión. Es en este canal donde se comunicarán los mensajes de solicitud y respuesta.</a:t>
            </a:r>
            <a:endParaRPr sz="15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6"/>
          <p:cNvSpPr txBox="1"/>
          <p:nvPr/>
        </p:nvSpPr>
        <p:spPr>
          <a:xfrm>
            <a:off x="2031650" y="0"/>
            <a:ext cx="526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b="1">
                <a:solidFill>
                  <a:schemeClr val="dk1"/>
                </a:solidFill>
              </a:rPr>
              <a:t>Código del servidor</a:t>
            </a:r>
            <a:r>
              <a:rPr lang="es" sz="2000" b="1">
                <a:solidFill>
                  <a:srgbClr val="FF0000"/>
                </a:solidFill>
              </a:rPr>
              <a:t> </a:t>
            </a:r>
            <a:r>
              <a:rPr lang="es" sz="2000" b="1">
                <a:solidFill>
                  <a:srgbClr val="FF0000"/>
                </a:solidFill>
                <a:latin typeface="Roboto Mono"/>
                <a:ea typeface="Roboto Mono"/>
                <a:cs typeface="Roboto Mono"/>
                <a:sym typeface="Roboto Mono"/>
              </a:rPr>
              <a:t>rpc_server.go</a:t>
            </a:r>
            <a:endParaRPr sz="2300" b="1">
              <a:solidFill>
                <a:srgbClr val="FF0000"/>
              </a:solidFill>
            </a:endParaRPr>
          </a:p>
        </p:txBody>
      </p:sp>
      <p:sp>
        <p:nvSpPr>
          <p:cNvPr id="276" name="Google Shape;276;p46"/>
          <p:cNvSpPr txBox="1"/>
          <p:nvPr/>
        </p:nvSpPr>
        <p:spPr>
          <a:xfrm>
            <a:off x="5272325" y="644175"/>
            <a:ext cx="3560100" cy="2031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500" b="1">
                <a:solidFill>
                  <a:schemeClr val="dk1"/>
                </a:solidFill>
              </a:rPr>
              <a:t>Declaración de la cola</a:t>
            </a:r>
            <a:r>
              <a:rPr lang="es" sz="1500">
                <a:solidFill>
                  <a:schemeClr val="dk1"/>
                </a:solidFill>
              </a:rPr>
              <a:t>: Aquí declaramos una cola llamada </a:t>
            </a:r>
            <a:r>
              <a:rPr lang="es" sz="1500">
                <a:solidFill>
                  <a:srgbClr val="188038"/>
                </a:solidFill>
                <a:latin typeface="Roboto Mono"/>
                <a:ea typeface="Roboto Mono"/>
                <a:cs typeface="Roboto Mono"/>
                <a:sym typeface="Roboto Mono"/>
              </a:rPr>
              <a:t>rpc_queue</a:t>
            </a:r>
            <a:r>
              <a:rPr lang="es" sz="1500">
                <a:solidFill>
                  <a:schemeClr val="dk1"/>
                </a:solidFill>
              </a:rPr>
              <a:t>. Esta cola recibe las solicitudes RPC. Los parámetros definen que la cola no es duradera, ni exclusiva, y no se elimina automáticamente cuando no está en uso.</a:t>
            </a:r>
            <a:endParaRPr sz="1900">
              <a:solidFill>
                <a:schemeClr val="dk1"/>
              </a:solidFill>
            </a:endParaRPr>
          </a:p>
        </p:txBody>
      </p:sp>
      <p:pic>
        <p:nvPicPr>
          <p:cNvPr id="277" name="Google Shape;277;p46"/>
          <p:cNvPicPr preferRelativeResize="0"/>
          <p:nvPr/>
        </p:nvPicPr>
        <p:blipFill>
          <a:blip r:embed="rId3">
            <a:alphaModFix/>
          </a:blip>
          <a:stretch>
            <a:fillRect/>
          </a:stretch>
        </p:blipFill>
        <p:spPr>
          <a:xfrm>
            <a:off x="196675" y="566175"/>
            <a:ext cx="4873325" cy="4264150"/>
          </a:xfrm>
          <a:prstGeom prst="rect">
            <a:avLst/>
          </a:prstGeom>
          <a:noFill/>
          <a:ln>
            <a:noFill/>
          </a:ln>
        </p:spPr>
      </p:pic>
      <p:sp>
        <p:nvSpPr>
          <p:cNvPr id="278" name="Google Shape;278;p46"/>
          <p:cNvSpPr txBox="1"/>
          <p:nvPr/>
        </p:nvSpPr>
        <p:spPr>
          <a:xfrm>
            <a:off x="5183225" y="3137125"/>
            <a:ext cx="37383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dk1"/>
                </a:solidFill>
              </a:rPr>
              <a:t>QoS (Calidad de Servicio)</a:t>
            </a:r>
            <a:r>
              <a:rPr lang="es">
                <a:solidFill>
                  <a:schemeClr val="dk1"/>
                </a:solidFill>
              </a:rPr>
              <a:t>: Configuramos el prefetch count en 1, lo que significa que RabbitMQ no enviará más de un mensaje al servidor antes de que este haya confirmado la recepción del mensaje anterior. Esto asegura que solo procesamos una solicitud a la vez.</a:t>
            </a:r>
            <a:endParaRPr sz="17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p:nvPr/>
        </p:nvSpPr>
        <p:spPr>
          <a:xfrm>
            <a:off x="2031650" y="89175"/>
            <a:ext cx="526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b="1">
                <a:solidFill>
                  <a:schemeClr val="dk1"/>
                </a:solidFill>
              </a:rPr>
              <a:t>Código del servidor</a:t>
            </a:r>
            <a:r>
              <a:rPr lang="es" sz="2000" b="1">
                <a:solidFill>
                  <a:srgbClr val="FF0000"/>
                </a:solidFill>
              </a:rPr>
              <a:t> </a:t>
            </a:r>
            <a:r>
              <a:rPr lang="es" sz="2000" b="1">
                <a:solidFill>
                  <a:srgbClr val="FF0000"/>
                </a:solidFill>
                <a:latin typeface="Roboto Mono"/>
                <a:ea typeface="Roboto Mono"/>
                <a:cs typeface="Roboto Mono"/>
                <a:sym typeface="Roboto Mono"/>
              </a:rPr>
              <a:t>rpc_server.go</a:t>
            </a:r>
            <a:endParaRPr sz="2300" b="1">
              <a:solidFill>
                <a:srgbClr val="FF0000"/>
              </a:solidFill>
            </a:endParaRPr>
          </a:p>
        </p:txBody>
      </p:sp>
      <p:pic>
        <p:nvPicPr>
          <p:cNvPr id="284" name="Google Shape;284;p47"/>
          <p:cNvPicPr preferRelativeResize="0"/>
          <p:nvPr/>
        </p:nvPicPr>
        <p:blipFill>
          <a:blip r:embed="rId3">
            <a:alphaModFix/>
          </a:blip>
          <a:stretch>
            <a:fillRect/>
          </a:stretch>
        </p:blipFill>
        <p:spPr>
          <a:xfrm>
            <a:off x="1783875" y="588976"/>
            <a:ext cx="5195324" cy="3035275"/>
          </a:xfrm>
          <a:prstGeom prst="rect">
            <a:avLst/>
          </a:prstGeom>
          <a:noFill/>
          <a:ln>
            <a:noFill/>
          </a:ln>
        </p:spPr>
      </p:pic>
      <p:sp>
        <p:nvSpPr>
          <p:cNvPr id="285" name="Google Shape;285;p47"/>
          <p:cNvSpPr txBox="1"/>
          <p:nvPr/>
        </p:nvSpPr>
        <p:spPr>
          <a:xfrm>
            <a:off x="1022750" y="3647050"/>
            <a:ext cx="6476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500" b="1">
                <a:solidFill>
                  <a:schemeClr val="dk1"/>
                </a:solidFill>
              </a:rPr>
              <a:t>Consumiendo mensajes</a:t>
            </a:r>
            <a:r>
              <a:rPr lang="es" sz="1500">
                <a:solidFill>
                  <a:schemeClr val="dk1"/>
                </a:solidFill>
              </a:rPr>
              <a:t>: El servidor se registra como consumidor de la cola </a:t>
            </a:r>
            <a:r>
              <a:rPr lang="es" sz="1500">
                <a:solidFill>
                  <a:srgbClr val="188038"/>
                </a:solidFill>
                <a:latin typeface="Roboto Mono"/>
                <a:ea typeface="Roboto Mono"/>
                <a:cs typeface="Roboto Mono"/>
                <a:sym typeface="Roboto Mono"/>
              </a:rPr>
              <a:t>rpc_queue</a:t>
            </a:r>
            <a:r>
              <a:rPr lang="es" sz="1500">
                <a:solidFill>
                  <a:schemeClr val="dk1"/>
                </a:solidFill>
              </a:rPr>
              <a:t>. Cada mensaje que llega aquí representa una solicitud RPC. Usamos </a:t>
            </a:r>
            <a:r>
              <a:rPr lang="es" sz="1500">
                <a:solidFill>
                  <a:srgbClr val="188038"/>
                </a:solidFill>
                <a:latin typeface="Roboto Mono"/>
                <a:ea typeface="Roboto Mono"/>
                <a:cs typeface="Roboto Mono"/>
                <a:sym typeface="Roboto Mono"/>
              </a:rPr>
              <a:t>false</a:t>
            </a:r>
            <a:r>
              <a:rPr lang="es" sz="1500">
                <a:solidFill>
                  <a:schemeClr val="dk1"/>
                </a:solidFill>
              </a:rPr>
              <a:t> para </a:t>
            </a:r>
            <a:r>
              <a:rPr lang="es" sz="1500">
                <a:solidFill>
                  <a:srgbClr val="188038"/>
                </a:solidFill>
                <a:latin typeface="Roboto Mono"/>
                <a:ea typeface="Roboto Mono"/>
                <a:cs typeface="Roboto Mono"/>
                <a:sym typeface="Roboto Mono"/>
              </a:rPr>
              <a:t>auto-ack</a:t>
            </a:r>
            <a:r>
              <a:rPr lang="es" sz="1500">
                <a:solidFill>
                  <a:schemeClr val="dk1"/>
                </a:solidFill>
              </a:rPr>
              <a:t> porque confirmamos los mensajes manualmente cuando terminamos de procesarlos.</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8"/>
          <p:cNvSpPr txBox="1"/>
          <p:nvPr/>
        </p:nvSpPr>
        <p:spPr>
          <a:xfrm>
            <a:off x="2051475" y="0"/>
            <a:ext cx="526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b="1">
                <a:solidFill>
                  <a:schemeClr val="dk1"/>
                </a:solidFill>
              </a:rPr>
              <a:t>Código del servidor </a:t>
            </a:r>
            <a:r>
              <a:rPr lang="es" sz="2000" b="1">
                <a:solidFill>
                  <a:srgbClr val="FF0000"/>
                </a:solidFill>
                <a:latin typeface="Roboto Mono"/>
                <a:ea typeface="Roboto Mono"/>
                <a:cs typeface="Roboto Mono"/>
                <a:sym typeface="Roboto Mono"/>
              </a:rPr>
              <a:t>rpc_server.go</a:t>
            </a:r>
            <a:endParaRPr sz="2300" b="1">
              <a:solidFill>
                <a:srgbClr val="FF0000"/>
              </a:solidFill>
            </a:endParaRPr>
          </a:p>
        </p:txBody>
      </p:sp>
      <p:pic>
        <p:nvPicPr>
          <p:cNvPr id="291" name="Google Shape;291;p48"/>
          <p:cNvPicPr preferRelativeResize="0"/>
          <p:nvPr/>
        </p:nvPicPr>
        <p:blipFill>
          <a:blip r:embed="rId3">
            <a:alphaModFix/>
          </a:blip>
          <a:stretch>
            <a:fillRect/>
          </a:stretch>
        </p:blipFill>
        <p:spPr>
          <a:xfrm>
            <a:off x="59450" y="515325"/>
            <a:ext cx="5829300" cy="4557724"/>
          </a:xfrm>
          <a:prstGeom prst="rect">
            <a:avLst/>
          </a:prstGeom>
          <a:noFill/>
          <a:ln>
            <a:noFill/>
          </a:ln>
        </p:spPr>
      </p:pic>
      <p:sp>
        <p:nvSpPr>
          <p:cNvPr id="292" name="Google Shape;292;p48"/>
          <p:cNvSpPr txBox="1"/>
          <p:nvPr/>
        </p:nvSpPr>
        <p:spPr>
          <a:xfrm>
            <a:off x="6025525" y="515325"/>
            <a:ext cx="3000000" cy="432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100" b="1">
                <a:solidFill>
                  <a:schemeClr val="dk1"/>
                </a:solidFill>
              </a:rPr>
              <a:t>Goroutine</a:t>
            </a:r>
            <a:r>
              <a:rPr lang="es" sz="1100">
                <a:solidFill>
                  <a:schemeClr val="dk1"/>
                </a:solidFill>
              </a:rPr>
              <a:t>: Usamos una goroutine para procesar las solicitudes de forma concurrente.</a:t>
            </a:r>
            <a:endParaRPr sz="1100">
              <a:solidFill>
                <a:schemeClr val="dk1"/>
              </a:solidFill>
            </a:endParaRPr>
          </a:p>
          <a:p>
            <a:pPr marL="457200" lvl="0" indent="-298450" algn="l" rtl="0">
              <a:lnSpc>
                <a:spcPct val="115000"/>
              </a:lnSpc>
              <a:spcBef>
                <a:spcPts val="1200"/>
              </a:spcBef>
              <a:spcAft>
                <a:spcPts val="0"/>
              </a:spcAft>
              <a:buClr>
                <a:schemeClr val="dk1"/>
              </a:buClr>
              <a:buSzPts val="1100"/>
              <a:buChar char="●"/>
            </a:pPr>
            <a:r>
              <a:rPr lang="es" sz="1100" b="1">
                <a:solidFill>
                  <a:schemeClr val="dk1"/>
                </a:solidFill>
              </a:rPr>
              <a:t>Contexto con tiempo de espera</a:t>
            </a:r>
            <a:r>
              <a:rPr lang="es" sz="1100">
                <a:solidFill>
                  <a:schemeClr val="dk1"/>
                </a:solidFill>
              </a:rPr>
              <a:t>: Usamos </a:t>
            </a:r>
            <a:r>
              <a:rPr lang="es" sz="1100">
                <a:solidFill>
                  <a:srgbClr val="188038"/>
                </a:solidFill>
                <a:latin typeface="Roboto Mono"/>
                <a:ea typeface="Roboto Mono"/>
                <a:cs typeface="Roboto Mono"/>
                <a:sym typeface="Roboto Mono"/>
              </a:rPr>
              <a:t>context.WithTimeout</a:t>
            </a:r>
            <a:r>
              <a:rPr lang="es" sz="1100">
                <a:solidFill>
                  <a:schemeClr val="dk1"/>
                </a:solidFill>
              </a:rPr>
              <a:t> para limitar el tiempo de procesamiento a 5 segundos por solicitud.</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s" sz="1100" b="1">
                <a:solidFill>
                  <a:schemeClr val="dk1"/>
                </a:solidFill>
              </a:rPr>
              <a:t>Procesamiento de mensajes</a:t>
            </a:r>
            <a:r>
              <a:rPr lang="es" sz="1100">
                <a:solidFill>
                  <a:schemeClr val="dk1"/>
                </a:solidFill>
              </a:rPr>
              <a:t>: Convertimos el cuerpo del mensaje a un número entero (</a:t>
            </a:r>
            <a:r>
              <a:rPr lang="es" sz="1100">
                <a:solidFill>
                  <a:srgbClr val="188038"/>
                </a:solidFill>
                <a:latin typeface="Roboto Mono"/>
                <a:ea typeface="Roboto Mono"/>
                <a:cs typeface="Roboto Mono"/>
                <a:sym typeface="Roboto Mono"/>
              </a:rPr>
              <a:t>n</a:t>
            </a:r>
            <a:r>
              <a:rPr lang="es" sz="1100">
                <a:solidFill>
                  <a:schemeClr val="dk1"/>
                </a:solidFill>
              </a:rPr>
              <a:t>) y calculamos el número de Fibonacci correspondiente.</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s" sz="1100" b="1">
                <a:solidFill>
                  <a:schemeClr val="dk1"/>
                </a:solidFill>
              </a:rPr>
              <a:t>Respuesta</a:t>
            </a:r>
            <a:r>
              <a:rPr lang="es" sz="1100">
                <a:solidFill>
                  <a:schemeClr val="dk1"/>
                </a:solidFill>
              </a:rPr>
              <a:t>: Publicamos la respuesta en la cola </a:t>
            </a:r>
            <a:r>
              <a:rPr lang="es" sz="1100">
                <a:solidFill>
                  <a:srgbClr val="188038"/>
                </a:solidFill>
                <a:latin typeface="Roboto Mono"/>
                <a:ea typeface="Roboto Mono"/>
                <a:cs typeface="Roboto Mono"/>
                <a:sym typeface="Roboto Mono"/>
              </a:rPr>
              <a:t>ReplyTo</a:t>
            </a:r>
            <a:r>
              <a:rPr lang="es" sz="1100">
                <a:solidFill>
                  <a:schemeClr val="dk1"/>
                </a:solidFill>
              </a:rPr>
              <a:t> que nos indicó el cliente. El </a:t>
            </a:r>
            <a:r>
              <a:rPr lang="es" sz="1100">
                <a:solidFill>
                  <a:srgbClr val="188038"/>
                </a:solidFill>
                <a:latin typeface="Roboto Mono"/>
                <a:ea typeface="Roboto Mono"/>
                <a:cs typeface="Roboto Mono"/>
                <a:sym typeface="Roboto Mono"/>
              </a:rPr>
              <a:t>CorrelationId</a:t>
            </a:r>
            <a:r>
              <a:rPr lang="es" sz="1100">
                <a:solidFill>
                  <a:schemeClr val="dk1"/>
                </a:solidFill>
              </a:rPr>
              <a:t> asegura que el cliente pueda relacionar la respuesta con la solicitud original.</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s" sz="1100" b="1">
                <a:solidFill>
                  <a:schemeClr val="dk1"/>
                </a:solidFill>
              </a:rPr>
              <a:t>Acknowledgement</a:t>
            </a:r>
            <a:r>
              <a:rPr lang="es" sz="1100">
                <a:solidFill>
                  <a:schemeClr val="dk1"/>
                </a:solidFill>
              </a:rPr>
              <a:t>: Confirmamos manualmente que hemos procesado el mensaje con </a:t>
            </a:r>
            <a:r>
              <a:rPr lang="es" sz="1100">
                <a:solidFill>
                  <a:srgbClr val="188038"/>
                </a:solidFill>
                <a:latin typeface="Roboto Mono"/>
                <a:ea typeface="Roboto Mono"/>
                <a:cs typeface="Roboto Mono"/>
                <a:sym typeface="Roboto Mono"/>
              </a:rPr>
              <a:t>d.Ack(false)</a:t>
            </a:r>
            <a:r>
              <a:rPr lang="es" sz="1100">
                <a:solidFill>
                  <a:schemeClr val="dk1"/>
                </a:solidFill>
              </a:rPr>
              <a:t>.</a:t>
            </a:r>
            <a:endParaRPr sz="11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9"/>
          <p:cNvSpPr txBox="1"/>
          <p:nvPr/>
        </p:nvSpPr>
        <p:spPr>
          <a:xfrm>
            <a:off x="2031650" y="89175"/>
            <a:ext cx="526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b="1">
                <a:solidFill>
                  <a:schemeClr val="dk1"/>
                </a:solidFill>
              </a:rPr>
              <a:t>Código del servidor</a:t>
            </a:r>
            <a:r>
              <a:rPr lang="es" sz="2000" b="1">
                <a:solidFill>
                  <a:srgbClr val="FF0000"/>
                </a:solidFill>
              </a:rPr>
              <a:t> </a:t>
            </a:r>
            <a:r>
              <a:rPr lang="es" sz="2000" b="1">
                <a:solidFill>
                  <a:srgbClr val="FF0000"/>
                </a:solidFill>
                <a:latin typeface="Roboto Mono"/>
                <a:ea typeface="Roboto Mono"/>
                <a:cs typeface="Roboto Mono"/>
                <a:sym typeface="Roboto Mono"/>
              </a:rPr>
              <a:t>rpc_server.go</a:t>
            </a:r>
            <a:endParaRPr sz="2300" b="1">
              <a:solidFill>
                <a:srgbClr val="FF0000"/>
              </a:solidFill>
            </a:endParaRPr>
          </a:p>
        </p:txBody>
      </p:sp>
      <p:pic>
        <p:nvPicPr>
          <p:cNvPr id="298" name="Google Shape;298;p49"/>
          <p:cNvPicPr preferRelativeResize="0"/>
          <p:nvPr/>
        </p:nvPicPr>
        <p:blipFill>
          <a:blip r:embed="rId3">
            <a:alphaModFix/>
          </a:blip>
          <a:stretch>
            <a:fillRect/>
          </a:stretch>
        </p:blipFill>
        <p:spPr>
          <a:xfrm>
            <a:off x="1767775" y="847400"/>
            <a:ext cx="5286375" cy="1390650"/>
          </a:xfrm>
          <a:prstGeom prst="rect">
            <a:avLst/>
          </a:prstGeom>
          <a:noFill/>
          <a:ln>
            <a:noFill/>
          </a:ln>
        </p:spPr>
      </p:pic>
      <p:sp>
        <p:nvSpPr>
          <p:cNvPr id="299" name="Google Shape;299;p49"/>
          <p:cNvSpPr txBox="1"/>
          <p:nvPr/>
        </p:nvSpPr>
        <p:spPr>
          <a:xfrm>
            <a:off x="1512525" y="2685750"/>
            <a:ext cx="58926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dk1"/>
                </a:solidFill>
              </a:rPr>
              <a:t>Esperando indefinidamente</a:t>
            </a:r>
            <a:r>
              <a:rPr lang="es" sz="1600">
                <a:solidFill>
                  <a:schemeClr val="dk1"/>
                </a:solidFill>
              </a:rPr>
              <a:t>: Finalmente, el servidor se queda esperando indefinidamente nuevas solicitudes RPC. El canal </a:t>
            </a:r>
            <a:r>
              <a:rPr lang="es" sz="1600">
                <a:solidFill>
                  <a:srgbClr val="188038"/>
                </a:solidFill>
                <a:latin typeface="Roboto Mono"/>
                <a:ea typeface="Roboto Mono"/>
                <a:cs typeface="Roboto Mono"/>
                <a:sym typeface="Roboto Mono"/>
              </a:rPr>
              <a:t>forever</a:t>
            </a:r>
            <a:r>
              <a:rPr lang="es" sz="1600">
                <a:solidFill>
                  <a:schemeClr val="dk1"/>
                </a:solidFill>
              </a:rPr>
              <a:t> se usa para mantener el servidor activo.</a:t>
            </a:r>
            <a:endParaRPr sz="19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0"/>
          <p:cNvSpPr txBox="1"/>
          <p:nvPr/>
        </p:nvSpPr>
        <p:spPr>
          <a:xfrm>
            <a:off x="2031650" y="89175"/>
            <a:ext cx="526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b="1">
                <a:solidFill>
                  <a:schemeClr val="dk1"/>
                </a:solidFill>
              </a:rPr>
              <a:t>Código del servidor</a:t>
            </a:r>
            <a:r>
              <a:rPr lang="es" sz="2000" b="1">
                <a:solidFill>
                  <a:srgbClr val="FF0000"/>
                </a:solidFill>
              </a:rPr>
              <a:t> </a:t>
            </a:r>
            <a:r>
              <a:rPr lang="es" sz="2000" b="1">
                <a:solidFill>
                  <a:srgbClr val="0CCB0C"/>
                </a:solidFill>
                <a:latin typeface="Roboto Mono"/>
                <a:ea typeface="Roboto Mono"/>
                <a:cs typeface="Roboto Mono"/>
                <a:sym typeface="Roboto Mono"/>
              </a:rPr>
              <a:t>rpc_client.go</a:t>
            </a:r>
            <a:endParaRPr sz="2300" b="1">
              <a:solidFill>
                <a:srgbClr val="0CCB0C"/>
              </a:solidFill>
            </a:endParaRPr>
          </a:p>
        </p:txBody>
      </p:sp>
      <p:pic>
        <p:nvPicPr>
          <p:cNvPr id="305" name="Google Shape;305;p50"/>
          <p:cNvPicPr preferRelativeResize="0"/>
          <p:nvPr/>
        </p:nvPicPr>
        <p:blipFill>
          <a:blip r:embed="rId3">
            <a:alphaModFix/>
          </a:blip>
          <a:stretch>
            <a:fillRect/>
          </a:stretch>
        </p:blipFill>
        <p:spPr>
          <a:xfrm>
            <a:off x="330775" y="581775"/>
            <a:ext cx="4241225" cy="2606440"/>
          </a:xfrm>
          <a:prstGeom prst="rect">
            <a:avLst/>
          </a:prstGeom>
          <a:noFill/>
          <a:ln>
            <a:noFill/>
          </a:ln>
        </p:spPr>
      </p:pic>
      <p:sp>
        <p:nvSpPr>
          <p:cNvPr id="306" name="Google Shape;306;p50"/>
          <p:cNvSpPr txBox="1"/>
          <p:nvPr/>
        </p:nvSpPr>
        <p:spPr>
          <a:xfrm>
            <a:off x="4808525" y="581775"/>
            <a:ext cx="4083000" cy="254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b="1">
                <a:solidFill>
                  <a:schemeClr val="dk1"/>
                </a:solidFill>
              </a:rPr>
              <a:t>Paquetes</a:t>
            </a:r>
            <a:r>
              <a:rPr lang="es" sz="1300">
                <a:solidFill>
                  <a:schemeClr val="dk1"/>
                </a:solidFill>
              </a:rPr>
              <a:t>: Importamos los paquetes necesarios para:</a:t>
            </a:r>
            <a:endParaRPr sz="1300">
              <a:solidFill>
                <a:schemeClr val="dk1"/>
              </a:solidFill>
            </a:endParaRPr>
          </a:p>
          <a:p>
            <a:pPr marL="457200" lvl="0" indent="-311150" algn="l" rtl="0">
              <a:lnSpc>
                <a:spcPct val="115000"/>
              </a:lnSpc>
              <a:spcBef>
                <a:spcPts val="1200"/>
              </a:spcBef>
              <a:spcAft>
                <a:spcPts val="0"/>
              </a:spcAft>
              <a:buClr>
                <a:schemeClr val="dk1"/>
              </a:buClr>
              <a:buSzPts val="1300"/>
              <a:buChar char="●"/>
            </a:pPr>
            <a:r>
              <a:rPr lang="es" sz="1300">
                <a:solidFill>
                  <a:schemeClr val="dk1"/>
                </a:solidFill>
              </a:rPr>
              <a:t>Conexión a RabbitMQ (</a:t>
            </a:r>
            <a:r>
              <a:rPr lang="es" sz="1300">
                <a:solidFill>
                  <a:srgbClr val="188038"/>
                </a:solidFill>
                <a:latin typeface="Roboto Mono"/>
                <a:ea typeface="Roboto Mono"/>
                <a:cs typeface="Roboto Mono"/>
                <a:sym typeface="Roboto Mono"/>
              </a:rPr>
              <a:t>amqp</a:t>
            </a:r>
            <a:r>
              <a:rPr lang="es" sz="1300">
                <a:solidFill>
                  <a:schemeClr val="dk1"/>
                </a:solidFill>
              </a:rPr>
              <a:t>),</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s" sz="1300">
                <a:solidFill>
                  <a:schemeClr val="dk1"/>
                </a:solidFill>
              </a:rPr>
              <a:t>Contexto de tiempo para limitar solicitudes (</a:t>
            </a:r>
            <a:r>
              <a:rPr lang="es" sz="1300">
                <a:solidFill>
                  <a:srgbClr val="188038"/>
                </a:solidFill>
                <a:latin typeface="Roboto Mono"/>
                <a:ea typeface="Roboto Mono"/>
                <a:cs typeface="Roboto Mono"/>
                <a:sym typeface="Roboto Mono"/>
              </a:rPr>
              <a:t>context</a:t>
            </a:r>
            <a:r>
              <a:rPr lang="es" sz="1300">
                <a:solidFill>
                  <a:schemeClr val="dk1"/>
                </a:solidFill>
              </a:rPr>
              <a:t>),</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s" sz="1300">
                <a:solidFill>
                  <a:schemeClr val="dk1"/>
                </a:solidFill>
              </a:rPr>
              <a:t>Registro de logs (</a:t>
            </a:r>
            <a:r>
              <a:rPr lang="es" sz="1300">
                <a:solidFill>
                  <a:srgbClr val="188038"/>
                </a:solidFill>
                <a:latin typeface="Roboto Mono"/>
                <a:ea typeface="Roboto Mono"/>
                <a:cs typeface="Roboto Mono"/>
                <a:sym typeface="Roboto Mono"/>
              </a:rPr>
              <a:t>log</a:t>
            </a:r>
            <a:r>
              <a:rPr lang="es" sz="1300">
                <a:solidFill>
                  <a:schemeClr val="dk1"/>
                </a:solidFill>
              </a:rPr>
              <a:t>),</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s" sz="1300">
                <a:solidFill>
                  <a:schemeClr val="dk1"/>
                </a:solidFill>
              </a:rPr>
              <a:t>Generación de números aleatorios y cadenas (</a:t>
            </a:r>
            <a:r>
              <a:rPr lang="es" sz="1300">
                <a:solidFill>
                  <a:srgbClr val="188038"/>
                </a:solidFill>
                <a:latin typeface="Roboto Mono"/>
                <a:ea typeface="Roboto Mono"/>
                <a:cs typeface="Roboto Mono"/>
                <a:sym typeface="Roboto Mono"/>
              </a:rPr>
              <a:t>rand</a:t>
            </a:r>
            <a:r>
              <a:rPr lang="es" sz="1300">
                <a:solidFill>
                  <a:schemeClr val="dk1"/>
                </a:solidFill>
              </a:rPr>
              <a:t>, </a:t>
            </a:r>
            <a:r>
              <a:rPr lang="es" sz="1300">
                <a:solidFill>
                  <a:srgbClr val="188038"/>
                </a:solidFill>
                <a:latin typeface="Roboto Mono"/>
                <a:ea typeface="Roboto Mono"/>
                <a:cs typeface="Roboto Mono"/>
                <a:sym typeface="Roboto Mono"/>
              </a:rPr>
              <a:t>math/rand</a:t>
            </a:r>
            <a:r>
              <a:rPr lang="es" sz="1300">
                <a:solidFill>
                  <a:schemeClr val="dk1"/>
                </a:solidFill>
              </a:rPr>
              <a:t>),</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s" sz="1300">
                <a:solidFill>
                  <a:schemeClr val="dk1"/>
                </a:solidFill>
              </a:rPr>
              <a:t>Manejo de argumentos de línea de comandos (</a:t>
            </a:r>
            <a:r>
              <a:rPr lang="es" sz="1300">
                <a:solidFill>
                  <a:srgbClr val="188038"/>
                </a:solidFill>
                <a:latin typeface="Roboto Mono"/>
                <a:ea typeface="Roboto Mono"/>
                <a:cs typeface="Roboto Mono"/>
                <a:sym typeface="Roboto Mono"/>
              </a:rPr>
              <a:t>os</a:t>
            </a:r>
            <a:r>
              <a:rPr lang="es" sz="1300">
                <a:solidFill>
                  <a:schemeClr val="dk1"/>
                </a:solidFill>
              </a:rPr>
              <a:t>, </a:t>
            </a:r>
            <a:r>
              <a:rPr lang="es" sz="1300">
                <a:solidFill>
                  <a:srgbClr val="188038"/>
                </a:solidFill>
                <a:latin typeface="Roboto Mono"/>
                <a:ea typeface="Roboto Mono"/>
                <a:cs typeface="Roboto Mono"/>
                <a:sym typeface="Roboto Mono"/>
              </a:rPr>
              <a:t>strings</a:t>
            </a:r>
            <a:r>
              <a:rPr lang="es" sz="1300">
                <a:solidFill>
                  <a:schemeClr val="dk1"/>
                </a:solidFill>
              </a:rPr>
              <a:t>, </a:t>
            </a:r>
            <a:r>
              <a:rPr lang="es" sz="1300">
                <a:solidFill>
                  <a:srgbClr val="188038"/>
                </a:solidFill>
                <a:latin typeface="Roboto Mono"/>
                <a:ea typeface="Roboto Mono"/>
                <a:cs typeface="Roboto Mono"/>
                <a:sym typeface="Roboto Mono"/>
              </a:rPr>
              <a:t>strconv</a:t>
            </a:r>
            <a:r>
              <a:rPr lang="es" sz="1300">
                <a:solidFill>
                  <a:schemeClr val="dk1"/>
                </a:solidFill>
              </a:rPr>
              <a:t>).</a:t>
            </a:r>
            <a:endParaRPr sz="1300">
              <a:solidFill>
                <a:schemeClr val="dk1"/>
              </a:solidFill>
            </a:endParaRPr>
          </a:p>
        </p:txBody>
      </p:sp>
      <p:sp>
        <p:nvSpPr>
          <p:cNvPr id="307" name="Google Shape;307;p50"/>
          <p:cNvSpPr txBox="1"/>
          <p:nvPr/>
        </p:nvSpPr>
        <p:spPr>
          <a:xfrm>
            <a:off x="5421025" y="3539975"/>
            <a:ext cx="2994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chemeClr val="dk1"/>
                </a:solidFill>
              </a:rPr>
              <a:t>FailOnError</a:t>
            </a:r>
            <a:r>
              <a:rPr lang="es">
                <a:solidFill>
                  <a:schemeClr val="dk1"/>
                </a:solidFill>
              </a:rPr>
              <a:t> Como en el servidor, esta función maneja errores e imprime un mensaje si ocurre uno.</a:t>
            </a:r>
            <a:endParaRPr sz="1700"/>
          </a:p>
        </p:txBody>
      </p:sp>
      <p:pic>
        <p:nvPicPr>
          <p:cNvPr id="308" name="Google Shape;308;p50"/>
          <p:cNvPicPr preferRelativeResize="0"/>
          <p:nvPr/>
        </p:nvPicPr>
        <p:blipFill>
          <a:blip r:embed="rId4">
            <a:alphaModFix/>
          </a:blip>
          <a:stretch>
            <a:fillRect/>
          </a:stretch>
        </p:blipFill>
        <p:spPr>
          <a:xfrm>
            <a:off x="330775" y="3350515"/>
            <a:ext cx="4914900" cy="1381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1"/>
          <p:cNvSpPr txBox="1"/>
          <p:nvPr/>
        </p:nvSpPr>
        <p:spPr>
          <a:xfrm>
            <a:off x="2031650" y="89175"/>
            <a:ext cx="526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b="1">
                <a:solidFill>
                  <a:schemeClr val="dk1"/>
                </a:solidFill>
              </a:rPr>
              <a:t>Código del servidor</a:t>
            </a:r>
            <a:r>
              <a:rPr lang="es" sz="2000" b="1">
                <a:solidFill>
                  <a:srgbClr val="FF0000"/>
                </a:solidFill>
              </a:rPr>
              <a:t> </a:t>
            </a:r>
            <a:r>
              <a:rPr lang="es" sz="2000" b="1">
                <a:solidFill>
                  <a:srgbClr val="0CCB0C"/>
                </a:solidFill>
                <a:latin typeface="Roboto Mono"/>
                <a:ea typeface="Roboto Mono"/>
                <a:cs typeface="Roboto Mono"/>
                <a:sym typeface="Roboto Mono"/>
              </a:rPr>
              <a:t>rpc_client.go</a:t>
            </a:r>
            <a:endParaRPr sz="2300" b="1">
              <a:solidFill>
                <a:srgbClr val="0CCB0C"/>
              </a:solidFill>
            </a:endParaRPr>
          </a:p>
        </p:txBody>
      </p:sp>
      <p:pic>
        <p:nvPicPr>
          <p:cNvPr id="314" name="Google Shape;314;p51"/>
          <p:cNvPicPr preferRelativeResize="0"/>
          <p:nvPr/>
        </p:nvPicPr>
        <p:blipFill>
          <a:blip r:embed="rId3">
            <a:alphaModFix/>
          </a:blip>
          <a:stretch>
            <a:fillRect/>
          </a:stretch>
        </p:blipFill>
        <p:spPr>
          <a:xfrm>
            <a:off x="152400" y="937500"/>
            <a:ext cx="4503725" cy="1838255"/>
          </a:xfrm>
          <a:prstGeom prst="rect">
            <a:avLst/>
          </a:prstGeom>
          <a:noFill/>
          <a:ln>
            <a:noFill/>
          </a:ln>
        </p:spPr>
      </p:pic>
      <p:pic>
        <p:nvPicPr>
          <p:cNvPr id="315" name="Google Shape;315;p51"/>
          <p:cNvPicPr preferRelativeResize="0"/>
          <p:nvPr/>
        </p:nvPicPr>
        <p:blipFill>
          <a:blip r:embed="rId4">
            <a:alphaModFix/>
          </a:blip>
          <a:stretch>
            <a:fillRect/>
          </a:stretch>
        </p:blipFill>
        <p:spPr>
          <a:xfrm>
            <a:off x="192050" y="3266380"/>
            <a:ext cx="4267200" cy="1104900"/>
          </a:xfrm>
          <a:prstGeom prst="rect">
            <a:avLst/>
          </a:prstGeom>
          <a:noFill/>
          <a:ln>
            <a:noFill/>
          </a:ln>
        </p:spPr>
      </p:pic>
      <p:sp>
        <p:nvSpPr>
          <p:cNvPr id="316" name="Google Shape;316;p51"/>
          <p:cNvSpPr txBox="1"/>
          <p:nvPr/>
        </p:nvSpPr>
        <p:spPr>
          <a:xfrm>
            <a:off x="5103825" y="1187025"/>
            <a:ext cx="34608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500" b="1">
                <a:solidFill>
                  <a:schemeClr val="dk1"/>
                </a:solidFill>
              </a:rPr>
              <a:t>randomString</a:t>
            </a:r>
            <a:r>
              <a:rPr lang="es" sz="1500">
                <a:solidFill>
                  <a:schemeClr val="dk1"/>
                </a:solidFill>
              </a:rPr>
              <a:t>: Genera una cadena aleatoria de longitud </a:t>
            </a:r>
            <a:r>
              <a:rPr lang="es" sz="1500">
                <a:solidFill>
                  <a:srgbClr val="188038"/>
                </a:solidFill>
                <a:latin typeface="Roboto Mono"/>
                <a:ea typeface="Roboto Mono"/>
                <a:cs typeface="Roboto Mono"/>
                <a:sym typeface="Roboto Mono"/>
              </a:rPr>
              <a:t>l</a:t>
            </a:r>
            <a:r>
              <a:rPr lang="es" sz="1500">
                <a:solidFill>
                  <a:schemeClr val="dk1"/>
                </a:solidFill>
              </a:rPr>
              <a:t>, usando letras mayúsculas del alfabeto. Esto se usa para generar el </a:t>
            </a:r>
            <a:r>
              <a:rPr lang="es" sz="1500">
                <a:solidFill>
                  <a:srgbClr val="188038"/>
                </a:solidFill>
                <a:latin typeface="Roboto Mono"/>
                <a:ea typeface="Roboto Mono"/>
                <a:cs typeface="Roboto Mono"/>
                <a:sym typeface="Roboto Mono"/>
              </a:rPr>
              <a:t>CorrelationId</a:t>
            </a:r>
            <a:r>
              <a:rPr lang="es" sz="1500">
                <a:solidFill>
                  <a:schemeClr val="dk1"/>
                </a:solidFill>
              </a:rPr>
              <a:t> en las solicitudes RPC.</a:t>
            </a:r>
            <a:endParaRPr sz="1800"/>
          </a:p>
        </p:txBody>
      </p:sp>
      <p:sp>
        <p:nvSpPr>
          <p:cNvPr id="317" name="Google Shape;317;p51"/>
          <p:cNvSpPr txBox="1"/>
          <p:nvPr/>
        </p:nvSpPr>
        <p:spPr>
          <a:xfrm>
            <a:off x="5183125" y="3380225"/>
            <a:ext cx="35301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500" b="1">
                <a:solidFill>
                  <a:schemeClr val="dk1"/>
                </a:solidFill>
              </a:rPr>
              <a:t>randInt</a:t>
            </a:r>
            <a:r>
              <a:rPr lang="es" sz="1500">
                <a:solidFill>
                  <a:schemeClr val="dk1"/>
                </a:solidFill>
              </a:rPr>
              <a:t>: Función auxiliar para generar un número entero aleatorio entre </a:t>
            </a:r>
            <a:r>
              <a:rPr lang="es" sz="1500">
                <a:solidFill>
                  <a:srgbClr val="188038"/>
                </a:solidFill>
                <a:latin typeface="Roboto Mono"/>
                <a:ea typeface="Roboto Mono"/>
                <a:cs typeface="Roboto Mono"/>
                <a:sym typeface="Roboto Mono"/>
              </a:rPr>
              <a:t>min</a:t>
            </a:r>
            <a:r>
              <a:rPr lang="es" sz="1500">
                <a:solidFill>
                  <a:schemeClr val="dk1"/>
                </a:solidFill>
              </a:rPr>
              <a:t> y </a:t>
            </a:r>
            <a:r>
              <a:rPr lang="es" sz="1500">
                <a:solidFill>
                  <a:srgbClr val="188038"/>
                </a:solidFill>
                <a:latin typeface="Roboto Mono"/>
                <a:ea typeface="Roboto Mono"/>
                <a:cs typeface="Roboto Mono"/>
                <a:sym typeface="Roboto Mono"/>
              </a:rPr>
              <a:t>max</a:t>
            </a:r>
            <a:r>
              <a:rPr lang="es" sz="1500">
                <a:solidFill>
                  <a:schemeClr val="dk1"/>
                </a:solidFill>
              </a:rPr>
              <a: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5772550" y="138000"/>
            <a:ext cx="3059700" cy="443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La función main que  lo inicia todo, primeramente se esta conectando al servidor RabbitMQ, esto indica que nos estamos conectando de forma local, la conexión se cierra cuando main finaliza.</a:t>
            </a:r>
            <a:endParaRPr/>
          </a:p>
          <a:p>
            <a:pPr marL="0" lvl="0" indent="0" algn="l" rtl="0">
              <a:spcBef>
                <a:spcPts val="1200"/>
              </a:spcBef>
              <a:spcAft>
                <a:spcPts val="1200"/>
              </a:spcAft>
              <a:buNone/>
            </a:pPr>
            <a:r>
              <a:rPr lang="es"/>
              <a:t>Luego empezamos abriendo un canal de comunicación, mediante el cual se envía y recibe los mesaje, igual si hay error lo busca y cierra el canal cuando main finaliza . </a:t>
            </a:r>
            <a:endParaRPr/>
          </a:p>
        </p:txBody>
      </p:sp>
      <p:pic>
        <p:nvPicPr>
          <p:cNvPr id="80" name="Google Shape;80;p16"/>
          <p:cNvPicPr preferRelativeResize="0"/>
          <p:nvPr/>
        </p:nvPicPr>
        <p:blipFill>
          <a:blip r:embed="rId3">
            <a:alphaModFix/>
          </a:blip>
          <a:stretch>
            <a:fillRect/>
          </a:stretch>
        </p:blipFill>
        <p:spPr>
          <a:xfrm>
            <a:off x="134475" y="326813"/>
            <a:ext cx="5467748" cy="396348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2"/>
          <p:cNvSpPr txBox="1"/>
          <p:nvPr/>
        </p:nvSpPr>
        <p:spPr>
          <a:xfrm>
            <a:off x="2031650" y="89175"/>
            <a:ext cx="526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b="1">
                <a:solidFill>
                  <a:schemeClr val="dk1"/>
                </a:solidFill>
              </a:rPr>
              <a:t>Código del servidor</a:t>
            </a:r>
            <a:r>
              <a:rPr lang="es" sz="2000" b="1">
                <a:solidFill>
                  <a:srgbClr val="FF0000"/>
                </a:solidFill>
              </a:rPr>
              <a:t> </a:t>
            </a:r>
            <a:r>
              <a:rPr lang="es" sz="2000" b="1">
                <a:solidFill>
                  <a:srgbClr val="0CCB0C"/>
                </a:solidFill>
                <a:latin typeface="Roboto Mono"/>
                <a:ea typeface="Roboto Mono"/>
                <a:cs typeface="Roboto Mono"/>
                <a:sym typeface="Roboto Mono"/>
              </a:rPr>
              <a:t>rpc_client.go</a:t>
            </a:r>
            <a:endParaRPr sz="2300" b="1">
              <a:solidFill>
                <a:srgbClr val="0CCB0C"/>
              </a:solidFill>
            </a:endParaRPr>
          </a:p>
        </p:txBody>
      </p:sp>
      <p:pic>
        <p:nvPicPr>
          <p:cNvPr id="323" name="Google Shape;323;p52"/>
          <p:cNvPicPr preferRelativeResize="0"/>
          <p:nvPr/>
        </p:nvPicPr>
        <p:blipFill>
          <a:blip r:embed="rId3">
            <a:alphaModFix/>
          </a:blip>
          <a:stretch>
            <a:fillRect/>
          </a:stretch>
        </p:blipFill>
        <p:spPr>
          <a:xfrm>
            <a:off x="879363" y="826413"/>
            <a:ext cx="7385263" cy="2437225"/>
          </a:xfrm>
          <a:prstGeom prst="rect">
            <a:avLst/>
          </a:prstGeom>
          <a:noFill/>
          <a:ln>
            <a:noFill/>
          </a:ln>
        </p:spPr>
      </p:pic>
      <p:sp>
        <p:nvSpPr>
          <p:cNvPr id="324" name="Google Shape;324;p52"/>
          <p:cNvSpPr txBox="1"/>
          <p:nvPr/>
        </p:nvSpPr>
        <p:spPr>
          <a:xfrm>
            <a:off x="1794800" y="3508275"/>
            <a:ext cx="57381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700" b="1">
                <a:solidFill>
                  <a:schemeClr val="dk1"/>
                </a:solidFill>
              </a:rPr>
              <a:t>Conexión a RabbitMQ</a:t>
            </a:r>
            <a:r>
              <a:rPr lang="es" sz="1700">
                <a:solidFill>
                  <a:schemeClr val="dk1"/>
                </a:solidFill>
              </a:rPr>
              <a:t>: El cliente se conecta al servidor RabbitMQ usando la URL indicada. Luego abre un canal para enviar y recibir mensajes.</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3"/>
          <p:cNvSpPr txBox="1"/>
          <p:nvPr/>
        </p:nvSpPr>
        <p:spPr>
          <a:xfrm>
            <a:off x="2051475" y="0"/>
            <a:ext cx="526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b="1">
                <a:solidFill>
                  <a:schemeClr val="dk1"/>
                </a:solidFill>
              </a:rPr>
              <a:t>Código del servidor</a:t>
            </a:r>
            <a:r>
              <a:rPr lang="es" sz="2000" b="1">
                <a:solidFill>
                  <a:srgbClr val="FF0000"/>
                </a:solidFill>
              </a:rPr>
              <a:t> </a:t>
            </a:r>
            <a:r>
              <a:rPr lang="es" sz="2000" b="1">
                <a:solidFill>
                  <a:srgbClr val="0CCB0C"/>
                </a:solidFill>
                <a:latin typeface="Roboto Mono"/>
                <a:ea typeface="Roboto Mono"/>
                <a:cs typeface="Roboto Mono"/>
                <a:sym typeface="Roboto Mono"/>
              </a:rPr>
              <a:t>rpc_client.go</a:t>
            </a:r>
            <a:endParaRPr sz="2300" b="1">
              <a:solidFill>
                <a:srgbClr val="0CCB0C"/>
              </a:solidFill>
            </a:endParaRPr>
          </a:p>
        </p:txBody>
      </p:sp>
      <p:pic>
        <p:nvPicPr>
          <p:cNvPr id="330" name="Google Shape;330;p53"/>
          <p:cNvPicPr preferRelativeResize="0"/>
          <p:nvPr/>
        </p:nvPicPr>
        <p:blipFill>
          <a:blip r:embed="rId3">
            <a:alphaModFix/>
          </a:blip>
          <a:stretch>
            <a:fillRect/>
          </a:stretch>
        </p:blipFill>
        <p:spPr>
          <a:xfrm>
            <a:off x="241600" y="433150"/>
            <a:ext cx="4619697" cy="2068275"/>
          </a:xfrm>
          <a:prstGeom prst="rect">
            <a:avLst/>
          </a:prstGeom>
          <a:noFill/>
          <a:ln>
            <a:noFill/>
          </a:ln>
        </p:spPr>
      </p:pic>
      <p:pic>
        <p:nvPicPr>
          <p:cNvPr id="331" name="Google Shape;331;p53"/>
          <p:cNvPicPr preferRelativeResize="0"/>
          <p:nvPr/>
        </p:nvPicPr>
        <p:blipFill>
          <a:blip r:embed="rId4">
            <a:alphaModFix/>
          </a:blip>
          <a:stretch>
            <a:fillRect/>
          </a:stretch>
        </p:blipFill>
        <p:spPr>
          <a:xfrm>
            <a:off x="431513" y="2571750"/>
            <a:ext cx="4239875" cy="1974725"/>
          </a:xfrm>
          <a:prstGeom prst="rect">
            <a:avLst/>
          </a:prstGeom>
          <a:noFill/>
          <a:ln>
            <a:noFill/>
          </a:ln>
        </p:spPr>
      </p:pic>
      <p:pic>
        <p:nvPicPr>
          <p:cNvPr id="332" name="Google Shape;332;p53"/>
          <p:cNvPicPr preferRelativeResize="0"/>
          <p:nvPr/>
        </p:nvPicPr>
        <p:blipFill>
          <a:blip r:embed="rId5">
            <a:alphaModFix/>
          </a:blip>
          <a:stretch>
            <a:fillRect/>
          </a:stretch>
        </p:blipFill>
        <p:spPr>
          <a:xfrm>
            <a:off x="913163" y="4616800"/>
            <a:ext cx="3276600" cy="453550"/>
          </a:xfrm>
          <a:prstGeom prst="rect">
            <a:avLst/>
          </a:prstGeom>
          <a:noFill/>
          <a:ln>
            <a:noFill/>
          </a:ln>
        </p:spPr>
      </p:pic>
      <p:sp>
        <p:nvSpPr>
          <p:cNvPr id="333" name="Google Shape;333;p53"/>
          <p:cNvSpPr txBox="1"/>
          <p:nvPr/>
        </p:nvSpPr>
        <p:spPr>
          <a:xfrm>
            <a:off x="5163325" y="753175"/>
            <a:ext cx="36786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500" b="1">
                <a:solidFill>
                  <a:schemeClr val="dk1"/>
                </a:solidFill>
              </a:rPr>
              <a:t>Cola exclusiva</a:t>
            </a:r>
            <a:r>
              <a:rPr lang="es" sz="1500">
                <a:solidFill>
                  <a:schemeClr val="dk1"/>
                </a:solidFill>
              </a:rPr>
              <a:t>: Se declara una cola exclusiva para el cliente. Esta cola no tiene nombre (</a:t>
            </a:r>
            <a:r>
              <a:rPr lang="es" sz="1500">
                <a:solidFill>
                  <a:srgbClr val="188038"/>
                </a:solidFill>
                <a:latin typeface="Roboto Mono"/>
                <a:ea typeface="Roboto Mono"/>
                <a:cs typeface="Roboto Mono"/>
                <a:sym typeface="Roboto Mono"/>
              </a:rPr>
              <a:t>""</a:t>
            </a:r>
            <a:r>
              <a:rPr lang="es" sz="1500">
                <a:solidFill>
                  <a:schemeClr val="dk1"/>
                </a:solidFill>
              </a:rPr>
              <a:t>), es temporal (se elimina al desconectarse) y exclusiva, es decir, solo el cliente la usa.</a:t>
            </a:r>
            <a:endParaRPr sz="1800"/>
          </a:p>
        </p:txBody>
      </p:sp>
      <p:sp>
        <p:nvSpPr>
          <p:cNvPr id="334" name="Google Shape;334;p53"/>
          <p:cNvSpPr txBox="1"/>
          <p:nvPr/>
        </p:nvSpPr>
        <p:spPr>
          <a:xfrm>
            <a:off x="5024600" y="2653550"/>
            <a:ext cx="39561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b="1">
                <a:solidFill>
                  <a:schemeClr val="dk1"/>
                </a:solidFill>
              </a:rPr>
              <a:t>Consumir mensajes</a:t>
            </a:r>
            <a:r>
              <a:rPr lang="es" sz="1300">
                <a:solidFill>
                  <a:schemeClr val="dk1"/>
                </a:solidFill>
              </a:rPr>
              <a:t>: El cliente se suscribe para recibir mensajes de la cola declarada (</a:t>
            </a:r>
            <a:r>
              <a:rPr lang="es" sz="1300">
                <a:solidFill>
                  <a:srgbClr val="188038"/>
                </a:solidFill>
                <a:latin typeface="Roboto Mono"/>
                <a:ea typeface="Roboto Mono"/>
                <a:cs typeface="Roboto Mono"/>
                <a:sym typeface="Roboto Mono"/>
              </a:rPr>
              <a:t>q.Name</a:t>
            </a:r>
            <a:r>
              <a:rPr lang="es" sz="1300">
                <a:solidFill>
                  <a:schemeClr val="dk1"/>
                </a:solidFill>
              </a:rPr>
              <a:t>). Con </a:t>
            </a:r>
            <a:r>
              <a:rPr lang="es" sz="1300">
                <a:solidFill>
                  <a:srgbClr val="188038"/>
                </a:solidFill>
                <a:latin typeface="Roboto Mono"/>
                <a:ea typeface="Roboto Mono"/>
                <a:cs typeface="Roboto Mono"/>
                <a:sym typeface="Roboto Mono"/>
              </a:rPr>
              <a:t>auto-ack</a:t>
            </a:r>
            <a:r>
              <a:rPr lang="es" sz="1300">
                <a:solidFill>
                  <a:schemeClr val="dk1"/>
                </a:solidFill>
              </a:rPr>
              <a:t> activado, RabbitMQ automáticamente confirma los mensajes recibidos por el cliente.</a:t>
            </a:r>
            <a:endParaRPr sz="1600"/>
          </a:p>
        </p:txBody>
      </p:sp>
      <p:sp>
        <p:nvSpPr>
          <p:cNvPr id="335" name="Google Shape;335;p53"/>
          <p:cNvSpPr txBox="1"/>
          <p:nvPr/>
        </p:nvSpPr>
        <p:spPr>
          <a:xfrm>
            <a:off x="4861300" y="4220100"/>
            <a:ext cx="4119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a:solidFill>
                  <a:schemeClr val="dk1"/>
                </a:solidFill>
              </a:rPr>
              <a:t>Generación del Correlation ID</a:t>
            </a:r>
            <a:r>
              <a:rPr lang="es" sz="1200">
                <a:solidFill>
                  <a:schemeClr val="dk1"/>
                </a:solidFill>
              </a:rPr>
              <a:t>: Aquí se genera un </a:t>
            </a:r>
            <a:r>
              <a:rPr lang="es" sz="1200">
                <a:solidFill>
                  <a:srgbClr val="188038"/>
                </a:solidFill>
                <a:latin typeface="Roboto Mono"/>
                <a:ea typeface="Roboto Mono"/>
                <a:cs typeface="Roboto Mono"/>
                <a:sym typeface="Roboto Mono"/>
              </a:rPr>
              <a:t>CorrelationId</a:t>
            </a:r>
            <a:r>
              <a:rPr lang="es" sz="1200">
                <a:solidFill>
                  <a:schemeClr val="dk1"/>
                </a:solidFill>
              </a:rPr>
              <a:t> aleatorio de 32 caracteres. Este se usa para identificar la respuesta correcta del servidor entre varias solicitudes.</a:t>
            </a:r>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4"/>
          <p:cNvSpPr txBox="1"/>
          <p:nvPr/>
        </p:nvSpPr>
        <p:spPr>
          <a:xfrm>
            <a:off x="2031650" y="0"/>
            <a:ext cx="526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b="1">
                <a:solidFill>
                  <a:schemeClr val="dk1"/>
                </a:solidFill>
              </a:rPr>
              <a:t>Código del servidor</a:t>
            </a:r>
            <a:r>
              <a:rPr lang="es" sz="2000" b="1">
                <a:solidFill>
                  <a:srgbClr val="FF0000"/>
                </a:solidFill>
              </a:rPr>
              <a:t> </a:t>
            </a:r>
            <a:r>
              <a:rPr lang="es" sz="2000" b="1">
                <a:solidFill>
                  <a:srgbClr val="0CCB0C"/>
                </a:solidFill>
                <a:latin typeface="Roboto Mono"/>
                <a:ea typeface="Roboto Mono"/>
                <a:cs typeface="Roboto Mono"/>
                <a:sym typeface="Roboto Mono"/>
              </a:rPr>
              <a:t>rpc_client.go</a:t>
            </a:r>
            <a:endParaRPr sz="2300" b="1">
              <a:solidFill>
                <a:srgbClr val="0CCB0C"/>
              </a:solidFill>
            </a:endParaRPr>
          </a:p>
        </p:txBody>
      </p:sp>
      <p:pic>
        <p:nvPicPr>
          <p:cNvPr id="341" name="Google Shape;341;p54"/>
          <p:cNvPicPr preferRelativeResize="0"/>
          <p:nvPr/>
        </p:nvPicPr>
        <p:blipFill>
          <a:blip r:embed="rId3">
            <a:alphaModFix/>
          </a:blip>
          <a:stretch>
            <a:fillRect/>
          </a:stretch>
        </p:blipFill>
        <p:spPr>
          <a:xfrm>
            <a:off x="58650" y="1039125"/>
            <a:ext cx="5840042" cy="2926500"/>
          </a:xfrm>
          <a:prstGeom prst="rect">
            <a:avLst/>
          </a:prstGeom>
          <a:noFill/>
          <a:ln>
            <a:noFill/>
          </a:ln>
        </p:spPr>
      </p:pic>
      <p:sp>
        <p:nvSpPr>
          <p:cNvPr id="342" name="Google Shape;342;p54"/>
          <p:cNvSpPr txBox="1"/>
          <p:nvPr/>
        </p:nvSpPr>
        <p:spPr>
          <a:xfrm>
            <a:off x="5985875" y="545050"/>
            <a:ext cx="3000000" cy="372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b="1">
                <a:solidFill>
                  <a:schemeClr val="dk1"/>
                </a:solidFill>
              </a:rPr>
              <a:t>Contextocon límite de tiempo</a:t>
            </a:r>
            <a:r>
              <a:rPr lang="es" sz="1300">
                <a:solidFill>
                  <a:schemeClr val="dk1"/>
                </a:solidFill>
              </a:rPr>
              <a:t>: Creamos un contexto con un tiempo límite de 5 segundos. Si no se recibe una respuesta en este tiempo, la solicitud expira.</a:t>
            </a:r>
            <a:endParaRPr sz="1300">
              <a:solidFill>
                <a:schemeClr val="dk1"/>
              </a:solidFill>
            </a:endParaRPr>
          </a:p>
          <a:p>
            <a:pPr marL="0" lvl="0" indent="0" algn="l" rtl="0">
              <a:spcBef>
                <a:spcPts val="0"/>
              </a:spcBef>
              <a:spcAft>
                <a:spcPts val="0"/>
              </a:spcAft>
              <a:buNone/>
            </a:pPr>
            <a:r>
              <a:rPr lang="es" sz="1300" b="1">
                <a:solidFill>
                  <a:schemeClr val="dk1"/>
                </a:solidFill>
              </a:rPr>
              <a:t>Publicar solicitud</a:t>
            </a:r>
            <a:r>
              <a:rPr lang="es" sz="1300">
                <a:solidFill>
                  <a:schemeClr val="dk1"/>
                </a:solidFill>
              </a:rPr>
              <a:t>: El cliente envía la solicitud de cálculo de Fibonacci al servidor a través de la cola </a:t>
            </a:r>
            <a:r>
              <a:rPr lang="es" sz="1300">
                <a:solidFill>
                  <a:srgbClr val="188038"/>
                </a:solidFill>
                <a:latin typeface="Roboto Mono"/>
                <a:ea typeface="Roboto Mono"/>
                <a:cs typeface="Roboto Mono"/>
                <a:sym typeface="Roboto Mono"/>
              </a:rPr>
              <a:t>rpc_queue</a:t>
            </a:r>
            <a:r>
              <a:rPr lang="es" sz="1300">
                <a:solidFill>
                  <a:schemeClr val="dk1"/>
                </a:solidFill>
              </a:rPr>
              <a:t>. El mensaje incluye:</a:t>
            </a:r>
            <a:endParaRPr sz="1300">
              <a:solidFill>
                <a:schemeClr val="dk1"/>
              </a:solidFill>
            </a:endParaRPr>
          </a:p>
          <a:p>
            <a:pPr marL="457200" lvl="0" indent="-311150" algn="l" rtl="0">
              <a:lnSpc>
                <a:spcPct val="115000"/>
              </a:lnSpc>
              <a:spcBef>
                <a:spcPts val="1200"/>
              </a:spcBef>
              <a:spcAft>
                <a:spcPts val="0"/>
              </a:spcAft>
              <a:buClr>
                <a:schemeClr val="dk1"/>
              </a:buClr>
              <a:buSzPts val="1300"/>
              <a:buChar char="●"/>
            </a:pPr>
            <a:r>
              <a:rPr lang="es" sz="1300" b="1">
                <a:solidFill>
                  <a:schemeClr val="dk1"/>
                </a:solidFill>
              </a:rPr>
              <a:t>CorrelationId</a:t>
            </a:r>
            <a:r>
              <a:rPr lang="es" sz="1300">
                <a:solidFill>
                  <a:schemeClr val="dk1"/>
                </a:solidFill>
              </a:rPr>
              <a:t>: Para identificar la respuesta.</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s" sz="1300" b="1">
                <a:solidFill>
                  <a:schemeClr val="dk1"/>
                </a:solidFill>
              </a:rPr>
              <a:t>ReplyTo</a:t>
            </a:r>
            <a:r>
              <a:rPr lang="es" sz="1300">
                <a:solidFill>
                  <a:schemeClr val="dk1"/>
                </a:solidFill>
              </a:rPr>
              <a:t>: La cola temporal donde el cliente espera la respuesta.</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s" sz="1300" b="1">
                <a:solidFill>
                  <a:schemeClr val="dk1"/>
                </a:solidFill>
              </a:rPr>
              <a:t>Body</a:t>
            </a:r>
            <a:r>
              <a:rPr lang="es" sz="1300">
                <a:solidFill>
                  <a:schemeClr val="dk1"/>
                </a:solidFill>
              </a:rPr>
              <a:t>: El número </a:t>
            </a:r>
            <a:r>
              <a:rPr lang="es" sz="1300">
                <a:solidFill>
                  <a:srgbClr val="188038"/>
                </a:solidFill>
                <a:latin typeface="Roboto Mono"/>
                <a:ea typeface="Roboto Mono"/>
                <a:cs typeface="Roboto Mono"/>
                <a:sym typeface="Roboto Mono"/>
              </a:rPr>
              <a:t>n</a:t>
            </a:r>
            <a:r>
              <a:rPr lang="es" sz="1300">
                <a:solidFill>
                  <a:schemeClr val="dk1"/>
                </a:solidFill>
              </a:rPr>
              <a:t> enviado como cadena de texto.</a:t>
            </a:r>
            <a:endParaRPr sz="13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5"/>
          <p:cNvSpPr txBox="1"/>
          <p:nvPr/>
        </p:nvSpPr>
        <p:spPr>
          <a:xfrm>
            <a:off x="2031650" y="0"/>
            <a:ext cx="526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b="1">
                <a:solidFill>
                  <a:schemeClr val="dk1"/>
                </a:solidFill>
              </a:rPr>
              <a:t>Código del servidor</a:t>
            </a:r>
            <a:r>
              <a:rPr lang="es" sz="2000" b="1">
                <a:solidFill>
                  <a:srgbClr val="FF0000"/>
                </a:solidFill>
              </a:rPr>
              <a:t> </a:t>
            </a:r>
            <a:r>
              <a:rPr lang="es" sz="2000" b="1">
                <a:solidFill>
                  <a:srgbClr val="0CCB0C"/>
                </a:solidFill>
                <a:latin typeface="Roboto Mono"/>
                <a:ea typeface="Roboto Mono"/>
                <a:cs typeface="Roboto Mono"/>
                <a:sym typeface="Roboto Mono"/>
              </a:rPr>
              <a:t>rpc_client.go</a:t>
            </a:r>
            <a:endParaRPr sz="2300" b="1">
              <a:solidFill>
                <a:srgbClr val="0CCB0C"/>
              </a:solidFill>
            </a:endParaRPr>
          </a:p>
        </p:txBody>
      </p:sp>
      <p:sp>
        <p:nvSpPr>
          <p:cNvPr id="348" name="Google Shape;348;p55"/>
          <p:cNvSpPr txBox="1"/>
          <p:nvPr/>
        </p:nvSpPr>
        <p:spPr>
          <a:xfrm>
            <a:off x="1842875" y="3281250"/>
            <a:ext cx="5205300" cy="114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s" b="1">
                <a:solidFill>
                  <a:schemeClr val="dk1"/>
                </a:solidFill>
              </a:rPr>
              <a:t>Esperar la respuesta</a:t>
            </a:r>
            <a:r>
              <a:rPr lang="es">
                <a:solidFill>
                  <a:schemeClr val="dk1"/>
                </a:solidFill>
              </a:rPr>
              <a:t>: El cliente escucha mensajes de la cola temporal. Solo procesa el mensaje cuyo </a:t>
            </a:r>
            <a:r>
              <a:rPr lang="es">
                <a:solidFill>
                  <a:srgbClr val="188038"/>
                </a:solidFill>
                <a:latin typeface="Roboto Mono"/>
                <a:ea typeface="Roboto Mono"/>
                <a:cs typeface="Roboto Mono"/>
                <a:sym typeface="Roboto Mono"/>
              </a:rPr>
              <a:t>CorrelationId</a:t>
            </a:r>
            <a:r>
              <a:rPr lang="es">
                <a:solidFill>
                  <a:schemeClr val="dk1"/>
                </a:solidFill>
              </a:rPr>
              <a:t> coincide con el generado en la solicitud. Una vez recibida, convierte la respuesta de cadena a entero y la devuelve.</a:t>
            </a:r>
            <a:endParaRPr sz="1600">
              <a:solidFill>
                <a:schemeClr val="dk1"/>
              </a:solidFill>
            </a:endParaRPr>
          </a:p>
        </p:txBody>
      </p:sp>
      <p:pic>
        <p:nvPicPr>
          <p:cNvPr id="349" name="Google Shape;349;p55"/>
          <p:cNvPicPr preferRelativeResize="0"/>
          <p:nvPr/>
        </p:nvPicPr>
        <p:blipFill>
          <a:blip r:embed="rId3">
            <a:alphaModFix/>
          </a:blip>
          <a:stretch>
            <a:fillRect/>
          </a:stretch>
        </p:blipFill>
        <p:spPr>
          <a:xfrm>
            <a:off x="1129250" y="623752"/>
            <a:ext cx="6365001" cy="23641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6"/>
          <p:cNvSpPr txBox="1"/>
          <p:nvPr/>
        </p:nvSpPr>
        <p:spPr>
          <a:xfrm>
            <a:off x="2051475" y="35450"/>
            <a:ext cx="526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b="1">
                <a:solidFill>
                  <a:schemeClr val="dk1"/>
                </a:solidFill>
              </a:rPr>
              <a:t>Código del servidor</a:t>
            </a:r>
            <a:r>
              <a:rPr lang="es" sz="2000" b="1">
                <a:solidFill>
                  <a:srgbClr val="FF0000"/>
                </a:solidFill>
              </a:rPr>
              <a:t> </a:t>
            </a:r>
            <a:r>
              <a:rPr lang="es" sz="2000" b="1">
                <a:solidFill>
                  <a:srgbClr val="0CCB0C"/>
                </a:solidFill>
                <a:latin typeface="Roboto Mono"/>
                <a:ea typeface="Roboto Mono"/>
                <a:cs typeface="Roboto Mono"/>
                <a:sym typeface="Roboto Mono"/>
              </a:rPr>
              <a:t>rpc_client.go</a:t>
            </a:r>
            <a:endParaRPr sz="2300" b="1">
              <a:solidFill>
                <a:srgbClr val="0CCB0C"/>
              </a:solidFill>
            </a:endParaRPr>
          </a:p>
        </p:txBody>
      </p:sp>
      <p:sp>
        <p:nvSpPr>
          <p:cNvPr id="355" name="Google Shape;355;p56"/>
          <p:cNvSpPr txBox="1"/>
          <p:nvPr/>
        </p:nvSpPr>
        <p:spPr>
          <a:xfrm>
            <a:off x="5183125" y="731150"/>
            <a:ext cx="3698700" cy="180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500" b="1">
                <a:solidFill>
                  <a:schemeClr val="dk1"/>
                </a:solidFill>
              </a:rPr>
              <a:t>main</a:t>
            </a:r>
            <a:r>
              <a:rPr lang="es" sz="1500">
                <a:solidFill>
                  <a:schemeClr val="dk1"/>
                </a:solidFill>
              </a:rPr>
              <a:t>: Se inicializa el generador de números aleatorios con </a:t>
            </a:r>
            <a:r>
              <a:rPr lang="es" sz="1500">
                <a:solidFill>
                  <a:srgbClr val="188038"/>
                </a:solidFill>
                <a:latin typeface="Roboto Mono"/>
                <a:ea typeface="Roboto Mono"/>
                <a:cs typeface="Roboto Mono"/>
                <a:sym typeface="Roboto Mono"/>
              </a:rPr>
              <a:t>rand.Seed</a:t>
            </a:r>
            <a:r>
              <a:rPr lang="es" sz="1500">
                <a:solidFill>
                  <a:schemeClr val="dk1"/>
                </a:solidFill>
              </a:rPr>
              <a:t> usando el tiempo actual. El cliente toma el número </a:t>
            </a:r>
            <a:r>
              <a:rPr lang="es" sz="1500">
                <a:solidFill>
                  <a:srgbClr val="188038"/>
                </a:solidFill>
                <a:latin typeface="Roboto Mono"/>
                <a:ea typeface="Roboto Mono"/>
                <a:cs typeface="Roboto Mono"/>
                <a:sym typeface="Roboto Mono"/>
              </a:rPr>
              <a:t>n</a:t>
            </a:r>
            <a:r>
              <a:rPr lang="es" sz="1500">
                <a:solidFill>
                  <a:schemeClr val="dk1"/>
                </a:solidFill>
              </a:rPr>
              <a:t> de los argumentos de línea de comandos y lo pasa a la función </a:t>
            </a:r>
            <a:r>
              <a:rPr lang="es" sz="1500">
                <a:solidFill>
                  <a:srgbClr val="188038"/>
                </a:solidFill>
                <a:latin typeface="Roboto Mono"/>
                <a:ea typeface="Roboto Mono"/>
                <a:cs typeface="Roboto Mono"/>
                <a:sym typeface="Roboto Mono"/>
              </a:rPr>
              <a:t>FibonacciRPC</a:t>
            </a:r>
            <a:r>
              <a:rPr lang="es" sz="1500">
                <a:solidFill>
                  <a:schemeClr val="dk1"/>
                </a:solidFill>
              </a:rPr>
              <a:t>. Finalmente, imprime el resultado en la consola.</a:t>
            </a:r>
            <a:endParaRPr sz="2200"/>
          </a:p>
        </p:txBody>
      </p:sp>
      <p:sp>
        <p:nvSpPr>
          <p:cNvPr id="356" name="Google Shape;356;p56"/>
          <p:cNvSpPr txBox="1"/>
          <p:nvPr/>
        </p:nvSpPr>
        <p:spPr>
          <a:xfrm>
            <a:off x="5103850" y="3193863"/>
            <a:ext cx="35301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500" b="1">
                <a:solidFill>
                  <a:schemeClr val="dk1"/>
                </a:solidFill>
              </a:rPr>
              <a:t>bodyFrom</a:t>
            </a:r>
            <a:r>
              <a:rPr lang="es" sz="1500">
                <a:solidFill>
                  <a:schemeClr val="dk1"/>
                </a:solidFill>
              </a:rPr>
              <a:t>: Esta función obtiene el número a calcular de los argumentos de línea de comandos. Si no se pasa ningún argumento, por defecto calcula </a:t>
            </a:r>
            <a:r>
              <a:rPr lang="es" sz="1500">
                <a:solidFill>
                  <a:srgbClr val="188038"/>
                </a:solidFill>
                <a:latin typeface="Roboto Mono"/>
                <a:ea typeface="Roboto Mono"/>
                <a:cs typeface="Roboto Mono"/>
                <a:sym typeface="Roboto Mono"/>
              </a:rPr>
              <a:t>fib(30)</a:t>
            </a:r>
            <a:r>
              <a:rPr lang="es" sz="1500">
                <a:solidFill>
                  <a:schemeClr val="dk1"/>
                </a:solidFill>
              </a:rPr>
              <a:t>.</a:t>
            </a:r>
            <a:endParaRPr sz="2200"/>
          </a:p>
        </p:txBody>
      </p:sp>
      <p:pic>
        <p:nvPicPr>
          <p:cNvPr id="357" name="Google Shape;357;p56"/>
          <p:cNvPicPr preferRelativeResize="0"/>
          <p:nvPr/>
        </p:nvPicPr>
        <p:blipFill>
          <a:blip r:embed="rId3">
            <a:alphaModFix/>
          </a:blip>
          <a:stretch>
            <a:fillRect/>
          </a:stretch>
        </p:blipFill>
        <p:spPr>
          <a:xfrm>
            <a:off x="152400" y="528050"/>
            <a:ext cx="4647256" cy="2312475"/>
          </a:xfrm>
          <a:prstGeom prst="rect">
            <a:avLst/>
          </a:prstGeom>
          <a:noFill/>
          <a:ln>
            <a:noFill/>
          </a:ln>
        </p:spPr>
      </p:pic>
      <p:pic>
        <p:nvPicPr>
          <p:cNvPr id="358" name="Google Shape;358;p56"/>
          <p:cNvPicPr preferRelativeResize="0"/>
          <p:nvPr/>
        </p:nvPicPr>
        <p:blipFill>
          <a:blip r:embed="rId4">
            <a:alphaModFix/>
          </a:blip>
          <a:stretch>
            <a:fillRect/>
          </a:stretch>
        </p:blipFill>
        <p:spPr>
          <a:xfrm>
            <a:off x="152400" y="2935918"/>
            <a:ext cx="4647250" cy="213258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7"/>
          <p:cNvSpPr txBox="1"/>
          <p:nvPr/>
        </p:nvSpPr>
        <p:spPr>
          <a:xfrm>
            <a:off x="695700" y="391850"/>
            <a:ext cx="7442700" cy="4131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s" sz="1700" b="1">
                <a:solidFill>
                  <a:srgbClr val="0000FF"/>
                </a:solidFill>
              </a:rPr>
              <a:t>Ventajas y Desventajas del RPC</a:t>
            </a:r>
            <a:endParaRPr sz="1700" b="1">
              <a:solidFill>
                <a:srgbClr val="0000FF"/>
              </a:solidFill>
            </a:endParaRPr>
          </a:p>
          <a:p>
            <a:pPr marL="0" lvl="0" indent="0" algn="l" rtl="0">
              <a:lnSpc>
                <a:spcPct val="115000"/>
              </a:lnSpc>
              <a:spcBef>
                <a:spcPts val="1200"/>
              </a:spcBef>
              <a:spcAft>
                <a:spcPts val="0"/>
              </a:spcAft>
              <a:buNone/>
            </a:pPr>
            <a:r>
              <a:rPr lang="es" sz="1700" b="1">
                <a:solidFill>
                  <a:schemeClr val="dk1"/>
                </a:solidFill>
              </a:rPr>
              <a:t>Ventajas:</a:t>
            </a:r>
            <a:endParaRPr sz="1700" b="1">
              <a:solidFill>
                <a:schemeClr val="dk1"/>
              </a:solidFill>
            </a:endParaRPr>
          </a:p>
          <a:p>
            <a:pPr marL="457200" lvl="0" indent="-317500" algn="l" rtl="0">
              <a:lnSpc>
                <a:spcPct val="115000"/>
              </a:lnSpc>
              <a:spcBef>
                <a:spcPts val="1200"/>
              </a:spcBef>
              <a:spcAft>
                <a:spcPts val="0"/>
              </a:spcAft>
              <a:buClr>
                <a:schemeClr val="dk1"/>
              </a:buClr>
              <a:buSzPts val="1400"/>
              <a:buChar char="●"/>
            </a:pPr>
            <a:r>
              <a:rPr lang="es" b="1">
                <a:solidFill>
                  <a:schemeClr val="dk1"/>
                </a:solidFill>
              </a:rPr>
              <a:t>Distribución de Carga</a:t>
            </a:r>
            <a:r>
              <a:rPr lang="es">
                <a:solidFill>
                  <a:schemeClr val="dk1"/>
                </a:solidFill>
              </a:rPr>
              <a:t>: Permite delegar tareas pesadas a otros servidores o máquinas.</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s" b="1">
                <a:solidFill>
                  <a:schemeClr val="dk1"/>
                </a:solidFill>
              </a:rPr>
              <a:t>Simplicidad en la Llamada</a:t>
            </a:r>
            <a:r>
              <a:rPr lang="es">
                <a:solidFill>
                  <a:schemeClr val="dk1"/>
                </a:solidFill>
              </a:rPr>
              <a:t>: Desde la perspectiva del cliente, invocar una función remota es similar a invocar una función local.</a:t>
            </a:r>
            <a:endParaRPr>
              <a:solidFill>
                <a:schemeClr val="dk1"/>
              </a:solidFill>
            </a:endParaRPr>
          </a:p>
          <a:p>
            <a:pPr marL="0" lvl="0" indent="0" algn="l" rtl="0">
              <a:lnSpc>
                <a:spcPct val="115000"/>
              </a:lnSpc>
              <a:spcBef>
                <a:spcPts val="1200"/>
              </a:spcBef>
              <a:spcAft>
                <a:spcPts val="0"/>
              </a:spcAft>
              <a:buNone/>
            </a:pPr>
            <a:r>
              <a:rPr lang="es" sz="1600" b="1">
                <a:solidFill>
                  <a:schemeClr val="dk1"/>
                </a:solidFill>
              </a:rPr>
              <a:t>Desventajas:</a:t>
            </a:r>
            <a:endParaRPr sz="1600" b="1">
              <a:solidFill>
                <a:schemeClr val="dk1"/>
              </a:solidFill>
            </a:endParaRPr>
          </a:p>
          <a:p>
            <a:pPr marL="457200" lvl="0" indent="-317500" algn="l" rtl="0">
              <a:lnSpc>
                <a:spcPct val="115000"/>
              </a:lnSpc>
              <a:spcBef>
                <a:spcPts val="1200"/>
              </a:spcBef>
              <a:spcAft>
                <a:spcPts val="0"/>
              </a:spcAft>
              <a:buClr>
                <a:schemeClr val="dk1"/>
              </a:buClr>
              <a:buSzPts val="1400"/>
              <a:buChar char="●"/>
            </a:pPr>
            <a:r>
              <a:rPr lang="es" b="1">
                <a:solidFill>
                  <a:schemeClr val="dk1"/>
                </a:solidFill>
              </a:rPr>
              <a:t>Latencia</a:t>
            </a:r>
            <a:r>
              <a:rPr lang="es">
                <a:solidFill>
                  <a:schemeClr val="dk1"/>
                </a:solidFill>
              </a:rPr>
              <a:t>: Las llamadas RPC suelen ser más lentas que las locales, debido a la transmisión de datos por la red.</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s" b="1">
                <a:solidFill>
                  <a:schemeClr val="dk1"/>
                </a:solidFill>
              </a:rPr>
              <a:t>Complejidad de Depuración</a:t>
            </a:r>
            <a:r>
              <a:rPr lang="es">
                <a:solidFill>
                  <a:schemeClr val="dk1"/>
                </a:solidFill>
              </a:rPr>
              <a:t>: Dado que la función no se ejecuta localmente, los problemas pueden ser más difíciles de depurar.</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s" b="1">
                <a:solidFill>
                  <a:schemeClr val="dk1"/>
                </a:solidFill>
              </a:rPr>
              <a:t>Fallas en la Red</a:t>
            </a:r>
            <a:r>
              <a:rPr lang="es">
                <a:solidFill>
                  <a:schemeClr val="dk1"/>
                </a:solidFill>
              </a:rPr>
              <a:t>: La red introduce incertidumbre. Un RPC podría fallar si hay desconexiones o problemas de red.</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body" idx="1"/>
          </p:nvPr>
        </p:nvSpPr>
        <p:spPr>
          <a:xfrm>
            <a:off x="5311300" y="57350"/>
            <a:ext cx="3521100" cy="48657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s"/>
              <a:t>ch.QueueDeclare se crea una cola llamada task_quest, si la cola existe no se creará, Durable, se declara como true para que lo sea(Aguanta el reinicio de servidor RabbitMQ, mediante información almacenada en el disco).</a:t>
            </a:r>
            <a:endParaRPr/>
          </a:p>
          <a:p>
            <a:pPr marL="0" lvl="0" indent="0" algn="l" rtl="0">
              <a:spcBef>
                <a:spcPts val="1200"/>
              </a:spcBef>
              <a:spcAft>
                <a:spcPts val="0"/>
              </a:spcAft>
              <a:buNone/>
            </a:pPr>
            <a:r>
              <a:rPr lang="es"/>
              <a:t>Siguiente parámetro es que no se elimine la cola cuando no haya alguien que la consuma</a:t>
            </a:r>
            <a:endParaRPr/>
          </a:p>
          <a:p>
            <a:pPr marL="0" lvl="0" indent="0" algn="l" rtl="0">
              <a:spcBef>
                <a:spcPts val="1200"/>
              </a:spcBef>
              <a:spcAft>
                <a:spcPts val="0"/>
              </a:spcAft>
              <a:buNone/>
            </a:pPr>
            <a:r>
              <a:rPr lang="es"/>
              <a:t>La cola no es exclusiva para un único consumidor</a:t>
            </a:r>
            <a:endParaRPr/>
          </a:p>
          <a:p>
            <a:pPr marL="0" lvl="0" indent="0" algn="l" rtl="0">
              <a:spcBef>
                <a:spcPts val="1200"/>
              </a:spcBef>
              <a:spcAft>
                <a:spcPts val="0"/>
              </a:spcAft>
              <a:buNone/>
            </a:pPr>
            <a:r>
              <a:rPr lang="es"/>
              <a:t>Confirmación de cola declarada, en este caso no espera la confirmación de la creación</a:t>
            </a:r>
            <a:endParaRPr/>
          </a:p>
          <a:p>
            <a:pPr marL="0" lvl="0" indent="0" algn="l" rtl="0">
              <a:spcBef>
                <a:spcPts val="1200"/>
              </a:spcBef>
              <a:spcAft>
                <a:spcPts val="1200"/>
              </a:spcAft>
              <a:buClr>
                <a:schemeClr val="dk1"/>
              </a:buClr>
              <a:buSzPct val="61111"/>
              <a:buFont typeface="Arial"/>
              <a:buNone/>
            </a:pPr>
            <a:r>
              <a:rPr lang="es"/>
              <a:t>Nil no es específica argumentos adicional </a:t>
            </a:r>
            <a:endParaRPr/>
          </a:p>
        </p:txBody>
      </p:sp>
      <p:pic>
        <p:nvPicPr>
          <p:cNvPr id="86" name="Google Shape;86;p17"/>
          <p:cNvPicPr preferRelativeResize="0"/>
          <p:nvPr/>
        </p:nvPicPr>
        <p:blipFill>
          <a:blip r:embed="rId3">
            <a:alphaModFix/>
          </a:blip>
          <a:stretch>
            <a:fillRect/>
          </a:stretch>
        </p:blipFill>
        <p:spPr>
          <a:xfrm>
            <a:off x="62800" y="815500"/>
            <a:ext cx="5248501" cy="3265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body" idx="1"/>
          </p:nvPr>
        </p:nvSpPr>
        <p:spPr>
          <a:xfrm>
            <a:off x="207900" y="2127300"/>
            <a:ext cx="8624400" cy="2441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
              <a:t>Su manejo de error.</a:t>
            </a:r>
            <a:endParaRPr/>
          </a:p>
          <a:p>
            <a:pPr marL="0" lvl="0" indent="0" algn="l" rtl="0">
              <a:spcBef>
                <a:spcPts val="1200"/>
              </a:spcBef>
              <a:spcAft>
                <a:spcPts val="0"/>
              </a:spcAft>
              <a:buNone/>
            </a:pPr>
            <a:r>
              <a:rPr lang="es"/>
              <a:t>El contexto con limite de tiempo, si la operacion se tarda mas de 5 segundos se cancele, para evitar que espere un mensaje que no llegara(depende latencia de red, configuración del servidor, carga en el servidor).</a:t>
            </a:r>
            <a:endParaRPr/>
          </a:p>
          <a:p>
            <a:pPr marL="0" lvl="0" indent="0" algn="l" rtl="0">
              <a:spcBef>
                <a:spcPts val="1200"/>
              </a:spcBef>
              <a:spcAft>
                <a:spcPts val="1200"/>
              </a:spcAft>
              <a:buNone/>
            </a:pPr>
            <a:r>
              <a:rPr lang="es"/>
              <a:t>body es el mensaje, se generara con el bodyForm, tomara como parametro los argumentos que se pasan por linea de comandos, donde el primer argumento es el nombre del programa y el segundo los argumentos reales que se pasan </a:t>
            </a:r>
            <a:endParaRPr/>
          </a:p>
        </p:txBody>
      </p:sp>
      <p:pic>
        <p:nvPicPr>
          <p:cNvPr id="92" name="Google Shape;92;p18"/>
          <p:cNvPicPr preferRelativeResize="0"/>
          <p:nvPr/>
        </p:nvPicPr>
        <p:blipFill>
          <a:blip r:embed="rId3">
            <a:alphaModFix/>
          </a:blip>
          <a:stretch>
            <a:fillRect/>
          </a:stretch>
        </p:blipFill>
        <p:spPr>
          <a:xfrm>
            <a:off x="152400" y="152400"/>
            <a:ext cx="8679899" cy="186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body" idx="1"/>
          </p:nvPr>
        </p:nvSpPr>
        <p:spPr>
          <a:xfrm>
            <a:off x="4894400" y="84225"/>
            <a:ext cx="3937800" cy="4484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a:t>En el canal de comunicación se llama a PublishWithContext sirve para publicar el mensaje con el límite de tiempo, sus parámetros son.</a:t>
            </a:r>
            <a:endParaRPr/>
          </a:p>
          <a:p>
            <a:pPr marL="0" lvl="0" indent="0" algn="l" rtl="0">
              <a:spcBef>
                <a:spcPts val="1200"/>
              </a:spcBef>
              <a:spcAft>
                <a:spcPts val="0"/>
              </a:spcAft>
              <a:buNone/>
            </a:pPr>
            <a:r>
              <a:rPr lang="es"/>
              <a:t>Exchange es el que enruta los mensajes de la cola basada en reglas de enrutamiento, ahora usa el predeterminado.</a:t>
            </a:r>
            <a:endParaRPr/>
          </a:p>
          <a:p>
            <a:pPr marL="0" lvl="0" indent="0" algn="l" rtl="0">
              <a:spcBef>
                <a:spcPts val="1200"/>
              </a:spcBef>
              <a:spcAft>
                <a:spcPts val="0"/>
              </a:spcAft>
              <a:buNone/>
            </a:pPr>
            <a:r>
              <a:rPr lang="es"/>
              <a:t>El siguiente parámetro es el nombre de la cola que es (task_queue)</a:t>
            </a:r>
            <a:endParaRPr/>
          </a:p>
          <a:p>
            <a:pPr marL="0" lvl="0" indent="0" algn="l" rtl="0">
              <a:spcBef>
                <a:spcPts val="1200"/>
              </a:spcBef>
              <a:spcAft>
                <a:spcPts val="0"/>
              </a:spcAft>
              <a:buNone/>
            </a:pPr>
            <a:r>
              <a:rPr lang="es"/>
              <a:t>El siguiente parámetro indica si es necesario que la cola exista al momento de publicar el mensaje</a:t>
            </a:r>
            <a:endParaRPr/>
          </a:p>
          <a:p>
            <a:pPr marL="0" lvl="0" indent="0" algn="l" rtl="0">
              <a:spcBef>
                <a:spcPts val="1200"/>
              </a:spcBef>
              <a:spcAft>
                <a:spcPts val="1200"/>
              </a:spcAft>
              <a:buNone/>
            </a:pPr>
            <a:r>
              <a:rPr lang="es"/>
              <a:t>El siguiente parámetro es si el mensaje debe ser enviado de manera inmediata</a:t>
            </a:r>
            <a:endParaRPr/>
          </a:p>
        </p:txBody>
      </p:sp>
      <p:pic>
        <p:nvPicPr>
          <p:cNvPr id="98" name="Google Shape;98;p19"/>
          <p:cNvPicPr preferRelativeResize="0"/>
          <p:nvPr/>
        </p:nvPicPr>
        <p:blipFill rotWithShape="1">
          <a:blip r:embed="rId3">
            <a:alphaModFix/>
          </a:blip>
          <a:srcRect l="7331" t="9516" r="7125" b="10103"/>
          <a:stretch/>
        </p:blipFill>
        <p:spPr>
          <a:xfrm>
            <a:off x="172050" y="84225"/>
            <a:ext cx="4623775" cy="3207976"/>
          </a:xfrm>
          <a:prstGeom prst="rect">
            <a:avLst/>
          </a:prstGeom>
          <a:noFill/>
          <a:ln>
            <a:noFill/>
          </a:ln>
        </p:spPr>
      </p:pic>
      <p:sp>
        <p:nvSpPr>
          <p:cNvPr id="99" name="Google Shape;99;p19"/>
          <p:cNvSpPr txBox="1">
            <a:spLocks noGrp="1"/>
          </p:cNvSpPr>
          <p:nvPr>
            <p:ph type="body" idx="1"/>
          </p:nvPr>
        </p:nvSpPr>
        <p:spPr>
          <a:xfrm>
            <a:off x="55550" y="3415850"/>
            <a:ext cx="4937400" cy="1478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s"/>
              <a:t>Por último detalle de mensaje (contenido), es persistente (lo guarda en disco y no se perderá si el servidor se reinicia).Especifica que el contenido del mensaje es plano, El cuerpo del mensaje lo que enviará la cola, en esta caso body que contiene el mensaje en String y se convierte en array de Byte, porque RabbitMq trabajo con datos Binarios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body" idx="1"/>
          </p:nvPr>
        </p:nvSpPr>
        <p:spPr>
          <a:xfrm>
            <a:off x="4509075" y="227600"/>
            <a:ext cx="4323300" cy="4444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a:t>Toma como parámetros una cadena de texto desde la line de comando</a:t>
            </a:r>
            <a:endParaRPr/>
          </a:p>
          <a:p>
            <a:pPr marL="0" lvl="0" indent="0" algn="l" rtl="0">
              <a:spcBef>
                <a:spcPts val="1200"/>
              </a:spcBef>
              <a:spcAft>
                <a:spcPts val="0"/>
              </a:spcAft>
              <a:buNone/>
            </a:pPr>
            <a:r>
              <a:rPr lang="es"/>
              <a:t>Declara s como String</a:t>
            </a:r>
            <a:endParaRPr/>
          </a:p>
          <a:p>
            <a:pPr marL="0" lvl="0" indent="0" algn="l" rtl="0">
              <a:spcBef>
                <a:spcPts val="1200"/>
              </a:spcBef>
              <a:spcAft>
                <a:spcPts val="0"/>
              </a:spcAft>
              <a:buNone/>
            </a:pPr>
            <a:r>
              <a:rPr lang="es"/>
              <a:t>Verifica si el array que se paso tenga menos de 2 elementos, os.Args[nombre del programa] o si el segundo argumento está vacío en ese caso le da un valor de Hello.</a:t>
            </a:r>
            <a:endParaRPr/>
          </a:p>
          <a:p>
            <a:pPr marL="0" lvl="0" indent="0" algn="l" rtl="0">
              <a:spcBef>
                <a:spcPts val="1200"/>
              </a:spcBef>
              <a:spcAft>
                <a:spcPts val="0"/>
              </a:spcAft>
              <a:buNone/>
            </a:pPr>
            <a:r>
              <a:rPr lang="es"/>
              <a:t>Si no, toma todos los argumentos desde el segundo y los junta en unas sola cadena de texto.</a:t>
            </a:r>
            <a:endParaRPr/>
          </a:p>
          <a:p>
            <a:pPr marL="0" lvl="0" indent="0" algn="l" rtl="0">
              <a:spcBef>
                <a:spcPts val="1200"/>
              </a:spcBef>
              <a:spcAft>
                <a:spcPts val="1200"/>
              </a:spcAft>
              <a:buNone/>
            </a:pPr>
            <a:r>
              <a:rPr lang="es"/>
              <a:t>Devuelve la palabra  </a:t>
            </a:r>
            <a:endParaRPr/>
          </a:p>
        </p:txBody>
      </p:sp>
      <p:pic>
        <p:nvPicPr>
          <p:cNvPr id="105" name="Google Shape;105;p20"/>
          <p:cNvPicPr preferRelativeResize="0"/>
          <p:nvPr/>
        </p:nvPicPr>
        <p:blipFill rotWithShape="1">
          <a:blip r:embed="rId3">
            <a:alphaModFix/>
          </a:blip>
          <a:srcRect l="8031" t="11529" r="7609" b="11965"/>
          <a:stretch/>
        </p:blipFill>
        <p:spPr>
          <a:xfrm>
            <a:off x="333325" y="505400"/>
            <a:ext cx="4068201" cy="240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17620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s"/>
              <a:t>Codigo en GoLang (recieve.go) = worker.go</a:t>
            </a:r>
            <a:endParaRPr/>
          </a:p>
          <a:p>
            <a:pPr marL="0" lvl="0" indent="0" algn="l" rtl="0">
              <a:spcBef>
                <a:spcPts val="0"/>
              </a:spcBef>
              <a:spcAft>
                <a:spcPts val="0"/>
              </a:spcAft>
              <a:buNone/>
            </a:pPr>
            <a:endParaRPr/>
          </a:p>
        </p:txBody>
      </p:sp>
      <p:sp>
        <p:nvSpPr>
          <p:cNvPr id="111" name="Google Shape;111;p21"/>
          <p:cNvSpPr txBox="1">
            <a:spLocks noGrp="1"/>
          </p:cNvSpPr>
          <p:nvPr>
            <p:ph type="body" idx="1"/>
          </p:nvPr>
        </p:nvSpPr>
        <p:spPr>
          <a:xfrm>
            <a:off x="5261775" y="1016150"/>
            <a:ext cx="3570600" cy="355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byte proporciona la opción para trabajar con arreglos de bytes </a:t>
            </a:r>
            <a:endParaRPr/>
          </a:p>
          <a:p>
            <a:pPr marL="0" lvl="0" indent="0" algn="l" rtl="0">
              <a:spcBef>
                <a:spcPts val="1200"/>
              </a:spcBef>
              <a:spcAft>
                <a:spcPts val="0"/>
              </a:spcAft>
              <a:buNone/>
            </a:pPr>
            <a:r>
              <a:rPr lang="es"/>
              <a:t>log para generar mensajes de manera simple y estándar</a:t>
            </a:r>
            <a:endParaRPr/>
          </a:p>
          <a:p>
            <a:pPr marL="0" lvl="0" indent="0" algn="l" rtl="0">
              <a:spcBef>
                <a:spcPts val="1200"/>
              </a:spcBef>
              <a:spcAft>
                <a:spcPts val="0"/>
              </a:spcAft>
              <a:buNone/>
            </a:pPr>
            <a:r>
              <a:rPr lang="es"/>
              <a:t>Time para manejar fechas y tiempo</a:t>
            </a:r>
            <a:endParaRPr/>
          </a:p>
          <a:p>
            <a:pPr marL="0" lvl="0" indent="0" algn="l" rtl="0">
              <a:spcBef>
                <a:spcPts val="1200"/>
              </a:spcBef>
              <a:spcAft>
                <a:spcPts val="1200"/>
              </a:spcAft>
              <a:buNone/>
            </a:pPr>
            <a:r>
              <a:rPr lang="es"/>
              <a:t>amqp para las librerias </a:t>
            </a:r>
            <a:endParaRPr/>
          </a:p>
        </p:txBody>
      </p:sp>
      <p:pic>
        <p:nvPicPr>
          <p:cNvPr id="112" name="Google Shape;112;p21"/>
          <p:cNvPicPr preferRelativeResize="0"/>
          <p:nvPr/>
        </p:nvPicPr>
        <p:blipFill>
          <a:blip r:embed="rId3">
            <a:alphaModFix/>
          </a:blip>
          <a:stretch>
            <a:fillRect/>
          </a:stretch>
        </p:blipFill>
        <p:spPr>
          <a:xfrm>
            <a:off x="152400" y="941800"/>
            <a:ext cx="4842673" cy="4049299"/>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3154</Words>
  <Application>Microsoft Office PowerPoint</Application>
  <PresentationFormat>Presentación en pantalla (16:9)</PresentationFormat>
  <Paragraphs>135</Paragraphs>
  <Slides>45</Slides>
  <Notes>45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45</vt:i4>
      </vt:variant>
    </vt:vector>
  </HeadingPairs>
  <TitlesOfParts>
    <vt:vector size="49" baseType="lpstr">
      <vt:lpstr>Arial</vt:lpstr>
      <vt:lpstr>Roboto Mono</vt:lpstr>
      <vt:lpstr>Old Standard TT</vt:lpstr>
      <vt:lpstr>Paperback</vt:lpstr>
      <vt:lpstr>Ejemplos RabbitMQ Golang</vt:lpstr>
      <vt:lpstr>Colas de trabajo</vt:lpstr>
      <vt:lpstr>Codigo en GoLang (sender.go) = new_task.go</vt:lpstr>
      <vt:lpstr>Presentación de PowerPoint</vt:lpstr>
      <vt:lpstr>Presentación de PowerPoint</vt:lpstr>
      <vt:lpstr>Presentación de PowerPoint</vt:lpstr>
      <vt:lpstr>Presentación de PowerPoint</vt:lpstr>
      <vt:lpstr>Presentación de PowerPoint</vt:lpstr>
      <vt:lpstr>Codigo en GoLang (recieve.go) = worker.go </vt:lpstr>
      <vt:lpstr>Presentación de PowerPoint</vt:lpstr>
      <vt:lpstr>Presentación de PowerPoint</vt:lpstr>
      <vt:lpstr>Presentación de PowerPoint</vt:lpstr>
      <vt:lpstr>Presentación de PowerPoint</vt:lpstr>
      <vt:lpstr>Cómo funciona muchos recibidores a la vez ?</vt:lpstr>
      <vt:lpstr>Presentación de PowerPoint</vt:lpstr>
      <vt:lpstr>Publicar/Subscribirse</vt:lpstr>
      <vt:lpstr>Presentación de PowerPoint</vt:lpstr>
      <vt:lpstr>Código de emit_log.go el que envía los mensajes </vt:lpstr>
      <vt:lpstr>Presentación de PowerPoint</vt:lpstr>
      <vt:lpstr>Presentación de PowerPoint</vt:lpstr>
      <vt:lpstr>Presentación de PowerPoint</vt:lpstr>
      <vt:lpstr>Presentación de PowerPoint</vt:lpstr>
      <vt:lpstr>Codigo de receive_logs.go(el que recive)</vt:lpstr>
      <vt:lpstr>Presentación de PowerPoint</vt:lpstr>
      <vt:lpstr>Presentación de PowerPoint</vt:lpstr>
      <vt:lpstr>Presentación de PowerPoint</vt:lpstr>
      <vt:lpstr>Presentación de PowerPoint</vt:lpstr>
      <vt:lpstr>Presentación de PowerPoint</vt:lpstr>
      <vt:lpstr>Conclusión</vt:lpstr>
      <vt:lpstr>Tutorial de RabbitMQ: Llamada a procedimiento remoto (RPC)</vt:lpstr>
      <vt:lpstr>RabbitMQ en RPC</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Franz Reinaldo Gonzales Suyo</cp:lastModifiedBy>
  <cp:revision>1</cp:revision>
  <dcterms:modified xsi:type="dcterms:W3CDTF">2024-09-16T23:12:13Z</dcterms:modified>
</cp:coreProperties>
</file>