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57" r:id="rId3"/>
    <p:sldId id="259" r:id="rId4"/>
    <p:sldId id="261" r:id="rId5"/>
    <p:sldId id="258" r:id="rId6"/>
    <p:sldId id="262" r:id="rId7"/>
    <p:sldId id="263" r:id="rId8"/>
    <p:sldId id="272" r:id="rId9"/>
    <p:sldId id="273" r:id="rId10"/>
    <p:sldId id="275" r:id="rId11"/>
    <p:sldId id="276" r:id="rId12"/>
    <p:sldId id="274" r:id="rId13"/>
    <p:sldId id="271" r:id="rId14"/>
    <p:sldId id="266" r:id="rId15"/>
    <p:sldId id="267" r:id="rId16"/>
    <p:sldId id="268" r:id="rId17"/>
    <p:sldId id="269" r:id="rId18"/>
    <p:sldId id="270"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02658C"/>
    <a:srgbClr val="3AABDF"/>
    <a:srgbClr val="D62C7B"/>
    <a:srgbClr val="7BB800"/>
    <a:srgbClr val="EA8000"/>
    <a:srgbClr val="FF8E03"/>
    <a:srgbClr val="9F5DA6"/>
    <a:srgbClr val="00A9B9"/>
    <a:srgbClr val="FED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5065" autoAdjust="0"/>
  </p:normalViewPr>
  <p:slideViewPr>
    <p:cSldViewPr>
      <p:cViewPr varScale="1">
        <p:scale>
          <a:sx n="152" d="100"/>
          <a:sy n="152" d="100"/>
        </p:scale>
        <p:origin x="1608"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a:defRPr sz="1200"/>
            </a:lvl1pPr>
          </a:lstStyle>
          <a:p>
            <a:fld id="{7CB9F96B-AF57-47F4-BAE8-A9CB9C9954BD}" type="datetimeFigureOut">
              <a:rPr lang="en-GB" smtClean="0"/>
              <a:t>16/01/2021</a:t>
            </a:fld>
            <a:endParaRPr lang="en-GB"/>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lIns="91440" tIns="45720" rIns="91440" bIns="45720" rtlCol="0" anchor="b"/>
          <a:lstStyle>
            <a:lvl1pPr algn="r">
              <a:defRPr sz="1200"/>
            </a:lvl1pPr>
          </a:lstStyle>
          <a:p>
            <a:fld id="{F9CDBB60-F6A6-4D60-BCAD-E2392D832E18}" type="slidenum">
              <a:rPr lang="en-GB" smtClean="0"/>
              <a:t>‹#›</a:t>
            </a:fld>
            <a:endParaRPr lang="en-GB"/>
          </a:p>
        </p:txBody>
      </p:sp>
    </p:spTree>
    <p:extLst>
      <p:ext uri="{BB962C8B-B14F-4D97-AF65-F5344CB8AC3E}">
        <p14:creationId xmlns:p14="http://schemas.microsoft.com/office/powerpoint/2010/main" val="338431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B9B513-4F9C-4829-A2B0-33CC2AF8C90C}" type="datetimeFigureOut">
              <a:rPr lang="en-GB" smtClean="0"/>
              <a:t>16/01/2021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0AFFAF-4ABD-4671-AC5C-DBAD58974E57}" type="slidenum">
              <a:rPr lang="en-GB" smtClean="0"/>
              <a:t>‹#›</a:t>
            </a:fld>
            <a:endParaRPr lang="en-GB"/>
          </a:p>
        </p:txBody>
      </p:sp>
    </p:spTree>
    <p:extLst>
      <p:ext uri="{BB962C8B-B14F-4D97-AF65-F5344CB8AC3E}">
        <p14:creationId xmlns:p14="http://schemas.microsoft.com/office/powerpoint/2010/main" val="376898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etyarn.io/yarn-clip/b27fc564-6fc9-4ebc-a2e0-0977852e793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language-processors-assembler-compiler-and-interpret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0AFFAF-4ABD-4671-AC5C-DBAD58974E57}" type="slidenum">
              <a:rPr lang="en-GB" smtClean="0"/>
              <a:t>1</a:t>
            </a:fld>
            <a:endParaRPr lang="en-GB"/>
          </a:p>
        </p:txBody>
      </p:sp>
    </p:spTree>
    <p:extLst>
      <p:ext uri="{BB962C8B-B14F-4D97-AF65-F5344CB8AC3E}">
        <p14:creationId xmlns:p14="http://schemas.microsoft.com/office/powerpoint/2010/main" val="390696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0AFFAF-4ABD-4671-AC5C-DBAD58974E57}" type="slidenum">
              <a:rPr lang="en-GB" smtClean="0"/>
              <a:t>2</a:t>
            </a:fld>
            <a:endParaRPr lang="en-GB"/>
          </a:p>
        </p:txBody>
      </p:sp>
    </p:spTree>
    <p:extLst>
      <p:ext uri="{BB962C8B-B14F-4D97-AF65-F5344CB8AC3E}">
        <p14:creationId xmlns:p14="http://schemas.microsoft.com/office/powerpoint/2010/main" val="51426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hlinkClick r:id="rId3"/>
              </a:rPr>
              <a:t>https://getyarn.io/yarn-clip/b27fc564-6fc9-4ebc-a2e0-0977852e7931</a:t>
            </a:r>
          </a:p>
          <a:p>
            <a:r>
              <a:rPr lang="en-GB" dirty="0"/>
              <a:t>Clip from Hackers - 1995</a:t>
            </a:r>
          </a:p>
        </p:txBody>
      </p:sp>
      <p:sp>
        <p:nvSpPr>
          <p:cNvPr id="4" name="Slide Number Placeholder 3"/>
          <p:cNvSpPr>
            <a:spLocks noGrp="1"/>
          </p:cNvSpPr>
          <p:nvPr>
            <p:ph type="sldNum" sz="quarter" idx="10"/>
          </p:nvPr>
        </p:nvSpPr>
        <p:spPr/>
        <p:txBody>
          <a:bodyPr/>
          <a:lstStyle/>
          <a:p>
            <a:fld id="{CC0AFFAF-4ABD-4671-AC5C-DBAD58974E57}" type="slidenum">
              <a:rPr lang="en-GB" smtClean="0"/>
              <a:t>3</a:t>
            </a:fld>
            <a:endParaRPr lang="en-GB"/>
          </a:p>
        </p:txBody>
      </p:sp>
    </p:spTree>
    <p:extLst>
      <p:ext uri="{BB962C8B-B14F-4D97-AF65-F5344CB8AC3E}">
        <p14:creationId xmlns:p14="http://schemas.microsoft.com/office/powerpoint/2010/main" val="155425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0AFFAF-4ABD-4671-AC5C-DBAD58974E57}" type="slidenum">
              <a:rPr lang="en-GB" smtClean="0"/>
              <a:t>4</a:t>
            </a:fld>
            <a:endParaRPr lang="en-GB"/>
          </a:p>
        </p:txBody>
      </p:sp>
    </p:spTree>
    <p:extLst>
      <p:ext uri="{BB962C8B-B14F-4D97-AF65-F5344CB8AC3E}">
        <p14:creationId xmlns:p14="http://schemas.microsoft.com/office/powerpoint/2010/main" val="311633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https://www.geeksforgeeks.org/language-processors-assembler-compiler-and-interpreter/</a:t>
            </a:r>
            <a:endParaRPr lang="en-GB" dirty="0"/>
          </a:p>
        </p:txBody>
      </p:sp>
      <p:sp>
        <p:nvSpPr>
          <p:cNvPr id="4" name="Slide Number Placeholder 3"/>
          <p:cNvSpPr>
            <a:spLocks noGrp="1"/>
          </p:cNvSpPr>
          <p:nvPr>
            <p:ph type="sldNum" sz="quarter" idx="10"/>
          </p:nvPr>
        </p:nvSpPr>
        <p:spPr/>
        <p:txBody>
          <a:bodyPr/>
          <a:lstStyle/>
          <a:p>
            <a:fld id="{CC0AFFAF-4ABD-4671-AC5C-DBAD58974E57}" type="slidenum">
              <a:rPr lang="en-GB" smtClean="0"/>
              <a:t>5</a:t>
            </a:fld>
            <a:endParaRPr lang="en-GB"/>
          </a:p>
        </p:txBody>
      </p:sp>
    </p:spTree>
    <p:extLst>
      <p:ext uri="{BB962C8B-B14F-4D97-AF65-F5344CB8AC3E}">
        <p14:creationId xmlns:p14="http://schemas.microsoft.com/office/powerpoint/2010/main" val="2558848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0AFFAF-4ABD-4671-AC5C-DBAD58974E57}" type="slidenum">
              <a:rPr lang="en-GB" smtClean="0"/>
              <a:t>6</a:t>
            </a:fld>
            <a:endParaRPr lang="en-GB"/>
          </a:p>
        </p:txBody>
      </p:sp>
    </p:spTree>
    <p:extLst>
      <p:ext uri="{BB962C8B-B14F-4D97-AF65-F5344CB8AC3E}">
        <p14:creationId xmlns:p14="http://schemas.microsoft.com/office/powerpoint/2010/main" val="372675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Textbook p5-11</a:t>
            </a:r>
          </a:p>
        </p:txBody>
      </p:sp>
      <p:sp>
        <p:nvSpPr>
          <p:cNvPr id="4" name="Slide Number Placeholder 3"/>
          <p:cNvSpPr>
            <a:spLocks noGrp="1"/>
          </p:cNvSpPr>
          <p:nvPr>
            <p:ph type="sldNum" sz="quarter" idx="10"/>
          </p:nvPr>
        </p:nvSpPr>
        <p:spPr/>
        <p:txBody>
          <a:bodyPr/>
          <a:lstStyle/>
          <a:p>
            <a:fld id="{CC0AFFAF-4ABD-4671-AC5C-DBAD58974E57}" type="slidenum">
              <a:rPr lang="en-GB" smtClean="0"/>
              <a:t>7</a:t>
            </a:fld>
            <a:endParaRPr lang="en-GB"/>
          </a:p>
        </p:txBody>
      </p:sp>
    </p:spTree>
    <p:extLst>
      <p:ext uri="{BB962C8B-B14F-4D97-AF65-F5344CB8AC3E}">
        <p14:creationId xmlns:p14="http://schemas.microsoft.com/office/powerpoint/2010/main" val="188343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p:cNvGrpSpPr/>
          <p:nvPr userDrawn="1"/>
        </p:nvGrpSpPr>
        <p:grpSpPr>
          <a:xfrm>
            <a:off x="858063" y="2068351"/>
            <a:ext cx="7560841" cy="193906"/>
            <a:chOff x="1475656" y="3189681"/>
            <a:chExt cx="7272808" cy="192122"/>
          </a:xfrm>
        </p:grpSpPr>
        <p:cxnSp>
          <p:nvCxnSpPr>
            <p:cNvPr id="17" name="Straight Connector 16"/>
            <p:cNvCxnSpPr>
              <a:stCxn id="18" idx="6"/>
              <a:endCxn id="20" idx="2"/>
            </p:cNvCxnSpPr>
            <p:nvPr/>
          </p:nvCxnSpPr>
          <p:spPr>
            <a:xfrm flipV="1">
              <a:off x="1658536" y="3283435"/>
              <a:ext cx="6907048" cy="3666"/>
            </a:xfrm>
            <a:prstGeom prst="line">
              <a:avLst/>
            </a:prstGeom>
            <a:ln w="57150">
              <a:solidFill>
                <a:srgbClr val="0385B9"/>
              </a:solidFill>
            </a:ln>
          </p:spPr>
          <p:style>
            <a:lnRef idx="1">
              <a:schemeClr val="accent1"/>
            </a:lnRef>
            <a:fillRef idx="0">
              <a:schemeClr val="accent1"/>
            </a:fillRef>
            <a:effectRef idx="0">
              <a:schemeClr val="accent1"/>
            </a:effectRef>
            <a:fontRef idx="minor">
              <a:schemeClr val="tx1"/>
            </a:fontRef>
          </p:style>
        </p:cxnSp>
        <p:sp>
          <p:nvSpPr>
            <p:cNvPr id="18" name="Flowchart: Connector 17"/>
            <p:cNvSpPr>
              <a:spLocks noChangeAspect="1"/>
            </p:cNvSpPr>
            <p:nvPr/>
          </p:nvSpPr>
          <p:spPr>
            <a:xfrm>
              <a:off x="1475656" y="3195661"/>
              <a:ext cx="182880" cy="182880"/>
            </a:xfrm>
            <a:prstGeom prst="flowChartConnector">
              <a:avLst/>
            </a:prstGeom>
            <a:solidFill>
              <a:schemeClr val="bg1"/>
            </a:solidFill>
            <a:ln w="57150">
              <a:solidFill>
                <a:srgbClr val="0385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Flowchart: Connector 18"/>
            <p:cNvSpPr>
              <a:spLocks noChangeAspect="1"/>
            </p:cNvSpPr>
            <p:nvPr/>
          </p:nvSpPr>
          <p:spPr>
            <a:xfrm>
              <a:off x="7984169" y="3198923"/>
              <a:ext cx="182880" cy="182880"/>
            </a:xfrm>
            <a:prstGeom prst="flowChartConnector">
              <a:avLst/>
            </a:prstGeom>
            <a:solidFill>
              <a:schemeClr val="bg1"/>
            </a:solidFill>
            <a:ln w="57150">
              <a:solidFill>
                <a:srgbClr val="0385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Flowchart: Connector 19"/>
            <p:cNvSpPr>
              <a:spLocks noChangeAspect="1"/>
            </p:cNvSpPr>
            <p:nvPr/>
          </p:nvSpPr>
          <p:spPr>
            <a:xfrm>
              <a:off x="8565584" y="3191995"/>
              <a:ext cx="182880" cy="182880"/>
            </a:xfrm>
            <a:prstGeom prst="flowChartConnector">
              <a:avLst/>
            </a:prstGeom>
            <a:solidFill>
              <a:schemeClr val="bg1"/>
            </a:solidFill>
            <a:ln w="57150">
              <a:solidFill>
                <a:srgbClr val="0385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Flowchart: Connector 20"/>
            <p:cNvSpPr>
              <a:spLocks noChangeAspect="1"/>
            </p:cNvSpPr>
            <p:nvPr/>
          </p:nvSpPr>
          <p:spPr>
            <a:xfrm>
              <a:off x="6363500" y="3189681"/>
              <a:ext cx="182880" cy="182880"/>
            </a:xfrm>
            <a:prstGeom prst="flowChartConnector">
              <a:avLst/>
            </a:prstGeom>
            <a:solidFill>
              <a:schemeClr val="bg1"/>
            </a:solidFill>
            <a:ln w="57150">
              <a:solidFill>
                <a:srgbClr val="0385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sp>
        <p:nvSpPr>
          <p:cNvPr id="36" name="Title 1"/>
          <p:cNvSpPr>
            <a:spLocks noGrp="1"/>
          </p:cNvSpPr>
          <p:nvPr>
            <p:ph type="ctrTitle" hasCustomPrompt="1"/>
          </p:nvPr>
        </p:nvSpPr>
        <p:spPr>
          <a:xfrm>
            <a:off x="808151" y="947909"/>
            <a:ext cx="7772400" cy="680891"/>
          </a:xfrm>
          <a:prstGeom prst="rect">
            <a:avLst/>
          </a:prstGeom>
        </p:spPr>
        <p:txBody>
          <a:bodyPr>
            <a:noAutofit/>
          </a:bodyPr>
          <a:lstStyle>
            <a:lvl1pPr marL="0" algn="r" defTabSz="914400" rtl="0" eaLnBrk="1" latinLnBrk="0" hangingPunct="1">
              <a:spcBef>
                <a:spcPct val="0"/>
              </a:spcBef>
              <a:buNone/>
              <a:defRPr lang="en-GB" sz="3600" b="1" kern="1200" spc="430" baseline="0" dirty="0">
                <a:solidFill>
                  <a:srgbClr val="0385B9"/>
                </a:solidFill>
                <a:latin typeface="Calibri" panose="020F0502020204030204" pitchFamily="34" charset="0"/>
                <a:ea typeface="+mj-ea"/>
                <a:cs typeface="Estrangelo Edessa" panose="03080600000000000000" pitchFamily="66" charset="0"/>
              </a:defRPr>
            </a:lvl1pPr>
          </a:lstStyle>
          <a:p>
            <a:r>
              <a:rPr lang="en-US" dirty="0"/>
              <a:t>Click to edit Course Code</a:t>
            </a:r>
            <a:endParaRPr lang="en-GB" dirty="0"/>
          </a:p>
        </p:txBody>
      </p:sp>
      <p:sp>
        <p:nvSpPr>
          <p:cNvPr id="37" name="Content Placeholder 34"/>
          <p:cNvSpPr>
            <a:spLocks noGrp="1"/>
          </p:cNvSpPr>
          <p:nvPr>
            <p:ph sz="quarter" idx="10" hasCustomPrompt="1"/>
          </p:nvPr>
        </p:nvSpPr>
        <p:spPr>
          <a:xfrm>
            <a:off x="159829" y="1530666"/>
            <a:ext cx="8424863" cy="720328"/>
          </a:xfrm>
        </p:spPr>
        <p:txBody>
          <a:bodyPr>
            <a:noAutofit/>
          </a:bodyPr>
          <a:lstStyle>
            <a:lvl1pPr marL="0" indent="0" algn="r" defTabSz="914400" rtl="0" eaLnBrk="1" latinLnBrk="0" hangingPunct="1">
              <a:spcBef>
                <a:spcPct val="0"/>
              </a:spcBef>
              <a:buNone/>
              <a:defRPr lang="en-US" sz="3500" b="1" kern="1200" spc="430" baseline="0" dirty="0" smtClean="0">
                <a:solidFill>
                  <a:srgbClr val="0385B9"/>
                </a:solidFill>
                <a:latin typeface="Calibri" panose="020F0502020204030204" pitchFamily="34" charset="0"/>
                <a:ea typeface="+mj-ea"/>
                <a:cs typeface="Estrangelo Edessa" panose="03080600000000000000" pitchFamily="66" charset="0"/>
              </a:defRPr>
            </a:lvl1pPr>
          </a:lstStyle>
          <a:p>
            <a:pPr lvl="0"/>
            <a:r>
              <a:rPr lang="en-US" dirty="0"/>
              <a:t>CLICK TO EDIT COURSE TITLE</a:t>
            </a:r>
          </a:p>
        </p:txBody>
      </p:sp>
      <p:sp>
        <p:nvSpPr>
          <p:cNvPr id="40" name="Subtitle 2"/>
          <p:cNvSpPr>
            <a:spLocks noGrp="1"/>
          </p:cNvSpPr>
          <p:nvPr>
            <p:ph type="subTitle" idx="1" hasCustomPrompt="1"/>
          </p:nvPr>
        </p:nvSpPr>
        <p:spPr>
          <a:xfrm>
            <a:off x="166312" y="2460077"/>
            <a:ext cx="8287427" cy="720080"/>
          </a:xfrm>
          <a:prstGeom prst="rect">
            <a:avLst/>
          </a:prstGeom>
        </p:spPr>
        <p:txBody>
          <a:bodyPr>
            <a:noAutofit/>
          </a:bodyPr>
          <a:lstStyle>
            <a:lvl1pPr marL="0" indent="0" algn="r">
              <a:buNone/>
              <a:defRPr lang="en-GB" sz="4000" i="0" kern="1200" baseline="0" dirty="0">
                <a:solidFill>
                  <a:srgbClr val="02658C"/>
                </a:solidFill>
                <a:latin typeface="Calibri" panose="020F0502020204030204" pitchFamily="34" charset="0"/>
                <a:ea typeface="+mj-ea"/>
                <a:cs typeface="Estrangelo Edessa" panose="03080600000000000000"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Lecture number</a:t>
            </a:r>
            <a:endParaRPr lang="en-GB" dirty="0"/>
          </a:p>
        </p:txBody>
      </p:sp>
      <p:sp>
        <p:nvSpPr>
          <p:cNvPr id="41" name="Content Placeholder 38"/>
          <p:cNvSpPr>
            <a:spLocks noGrp="1"/>
          </p:cNvSpPr>
          <p:nvPr>
            <p:ph sz="quarter" idx="11" hasCustomPrompt="1"/>
          </p:nvPr>
        </p:nvSpPr>
        <p:spPr>
          <a:xfrm>
            <a:off x="179512" y="3082023"/>
            <a:ext cx="8288337" cy="720204"/>
          </a:xfrm>
        </p:spPr>
        <p:txBody>
          <a:bodyPr>
            <a:noAutofit/>
          </a:bodyPr>
          <a:lstStyle>
            <a:lvl1pPr marL="0" indent="0" algn="r" defTabSz="914400" rtl="0" eaLnBrk="1" latinLnBrk="0" hangingPunct="1">
              <a:spcBef>
                <a:spcPct val="0"/>
              </a:spcBef>
              <a:buNone/>
              <a:defRPr lang="en-US" sz="4000" i="1" kern="1200" baseline="0" dirty="0" smtClean="0">
                <a:solidFill>
                  <a:srgbClr val="02658C"/>
                </a:solidFill>
                <a:latin typeface="Calibri" panose="020F0502020204030204" pitchFamily="34" charset="0"/>
                <a:ea typeface="+mj-ea"/>
                <a:cs typeface="Estrangelo Edessa" panose="03080600000000000000" pitchFamily="66" charset="0"/>
              </a:defRPr>
            </a:lvl1pPr>
          </a:lstStyle>
          <a:p>
            <a:pPr lvl="0"/>
            <a:r>
              <a:rPr lang="en-US" dirty="0"/>
              <a:t>Click to edit  lecture subtitle</a:t>
            </a:r>
          </a:p>
        </p:txBody>
      </p:sp>
      <p:sp>
        <p:nvSpPr>
          <p:cNvPr id="43" name="Content Placeholder 42"/>
          <p:cNvSpPr>
            <a:spLocks noGrp="1"/>
          </p:cNvSpPr>
          <p:nvPr>
            <p:ph sz="quarter" idx="12" hasCustomPrompt="1"/>
          </p:nvPr>
        </p:nvSpPr>
        <p:spPr>
          <a:xfrm>
            <a:off x="101010" y="6374313"/>
            <a:ext cx="8127771" cy="360362"/>
          </a:xfrm>
        </p:spPr>
        <p:txBody>
          <a:bodyPr>
            <a:noAutofit/>
          </a:bodyPr>
          <a:lstStyle>
            <a:lvl1pPr marL="0" indent="0" algn="l" defTabSz="914400" rtl="0" eaLnBrk="1" latinLnBrk="0" hangingPunct="1">
              <a:buNone/>
              <a:defRPr lang="en-GB" sz="1500" kern="1200" baseline="0" dirty="0">
                <a:solidFill>
                  <a:schemeClr val="tx1">
                    <a:lumMod val="50000"/>
                    <a:lumOff val="50000"/>
                  </a:schemeClr>
                </a:solidFill>
                <a:latin typeface="Calibri" panose="020F0502020204030204" pitchFamily="34" charset="0"/>
                <a:ea typeface="+mn-ea"/>
                <a:cs typeface="Estrangelo Edessa" panose="03080600000000000000" pitchFamily="66" charset="0"/>
              </a:defRPr>
            </a:lvl1pPr>
          </a:lstStyle>
          <a:p>
            <a:pPr lvl="0"/>
            <a:r>
              <a:rPr lang="en-US" dirty="0"/>
              <a:t>Click to edit acknowledgements</a:t>
            </a:r>
            <a:endParaRPr lang="en-GB" dirty="0"/>
          </a:p>
        </p:txBody>
      </p:sp>
    </p:spTree>
    <p:extLst>
      <p:ext uri="{BB962C8B-B14F-4D97-AF65-F5344CB8AC3E}">
        <p14:creationId xmlns:p14="http://schemas.microsoft.com/office/powerpoint/2010/main" val="205607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iler">
    <p:spTree>
      <p:nvGrpSpPr>
        <p:cNvPr id="1" name=""/>
        <p:cNvGrpSpPr/>
        <p:nvPr/>
      </p:nvGrpSpPr>
      <p:grpSpPr>
        <a:xfrm>
          <a:off x="0" y="0"/>
          <a:ext cx="0" cy="0"/>
          <a:chOff x="0" y="0"/>
          <a:chExt cx="0" cy="0"/>
        </a:xfrm>
      </p:grpSpPr>
      <p:sp>
        <p:nvSpPr>
          <p:cNvPr id="7" name="Rectangle 6"/>
          <p:cNvSpPr/>
          <p:nvPr userDrawn="1"/>
        </p:nvSpPr>
        <p:spPr>
          <a:xfrm>
            <a:off x="1763688" y="0"/>
            <a:ext cx="7380312" cy="1412776"/>
          </a:xfrm>
          <a:prstGeom prst="rect">
            <a:avLst/>
          </a:prstGeom>
          <a:solidFill>
            <a:srgbClr val="7B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userDrawn="1"/>
        </p:nvSpPr>
        <p:spPr>
          <a:xfrm>
            <a:off x="0" y="6683326"/>
            <a:ext cx="9144000" cy="187200"/>
          </a:xfrm>
          <a:prstGeom prst="rect">
            <a:avLst/>
          </a:prstGeom>
          <a:solidFill>
            <a:srgbClr val="7B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0"/>
            <a:ext cx="1764908" cy="1411200"/>
          </a:xfrm>
          <a:prstGeom prst="rect">
            <a:avLst/>
          </a:prstGeom>
          <a:solidFill>
            <a:srgbClr val="33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1"/>
          <p:cNvSpPr>
            <a:spLocks noGrp="1"/>
          </p:cNvSpPr>
          <p:nvPr>
            <p:ph sz="quarter" idx="11"/>
          </p:nvPr>
        </p:nvSpPr>
        <p:spPr>
          <a:xfrm>
            <a:off x="2047408" y="147653"/>
            <a:ext cx="6917080" cy="826938"/>
          </a:xfrm>
          <a:prstGeom prst="rect">
            <a:avLst/>
          </a:prstGeom>
        </p:spPr>
        <p:txBody>
          <a:bodyPr>
            <a:normAutofit/>
          </a:bodyPr>
          <a:lstStyle>
            <a:lvl1pPr marL="0" indent="0" algn="l" defTabSz="914400" rtl="0" eaLnBrk="1" latinLnBrk="0" hangingPunct="1">
              <a:buNone/>
              <a:defRPr lang="en-US" sz="3600" b="1" kern="1200" baseline="0" dirty="0" smtClean="0">
                <a:solidFill>
                  <a:srgbClr val="026978"/>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12" name="Content Placeholder 11"/>
          <p:cNvSpPr>
            <a:spLocks noGrp="1"/>
          </p:cNvSpPr>
          <p:nvPr>
            <p:ph sz="quarter" idx="12"/>
          </p:nvPr>
        </p:nvSpPr>
        <p:spPr>
          <a:xfrm>
            <a:off x="2054794" y="620688"/>
            <a:ext cx="6909694" cy="826938"/>
          </a:xfrm>
          <a:prstGeom prst="rect">
            <a:avLst/>
          </a:prstGeom>
        </p:spPr>
        <p:txBody>
          <a:bodyPr>
            <a:normAutofit/>
          </a:bodyPr>
          <a:lstStyle>
            <a:lvl1pPr marL="0" indent="0" algn="l" defTabSz="914400" rtl="0" eaLnBrk="1" latinLnBrk="0" hangingPunct="1">
              <a:buNone/>
              <a:defRPr lang="en-US" sz="3200" kern="1200" baseline="0" dirty="0" smtClean="0">
                <a:solidFill>
                  <a:schemeClr val="bg1"/>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13" name="Content Placeholder 8"/>
          <p:cNvSpPr>
            <a:spLocks noGrp="1"/>
          </p:cNvSpPr>
          <p:nvPr>
            <p:ph sz="quarter" idx="10"/>
          </p:nvPr>
        </p:nvSpPr>
        <p:spPr>
          <a:xfrm>
            <a:off x="457201" y="1700808"/>
            <a:ext cx="8363272" cy="4752528"/>
          </a:xfrm>
          <a:prstGeom prst="rect">
            <a:avLst/>
          </a:prstGeom>
        </p:spPr>
        <p:txBody>
          <a:bodyPr>
            <a:noAutofit/>
          </a:bodyPr>
          <a:lstStyle>
            <a:lvl1pPr>
              <a:spcBef>
                <a:spcPts val="1800"/>
              </a:spcBef>
              <a:defRPr lang="en-US" sz="30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720725" indent="-365125">
              <a:spcBef>
                <a:spcPts val="400"/>
              </a:spcBef>
              <a:defRPr baseline="0">
                <a:solidFill>
                  <a:schemeClr val="tx1">
                    <a:lumMod val="65000"/>
                    <a:lumOff val="35000"/>
                  </a:schemeClr>
                </a:solidFill>
                <a:latin typeface="Calibri" panose="020F0502020204030204" pitchFamily="34" charset="0"/>
                <a:cs typeface="Estrangelo Edessa" panose="03080600000000000000" pitchFamily="66" charset="0"/>
              </a:defRPr>
            </a:lvl2pPr>
          </a:lstStyle>
          <a:p>
            <a:pPr lvl="0"/>
            <a:r>
              <a:rPr lang="en-US" dirty="0"/>
              <a:t>Click to edit Master text styles</a:t>
            </a:r>
          </a:p>
          <a:p>
            <a:pPr lvl="1"/>
            <a:r>
              <a:rPr lang="en-US" dirty="0"/>
              <a:t>Second level</a:t>
            </a:r>
          </a:p>
        </p:txBody>
      </p:sp>
      <p:grpSp>
        <p:nvGrpSpPr>
          <p:cNvPr id="15" name="Group 14"/>
          <p:cNvGrpSpPr/>
          <p:nvPr userDrawn="1"/>
        </p:nvGrpSpPr>
        <p:grpSpPr>
          <a:xfrm>
            <a:off x="291382" y="185303"/>
            <a:ext cx="1456772" cy="1096717"/>
            <a:chOff x="1117855" y="1483944"/>
            <a:chExt cx="2073198" cy="1684500"/>
          </a:xfrm>
        </p:grpSpPr>
        <p:sp>
          <p:nvSpPr>
            <p:cNvPr id="16" name="Rectangle 15"/>
            <p:cNvSpPr/>
            <p:nvPr/>
          </p:nvSpPr>
          <p:spPr>
            <a:xfrm>
              <a:off x="1117855" y="1483944"/>
              <a:ext cx="1097280" cy="872758"/>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p:nvPr/>
          </p:nvCxnSpPr>
          <p:spPr>
            <a:xfrm>
              <a:off x="1395167" y="1677971"/>
              <a:ext cx="7352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95167" y="1839798"/>
              <a:ext cx="7352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95167" y="2000054"/>
              <a:ext cx="7352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95167" y="2169736"/>
              <a:ext cx="7352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228231" y="1655111"/>
              <a:ext cx="46800"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1227600" y="1807511"/>
              <a:ext cx="46800"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1227600" y="1959911"/>
              <a:ext cx="46800"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1227600" y="2112311"/>
              <a:ext cx="46800"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c 24"/>
            <p:cNvSpPr/>
            <p:nvPr/>
          </p:nvSpPr>
          <p:spPr>
            <a:xfrm flipH="1" flipV="1">
              <a:off x="1300735" y="2028217"/>
              <a:ext cx="914400" cy="848412"/>
            </a:xfrm>
            <a:prstGeom prst="arc">
              <a:avLst/>
            </a:prstGeom>
            <a:ln w="25400">
              <a:solidFill>
                <a:schemeClr val="bg1"/>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p:cNvSpPr txBox="1"/>
            <p:nvPr/>
          </p:nvSpPr>
          <p:spPr>
            <a:xfrm>
              <a:off x="1757935" y="2695715"/>
              <a:ext cx="1433118" cy="472729"/>
            </a:xfrm>
            <a:prstGeom prst="rect">
              <a:avLst/>
            </a:prstGeom>
            <a:noFill/>
          </p:spPr>
          <p:txBody>
            <a:bodyPr wrap="none" rtlCol="0">
              <a:spAutoFit/>
            </a:bodyPr>
            <a:lstStyle/>
            <a:p>
              <a:r>
                <a:rPr lang="en-GB" sz="1400" dirty="0">
                  <a:solidFill>
                    <a:schemeClr val="bg1"/>
                  </a:solidFill>
                </a:rPr>
                <a:t>011000101</a:t>
              </a:r>
            </a:p>
          </p:txBody>
        </p:sp>
      </p:grpSp>
    </p:spTree>
    <p:extLst>
      <p:ext uri="{BB962C8B-B14F-4D97-AF65-F5344CB8AC3E}">
        <p14:creationId xmlns:p14="http://schemas.microsoft.com/office/powerpoint/2010/main" val="228314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eMachine">
    <p:spTree>
      <p:nvGrpSpPr>
        <p:cNvPr id="1" name=""/>
        <p:cNvGrpSpPr/>
        <p:nvPr/>
      </p:nvGrpSpPr>
      <p:grpSpPr>
        <a:xfrm>
          <a:off x="0" y="0"/>
          <a:ext cx="0" cy="0"/>
          <a:chOff x="0" y="0"/>
          <a:chExt cx="0" cy="0"/>
        </a:xfrm>
      </p:grpSpPr>
      <p:sp>
        <p:nvSpPr>
          <p:cNvPr id="58" name="Rectangle 57"/>
          <p:cNvSpPr/>
          <p:nvPr userDrawn="1"/>
        </p:nvSpPr>
        <p:spPr>
          <a:xfrm>
            <a:off x="1763688" y="2139"/>
            <a:ext cx="7380312" cy="1412776"/>
          </a:xfrm>
          <a:prstGeom prst="rect">
            <a:avLst/>
          </a:prstGeom>
          <a:solidFill>
            <a:srgbClr val="67A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dirty="0"/>
          </a:p>
        </p:txBody>
      </p:sp>
      <p:grpSp>
        <p:nvGrpSpPr>
          <p:cNvPr id="5" name="Group 4"/>
          <p:cNvGrpSpPr/>
          <p:nvPr userDrawn="1"/>
        </p:nvGrpSpPr>
        <p:grpSpPr>
          <a:xfrm>
            <a:off x="-1220" y="-3485"/>
            <a:ext cx="1764908" cy="1418400"/>
            <a:chOff x="-1220" y="-3485"/>
            <a:chExt cx="1764908" cy="1418400"/>
          </a:xfrm>
        </p:grpSpPr>
        <p:sp>
          <p:nvSpPr>
            <p:cNvPr id="62" name="Rectangle 61"/>
            <p:cNvSpPr/>
            <p:nvPr userDrawn="1"/>
          </p:nvSpPr>
          <p:spPr>
            <a:xfrm>
              <a:off x="-1220" y="-3485"/>
              <a:ext cx="1764908" cy="1418400"/>
            </a:xfrm>
            <a:prstGeom prst="rect">
              <a:avLst/>
            </a:prstGeom>
            <a:solidFill>
              <a:srgbClr val="458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a:p>
          </p:txBody>
        </p:sp>
        <p:sp>
          <p:nvSpPr>
            <p:cNvPr id="64" name="Rectangle 63"/>
            <p:cNvSpPr/>
            <p:nvPr userDrawn="1"/>
          </p:nvSpPr>
          <p:spPr>
            <a:xfrm>
              <a:off x="816941" y="588480"/>
              <a:ext cx="106065" cy="329955"/>
            </a:xfrm>
            <a:prstGeom prst="rect">
              <a:avLst/>
            </a:prstGeom>
            <a:solidFill>
              <a:srgbClr val="458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a:p>
          </p:txBody>
        </p:sp>
      </p:grpSp>
      <p:sp>
        <p:nvSpPr>
          <p:cNvPr id="65" name="Rectangle 64"/>
          <p:cNvSpPr/>
          <p:nvPr userDrawn="1"/>
        </p:nvSpPr>
        <p:spPr>
          <a:xfrm>
            <a:off x="0" y="6683326"/>
            <a:ext cx="9144000" cy="187200"/>
          </a:xfrm>
          <a:prstGeom prst="rect">
            <a:avLst/>
          </a:prstGeom>
          <a:solidFill>
            <a:srgbClr val="67A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a:p>
        </p:txBody>
      </p:sp>
      <p:sp>
        <p:nvSpPr>
          <p:cNvPr id="66" name="Content Placeholder 11"/>
          <p:cNvSpPr>
            <a:spLocks noGrp="1"/>
          </p:cNvSpPr>
          <p:nvPr>
            <p:ph sz="quarter" idx="11"/>
          </p:nvPr>
        </p:nvSpPr>
        <p:spPr>
          <a:xfrm>
            <a:off x="2047408" y="147653"/>
            <a:ext cx="6917080" cy="826938"/>
          </a:xfrm>
          <a:prstGeom prst="rect">
            <a:avLst/>
          </a:prstGeom>
        </p:spPr>
        <p:txBody>
          <a:bodyPr>
            <a:normAutofit/>
          </a:bodyPr>
          <a:lstStyle>
            <a:lvl1pPr marL="0" indent="0" algn="l" defTabSz="914400" rtl="0" eaLnBrk="1" latinLnBrk="0" hangingPunct="1">
              <a:buNone/>
              <a:defRPr lang="en-US" sz="3600" b="1" kern="1200" baseline="0" dirty="0" smtClean="0">
                <a:solidFill>
                  <a:srgbClr val="026978"/>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67" name="Content Placeholder 11"/>
          <p:cNvSpPr>
            <a:spLocks noGrp="1"/>
          </p:cNvSpPr>
          <p:nvPr>
            <p:ph sz="quarter" idx="12"/>
          </p:nvPr>
        </p:nvSpPr>
        <p:spPr>
          <a:xfrm>
            <a:off x="2054794" y="620688"/>
            <a:ext cx="6909694" cy="826938"/>
          </a:xfrm>
          <a:prstGeom prst="rect">
            <a:avLst/>
          </a:prstGeom>
        </p:spPr>
        <p:txBody>
          <a:bodyPr>
            <a:normAutofit/>
          </a:bodyPr>
          <a:lstStyle>
            <a:lvl1pPr marL="0" indent="0" algn="l" defTabSz="914400" rtl="0" eaLnBrk="1" latinLnBrk="0" hangingPunct="1">
              <a:buNone/>
              <a:defRPr lang="en-US" sz="3200" kern="1200" baseline="0" dirty="0" smtClean="0">
                <a:solidFill>
                  <a:schemeClr val="bg1"/>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48" name="Content Placeholder 8"/>
          <p:cNvSpPr>
            <a:spLocks noGrp="1"/>
          </p:cNvSpPr>
          <p:nvPr>
            <p:ph sz="quarter" idx="10"/>
          </p:nvPr>
        </p:nvSpPr>
        <p:spPr>
          <a:xfrm>
            <a:off x="457201" y="1700808"/>
            <a:ext cx="8363272" cy="4752528"/>
          </a:xfrm>
          <a:prstGeom prst="rect">
            <a:avLst/>
          </a:prstGeom>
        </p:spPr>
        <p:txBody>
          <a:bodyPr>
            <a:noAutofit/>
          </a:bodyPr>
          <a:lstStyle>
            <a:lvl1pPr>
              <a:spcBef>
                <a:spcPts val="1800"/>
              </a:spcBef>
              <a:defRPr lang="en-US" sz="28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720725" indent="-365125">
              <a:spcBef>
                <a:spcPts val="400"/>
              </a:spcBef>
              <a:defRPr lang="en-US" sz="2600" kern="1200" baseline="0" dirty="0" smtClean="0">
                <a:solidFill>
                  <a:schemeClr val="tx1">
                    <a:lumMod val="65000"/>
                    <a:lumOff val="35000"/>
                  </a:schemeClr>
                </a:solidFill>
                <a:latin typeface="Calibri" panose="020F0502020204030204" pitchFamily="34" charset="0"/>
                <a:ea typeface="+mn-ea"/>
                <a:cs typeface="Estrangelo Edessa" panose="03080600000000000000" pitchFamily="66" charset="0"/>
              </a:defRPr>
            </a:lvl2pPr>
          </a:lstStyle>
          <a:p>
            <a:pPr lvl="0"/>
            <a:r>
              <a:rPr lang="en-US" dirty="0"/>
              <a:t>Click to edit Master text styles</a:t>
            </a:r>
          </a:p>
          <a:p>
            <a:pPr marL="720725" lvl="1" indent="-365125" algn="l" defTabSz="914400" rtl="0" eaLnBrk="1" latinLnBrk="0" hangingPunct="1">
              <a:spcBef>
                <a:spcPts val="0"/>
              </a:spcBef>
              <a:buClr>
                <a:schemeClr val="tx1">
                  <a:lumMod val="65000"/>
                  <a:lumOff val="35000"/>
                </a:schemeClr>
              </a:buClr>
              <a:buFont typeface="Arial" panose="020B0604020202020204" pitchFamily="34" charset="0"/>
              <a:buChar char="–"/>
            </a:pPr>
            <a:r>
              <a:rPr lang="en-US" dirty="0"/>
              <a:t>Second level</a:t>
            </a:r>
          </a:p>
        </p:txBody>
      </p:sp>
      <p:grpSp>
        <p:nvGrpSpPr>
          <p:cNvPr id="49" name="Group 48"/>
          <p:cNvGrpSpPr/>
          <p:nvPr userDrawn="1"/>
        </p:nvGrpSpPr>
        <p:grpSpPr>
          <a:xfrm>
            <a:off x="62531" y="147653"/>
            <a:ext cx="1839324" cy="1582393"/>
            <a:chOff x="4797188" y="2027722"/>
            <a:chExt cx="1839324" cy="1582393"/>
          </a:xfrm>
        </p:grpSpPr>
        <p:sp>
          <p:nvSpPr>
            <p:cNvPr id="50" name="Arc 49"/>
            <p:cNvSpPr/>
            <p:nvPr/>
          </p:nvSpPr>
          <p:spPr>
            <a:xfrm>
              <a:off x="4797188" y="2695715"/>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51" name="Group 50"/>
            <p:cNvGrpSpPr/>
            <p:nvPr/>
          </p:nvGrpSpPr>
          <p:grpSpPr>
            <a:xfrm>
              <a:off x="4906370" y="2027722"/>
              <a:ext cx="1730142" cy="1100185"/>
              <a:chOff x="4906370" y="2027722"/>
              <a:chExt cx="1730142" cy="1100185"/>
            </a:xfrm>
          </p:grpSpPr>
          <p:sp>
            <p:nvSpPr>
              <p:cNvPr id="52" name="Oval 51"/>
              <p:cNvSpPr/>
              <p:nvPr/>
            </p:nvSpPr>
            <p:spPr>
              <a:xfrm>
                <a:off x="5092821" y="2223769"/>
                <a:ext cx="304869" cy="29424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5911390" y="2027722"/>
                <a:ext cx="304869" cy="29424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5706936" y="2833663"/>
                <a:ext cx="304869" cy="29424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Arc 54"/>
              <p:cNvSpPr/>
              <p:nvPr/>
            </p:nvSpPr>
            <p:spPr>
              <a:xfrm flipH="1" flipV="1">
                <a:off x="5245255" y="2091531"/>
                <a:ext cx="914400" cy="848412"/>
              </a:xfrm>
              <a:prstGeom prst="arc">
                <a:avLst/>
              </a:prstGeom>
              <a:ln w="25400">
                <a:solidFill>
                  <a:schemeClr val="bg1"/>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6" name="Arc 55"/>
              <p:cNvSpPr/>
              <p:nvPr/>
            </p:nvSpPr>
            <p:spPr>
              <a:xfrm rot="14506030" flipH="1" flipV="1">
                <a:off x="5321472" y="2083544"/>
                <a:ext cx="914400" cy="848412"/>
              </a:xfrm>
              <a:prstGeom prst="arc">
                <a:avLst/>
              </a:prstGeom>
              <a:ln w="25400">
                <a:solidFill>
                  <a:schemeClr val="bg1"/>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7" name="Arc 56"/>
              <p:cNvSpPr/>
              <p:nvPr/>
            </p:nvSpPr>
            <p:spPr>
              <a:xfrm rot="4223309" flipH="1" flipV="1">
                <a:off x="5755106" y="2179046"/>
                <a:ext cx="914400" cy="848412"/>
              </a:xfrm>
              <a:prstGeom prst="arc">
                <a:avLst>
                  <a:gd name="adj1" fmla="val 15406077"/>
                  <a:gd name="adj2" fmla="val 20567733"/>
                </a:avLst>
              </a:prstGeom>
              <a:ln w="25400">
                <a:solidFill>
                  <a:schemeClr val="bg1"/>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9" name="Straight Arrow Connector 58"/>
              <p:cNvCxnSpPr>
                <a:endCxn id="52" idx="2"/>
              </p:cNvCxnSpPr>
              <p:nvPr/>
            </p:nvCxnSpPr>
            <p:spPr>
              <a:xfrm>
                <a:off x="4906370" y="2370891"/>
                <a:ext cx="186451"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759271" y="2879678"/>
                <a:ext cx="197977" cy="196462"/>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71570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mmar">
    <p:spTree>
      <p:nvGrpSpPr>
        <p:cNvPr id="1" name=""/>
        <p:cNvGrpSpPr/>
        <p:nvPr/>
      </p:nvGrpSpPr>
      <p:grpSpPr>
        <a:xfrm>
          <a:off x="0" y="0"/>
          <a:ext cx="0" cy="0"/>
          <a:chOff x="0" y="0"/>
          <a:chExt cx="0" cy="0"/>
        </a:xfrm>
      </p:grpSpPr>
      <p:sp>
        <p:nvSpPr>
          <p:cNvPr id="58" name="Rectangle 57"/>
          <p:cNvSpPr/>
          <p:nvPr userDrawn="1"/>
        </p:nvSpPr>
        <p:spPr>
          <a:xfrm>
            <a:off x="1763688" y="2139"/>
            <a:ext cx="7380312" cy="1412776"/>
          </a:xfrm>
          <a:prstGeom prst="rect">
            <a:avLst/>
          </a:prstGeom>
          <a:solidFill>
            <a:srgbClr val="67A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dirty="0"/>
          </a:p>
        </p:txBody>
      </p:sp>
      <p:grpSp>
        <p:nvGrpSpPr>
          <p:cNvPr id="5" name="Group 4"/>
          <p:cNvGrpSpPr/>
          <p:nvPr userDrawn="1"/>
        </p:nvGrpSpPr>
        <p:grpSpPr>
          <a:xfrm>
            <a:off x="-1220" y="-3485"/>
            <a:ext cx="1764908" cy="1418400"/>
            <a:chOff x="-1220" y="-3485"/>
            <a:chExt cx="1764908" cy="1418400"/>
          </a:xfrm>
        </p:grpSpPr>
        <p:sp>
          <p:nvSpPr>
            <p:cNvPr id="62" name="Rectangle 61"/>
            <p:cNvSpPr/>
            <p:nvPr userDrawn="1"/>
          </p:nvSpPr>
          <p:spPr>
            <a:xfrm>
              <a:off x="-1220" y="-3485"/>
              <a:ext cx="1764908" cy="1418400"/>
            </a:xfrm>
            <a:prstGeom prst="rect">
              <a:avLst/>
            </a:prstGeom>
            <a:solidFill>
              <a:srgbClr val="458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a:p>
          </p:txBody>
        </p:sp>
        <p:sp>
          <p:nvSpPr>
            <p:cNvPr id="64" name="Rectangle 63"/>
            <p:cNvSpPr/>
            <p:nvPr userDrawn="1"/>
          </p:nvSpPr>
          <p:spPr>
            <a:xfrm>
              <a:off x="816941" y="588480"/>
              <a:ext cx="106065" cy="329955"/>
            </a:xfrm>
            <a:prstGeom prst="rect">
              <a:avLst/>
            </a:prstGeom>
            <a:solidFill>
              <a:srgbClr val="458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a:p>
          </p:txBody>
        </p:sp>
      </p:grpSp>
      <p:sp>
        <p:nvSpPr>
          <p:cNvPr id="65" name="Rectangle 64"/>
          <p:cNvSpPr/>
          <p:nvPr userDrawn="1"/>
        </p:nvSpPr>
        <p:spPr>
          <a:xfrm>
            <a:off x="0" y="6683326"/>
            <a:ext cx="9144000" cy="187200"/>
          </a:xfrm>
          <a:prstGeom prst="rect">
            <a:avLst/>
          </a:prstGeom>
          <a:solidFill>
            <a:srgbClr val="67A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GB"/>
          </a:p>
        </p:txBody>
      </p:sp>
      <p:sp>
        <p:nvSpPr>
          <p:cNvPr id="66" name="Content Placeholder 11"/>
          <p:cNvSpPr>
            <a:spLocks noGrp="1"/>
          </p:cNvSpPr>
          <p:nvPr>
            <p:ph sz="quarter" idx="11"/>
          </p:nvPr>
        </p:nvSpPr>
        <p:spPr>
          <a:xfrm>
            <a:off x="2047408" y="147653"/>
            <a:ext cx="6917080" cy="826938"/>
          </a:xfrm>
          <a:prstGeom prst="rect">
            <a:avLst/>
          </a:prstGeom>
        </p:spPr>
        <p:txBody>
          <a:bodyPr>
            <a:normAutofit/>
          </a:bodyPr>
          <a:lstStyle>
            <a:lvl1pPr marL="0" indent="0" algn="l" defTabSz="914400" rtl="0" eaLnBrk="1" latinLnBrk="0" hangingPunct="1">
              <a:buNone/>
              <a:defRPr lang="en-US" sz="3600" b="1" kern="1200" baseline="0" dirty="0" smtClean="0">
                <a:solidFill>
                  <a:srgbClr val="026978"/>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67" name="Content Placeholder 11"/>
          <p:cNvSpPr>
            <a:spLocks noGrp="1"/>
          </p:cNvSpPr>
          <p:nvPr>
            <p:ph sz="quarter" idx="12"/>
          </p:nvPr>
        </p:nvSpPr>
        <p:spPr>
          <a:xfrm>
            <a:off x="2054794" y="620688"/>
            <a:ext cx="6909694" cy="826938"/>
          </a:xfrm>
          <a:prstGeom prst="rect">
            <a:avLst/>
          </a:prstGeom>
        </p:spPr>
        <p:txBody>
          <a:bodyPr>
            <a:normAutofit/>
          </a:bodyPr>
          <a:lstStyle>
            <a:lvl1pPr marL="0" indent="0" algn="l" defTabSz="914400" rtl="0" eaLnBrk="1" latinLnBrk="0" hangingPunct="1">
              <a:buNone/>
              <a:defRPr lang="en-US" sz="3200" kern="1200" baseline="0" dirty="0" smtClean="0">
                <a:solidFill>
                  <a:schemeClr val="bg1"/>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48" name="Content Placeholder 8"/>
          <p:cNvSpPr>
            <a:spLocks noGrp="1"/>
          </p:cNvSpPr>
          <p:nvPr>
            <p:ph sz="quarter" idx="10"/>
          </p:nvPr>
        </p:nvSpPr>
        <p:spPr>
          <a:xfrm>
            <a:off x="457201" y="1700808"/>
            <a:ext cx="8363272" cy="4752528"/>
          </a:xfrm>
          <a:prstGeom prst="rect">
            <a:avLst/>
          </a:prstGeom>
        </p:spPr>
        <p:txBody>
          <a:bodyPr>
            <a:noAutofit/>
          </a:bodyPr>
          <a:lstStyle>
            <a:lvl1pPr>
              <a:spcBef>
                <a:spcPts val="1800"/>
              </a:spcBef>
              <a:defRPr lang="en-US" sz="28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720725" indent="-365125">
              <a:spcBef>
                <a:spcPts val="400"/>
              </a:spcBef>
              <a:defRPr lang="en-US" sz="2600" kern="1200" baseline="0" dirty="0" smtClean="0">
                <a:solidFill>
                  <a:schemeClr val="tx1">
                    <a:lumMod val="65000"/>
                    <a:lumOff val="35000"/>
                  </a:schemeClr>
                </a:solidFill>
                <a:latin typeface="Calibri" panose="020F0502020204030204" pitchFamily="34" charset="0"/>
                <a:ea typeface="+mn-ea"/>
                <a:cs typeface="Estrangelo Edessa" panose="03080600000000000000" pitchFamily="66" charset="0"/>
              </a:defRPr>
            </a:lvl2pPr>
          </a:lstStyle>
          <a:p>
            <a:pPr lvl="0"/>
            <a:r>
              <a:rPr lang="en-US" dirty="0"/>
              <a:t>Click to edit Master text styles</a:t>
            </a:r>
          </a:p>
          <a:p>
            <a:pPr marL="720725" lvl="1" indent="-365125" algn="l" defTabSz="914400" rtl="0" eaLnBrk="1" latinLnBrk="0" hangingPunct="1">
              <a:spcBef>
                <a:spcPts val="0"/>
              </a:spcBef>
              <a:buClr>
                <a:schemeClr val="tx1">
                  <a:lumMod val="65000"/>
                  <a:lumOff val="35000"/>
                </a:schemeClr>
              </a:buClr>
              <a:buFont typeface="Arial" panose="020B0604020202020204" pitchFamily="34" charset="0"/>
              <a:buChar char="–"/>
            </a:pPr>
            <a:r>
              <a:rPr lang="en-US" dirty="0"/>
              <a:t>Second level</a:t>
            </a:r>
          </a:p>
        </p:txBody>
      </p:sp>
      <p:cxnSp>
        <p:nvCxnSpPr>
          <p:cNvPr id="21" name="Straight Connector 20"/>
          <p:cNvCxnSpPr/>
          <p:nvPr userDrawn="1"/>
        </p:nvCxnSpPr>
        <p:spPr>
          <a:xfrm>
            <a:off x="202164" y="476672"/>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02164" y="638499"/>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02164" y="798755"/>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02164" y="968437"/>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818588" y="476672"/>
            <a:ext cx="180000" cy="0"/>
          </a:xfrm>
          <a:prstGeom prst="line">
            <a:avLst/>
          </a:prstGeom>
          <a:ln w="15875">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818588" y="638499"/>
            <a:ext cx="180000" cy="0"/>
          </a:xfrm>
          <a:prstGeom prst="line">
            <a:avLst/>
          </a:prstGeom>
          <a:ln w="15875">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18588" y="798755"/>
            <a:ext cx="180000" cy="0"/>
          </a:xfrm>
          <a:prstGeom prst="line">
            <a:avLst/>
          </a:prstGeom>
          <a:ln w="15875">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818588" y="968437"/>
            <a:ext cx="180000" cy="0"/>
          </a:xfrm>
          <a:prstGeom prst="line">
            <a:avLst/>
          </a:prstGeom>
          <a:ln w="15875">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057424" y="476672"/>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1057424" y="638499"/>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057424" y="798755"/>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1057424" y="968437"/>
            <a:ext cx="54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81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22" name="Rectangle 21"/>
          <p:cNvSpPr/>
          <p:nvPr userDrawn="1"/>
        </p:nvSpPr>
        <p:spPr>
          <a:xfrm>
            <a:off x="1763688" y="0"/>
            <a:ext cx="7380312" cy="1412776"/>
          </a:xfrm>
          <a:prstGeom prst="rect">
            <a:avLst/>
          </a:prstGeom>
          <a:solidFill>
            <a:srgbClr val="AFB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p:cNvSpPr/>
          <p:nvPr userDrawn="1"/>
        </p:nvSpPr>
        <p:spPr>
          <a:xfrm>
            <a:off x="0" y="6683326"/>
            <a:ext cx="9144000" cy="187200"/>
          </a:xfrm>
          <a:prstGeom prst="rect">
            <a:avLst/>
          </a:prstGeom>
          <a:solidFill>
            <a:srgbClr val="AFB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userDrawn="1"/>
        </p:nvGrpSpPr>
        <p:grpSpPr>
          <a:xfrm>
            <a:off x="-6576" y="-1225"/>
            <a:ext cx="1860575" cy="1420669"/>
            <a:chOff x="-6576" y="-1225"/>
            <a:chExt cx="1860575" cy="1420669"/>
          </a:xfrm>
        </p:grpSpPr>
        <p:pic>
          <p:nvPicPr>
            <p:cNvPr id="21" name="Picture 20"/>
            <p:cNvPicPr/>
            <p:nvPr userDrawn="1"/>
          </p:nvPicPr>
          <p:blipFill rotWithShape="1">
            <a:blip r:embed="rId2"/>
            <a:srcRect l="5497" t="16799" r="80911" b="65359"/>
            <a:stretch/>
          </p:blipFill>
          <p:spPr bwMode="auto">
            <a:xfrm>
              <a:off x="-6576" y="1"/>
              <a:ext cx="1860575" cy="1419443"/>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5497" t="16799" r="81566" b="80805"/>
            <a:stretch/>
          </p:blipFill>
          <p:spPr bwMode="auto">
            <a:xfrm>
              <a:off x="-5180" y="-1225"/>
              <a:ext cx="1770919" cy="1411144"/>
            </a:xfrm>
            <a:prstGeom prst="rect">
              <a:avLst/>
            </a:prstGeom>
            <a:ln>
              <a:noFill/>
            </a:ln>
            <a:extLst>
              <a:ext uri="{53640926-AAD7-44D8-BBD7-CCE9431645EC}">
                <a14:shadowObscured xmlns:a14="http://schemas.microsoft.com/office/drawing/2010/main"/>
              </a:ext>
            </a:extLst>
          </p:spPr>
        </p:pic>
        <p:pic>
          <p:nvPicPr>
            <p:cNvPr id="7" name="Picture 6"/>
            <p:cNvPicPr>
              <a:picLocks noChangeAspect="1"/>
            </p:cNvPicPr>
            <p:nvPr/>
          </p:nvPicPr>
          <p:blipFill>
            <a:blip r:embed="rId3"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4">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0656" y="148261"/>
              <a:ext cx="1066107" cy="1080322"/>
            </a:xfrm>
            <a:prstGeom prst="rect">
              <a:avLst/>
            </a:prstGeom>
          </p:spPr>
        </p:pic>
        <p:pic>
          <p:nvPicPr>
            <p:cNvPr id="8" name="Picture 7"/>
            <p:cNvPicPr/>
            <p:nvPr userDrawn="1"/>
          </p:nvPicPr>
          <p:blipFill rotWithShape="1">
            <a:blip r:embed="rId2"/>
            <a:srcRect l="8931" t="16799" r="81566" b="80805"/>
            <a:stretch/>
          </p:blipFill>
          <p:spPr bwMode="auto">
            <a:xfrm>
              <a:off x="827584" y="516022"/>
              <a:ext cx="571625" cy="536714"/>
            </a:xfrm>
            <a:prstGeom prst="rect">
              <a:avLst/>
            </a:prstGeom>
            <a:ln>
              <a:noFill/>
            </a:ln>
            <a:extLst>
              <a:ext uri="{53640926-AAD7-44D8-BBD7-CCE9431645EC}">
                <a14:shadowObscured xmlns:a14="http://schemas.microsoft.com/office/drawing/2010/main"/>
              </a:ext>
            </a:extLst>
          </p:spPr>
        </p:pic>
        <p:cxnSp>
          <p:nvCxnSpPr>
            <p:cNvPr id="3" name="Straight Connector 2"/>
            <p:cNvCxnSpPr/>
            <p:nvPr userDrawn="1"/>
          </p:nvCxnSpPr>
          <p:spPr>
            <a:xfrm>
              <a:off x="1120694" y="337989"/>
              <a:ext cx="0" cy="792000"/>
            </a:xfrm>
            <a:prstGeom prst="line">
              <a:avLst/>
            </a:prstGeom>
            <a:ln w="1016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10890" y="620688"/>
              <a:ext cx="223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10890" y="789087"/>
              <a:ext cx="223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10890" y="961678"/>
              <a:ext cx="223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Content Placeholder 11"/>
          <p:cNvSpPr>
            <a:spLocks noGrp="1"/>
          </p:cNvSpPr>
          <p:nvPr>
            <p:ph sz="quarter" idx="11"/>
          </p:nvPr>
        </p:nvSpPr>
        <p:spPr>
          <a:xfrm>
            <a:off x="2047408" y="147653"/>
            <a:ext cx="6917080" cy="826938"/>
          </a:xfrm>
          <a:prstGeom prst="rect">
            <a:avLst/>
          </a:prstGeom>
        </p:spPr>
        <p:txBody>
          <a:bodyPr>
            <a:normAutofit/>
          </a:bodyPr>
          <a:lstStyle>
            <a:lvl1pPr marL="0" indent="0" algn="l" defTabSz="914400" rtl="0" eaLnBrk="1" latinLnBrk="0" hangingPunct="1">
              <a:buNone/>
              <a:defRPr lang="en-US" sz="3600" b="1" kern="1200" baseline="0" dirty="0" smtClean="0">
                <a:solidFill>
                  <a:srgbClr val="585900"/>
                </a:solidFill>
                <a:latin typeface="Calibri" panose="020F0502020204030204" pitchFamily="34" charset="0"/>
                <a:ea typeface="+mn-ea"/>
                <a:cs typeface="Estrangelo Edessa" panose="03080600000000000000" pitchFamily="66" charset="0"/>
              </a:defRPr>
            </a:lvl1pPr>
            <a:lvl5pPr marL="1828800" indent="0">
              <a:buNone/>
              <a:defRPr/>
            </a:lvl5pPr>
          </a:lstStyle>
          <a:p>
            <a:pPr marL="0" lvl="0" indent="0" algn="l" defTabSz="914400" rtl="0" eaLnBrk="1" latinLnBrk="0" hangingPunct="1">
              <a:spcBef>
                <a:spcPct val="20000"/>
              </a:spcBef>
              <a:buFont typeface="Arial" panose="020B0604020202020204" pitchFamily="34" charset="0"/>
              <a:buNone/>
            </a:pPr>
            <a:r>
              <a:rPr lang="en-US" dirty="0"/>
              <a:t>Click to edit Master text style</a:t>
            </a:r>
          </a:p>
        </p:txBody>
      </p:sp>
      <p:sp>
        <p:nvSpPr>
          <p:cNvPr id="16" name="Content Placeholder 11"/>
          <p:cNvSpPr>
            <a:spLocks noGrp="1"/>
          </p:cNvSpPr>
          <p:nvPr>
            <p:ph sz="quarter" idx="12"/>
          </p:nvPr>
        </p:nvSpPr>
        <p:spPr>
          <a:xfrm>
            <a:off x="2054794" y="620688"/>
            <a:ext cx="6909694" cy="826938"/>
          </a:xfrm>
          <a:prstGeom prst="rect">
            <a:avLst/>
          </a:prstGeom>
        </p:spPr>
        <p:txBody>
          <a:bodyPr>
            <a:normAutofit/>
          </a:bodyPr>
          <a:lstStyle>
            <a:lvl1pPr marL="0" indent="0" algn="l" defTabSz="914400" rtl="0" eaLnBrk="1" latinLnBrk="0" hangingPunct="1">
              <a:buNone/>
              <a:defRPr lang="en-US" sz="3200" kern="1200" baseline="0" dirty="0" smtClean="0">
                <a:solidFill>
                  <a:schemeClr val="bg1"/>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17" name="Content Placeholder 8"/>
          <p:cNvSpPr>
            <a:spLocks noGrp="1"/>
          </p:cNvSpPr>
          <p:nvPr>
            <p:ph sz="quarter" idx="10"/>
          </p:nvPr>
        </p:nvSpPr>
        <p:spPr>
          <a:xfrm>
            <a:off x="457201" y="1700808"/>
            <a:ext cx="8363272" cy="4752528"/>
          </a:xfrm>
          <a:prstGeom prst="rect">
            <a:avLst/>
          </a:prstGeom>
        </p:spPr>
        <p:txBody>
          <a:bodyPr>
            <a:noAutofit/>
          </a:bodyPr>
          <a:lstStyle>
            <a:lvl1pPr>
              <a:spcBef>
                <a:spcPts val="1800"/>
              </a:spcBef>
              <a:defRPr lang="en-US" sz="30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720725" indent="-365125">
              <a:spcBef>
                <a:spcPts val="0"/>
              </a:spcBef>
              <a:defRPr baseline="0">
                <a:solidFill>
                  <a:schemeClr val="tx1">
                    <a:lumMod val="65000"/>
                    <a:lumOff val="35000"/>
                  </a:schemeClr>
                </a:solidFill>
                <a:latin typeface="Calibri" panose="020F0502020204030204" pitchFamily="34" charset="0"/>
                <a:cs typeface="Estrangelo Edessa" panose="03080600000000000000" pitchFamily="66"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607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rtherReading">
    <p:spTree>
      <p:nvGrpSpPr>
        <p:cNvPr id="1" name=""/>
        <p:cNvGrpSpPr/>
        <p:nvPr/>
      </p:nvGrpSpPr>
      <p:grpSpPr>
        <a:xfrm>
          <a:off x="0" y="0"/>
          <a:ext cx="0" cy="0"/>
          <a:chOff x="0" y="0"/>
          <a:chExt cx="0" cy="0"/>
        </a:xfrm>
      </p:grpSpPr>
      <p:sp>
        <p:nvSpPr>
          <p:cNvPr id="7" name="Rectangle 6"/>
          <p:cNvSpPr/>
          <p:nvPr userDrawn="1"/>
        </p:nvSpPr>
        <p:spPr>
          <a:xfrm>
            <a:off x="1763688" y="0"/>
            <a:ext cx="7380312" cy="1412776"/>
          </a:xfrm>
          <a:prstGeom prst="rect">
            <a:avLst/>
          </a:prstGeom>
          <a:solidFill>
            <a:srgbClr val="EAA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userDrawn="1"/>
        </p:nvSpPr>
        <p:spPr>
          <a:xfrm>
            <a:off x="0" y="6683326"/>
            <a:ext cx="9144000" cy="187200"/>
          </a:xfrm>
          <a:prstGeom prst="rect">
            <a:avLst/>
          </a:prstGeom>
          <a:solidFill>
            <a:srgbClr val="EAA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79"/>
          <p:cNvPicPr/>
          <p:nvPr userDrawn="1"/>
        </p:nvPicPr>
        <p:blipFill rotWithShape="1">
          <a:blip r:embed="rId2"/>
          <a:srcRect l="5660" t="32204" r="81499" b="65875"/>
          <a:stretch/>
        </p:blipFill>
        <p:spPr bwMode="auto">
          <a:xfrm>
            <a:off x="-1" y="0"/>
            <a:ext cx="1763689" cy="1412776"/>
          </a:xfrm>
          <a:prstGeom prst="rect">
            <a:avLst/>
          </a:prstGeom>
          <a:ln>
            <a:noFill/>
          </a:ln>
          <a:extLst>
            <a:ext uri="{53640926-AAD7-44D8-BBD7-CCE9431645EC}">
              <a14:shadowObscured xmlns:a14="http://schemas.microsoft.com/office/drawing/2010/main"/>
            </a:ext>
          </a:extLst>
        </p:spPr>
      </p:pic>
      <p:pic>
        <p:nvPicPr>
          <p:cNvPr id="81" name="Picture 80"/>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234143" y="108218"/>
            <a:ext cx="1295400" cy="1196340"/>
          </a:xfrm>
          <a:prstGeom prst="rect">
            <a:avLst/>
          </a:prstGeom>
        </p:spPr>
      </p:pic>
      <p:sp>
        <p:nvSpPr>
          <p:cNvPr id="10" name="Content Placeholder 11"/>
          <p:cNvSpPr>
            <a:spLocks noGrp="1"/>
          </p:cNvSpPr>
          <p:nvPr>
            <p:ph sz="quarter" idx="11"/>
          </p:nvPr>
        </p:nvSpPr>
        <p:spPr>
          <a:xfrm>
            <a:off x="2047408" y="147653"/>
            <a:ext cx="6917080" cy="826938"/>
          </a:xfrm>
          <a:prstGeom prst="rect">
            <a:avLst/>
          </a:prstGeom>
        </p:spPr>
        <p:txBody>
          <a:bodyPr>
            <a:normAutofit/>
          </a:bodyPr>
          <a:lstStyle>
            <a:lvl1pPr marL="0" indent="0" algn="l" defTabSz="914400" rtl="0" eaLnBrk="1" latinLnBrk="0" hangingPunct="1">
              <a:buNone/>
              <a:defRPr lang="en-US" sz="3600" b="1" kern="1200" baseline="0" dirty="0" smtClean="0">
                <a:solidFill>
                  <a:srgbClr val="B73926"/>
                </a:solidFill>
                <a:latin typeface="Calibri" panose="020F0502020204030204" pitchFamily="34" charset="0"/>
                <a:ea typeface="+mn-ea"/>
                <a:cs typeface="Estrangelo Edessa" panose="03080600000000000000" pitchFamily="66" charset="0"/>
              </a:defRPr>
            </a:lvl1pPr>
            <a:lvl5pPr marL="1828800" indent="0">
              <a:buNone/>
              <a:defRPr/>
            </a:lvl5pPr>
          </a:lstStyle>
          <a:p>
            <a:pPr marL="0" lvl="0" indent="0" algn="l" defTabSz="914400" rtl="0" eaLnBrk="1" latinLnBrk="0" hangingPunct="1">
              <a:spcBef>
                <a:spcPct val="20000"/>
              </a:spcBef>
              <a:buFont typeface="Arial" panose="020B0604020202020204" pitchFamily="34" charset="0"/>
              <a:buNone/>
            </a:pPr>
            <a:r>
              <a:rPr lang="en-US" dirty="0"/>
              <a:t>Click to edit Master text style</a:t>
            </a:r>
          </a:p>
        </p:txBody>
      </p:sp>
      <p:sp>
        <p:nvSpPr>
          <p:cNvPr id="11" name="Content Placeholder 11"/>
          <p:cNvSpPr>
            <a:spLocks noGrp="1"/>
          </p:cNvSpPr>
          <p:nvPr>
            <p:ph sz="quarter" idx="12"/>
          </p:nvPr>
        </p:nvSpPr>
        <p:spPr>
          <a:xfrm>
            <a:off x="2054794" y="620688"/>
            <a:ext cx="6909694" cy="826938"/>
          </a:xfrm>
          <a:prstGeom prst="rect">
            <a:avLst/>
          </a:prstGeom>
        </p:spPr>
        <p:txBody>
          <a:bodyPr>
            <a:normAutofit/>
          </a:bodyPr>
          <a:lstStyle>
            <a:lvl1pPr marL="0" indent="0" algn="l" defTabSz="914400" rtl="0" eaLnBrk="1" latinLnBrk="0" hangingPunct="1">
              <a:buNone/>
              <a:defRPr lang="en-US" sz="3200" kern="1200" baseline="0" dirty="0" smtClean="0">
                <a:solidFill>
                  <a:schemeClr val="bg1"/>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13" name="Content Placeholder 8"/>
          <p:cNvSpPr>
            <a:spLocks noGrp="1"/>
          </p:cNvSpPr>
          <p:nvPr>
            <p:ph sz="quarter" idx="10"/>
          </p:nvPr>
        </p:nvSpPr>
        <p:spPr>
          <a:xfrm>
            <a:off x="457201" y="1700808"/>
            <a:ext cx="8363272" cy="4752528"/>
          </a:xfrm>
          <a:prstGeom prst="rect">
            <a:avLst/>
          </a:prstGeom>
        </p:spPr>
        <p:txBody>
          <a:bodyPr>
            <a:noAutofit/>
          </a:bodyPr>
          <a:lstStyle>
            <a:lvl1pPr>
              <a:spcBef>
                <a:spcPts val="1800"/>
              </a:spcBef>
              <a:defRPr lang="en-US" sz="30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720725" indent="-365125">
              <a:spcBef>
                <a:spcPts val="400"/>
              </a:spcBef>
              <a:defRPr baseline="0">
                <a:solidFill>
                  <a:schemeClr val="tx1">
                    <a:lumMod val="65000"/>
                    <a:lumOff val="35000"/>
                  </a:schemeClr>
                </a:solidFill>
                <a:latin typeface="Calibri" panose="020F0502020204030204" pitchFamily="34" charset="0"/>
                <a:cs typeface="Estrangelo Edessa" panose="03080600000000000000" pitchFamily="66"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0966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21" name="Picture 20"/>
          <p:cNvPicPr/>
          <p:nvPr userDrawn="1"/>
        </p:nvPicPr>
        <p:blipFill rotWithShape="1">
          <a:blip r:embed="rId2"/>
          <a:srcRect l="5497" t="16799" r="80911" b="65359"/>
          <a:stretch/>
        </p:blipFill>
        <p:spPr bwMode="auto">
          <a:xfrm>
            <a:off x="-6576" y="1"/>
            <a:ext cx="1860575" cy="1419443"/>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763688" y="0"/>
            <a:ext cx="7380312" cy="1412776"/>
          </a:xfrm>
          <a:prstGeom prst="rect">
            <a:avLst/>
          </a:prstGeom>
          <a:solidFill>
            <a:srgbClr val="AFB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p:cNvSpPr/>
          <p:nvPr userDrawn="1"/>
        </p:nvSpPr>
        <p:spPr>
          <a:xfrm>
            <a:off x="0" y="6683326"/>
            <a:ext cx="9144000" cy="187200"/>
          </a:xfrm>
          <a:prstGeom prst="rect">
            <a:avLst/>
          </a:prstGeom>
          <a:solidFill>
            <a:srgbClr val="AFB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p:cNvPicPr/>
          <p:nvPr userDrawn="1"/>
        </p:nvPicPr>
        <p:blipFill rotWithShape="1">
          <a:blip r:embed="rId2"/>
          <a:srcRect l="5497" t="16799" r="81566" b="80805"/>
          <a:stretch/>
        </p:blipFill>
        <p:spPr bwMode="auto">
          <a:xfrm>
            <a:off x="-5180" y="-1225"/>
            <a:ext cx="1770919" cy="1411144"/>
          </a:xfrm>
          <a:prstGeom prst="rect">
            <a:avLst/>
          </a:prstGeom>
          <a:ln>
            <a:noFill/>
          </a:ln>
          <a:extLst>
            <a:ext uri="{53640926-AAD7-44D8-BBD7-CCE9431645EC}">
              <a14:shadowObscured xmlns:a14="http://schemas.microsoft.com/office/drawing/2010/main"/>
            </a:ext>
          </a:extLst>
        </p:spPr>
      </p:pic>
      <p:pic>
        <p:nvPicPr>
          <p:cNvPr id="7" name="Picture 6"/>
          <p:cNvPicPr>
            <a:picLocks noChangeAspect="1"/>
          </p:cNvPicPr>
          <p:nvPr/>
        </p:nvPicPr>
        <p:blipFill>
          <a:blip r:embed="rId3"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4">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0656" y="148261"/>
            <a:ext cx="1066107" cy="1080322"/>
          </a:xfrm>
          <a:prstGeom prst="rect">
            <a:avLst/>
          </a:prstGeom>
        </p:spPr>
      </p:pic>
      <p:sp>
        <p:nvSpPr>
          <p:cNvPr id="9" name="Content Placeholder 11"/>
          <p:cNvSpPr>
            <a:spLocks noGrp="1"/>
          </p:cNvSpPr>
          <p:nvPr>
            <p:ph sz="quarter" idx="11"/>
          </p:nvPr>
        </p:nvSpPr>
        <p:spPr>
          <a:xfrm>
            <a:off x="2047408" y="147653"/>
            <a:ext cx="6917080" cy="826938"/>
          </a:xfrm>
          <a:prstGeom prst="rect">
            <a:avLst/>
          </a:prstGeom>
        </p:spPr>
        <p:txBody>
          <a:bodyPr>
            <a:normAutofit/>
          </a:bodyPr>
          <a:lstStyle>
            <a:lvl1pPr marL="0" indent="0" algn="l" defTabSz="914400" rtl="0" eaLnBrk="1" latinLnBrk="0" hangingPunct="1">
              <a:buNone/>
              <a:defRPr lang="en-US" sz="3600" b="1" kern="1200" baseline="0" dirty="0" smtClean="0">
                <a:solidFill>
                  <a:srgbClr val="585900"/>
                </a:solidFill>
                <a:latin typeface="Calibri" panose="020F0502020204030204" pitchFamily="34" charset="0"/>
                <a:ea typeface="+mn-ea"/>
                <a:cs typeface="Estrangelo Edessa" panose="03080600000000000000" pitchFamily="66" charset="0"/>
              </a:defRPr>
            </a:lvl1pPr>
            <a:lvl5pPr marL="1828800" indent="0">
              <a:buNone/>
              <a:defRPr/>
            </a:lvl5pPr>
          </a:lstStyle>
          <a:p>
            <a:pPr marL="0" lvl="0" indent="0" algn="l" defTabSz="914400" rtl="0" eaLnBrk="1" latinLnBrk="0" hangingPunct="1">
              <a:spcBef>
                <a:spcPct val="20000"/>
              </a:spcBef>
              <a:buFont typeface="Arial" panose="020B0604020202020204" pitchFamily="34" charset="0"/>
              <a:buNone/>
            </a:pPr>
            <a:r>
              <a:rPr lang="en-US" dirty="0"/>
              <a:t>Click to edit Master text style</a:t>
            </a:r>
          </a:p>
        </p:txBody>
      </p:sp>
      <p:sp>
        <p:nvSpPr>
          <p:cNvPr id="10" name="Content Placeholder 11"/>
          <p:cNvSpPr>
            <a:spLocks noGrp="1"/>
          </p:cNvSpPr>
          <p:nvPr>
            <p:ph sz="quarter" idx="12"/>
          </p:nvPr>
        </p:nvSpPr>
        <p:spPr>
          <a:xfrm>
            <a:off x="2054794" y="620688"/>
            <a:ext cx="6909694" cy="826938"/>
          </a:xfrm>
          <a:prstGeom prst="rect">
            <a:avLst/>
          </a:prstGeom>
        </p:spPr>
        <p:txBody>
          <a:bodyPr>
            <a:normAutofit/>
          </a:bodyPr>
          <a:lstStyle>
            <a:lvl1pPr marL="0" indent="0" algn="l" defTabSz="914400" rtl="0" eaLnBrk="1" latinLnBrk="0" hangingPunct="1">
              <a:buNone/>
              <a:defRPr lang="en-US" sz="3200" kern="1200" baseline="0" dirty="0" smtClean="0">
                <a:solidFill>
                  <a:schemeClr val="bg1"/>
                </a:solidFill>
                <a:latin typeface="Calibri" panose="020F0502020204030204" pitchFamily="34" charset="0"/>
                <a:ea typeface="+mn-ea"/>
                <a:cs typeface="Estrangelo Edessa" panose="03080600000000000000" pitchFamily="66" charset="0"/>
              </a:defRPr>
            </a:lvl1pPr>
            <a:lvl5pPr marL="1828800" indent="0">
              <a:buNone/>
              <a:defRPr/>
            </a:lvl5pPr>
          </a:lstStyle>
          <a:p>
            <a:pPr lvl="0"/>
            <a:r>
              <a:rPr lang="en-US" dirty="0"/>
              <a:t>Click to edit Master text style</a:t>
            </a:r>
          </a:p>
        </p:txBody>
      </p:sp>
      <p:sp>
        <p:nvSpPr>
          <p:cNvPr id="12" name="Content Placeholder 8"/>
          <p:cNvSpPr>
            <a:spLocks noGrp="1"/>
          </p:cNvSpPr>
          <p:nvPr>
            <p:ph sz="quarter" idx="10"/>
          </p:nvPr>
        </p:nvSpPr>
        <p:spPr>
          <a:xfrm>
            <a:off x="457201" y="1700808"/>
            <a:ext cx="8363272" cy="4752528"/>
          </a:xfrm>
          <a:prstGeom prst="rect">
            <a:avLst/>
          </a:prstGeom>
        </p:spPr>
        <p:txBody>
          <a:bodyPr>
            <a:noAutofit/>
          </a:bodyPr>
          <a:lstStyle>
            <a:lvl1pPr>
              <a:spcBef>
                <a:spcPts val="1800"/>
              </a:spcBef>
              <a:defRPr lang="en-US" sz="30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720725" indent="-365125">
              <a:spcBef>
                <a:spcPts val="400"/>
              </a:spcBef>
              <a:defRPr baseline="0">
                <a:solidFill>
                  <a:schemeClr val="tx1">
                    <a:lumMod val="65000"/>
                    <a:lumOff val="35000"/>
                  </a:schemeClr>
                </a:solidFill>
                <a:latin typeface="Calibri" panose="020F0502020204030204" pitchFamily="34" charset="0"/>
                <a:cs typeface="Estrangelo Edessa" panose="03080600000000000000" pitchFamily="66"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286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1143000"/>
          </a:xfrm>
          <a:prstGeom prst="rect">
            <a:avLst/>
          </a:prstGeom>
        </p:spPr>
        <p:txBody>
          <a:bodyPr/>
          <a:lstStyle>
            <a:lvl1pPr>
              <a:defRPr baseline="0">
                <a:latin typeface="Calibri" panose="020F050202020403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4331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Text Placeholder 2"/>
          <p:cNvSpPr>
            <a:spLocks noGrp="1"/>
          </p:cNvSpPr>
          <p:nvPr>
            <p:ph type="body" idx="1"/>
          </p:nvPr>
        </p:nvSpPr>
        <p:spPr>
          <a:xfrm>
            <a:off x="457200" y="1698286"/>
            <a:ext cx="8229600" cy="4755050"/>
          </a:xfrm>
          <a:prstGeom prst="rect">
            <a:avLst/>
          </a:prstGeom>
        </p:spPr>
        <p:txBody>
          <a:bodyPr vert="horz" lIns="91440" tIns="45720" rIns="91440" bIns="45720" rtlCol="0">
            <a:normAutofit/>
          </a:bodyPr>
          <a:lstStyle/>
          <a:p>
            <a:pPr marL="342900" lvl="0" indent="-342900" algn="l" defTabSz="914400" rtl="0" eaLnBrk="1" latinLnBrk="0" hangingPunct="1">
              <a:spcBef>
                <a:spcPts val="1800"/>
              </a:spcBef>
              <a:buFont typeface="Arial" panose="020B0604020202020204" pitchFamily="34" charset="0"/>
              <a:buChar char="•"/>
            </a:pPr>
            <a:r>
              <a:rPr lang="en-US" dirty="0"/>
              <a:t>Click to edit Master text styles</a:t>
            </a:r>
          </a:p>
          <a:p>
            <a:pPr marL="720725" lvl="1" indent="-365125" algn="l" defTabSz="914400" rtl="0" eaLnBrk="1" latinLnBrk="0" hangingPunct="1">
              <a:spcBef>
                <a:spcPts val="400"/>
              </a:spcBef>
              <a:spcAft>
                <a:spcPts val="400"/>
              </a:spcAft>
              <a:buClr>
                <a:schemeClr val="tx1">
                  <a:lumMod val="65000"/>
                  <a:lumOff val="35000"/>
                </a:schemeClr>
              </a:buClr>
              <a:buSzPct val="100000"/>
              <a:buFont typeface="Arial" panose="020B0604020202020204" pitchFamily="34" charset="0"/>
              <a:buChar char="–"/>
              <a:tabLst/>
            </a:pPr>
            <a:r>
              <a:rPr lang="en-US" dirty="0"/>
              <a:t>Second level</a:t>
            </a:r>
          </a:p>
        </p:txBody>
      </p:sp>
      <p:pic>
        <p:nvPicPr>
          <p:cNvPr id="52" name="Picture 2"/>
          <p:cNvPicPr>
            <a:picLocks noChangeAspect="1" noChangeArrowheads="1"/>
          </p:cNvPicPr>
          <p:nvPr/>
        </p:nvPicPr>
        <p:blipFill>
          <a:blip r:embed="rId10" cstate="print"/>
          <a:srcRect/>
          <a:stretch>
            <a:fillRect/>
          </a:stretch>
        </p:blipFill>
        <p:spPr bwMode="auto">
          <a:xfrm>
            <a:off x="8340554" y="6028530"/>
            <a:ext cx="346246" cy="424806"/>
          </a:xfrm>
          <a:prstGeom prst="rect">
            <a:avLst/>
          </a:prstGeom>
          <a:noFill/>
          <a:ln w="9525">
            <a:noFill/>
            <a:miter lim="800000"/>
            <a:headEnd/>
            <a:tailEnd/>
          </a:ln>
        </p:spPr>
      </p:pic>
    </p:spTree>
    <p:extLst>
      <p:ext uri="{BB962C8B-B14F-4D97-AF65-F5344CB8AC3E}">
        <p14:creationId xmlns:p14="http://schemas.microsoft.com/office/powerpoint/2010/main" val="4002869138"/>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75" r:id="rId3"/>
    <p:sldLayoutId id="2147483679" r:id="rId4"/>
    <p:sldLayoutId id="2147483672" r:id="rId5"/>
    <p:sldLayoutId id="2147483666" r:id="rId6"/>
    <p:sldLayoutId id="2147483668" r:id="rId7"/>
    <p:sldLayoutId id="2147483677"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lang="en-US" sz="3000" b="0" kern="1200" baseline="0" dirty="0" smtClean="0">
          <a:solidFill>
            <a:srgbClr val="02658C"/>
          </a:solidFill>
          <a:latin typeface="Calibri" panose="020F0502020204030204" pitchFamily="34" charset="0"/>
          <a:ea typeface="+mn-ea"/>
          <a:cs typeface="Estrangelo Edessa" panose="03080600000000000000" pitchFamily="66" charset="0"/>
        </a:defRPr>
      </a:lvl1pPr>
      <a:lvl2pPr marL="812800" indent="-457200" algn="l" defTabSz="914400" rtl="0" eaLnBrk="1" latinLnBrk="0" hangingPunct="1">
        <a:spcBef>
          <a:spcPct val="20000"/>
        </a:spcBef>
        <a:buClr>
          <a:schemeClr val="tx1">
            <a:lumMod val="65000"/>
            <a:lumOff val="35000"/>
          </a:schemeClr>
        </a:buClr>
        <a:buFont typeface="Arial" panose="020B0604020202020204" pitchFamily="34" charset="0"/>
        <a:buChar char="–"/>
        <a:defRPr lang="en-US" sz="2800" kern="1200" baseline="0" dirty="0" smtClean="0">
          <a:solidFill>
            <a:schemeClr val="tx1">
              <a:lumMod val="65000"/>
              <a:lumOff val="35000"/>
            </a:schemeClr>
          </a:solidFill>
          <a:latin typeface="Calibri" panose="020F0502020204030204" pitchFamily="34" charset="0"/>
          <a:ea typeface="+mn-ea"/>
          <a:cs typeface="Estrangelo Edessa" panose="03080600000000000000" pitchFamily="66"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etyarn.io/yarn-clip/b27fc564-6fc9-4ebc-a2e0-0977852e7931"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COMP1820</a:t>
            </a:r>
          </a:p>
        </p:txBody>
      </p:sp>
      <p:sp>
        <p:nvSpPr>
          <p:cNvPr id="3" name="Content Placeholder 2"/>
          <p:cNvSpPr>
            <a:spLocks noGrp="1"/>
          </p:cNvSpPr>
          <p:nvPr>
            <p:ph sz="quarter" idx="10"/>
          </p:nvPr>
        </p:nvSpPr>
        <p:spPr/>
        <p:txBody>
          <a:bodyPr/>
          <a:lstStyle/>
          <a:p>
            <a:r>
              <a:rPr lang="en-GB" dirty="0"/>
              <a:t>Introduction to Compilers</a:t>
            </a:r>
          </a:p>
        </p:txBody>
      </p:sp>
      <p:sp>
        <p:nvSpPr>
          <p:cNvPr id="4" name="Subtitle 3"/>
          <p:cNvSpPr>
            <a:spLocks noGrp="1"/>
          </p:cNvSpPr>
          <p:nvPr>
            <p:ph type="subTitle" idx="1"/>
          </p:nvPr>
        </p:nvSpPr>
        <p:spPr/>
        <p:txBody>
          <a:bodyPr/>
          <a:lstStyle/>
          <a:p>
            <a:r>
              <a:rPr lang="en-GB" dirty="0"/>
              <a:t>Lecture 1</a:t>
            </a:r>
          </a:p>
        </p:txBody>
      </p:sp>
      <p:sp>
        <p:nvSpPr>
          <p:cNvPr id="5" name="Content Placeholder 4"/>
          <p:cNvSpPr>
            <a:spLocks noGrp="1"/>
          </p:cNvSpPr>
          <p:nvPr>
            <p:ph sz="quarter" idx="11"/>
          </p:nvPr>
        </p:nvSpPr>
        <p:spPr/>
        <p:txBody>
          <a:bodyPr/>
          <a:lstStyle/>
          <a:p>
            <a:r>
              <a:rPr lang="en-GB" dirty="0"/>
              <a:t>Overview of Compilers</a:t>
            </a:r>
          </a:p>
        </p:txBody>
      </p:sp>
      <p:sp>
        <p:nvSpPr>
          <p:cNvPr id="6" name="Content Placeholder 5"/>
          <p:cNvSpPr>
            <a:spLocks noGrp="1"/>
          </p:cNvSpPr>
          <p:nvPr>
            <p:ph sz="quarter" idx="12"/>
          </p:nvPr>
        </p:nvSpPr>
        <p:spPr/>
        <p:txBody>
          <a:bodyPr/>
          <a:lstStyle/>
          <a:p>
            <a:endParaRPr lang="en-GB" dirty="0"/>
          </a:p>
        </p:txBody>
      </p:sp>
      <p:grpSp>
        <p:nvGrpSpPr>
          <p:cNvPr id="31" name="Group 30"/>
          <p:cNvGrpSpPr/>
          <p:nvPr/>
        </p:nvGrpSpPr>
        <p:grpSpPr>
          <a:xfrm>
            <a:off x="611560" y="3802103"/>
            <a:ext cx="2361368" cy="2197154"/>
            <a:chOff x="1117855" y="1483944"/>
            <a:chExt cx="1502021" cy="1576783"/>
          </a:xfrm>
        </p:grpSpPr>
        <p:sp>
          <p:nvSpPr>
            <p:cNvPr id="32" name="Rectangle 31"/>
            <p:cNvSpPr/>
            <p:nvPr/>
          </p:nvSpPr>
          <p:spPr>
            <a:xfrm>
              <a:off x="1117855" y="1483944"/>
              <a:ext cx="1097280" cy="872758"/>
            </a:xfrm>
            <a:prstGeom prst="rect">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Connector 32"/>
            <p:cNvCxnSpPr/>
            <p:nvPr/>
          </p:nvCxnSpPr>
          <p:spPr>
            <a:xfrm>
              <a:off x="1395167" y="1677971"/>
              <a:ext cx="735291"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395167" y="1839798"/>
              <a:ext cx="735291"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95167" y="2000054"/>
              <a:ext cx="735291"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95167" y="2169736"/>
              <a:ext cx="735291"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228231" y="1655111"/>
              <a:ext cx="46800" cy="4571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1227600" y="1807511"/>
              <a:ext cx="46800" cy="4571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1227600" y="1959911"/>
              <a:ext cx="46800" cy="4571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1227600" y="2112311"/>
              <a:ext cx="46800" cy="4571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rc 40"/>
            <p:cNvSpPr/>
            <p:nvPr/>
          </p:nvSpPr>
          <p:spPr>
            <a:xfrm flipH="1" flipV="1">
              <a:off x="1300735" y="2028217"/>
              <a:ext cx="914400" cy="848412"/>
            </a:xfrm>
            <a:prstGeom prst="arc">
              <a:avLst/>
            </a:prstGeom>
            <a:ln w="25400">
              <a:solidFill>
                <a:schemeClr val="accent3"/>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TextBox 41"/>
            <p:cNvSpPr txBox="1"/>
            <p:nvPr/>
          </p:nvSpPr>
          <p:spPr>
            <a:xfrm>
              <a:off x="1759096" y="2773589"/>
              <a:ext cx="860780" cy="287138"/>
            </a:xfrm>
            <a:prstGeom prst="rect">
              <a:avLst/>
            </a:prstGeom>
            <a:noFill/>
          </p:spPr>
          <p:txBody>
            <a:bodyPr wrap="none" rtlCol="0">
              <a:spAutoFit/>
            </a:bodyPr>
            <a:lstStyle/>
            <a:p>
              <a:r>
                <a:rPr lang="en-GB" sz="2000" dirty="0">
                  <a:solidFill>
                    <a:schemeClr val="accent3"/>
                  </a:solidFill>
                </a:rPr>
                <a:t>011000101</a:t>
              </a:r>
            </a:p>
          </p:txBody>
        </p:sp>
      </p:grpSp>
    </p:spTree>
    <p:extLst>
      <p:ext uri="{BB962C8B-B14F-4D97-AF65-F5344CB8AC3E}">
        <p14:creationId xmlns:p14="http://schemas.microsoft.com/office/powerpoint/2010/main" val="17094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Syntax Trees – Example 1</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0"/>
              </p:nvPr>
            </p:nvSpPr>
            <p:spPr/>
            <p:txBody>
              <a:bodyPr/>
              <a:lstStyle/>
              <a:p>
                <a:pPr marL="0" indent="0">
                  <a:buNone/>
                </a:pPr>
                <a:r>
                  <a:rPr lang="en-GB" dirty="0"/>
                  <a:t>Create a syntax tree for:   </a:t>
                </a:r>
                <a14:m>
                  <m:oMath xmlns:m="http://schemas.openxmlformats.org/officeDocument/2006/math">
                    <m:r>
                      <a:rPr lang="en-GB" i="1">
                        <a:latin typeface="Cambria Math" panose="02040503050406030204" pitchFamily="18" charset="0"/>
                      </a:rPr>
                      <m:t>𝑥</m:t>
                    </m:r>
                    <m:r>
                      <a:rPr lang="en-GB"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+2</m:t>
                    </m:r>
                  </m:oMath>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0"/>
              </p:nvPr>
            </p:nvSpPr>
            <p:spPr>
              <a:blipFill rotWithShape="0">
                <a:blip r:embed="rId2"/>
                <a:stretch>
                  <a:fillRect l="-1676" t="-1538"/>
                </a:stretch>
              </a:blipFill>
            </p:spPr>
            <p:txBody>
              <a:bodyPr/>
              <a:lstStyle/>
              <a:p>
                <a:r>
                  <a:rPr lang="en-GB">
                    <a:noFill/>
                  </a:rPr>
                  <a:t> </a:t>
                </a:r>
              </a:p>
            </p:txBody>
          </p:sp>
        </mc:Fallback>
      </mc:AlternateContent>
      <p:sp>
        <p:nvSpPr>
          <p:cNvPr id="6" name="TextBox 5"/>
          <p:cNvSpPr txBox="1"/>
          <p:nvPr/>
        </p:nvSpPr>
        <p:spPr>
          <a:xfrm>
            <a:off x="1039715" y="2954561"/>
            <a:ext cx="317716" cy="461665"/>
          </a:xfrm>
          <a:prstGeom prst="rect">
            <a:avLst/>
          </a:prstGeom>
          <a:noFill/>
        </p:spPr>
        <p:txBody>
          <a:bodyPr wrap="none" rtlCol="0">
            <a:spAutoFit/>
          </a:bodyPr>
          <a:lstStyle/>
          <a:p>
            <a:r>
              <a:rPr lang="en-GB" sz="2400" dirty="0">
                <a:latin typeface="Calibri" panose="020F0502020204030204" pitchFamily="34" charset="0"/>
              </a:rPr>
              <a:t>x</a:t>
            </a:r>
          </a:p>
        </p:txBody>
      </p:sp>
      <p:sp>
        <p:nvSpPr>
          <p:cNvPr id="7" name="TextBox 6"/>
          <p:cNvSpPr txBox="1"/>
          <p:nvPr/>
        </p:nvSpPr>
        <p:spPr>
          <a:xfrm>
            <a:off x="2024872" y="2492895"/>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8" name="TextBox 7"/>
          <p:cNvSpPr txBox="1"/>
          <p:nvPr/>
        </p:nvSpPr>
        <p:spPr>
          <a:xfrm>
            <a:off x="3172317" y="2954560"/>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9" name="TextBox 8"/>
          <p:cNvSpPr txBox="1"/>
          <p:nvPr/>
        </p:nvSpPr>
        <p:spPr>
          <a:xfrm>
            <a:off x="2199477" y="3615407"/>
            <a:ext cx="324128" cy="461665"/>
          </a:xfrm>
          <a:prstGeom prst="rect">
            <a:avLst/>
          </a:prstGeom>
          <a:noFill/>
        </p:spPr>
        <p:txBody>
          <a:bodyPr wrap="none" rtlCol="0">
            <a:spAutoFit/>
          </a:bodyPr>
          <a:lstStyle/>
          <a:p>
            <a:r>
              <a:rPr lang="en-GB" sz="2400" dirty="0">
                <a:latin typeface="Calibri" panose="020F0502020204030204" pitchFamily="34" charset="0"/>
              </a:rPr>
              <a:t>y</a:t>
            </a:r>
          </a:p>
        </p:txBody>
      </p:sp>
      <p:sp>
        <p:nvSpPr>
          <p:cNvPr id="12" name="TextBox 11"/>
          <p:cNvSpPr txBox="1"/>
          <p:nvPr/>
        </p:nvSpPr>
        <p:spPr>
          <a:xfrm>
            <a:off x="4139952" y="3687415"/>
            <a:ext cx="340158" cy="461665"/>
          </a:xfrm>
          <a:prstGeom prst="rect">
            <a:avLst/>
          </a:prstGeom>
          <a:noFill/>
        </p:spPr>
        <p:txBody>
          <a:bodyPr wrap="none" rtlCol="0">
            <a:spAutoFit/>
          </a:bodyPr>
          <a:lstStyle/>
          <a:p>
            <a:r>
              <a:rPr lang="en-GB" sz="2400" dirty="0">
                <a:latin typeface="Calibri" panose="020F0502020204030204" pitchFamily="34" charset="0"/>
              </a:rPr>
              <a:t>2</a:t>
            </a:r>
          </a:p>
        </p:txBody>
      </p:sp>
      <p:cxnSp>
        <p:nvCxnSpPr>
          <p:cNvPr id="15" name="Straight Connector 14"/>
          <p:cNvCxnSpPr/>
          <p:nvPr/>
        </p:nvCxnSpPr>
        <p:spPr>
          <a:xfrm flipH="1">
            <a:off x="1331916" y="2839144"/>
            <a:ext cx="722879" cy="236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39752" y="2833795"/>
            <a:ext cx="864096" cy="2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483768" y="3356992"/>
            <a:ext cx="688549"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56608" y="3356992"/>
            <a:ext cx="717245"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61F089-C731-466E-AAD6-5FCBA08C9534}"/>
              </a:ext>
            </a:extLst>
          </p:cNvPr>
          <p:cNvSpPr txBox="1"/>
          <p:nvPr/>
        </p:nvSpPr>
        <p:spPr>
          <a:xfrm>
            <a:off x="8800521" y="6597352"/>
            <a:ext cx="418704" cy="369332"/>
          </a:xfrm>
          <a:prstGeom prst="rect">
            <a:avLst/>
          </a:prstGeom>
          <a:noFill/>
        </p:spPr>
        <p:txBody>
          <a:bodyPr wrap="none" rtlCol="0">
            <a:spAutoFit/>
          </a:bodyPr>
          <a:lstStyle/>
          <a:p>
            <a:r>
              <a:rPr lang="en-GB" dirty="0"/>
              <a:t>10</a:t>
            </a:r>
          </a:p>
        </p:txBody>
      </p:sp>
    </p:spTree>
    <p:extLst>
      <p:ext uri="{BB962C8B-B14F-4D97-AF65-F5344CB8AC3E}">
        <p14:creationId xmlns:p14="http://schemas.microsoft.com/office/powerpoint/2010/main" val="279207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8" grpId="0"/>
      <p:bldP spid="9"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Syntax Trees – Example 2</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0"/>
              </p:nvPr>
            </p:nvSpPr>
            <p:spPr/>
            <p:txBody>
              <a:bodyPr/>
              <a:lstStyle/>
              <a:p>
                <a:r>
                  <a:rPr lang="en-GB" dirty="0"/>
                  <a:t>Create a syntax tree for:   </a:t>
                </a:r>
                <a14:m>
                  <m:oMath xmlns:m="http://schemas.openxmlformats.org/officeDocument/2006/math">
                    <m:r>
                      <a:rPr lang="en-GB" i="1">
                        <a:latin typeface="Cambria Math" panose="02040503050406030204" pitchFamily="18" charset="0"/>
                      </a:rPr>
                      <m:t>𝑥</m:t>
                    </m:r>
                    <m:r>
                      <a:rPr lang="en-GB" i="1">
                        <a:latin typeface="Cambria Math" panose="02040503050406030204" pitchFamily="18" charset="0"/>
                      </a:rPr>
                      <m:t>=2</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+4)</m:t>
                    </m:r>
                  </m:oMath>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0"/>
              </p:nvPr>
            </p:nvSpPr>
            <p:spPr>
              <a:blipFill rotWithShape="0">
                <a:blip r:embed="rId2"/>
                <a:stretch>
                  <a:fillRect l="-1458" t="-1538"/>
                </a:stretch>
              </a:blipFill>
            </p:spPr>
            <p:txBody>
              <a:bodyPr/>
              <a:lstStyle/>
              <a:p>
                <a:r>
                  <a:rPr lang="en-GB">
                    <a:noFill/>
                  </a:rPr>
                  <a:t> </a:t>
                </a:r>
              </a:p>
            </p:txBody>
          </p:sp>
        </mc:Fallback>
      </mc:AlternateContent>
      <p:sp>
        <p:nvSpPr>
          <p:cNvPr id="5" name="TextBox 4"/>
          <p:cNvSpPr txBox="1"/>
          <p:nvPr/>
        </p:nvSpPr>
        <p:spPr>
          <a:xfrm>
            <a:off x="1039715" y="2954561"/>
            <a:ext cx="317716" cy="461665"/>
          </a:xfrm>
          <a:prstGeom prst="rect">
            <a:avLst/>
          </a:prstGeom>
          <a:noFill/>
        </p:spPr>
        <p:txBody>
          <a:bodyPr wrap="none" rtlCol="0">
            <a:spAutoFit/>
          </a:bodyPr>
          <a:lstStyle/>
          <a:p>
            <a:r>
              <a:rPr lang="en-GB" sz="2400" dirty="0">
                <a:latin typeface="Calibri" panose="020F0502020204030204" pitchFamily="34" charset="0"/>
              </a:rPr>
              <a:t>x</a:t>
            </a:r>
          </a:p>
        </p:txBody>
      </p:sp>
      <p:sp>
        <p:nvSpPr>
          <p:cNvPr id="6" name="TextBox 5"/>
          <p:cNvSpPr txBox="1"/>
          <p:nvPr/>
        </p:nvSpPr>
        <p:spPr>
          <a:xfrm>
            <a:off x="2024872" y="2492895"/>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7" name="TextBox 6"/>
          <p:cNvSpPr txBox="1"/>
          <p:nvPr/>
        </p:nvSpPr>
        <p:spPr>
          <a:xfrm>
            <a:off x="3172317" y="2954560"/>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8" name="TextBox 7"/>
          <p:cNvSpPr txBox="1"/>
          <p:nvPr/>
        </p:nvSpPr>
        <p:spPr>
          <a:xfrm>
            <a:off x="2212949" y="3651425"/>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9" name="TextBox 8"/>
          <p:cNvSpPr txBox="1"/>
          <p:nvPr/>
        </p:nvSpPr>
        <p:spPr>
          <a:xfrm>
            <a:off x="1723626" y="4149080"/>
            <a:ext cx="340158" cy="461665"/>
          </a:xfrm>
          <a:prstGeom prst="rect">
            <a:avLst/>
          </a:prstGeom>
          <a:noFill/>
        </p:spPr>
        <p:txBody>
          <a:bodyPr wrap="none" rtlCol="0">
            <a:spAutoFit/>
          </a:bodyPr>
          <a:lstStyle/>
          <a:p>
            <a:r>
              <a:rPr lang="en-GB" sz="2400" dirty="0">
                <a:latin typeface="Calibri" panose="020F0502020204030204" pitchFamily="34" charset="0"/>
              </a:rPr>
              <a:t>2</a:t>
            </a:r>
          </a:p>
        </p:txBody>
      </p:sp>
      <p:sp>
        <p:nvSpPr>
          <p:cNvPr id="10" name="TextBox 9"/>
          <p:cNvSpPr txBox="1"/>
          <p:nvPr/>
        </p:nvSpPr>
        <p:spPr>
          <a:xfrm>
            <a:off x="2635170" y="4149080"/>
            <a:ext cx="324128" cy="461665"/>
          </a:xfrm>
          <a:prstGeom prst="rect">
            <a:avLst/>
          </a:prstGeom>
          <a:noFill/>
        </p:spPr>
        <p:txBody>
          <a:bodyPr wrap="none" rtlCol="0">
            <a:spAutoFit/>
          </a:bodyPr>
          <a:lstStyle/>
          <a:p>
            <a:r>
              <a:rPr lang="en-GB" sz="2400" dirty="0">
                <a:latin typeface="Calibri" panose="020F0502020204030204" pitchFamily="34" charset="0"/>
              </a:rPr>
              <a:t>y</a:t>
            </a:r>
          </a:p>
        </p:txBody>
      </p:sp>
      <p:sp>
        <p:nvSpPr>
          <p:cNvPr id="11" name="TextBox 10"/>
          <p:cNvSpPr txBox="1"/>
          <p:nvPr/>
        </p:nvSpPr>
        <p:spPr>
          <a:xfrm>
            <a:off x="4493419" y="4178583"/>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12" name="TextBox 11"/>
          <p:cNvSpPr txBox="1"/>
          <p:nvPr/>
        </p:nvSpPr>
        <p:spPr>
          <a:xfrm>
            <a:off x="4161287" y="4711177"/>
            <a:ext cx="27924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13" name="TextBox 12"/>
          <p:cNvSpPr txBox="1"/>
          <p:nvPr/>
        </p:nvSpPr>
        <p:spPr>
          <a:xfrm>
            <a:off x="4903600" y="4720008"/>
            <a:ext cx="340158" cy="461665"/>
          </a:xfrm>
          <a:prstGeom prst="rect">
            <a:avLst/>
          </a:prstGeom>
          <a:noFill/>
        </p:spPr>
        <p:txBody>
          <a:bodyPr wrap="none" rtlCol="0">
            <a:spAutoFit/>
          </a:bodyPr>
          <a:lstStyle/>
          <a:p>
            <a:r>
              <a:rPr lang="en-GB" sz="2400" dirty="0">
                <a:latin typeface="Calibri" panose="020F0502020204030204" pitchFamily="34" charset="0"/>
              </a:rPr>
              <a:t>4</a:t>
            </a:r>
          </a:p>
        </p:txBody>
      </p:sp>
      <p:cxnSp>
        <p:nvCxnSpPr>
          <p:cNvPr id="14" name="Straight Connector 13"/>
          <p:cNvCxnSpPr/>
          <p:nvPr/>
        </p:nvCxnSpPr>
        <p:spPr>
          <a:xfrm flipH="1">
            <a:off x="1331916" y="2839144"/>
            <a:ext cx="722879" cy="236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39752" y="2833795"/>
            <a:ext cx="864096" cy="2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483768" y="3356992"/>
            <a:ext cx="688549"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56608" y="3356992"/>
            <a:ext cx="717245"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960222" y="3964446"/>
            <a:ext cx="292026" cy="298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66688" y="3957284"/>
            <a:ext cx="266485" cy="30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00909" y="4510854"/>
            <a:ext cx="292412" cy="29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40980" y="4510854"/>
            <a:ext cx="266485" cy="3038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46849" y="5377388"/>
            <a:ext cx="324128" cy="461665"/>
          </a:xfrm>
          <a:prstGeom prst="rect">
            <a:avLst/>
          </a:prstGeom>
          <a:noFill/>
        </p:spPr>
        <p:txBody>
          <a:bodyPr wrap="none" rtlCol="0">
            <a:spAutoFit/>
          </a:bodyPr>
          <a:lstStyle/>
          <a:p>
            <a:r>
              <a:rPr lang="en-GB" sz="2400" dirty="0">
                <a:latin typeface="Calibri" panose="020F0502020204030204" pitchFamily="34" charset="0"/>
              </a:rPr>
              <a:t>y</a:t>
            </a:r>
          </a:p>
        </p:txBody>
      </p:sp>
      <p:cxnSp>
        <p:nvCxnSpPr>
          <p:cNvPr id="23" name="Straight Connector 22"/>
          <p:cNvCxnSpPr>
            <a:endCxn id="22" idx="0"/>
          </p:cNvCxnSpPr>
          <p:nvPr/>
        </p:nvCxnSpPr>
        <p:spPr>
          <a:xfrm flipH="1">
            <a:off x="4308913" y="5090441"/>
            <a:ext cx="11222" cy="28694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06391" y="3683807"/>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25" name="TextBox 24"/>
          <p:cNvSpPr txBox="1"/>
          <p:nvPr/>
        </p:nvSpPr>
        <p:spPr>
          <a:xfrm>
            <a:off x="3671720" y="4178583"/>
            <a:ext cx="306494" cy="461665"/>
          </a:xfrm>
          <a:prstGeom prst="rect">
            <a:avLst/>
          </a:prstGeom>
          <a:noFill/>
        </p:spPr>
        <p:txBody>
          <a:bodyPr wrap="none" rtlCol="0">
            <a:spAutoFit/>
          </a:bodyPr>
          <a:lstStyle/>
          <a:p>
            <a:r>
              <a:rPr lang="en-GB" sz="2400" dirty="0">
                <a:latin typeface="Calibri" panose="020F0502020204030204" pitchFamily="34" charset="0"/>
              </a:rPr>
              <a:t>z</a:t>
            </a:r>
          </a:p>
        </p:txBody>
      </p:sp>
      <p:cxnSp>
        <p:nvCxnSpPr>
          <p:cNvPr id="27" name="Straight Connector 26"/>
          <p:cNvCxnSpPr/>
          <p:nvPr/>
        </p:nvCxnSpPr>
        <p:spPr>
          <a:xfrm flipH="1">
            <a:off x="3867180" y="3992891"/>
            <a:ext cx="292412" cy="29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78125" y="3985429"/>
            <a:ext cx="266485" cy="3038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3291176-8597-4A97-AF38-24D3D3E788F7}"/>
              </a:ext>
            </a:extLst>
          </p:cNvPr>
          <p:cNvSpPr txBox="1"/>
          <p:nvPr/>
        </p:nvSpPr>
        <p:spPr>
          <a:xfrm>
            <a:off x="8800521" y="6597352"/>
            <a:ext cx="418704" cy="369332"/>
          </a:xfrm>
          <a:prstGeom prst="rect">
            <a:avLst/>
          </a:prstGeom>
          <a:noFill/>
        </p:spPr>
        <p:txBody>
          <a:bodyPr wrap="none" rtlCol="0">
            <a:spAutoFit/>
          </a:bodyPr>
          <a:lstStyle/>
          <a:p>
            <a:r>
              <a:rPr lang="en-GB" dirty="0"/>
              <a:t>11</a:t>
            </a:r>
          </a:p>
        </p:txBody>
      </p:sp>
    </p:spTree>
    <p:extLst>
      <p:ext uri="{BB962C8B-B14F-4D97-AF65-F5344CB8AC3E}">
        <p14:creationId xmlns:p14="http://schemas.microsoft.com/office/powerpoint/2010/main" val="40653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22"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Syntax Trees – Example 3</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0"/>
              </p:nvPr>
            </p:nvSpPr>
            <p:spPr/>
            <p:txBody>
              <a:bodyPr/>
              <a:lstStyle/>
              <a:p>
                <a:pPr marL="0" indent="0">
                  <a:buNone/>
                </a:pPr>
                <a:r>
                  <a:rPr lang="en-GB" dirty="0"/>
                  <a:t>Create a syntax tree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𝑏</m:t>
                            </m:r>
                            <m:r>
                              <a:rPr lang="en-GB" b="0" i="1" smtClean="0">
                                <a:latin typeface="Cambria Math" panose="02040503050406030204" pitchFamily="18" charset="0"/>
                              </a:rPr>
                              <m:t>−4</m:t>
                            </m:r>
                            <m:r>
                              <a:rPr lang="en-GB" b="0" i="1" smtClean="0">
                                <a:latin typeface="Cambria Math" panose="02040503050406030204" pitchFamily="18" charset="0"/>
                              </a:rPr>
                              <m:t>𝑐</m:t>
                            </m:r>
                          </m:e>
                        </m:rad>
                      </m:num>
                      <m:den>
                        <m:r>
                          <a:rPr lang="en-GB" b="0" i="1" smtClean="0">
                            <a:latin typeface="Cambria Math" panose="02040503050406030204" pitchFamily="18" charset="0"/>
                          </a:rPr>
                          <m:t>8</m:t>
                        </m:r>
                        <m:r>
                          <a:rPr lang="en-GB" b="0" i="1" smtClean="0">
                            <a:latin typeface="Cambria Math" panose="02040503050406030204" pitchFamily="18" charset="0"/>
                          </a:rPr>
                          <m:t>𝑎</m:t>
                        </m:r>
                      </m:den>
                    </m:f>
                  </m:oMath>
                </a14:m>
                <a:endParaRPr lang="en-GB" dirty="0"/>
              </a:p>
              <a:p>
                <a:pPr marL="0" indent="0">
                  <a:buNone/>
                </a:pPr>
                <a:endParaRPr lang="en-GB" b="1" dirty="0"/>
              </a:p>
            </p:txBody>
          </p:sp>
        </mc:Choice>
        <mc:Fallback xmlns="">
          <p:sp>
            <p:nvSpPr>
              <p:cNvPr id="4" name="Content Placeholder 3"/>
              <p:cNvSpPr>
                <a:spLocks noGrp="1" noRot="1" noChangeAspect="1" noMove="1" noResize="1" noEditPoints="1" noAdjustHandles="1" noChangeArrowheads="1" noChangeShapeType="1" noTextEdit="1"/>
              </p:cNvSpPr>
              <p:nvPr>
                <p:ph sz="quarter" idx="10"/>
              </p:nvPr>
            </p:nvSpPr>
            <p:spPr>
              <a:blipFill rotWithShape="0">
                <a:blip r:embed="rId2"/>
                <a:stretch>
                  <a:fillRect l="-1676"/>
                </a:stretch>
              </a:blipFill>
            </p:spPr>
            <p:txBody>
              <a:bodyPr/>
              <a:lstStyle/>
              <a:p>
                <a:r>
                  <a:rPr lang="en-GB">
                    <a:noFill/>
                  </a:rPr>
                  <a:t> </a:t>
                </a:r>
              </a:p>
            </p:txBody>
          </p:sp>
        </mc:Fallback>
      </mc:AlternateContent>
      <p:sp>
        <p:nvSpPr>
          <p:cNvPr id="5" name="TextBox 4"/>
          <p:cNvSpPr txBox="1"/>
          <p:nvPr/>
        </p:nvSpPr>
        <p:spPr>
          <a:xfrm>
            <a:off x="1039715" y="2954561"/>
            <a:ext cx="317716" cy="461665"/>
          </a:xfrm>
          <a:prstGeom prst="rect">
            <a:avLst/>
          </a:prstGeom>
          <a:noFill/>
        </p:spPr>
        <p:txBody>
          <a:bodyPr wrap="none" rtlCol="0">
            <a:spAutoFit/>
          </a:bodyPr>
          <a:lstStyle/>
          <a:p>
            <a:r>
              <a:rPr lang="en-GB" sz="2400" dirty="0">
                <a:latin typeface="Calibri" panose="020F0502020204030204" pitchFamily="34" charset="0"/>
              </a:rPr>
              <a:t>x</a:t>
            </a:r>
          </a:p>
        </p:txBody>
      </p:sp>
      <p:sp>
        <p:nvSpPr>
          <p:cNvPr id="6" name="TextBox 5"/>
          <p:cNvSpPr txBox="1"/>
          <p:nvPr/>
        </p:nvSpPr>
        <p:spPr>
          <a:xfrm>
            <a:off x="2024872" y="2492895"/>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7" name="TextBox 6"/>
          <p:cNvSpPr txBox="1"/>
          <p:nvPr/>
        </p:nvSpPr>
        <p:spPr>
          <a:xfrm>
            <a:off x="3172317" y="2954560"/>
            <a:ext cx="303288"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8" name="TextBox 7"/>
          <p:cNvSpPr txBox="1"/>
          <p:nvPr/>
        </p:nvSpPr>
        <p:spPr>
          <a:xfrm>
            <a:off x="2199477" y="3615407"/>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9" name="TextBox 8"/>
          <p:cNvSpPr txBox="1"/>
          <p:nvPr/>
        </p:nvSpPr>
        <p:spPr>
          <a:xfrm>
            <a:off x="1723626" y="4149080"/>
            <a:ext cx="27924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10" name="TextBox 9"/>
          <p:cNvSpPr txBox="1"/>
          <p:nvPr/>
        </p:nvSpPr>
        <p:spPr>
          <a:xfrm>
            <a:off x="1695702" y="4797152"/>
            <a:ext cx="346570" cy="461665"/>
          </a:xfrm>
          <a:prstGeom prst="rect">
            <a:avLst/>
          </a:prstGeom>
          <a:noFill/>
        </p:spPr>
        <p:txBody>
          <a:bodyPr wrap="none" rtlCol="0">
            <a:spAutoFit/>
          </a:bodyPr>
          <a:lstStyle/>
          <a:p>
            <a:r>
              <a:rPr lang="en-GB" sz="2400" dirty="0">
                <a:latin typeface="Calibri" panose="020F0502020204030204" pitchFamily="34" charset="0"/>
              </a:rPr>
              <a:t>b</a:t>
            </a:r>
          </a:p>
        </p:txBody>
      </p:sp>
      <mc:AlternateContent xmlns:mc="http://schemas.openxmlformats.org/markup-compatibility/2006" xmlns:a14="http://schemas.microsoft.com/office/drawing/2010/main">
        <mc:Choice Requires="a14">
          <p:sp>
            <p:nvSpPr>
              <p:cNvPr id="11" name="TextBox 10"/>
              <p:cNvSpPr txBox="1"/>
              <p:nvPr/>
            </p:nvSpPr>
            <p:spPr>
              <a:xfrm>
                <a:off x="2635170" y="4149080"/>
                <a:ext cx="483466" cy="3611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1600" i="1" smtClean="0">
                              <a:latin typeface="Cambria Math" panose="02040503050406030204" pitchFamily="18" charset="0"/>
                            </a:rPr>
                          </m:ctrlPr>
                        </m:radPr>
                        <m:deg/>
                        <m:e>
                          <m:r>
                            <a:rPr lang="en-GB" sz="1600" b="0" i="1" smtClean="0">
                              <a:solidFill>
                                <a:schemeClr val="bg1"/>
                              </a:solidFill>
                              <a:latin typeface="Cambria Math" panose="02040503050406030204" pitchFamily="18" charset="0"/>
                            </a:rPr>
                            <m:t>..</m:t>
                          </m:r>
                        </m:e>
                      </m:rad>
                    </m:oMath>
                  </m:oMathPara>
                </a14:m>
                <a:endParaRPr lang="en-GB" sz="2400" dirty="0">
                  <a:latin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635170" y="4149080"/>
                <a:ext cx="483466" cy="361125"/>
              </a:xfrm>
              <a:prstGeom prst="rect">
                <a:avLst/>
              </a:prstGeom>
              <a:blipFill rotWithShape="0">
                <a:blip r:embed="rId3"/>
                <a:stretch>
                  <a:fillRect/>
                </a:stretch>
              </a:blipFill>
            </p:spPr>
            <p:txBody>
              <a:bodyPr/>
              <a:lstStyle/>
              <a:p>
                <a:r>
                  <a:rPr lang="en-GB">
                    <a:noFill/>
                  </a:rPr>
                  <a:t> </a:t>
                </a:r>
              </a:p>
            </p:txBody>
          </p:sp>
        </mc:Fallback>
      </mc:AlternateContent>
      <p:sp>
        <p:nvSpPr>
          <p:cNvPr id="12" name="TextBox 11"/>
          <p:cNvSpPr txBox="1"/>
          <p:nvPr/>
        </p:nvSpPr>
        <p:spPr>
          <a:xfrm>
            <a:off x="2688420" y="4752042"/>
            <a:ext cx="27924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13" name="TextBox 12"/>
          <p:cNvSpPr txBox="1"/>
          <p:nvPr/>
        </p:nvSpPr>
        <p:spPr>
          <a:xfrm>
            <a:off x="3091547" y="5326944"/>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17" name="TextBox 16"/>
          <p:cNvSpPr txBox="1"/>
          <p:nvPr/>
        </p:nvSpPr>
        <p:spPr>
          <a:xfrm>
            <a:off x="2202287" y="5291668"/>
            <a:ext cx="346570" cy="461665"/>
          </a:xfrm>
          <a:prstGeom prst="rect">
            <a:avLst/>
          </a:prstGeom>
          <a:noFill/>
        </p:spPr>
        <p:txBody>
          <a:bodyPr wrap="none" rtlCol="0">
            <a:spAutoFit/>
          </a:bodyPr>
          <a:lstStyle/>
          <a:p>
            <a:r>
              <a:rPr lang="en-GB" sz="2400" dirty="0">
                <a:latin typeface="Calibri" panose="020F0502020204030204" pitchFamily="34" charset="0"/>
              </a:rPr>
              <a:t>b</a:t>
            </a:r>
          </a:p>
        </p:txBody>
      </p:sp>
      <p:sp>
        <p:nvSpPr>
          <p:cNvPr id="18" name="TextBox 17"/>
          <p:cNvSpPr txBox="1"/>
          <p:nvPr/>
        </p:nvSpPr>
        <p:spPr>
          <a:xfrm>
            <a:off x="2649755" y="5844090"/>
            <a:ext cx="340158" cy="461665"/>
          </a:xfrm>
          <a:prstGeom prst="rect">
            <a:avLst/>
          </a:prstGeom>
          <a:noFill/>
        </p:spPr>
        <p:txBody>
          <a:bodyPr wrap="none" rtlCol="0">
            <a:spAutoFit/>
          </a:bodyPr>
          <a:lstStyle/>
          <a:p>
            <a:r>
              <a:rPr lang="en-GB" sz="2400" dirty="0">
                <a:latin typeface="Calibri" panose="020F0502020204030204" pitchFamily="34" charset="0"/>
              </a:rPr>
              <a:t>4</a:t>
            </a:r>
          </a:p>
        </p:txBody>
      </p:sp>
      <p:sp>
        <p:nvSpPr>
          <p:cNvPr id="19" name="TextBox 18"/>
          <p:cNvSpPr txBox="1"/>
          <p:nvPr/>
        </p:nvSpPr>
        <p:spPr>
          <a:xfrm>
            <a:off x="3492096" y="5844089"/>
            <a:ext cx="314510" cy="461665"/>
          </a:xfrm>
          <a:prstGeom prst="rect">
            <a:avLst/>
          </a:prstGeom>
          <a:noFill/>
        </p:spPr>
        <p:txBody>
          <a:bodyPr wrap="none" rtlCol="0">
            <a:spAutoFit/>
          </a:bodyPr>
          <a:lstStyle/>
          <a:p>
            <a:r>
              <a:rPr lang="en-GB" sz="2400" dirty="0">
                <a:latin typeface="Calibri" panose="020F0502020204030204" pitchFamily="34" charset="0"/>
              </a:rPr>
              <a:t>c</a:t>
            </a:r>
          </a:p>
        </p:txBody>
      </p:sp>
      <p:sp>
        <p:nvSpPr>
          <p:cNvPr id="21" name="TextBox 20"/>
          <p:cNvSpPr txBox="1"/>
          <p:nvPr/>
        </p:nvSpPr>
        <p:spPr>
          <a:xfrm>
            <a:off x="4139952" y="3687415"/>
            <a:ext cx="338554" cy="461665"/>
          </a:xfrm>
          <a:prstGeom prst="rect">
            <a:avLst/>
          </a:prstGeom>
          <a:noFill/>
        </p:spPr>
        <p:txBody>
          <a:bodyPr wrap="none" rtlCol="0">
            <a:spAutoFit/>
          </a:bodyPr>
          <a:lstStyle/>
          <a:p>
            <a:r>
              <a:rPr lang="en-GB" sz="2400" dirty="0">
                <a:latin typeface="Calibri" panose="020F0502020204030204" pitchFamily="34" charset="0"/>
              </a:rPr>
              <a:t>*</a:t>
            </a:r>
          </a:p>
        </p:txBody>
      </p:sp>
      <p:sp>
        <p:nvSpPr>
          <p:cNvPr id="22" name="TextBox 21"/>
          <p:cNvSpPr txBox="1"/>
          <p:nvPr/>
        </p:nvSpPr>
        <p:spPr>
          <a:xfrm>
            <a:off x="3711697" y="4144520"/>
            <a:ext cx="340158" cy="461665"/>
          </a:xfrm>
          <a:prstGeom prst="rect">
            <a:avLst/>
          </a:prstGeom>
          <a:noFill/>
        </p:spPr>
        <p:txBody>
          <a:bodyPr wrap="none" rtlCol="0">
            <a:spAutoFit/>
          </a:bodyPr>
          <a:lstStyle/>
          <a:p>
            <a:r>
              <a:rPr lang="en-GB" sz="2400" dirty="0">
                <a:latin typeface="Calibri" panose="020F0502020204030204" pitchFamily="34" charset="0"/>
              </a:rPr>
              <a:t>8</a:t>
            </a:r>
          </a:p>
        </p:txBody>
      </p:sp>
      <p:sp>
        <p:nvSpPr>
          <p:cNvPr id="23" name="TextBox 22"/>
          <p:cNvSpPr txBox="1"/>
          <p:nvPr/>
        </p:nvSpPr>
        <p:spPr>
          <a:xfrm>
            <a:off x="4539558" y="4144520"/>
            <a:ext cx="332142" cy="461665"/>
          </a:xfrm>
          <a:prstGeom prst="rect">
            <a:avLst/>
          </a:prstGeom>
          <a:noFill/>
        </p:spPr>
        <p:txBody>
          <a:bodyPr wrap="none" rtlCol="0">
            <a:spAutoFit/>
          </a:bodyPr>
          <a:lstStyle/>
          <a:p>
            <a:r>
              <a:rPr lang="en-GB" sz="2400" dirty="0">
                <a:latin typeface="Calibri" panose="020F0502020204030204" pitchFamily="34" charset="0"/>
              </a:rPr>
              <a:t>a</a:t>
            </a:r>
          </a:p>
        </p:txBody>
      </p:sp>
      <p:cxnSp>
        <p:nvCxnSpPr>
          <p:cNvPr id="25" name="Straight Connector 24"/>
          <p:cNvCxnSpPr/>
          <p:nvPr/>
        </p:nvCxnSpPr>
        <p:spPr>
          <a:xfrm flipH="1">
            <a:off x="1331916" y="2839144"/>
            <a:ext cx="722879" cy="236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9752" y="2833795"/>
            <a:ext cx="864096" cy="2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483768" y="3356992"/>
            <a:ext cx="688549"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456608" y="3356992"/>
            <a:ext cx="717245"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960222" y="3964446"/>
            <a:ext cx="292026" cy="298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477776" y="5094420"/>
            <a:ext cx="292412" cy="29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878743" y="5086958"/>
            <a:ext cx="266485" cy="30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66688" y="3957284"/>
            <a:ext cx="266485" cy="30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890238" y="5598951"/>
            <a:ext cx="292412" cy="29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331294" y="5598951"/>
            <a:ext cx="266485" cy="30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3936867" y="3935366"/>
            <a:ext cx="292412" cy="29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376938" y="3935366"/>
            <a:ext cx="266485" cy="30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10" idx="0"/>
          </p:cNvCxnSpPr>
          <p:nvPr/>
        </p:nvCxnSpPr>
        <p:spPr>
          <a:xfrm>
            <a:off x="1868987" y="4510205"/>
            <a:ext cx="0" cy="286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28042" y="4530514"/>
            <a:ext cx="0" cy="286947"/>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49990C2-36CC-4A69-B4B3-9068E87997DA}"/>
              </a:ext>
            </a:extLst>
          </p:cNvPr>
          <p:cNvSpPr txBox="1"/>
          <p:nvPr/>
        </p:nvSpPr>
        <p:spPr>
          <a:xfrm>
            <a:off x="8800521" y="6597352"/>
            <a:ext cx="418704" cy="369332"/>
          </a:xfrm>
          <a:prstGeom prst="rect">
            <a:avLst/>
          </a:prstGeom>
          <a:noFill/>
        </p:spPr>
        <p:txBody>
          <a:bodyPr wrap="none" rtlCol="0">
            <a:spAutoFit/>
          </a:bodyPr>
          <a:lstStyle/>
          <a:p>
            <a:r>
              <a:rPr lang="en-GB" dirty="0"/>
              <a:t>12</a:t>
            </a:r>
          </a:p>
        </p:txBody>
      </p:sp>
    </p:spTree>
    <p:extLst>
      <p:ext uri="{BB962C8B-B14F-4D97-AF65-F5344CB8AC3E}">
        <p14:creationId xmlns:p14="http://schemas.microsoft.com/office/powerpoint/2010/main" val="273459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7" grpId="0"/>
      <p:bldP spid="18" grpId="0"/>
      <p:bldP spid="19"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Syntax Trees</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0"/>
              </p:nvPr>
            </p:nvSpPr>
            <p:spPr/>
            <p:txBody>
              <a:bodyPr/>
              <a:lstStyle/>
              <a:p>
                <a:pPr marL="0" indent="0">
                  <a:buNone/>
                </a:pPr>
                <a:r>
                  <a:rPr lang="en-GB" dirty="0"/>
                  <a:t>Exercise:</a:t>
                </a:r>
              </a:p>
              <a:p>
                <a:pPr marL="0" indent="0">
                  <a:buNone/>
                </a:pPr>
                <a:r>
                  <a:rPr lang="en-GB" dirty="0"/>
                  <a:t>  Create syntax trees for the following expressions:</a:t>
                </a:r>
              </a:p>
              <a:p>
                <a:pPr lvl="1"/>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𝑦</m:t>
                    </m:r>
                    <m:r>
                      <a:rPr lang="en-GB" i="1" dirty="0" smtClean="0">
                        <a:latin typeface="Cambria Math" panose="02040503050406030204" pitchFamily="18" charset="0"/>
                      </a:rPr>
                      <m:t>∗3+50∗</m:t>
                    </m:r>
                    <m:r>
                      <a:rPr lang="en-GB" i="1" dirty="0" smtClean="0">
                        <a:latin typeface="Cambria Math" panose="02040503050406030204" pitchFamily="18" charset="0"/>
                      </a:rPr>
                      <m:t>𝑧</m:t>
                    </m:r>
                  </m:oMath>
                </a14:m>
                <a:endParaRPr lang="en-GB" dirty="0"/>
              </a:p>
              <a:p>
                <a:pPr lvl="1"/>
                <a14:m>
                  <m:oMath xmlns:m="http://schemas.openxmlformats.org/officeDocument/2006/math">
                    <m:r>
                      <a:rPr lang="en-GB" i="1" dirty="0" smtClean="0">
                        <a:latin typeface="Cambria Math" panose="02040503050406030204" pitchFamily="18" charset="0"/>
                      </a:rPr>
                      <m:t>𝑧</m:t>
                    </m:r>
                    <m:r>
                      <a:rPr lang="en-GB" i="1" dirty="0" smtClean="0">
                        <a:latin typeface="Cambria Math" panose="02040503050406030204" pitchFamily="18" charset="0"/>
                      </a:rPr>
                      <m:t> = </m:t>
                    </m:r>
                    <m:rad>
                      <m:radPr>
                        <m:degHide m:val="on"/>
                        <m:ctrlPr>
                          <a:rPr lang="en-GB" i="1" dirty="0" smtClean="0">
                            <a:latin typeface="Cambria Math" panose="02040503050406030204" pitchFamily="18" charset="0"/>
                            <a:ea typeface="Cambria Math" panose="02040503050406030204" pitchFamily="18" charset="0"/>
                          </a:rPr>
                        </m:ctrlPr>
                      </m:radPr>
                      <m:deg/>
                      <m:e>
                        <m:f>
                          <m:fPr>
                            <m:ctrlPr>
                              <a:rPr lang="en-GB" i="1" dirty="0">
                                <a:latin typeface="Cambria Math" panose="02040503050406030204" pitchFamily="18" charset="0"/>
                              </a:rPr>
                            </m:ctrlPr>
                          </m:fPr>
                          <m:num>
                            <m:r>
                              <a:rPr lang="en-GB" i="1" dirty="0">
                                <a:latin typeface="Cambria Math" panose="02040503050406030204" pitchFamily="18" charset="0"/>
                              </a:rPr>
                              <m:t>3+</m:t>
                            </m:r>
                            <m:r>
                              <a:rPr lang="en-GB" i="1" dirty="0">
                                <a:latin typeface="Cambria Math" panose="02040503050406030204" pitchFamily="18" charset="0"/>
                              </a:rPr>
                              <m:t>𝑥</m:t>
                            </m:r>
                          </m:num>
                          <m:den>
                            <m:r>
                              <a:rPr lang="en-GB" b="0" i="1" dirty="0" smtClean="0">
                                <a:latin typeface="Cambria Math" panose="02040503050406030204" pitchFamily="18" charset="0"/>
                              </a:rPr>
                              <m:t>−</m:t>
                            </m:r>
                            <m:r>
                              <a:rPr lang="en-GB" i="1" dirty="0">
                                <a:latin typeface="Cambria Math" panose="02040503050406030204" pitchFamily="18" charset="0"/>
                              </a:rPr>
                              <m:t>𝑥</m:t>
                            </m:r>
                            <m:r>
                              <a:rPr lang="en-GB" i="1" dirty="0">
                                <a:latin typeface="Cambria Math" panose="02040503050406030204" pitchFamily="18" charset="0"/>
                              </a:rPr>
                              <m:t> − </m:t>
                            </m:r>
                            <m:r>
                              <a:rPr lang="en-GB" i="1" dirty="0">
                                <a:latin typeface="Cambria Math" panose="02040503050406030204" pitchFamily="18" charset="0"/>
                              </a:rPr>
                              <m:t>𝑦</m:t>
                            </m:r>
                            <m:r>
                              <m:rPr>
                                <m:nor/>
                              </m:rPr>
                              <a:rPr lang="en-GB" dirty="0"/>
                              <m:t> </m:t>
                            </m:r>
                          </m:den>
                        </m:f>
                      </m:e>
                    </m:rad>
                  </m:oMath>
                </a14:m>
                <a:endParaRPr lang="en-GB" dirty="0"/>
              </a:p>
              <a:p>
                <a:pPr lvl="1">
                  <a:spcBef>
                    <a:spcPts val="800"/>
                  </a:spcBef>
                </a:pPr>
                <a14:m>
                  <m:oMath xmlns:m="http://schemas.openxmlformats.org/officeDocument/2006/math">
                    <m:r>
                      <a:rPr lang="en-GB" i="1" dirty="0" smtClean="0">
                        <a:latin typeface="Cambria Math" panose="02040503050406030204" pitchFamily="18" charset="0"/>
                      </a:rPr>
                      <m:t>𝑎</m:t>
                    </m:r>
                    <m:r>
                      <a:rPr lang="en-GB" i="1" dirty="0" smtClean="0">
                        <a:latin typeface="Cambria Math" panose="02040503050406030204" pitchFamily="18" charset="0"/>
                      </a:rPr>
                      <m:t> = </m:t>
                    </m:r>
                    <m:r>
                      <a:rPr lang="en-GB" i="1" dirty="0" err="1">
                        <a:latin typeface="Cambria Math" panose="02040503050406030204" pitchFamily="18" charset="0"/>
                      </a:rPr>
                      <m:t>𝑏</m:t>
                    </m:r>
                    <m:r>
                      <a:rPr lang="en-GB" i="1" dirty="0" err="1">
                        <a:latin typeface="Cambria Math" panose="02040503050406030204" pitchFamily="18" charset="0"/>
                      </a:rPr>
                      <m:t>+</m:t>
                    </m:r>
                    <m:r>
                      <a:rPr lang="en-GB" i="1" dirty="0" err="1">
                        <a:latin typeface="Cambria Math" panose="02040503050406030204" pitchFamily="18" charset="0"/>
                      </a:rPr>
                      <m:t>𝑐</m:t>
                    </m:r>
                    <m:r>
                      <a:rPr lang="en-GB" i="1" dirty="0" err="1">
                        <a:latin typeface="Cambria Math" panose="02040503050406030204" pitchFamily="18" charset="0"/>
                      </a:rPr>
                      <m:t>+</m:t>
                    </m:r>
                    <m:r>
                      <a:rPr lang="en-GB" i="1" dirty="0" err="1">
                        <a:latin typeface="Cambria Math" panose="02040503050406030204" pitchFamily="18" charset="0"/>
                      </a:rPr>
                      <m:t>𝑑</m:t>
                    </m:r>
                    <m:r>
                      <a:rPr lang="en-GB" i="1" dirty="0" err="1">
                        <a:latin typeface="Cambria Math" panose="02040503050406030204" pitchFamily="18" charset="0"/>
                      </a:rPr>
                      <m:t>+</m:t>
                    </m:r>
                    <m:r>
                      <a:rPr lang="en-GB" i="1" dirty="0" err="1">
                        <a:latin typeface="Cambria Math" panose="02040503050406030204" pitchFamily="18" charset="0"/>
                      </a:rPr>
                      <m:t>𝑒</m:t>
                    </m:r>
                    <m:r>
                      <a:rPr lang="en-GB" i="1" dirty="0">
                        <a:latin typeface="Cambria Math" panose="02040503050406030204" pitchFamily="18" charset="0"/>
                      </a:rPr>
                      <m:t>∗5</m:t>
                    </m:r>
                  </m:oMath>
                </a14:m>
                <a:endParaRPr lang="en-GB" dirty="0"/>
              </a:p>
              <a:p>
                <a:pPr lvl="1">
                  <a:spcBef>
                    <a:spcPts val="800"/>
                  </a:spcBef>
                </a:pP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(50+3)(20−2)</m:t>
                    </m:r>
                  </m:oMath>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0"/>
              </p:nvPr>
            </p:nvSpPr>
            <p:spPr>
              <a:blipFill rotWithShape="0">
                <a:blip r:embed="rId2"/>
                <a:stretch>
                  <a:fillRect l="-1676" t="-1538"/>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15DE1B9E-1744-4B89-8D59-447591987BD3}"/>
              </a:ext>
            </a:extLst>
          </p:cNvPr>
          <p:cNvSpPr txBox="1"/>
          <p:nvPr/>
        </p:nvSpPr>
        <p:spPr>
          <a:xfrm>
            <a:off x="8800521" y="6597352"/>
            <a:ext cx="418704" cy="369332"/>
          </a:xfrm>
          <a:prstGeom prst="rect">
            <a:avLst/>
          </a:prstGeom>
          <a:noFill/>
        </p:spPr>
        <p:txBody>
          <a:bodyPr wrap="none" rtlCol="0">
            <a:spAutoFit/>
          </a:bodyPr>
          <a:lstStyle/>
          <a:p>
            <a:r>
              <a:rPr lang="en-GB" dirty="0"/>
              <a:t>13</a:t>
            </a:r>
          </a:p>
        </p:txBody>
      </p:sp>
    </p:spTree>
    <p:extLst>
      <p:ext uri="{BB962C8B-B14F-4D97-AF65-F5344CB8AC3E}">
        <p14:creationId xmlns:p14="http://schemas.microsoft.com/office/powerpoint/2010/main" val="100433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The Science behind building a Compiler</a:t>
            </a:r>
          </a:p>
        </p:txBody>
      </p:sp>
      <p:sp>
        <p:nvSpPr>
          <p:cNvPr id="4" name="Content Placeholder 3"/>
          <p:cNvSpPr>
            <a:spLocks noGrp="1"/>
          </p:cNvSpPr>
          <p:nvPr>
            <p:ph sz="quarter" idx="10"/>
          </p:nvPr>
        </p:nvSpPr>
        <p:spPr/>
        <p:txBody>
          <a:bodyPr/>
          <a:lstStyle/>
          <a:p>
            <a:r>
              <a:rPr lang="en-GB" sz="2400" dirty="0"/>
              <a:t>Compiler design is full of beautiful examples where complicated real-world problems are solved by abstracting the essence of the problem mathematically.</a:t>
            </a:r>
          </a:p>
          <a:p>
            <a:r>
              <a:rPr lang="en-GB" sz="2400" dirty="0"/>
              <a:t>As a natural part of this course we’ll look at the mathematics and the theory of computation that spawned the field of Computer Science and machines as we know it.</a:t>
            </a:r>
          </a:p>
          <a:p>
            <a:r>
              <a:rPr lang="en-GB" sz="2400" dirty="0"/>
              <a:t>We will look at how these theories are used to construct compilers.</a:t>
            </a:r>
          </a:p>
          <a:p>
            <a:r>
              <a:rPr lang="en-GB" sz="2400" dirty="0"/>
              <a:t>We will look at many real world examples of how these models are used in problems solving.</a:t>
            </a:r>
          </a:p>
        </p:txBody>
      </p:sp>
      <p:sp>
        <p:nvSpPr>
          <p:cNvPr id="5" name="TextBox 4">
            <a:extLst>
              <a:ext uri="{FF2B5EF4-FFF2-40B4-BE49-F238E27FC236}">
                <a16:creationId xmlns:a16="http://schemas.microsoft.com/office/drawing/2014/main" id="{3ED2B67F-7F36-4E07-B7C1-16DD5552A167}"/>
              </a:ext>
            </a:extLst>
          </p:cNvPr>
          <p:cNvSpPr txBox="1"/>
          <p:nvPr/>
        </p:nvSpPr>
        <p:spPr>
          <a:xfrm>
            <a:off x="8800521" y="6597352"/>
            <a:ext cx="418704" cy="369332"/>
          </a:xfrm>
          <a:prstGeom prst="rect">
            <a:avLst/>
          </a:prstGeom>
          <a:noFill/>
        </p:spPr>
        <p:txBody>
          <a:bodyPr wrap="none" rtlCol="0">
            <a:spAutoFit/>
          </a:bodyPr>
          <a:lstStyle/>
          <a:p>
            <a:r>
              <a:rPr lang="en-GB" dirty="0"/>
              <a:t>14</a:t>
            </a:r>
          </a:p>
        </p:txBody>
      </p:sp>
    </p:spTree>
    <p:extLst>
      <p:ext uri="{BB962C8B-B14F-4D97-AF65-F5344CB8AC3E}">
        <p14:creationId xmlns:p14="http://schemas.microsoft.com/office/powerpoint/2010/main" val="399504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Not all problems are solvable</a:t>
            </a:r>
          </a:p>
        </p:txBody>
      </p:sp>
      <p:sp>
        <p:nvSpPr>
          <p:cNvPr id="3" name="Content Placeholder 2"/>
          <p:cNvSpPr>
            <a:spLocks noGrp="1"/>
          </p:cNvSpPr>
          <p:nvPr>
            <p:ph sz="quarter" idx="12"/>
          </p:nvPr>
        </p:nvSpPr>
        <p:spPr/>
        <p:txBody>
          <a:bodyPr/>
          <a:lstStyle/>
          <a:p>
            <a:r>
              <a:rPr lang="en-GB" dirty="0"/>
              <a:t>Alan Turing’s famous paper rejection</a:t>
            </a:r>
          </a:p>
        </p:txBody>
      </p:sp>
      <p:sp>
        <p:nvSpPr>
          <p:cNvPr id="4" name="Content Placeholder 3"/>
          <p:cNvSpPr>
            <a:spLocks noGrp="1"/>
          </p:cNvSpPr>
          <p:nvPr>
            <p:ph sz="quarter" idx="10"/>
          </p:nvPr>
        </p:nvSpPr>
        <p:spPr/>
        <p:txBody>
          <a:bodyPr/>
          <a:lstStyle/>
          <a:p>
            <a:pPr marL="0" indent="0">
              <a:buNone/>
            </a:pPr>
            <a:r>
              <a:rPr lang="en-GB" sz="1800" dirty="0"/>
              <a:t>Below is the assessment made by a reviewer of Turing's 1936 paper:</a:t>
            </a:r>
          </a:p>
          <a:p>
            <a:pPr marL="0" indent="0">
              <a:buNone/>
            </a:pPr>
            <a:r>
              <a:rPr lang="en-GB" sz="1800" dirty="0"/>
              <a:t>A. TURING - “On Computable Numbers, with an Application to the </a:t>
            </a:r>
            <a:r>
              <a:rPr lang="en-GB" sz="1800" dirty="0" err="1"/>
              <a:t>Entscheidungsproblem</a:t>
            </a:r>
            <a:r>
              <a:rPr lang="en-GB" sz="1800" dirty="0"/>
              <a:t>.”</a:t>
            </a:r>
          </a:p>
          <a:p>
            <a:pPr marL="0" indent="0">
              <a:buNone/>
            </a:pPr>
            <a:r>
              <a:rPr lang="en-GB" sz="1600" dirty="0"/>
              <a:t>This is a bizarre paper. It begins by deﬁning a computing device absolutely unlike anything I have seen, then proceeds to show—I haven’t quite followed the needlessly complicated formalism—that there are numbers that it can’t compute. As I see it, there are two alternatives that apply to any machine that will ever be built: Either these numbers are too big to be represented in the machine, in which case the conclusion is obvious, or they are not; in that case, a machine that can’t compute them is simply broken! Any tabulating machine worth its rent can compute all the values in the range it represents, and any number computable by a function—that is, by applying the four operations a number of times—can be computed by any modern tabulating machine since these machines—unlike the one proposed here with its bizarre mechanism—have the four operations hardwired. It seems that the “improvement” proposed by Turing is not an improvement over current technology at all, and I strongly suspect the machine is too simple to be of any use. If the article is accepted, Turing should remember that the language of this journal is English and change the title accordingly.</a:t>
            </a:r>
          </a:p>
          <a:p>
            <a:endParaRPr lang="en-GB" sz="1000" dirty="0"/>
          </a:p>
        </p:txBody>
      </p:sp>
      <p:sp>
        <p:nvSpPr>
          <p:cNvPr id="5" name="TextBox 4">
            <a:extLst>
              <a:ext uri="{FF2B5EF4-FFF2-40B4-BE49-F238E27FC236}">
                <a16:creationId xmlns:a16="http://schemas.microsoft.com/office/drawing/2014/main" id="{769CBB2A-C8C4-4C24-9523-F241DE0852D2}"/>
              </a:ext>
            </a:extLst>
          </p:cNvPr>
          <p:cNvSpPr txBox="1"/>
          <p:nvPr/>
        </p:nvSpPr>
        <p:spPr>
          <a:xfrm>
            <a:off x="8800521" y="6597352"/>
            <a:ext cx="418704" cy="369332"/>
          </a:xfrm>
          <a:prstGeom prst="rect">
            <a:avLst/>
          </a:prstGeom>
          <a:noFill/>
        </p:spPr>
        <p:txBody>
          <a:bodyPr wrap="none" rtlCol="0">
            <a:spAutoFit/>
          </a:bodyPr>
          <a:lstStyle/>
          <a:p>
            <a:r>
              <a:rPr lang="en-GB" dirty="0"/>
              <a:t>15</a:t>
            </a:r>
          </a:p>
        </p:txBody>
      </p:sp>
    </p:spTree>
    <p:extLst>
      <p:ext uri="{BB962C8B-B14F-4D97-AF65-F5344CB8AC3E}">
        <p14:creationId xmlns:p14="http://schemas.microsoft.com/office/powerpoint/2010/main" val="83120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Not all problems are solvable</a:t>
            </a:r>
          </a:p>
        </p:txBody>
      </p:sp>
      <p:sp>
        <p:nvSpPr>
          <p:cNvPr id="3" name="Content Placeholder 2"/>
          <p:cNvSpPr>
            <a:spLocks noGrp="1"/>
          </p:cNvSpPr>
          <p:nvPr>
            <p:ph sz="quarter" idx="12"/>
          </p:nvPr>
        </p:nvSpPr>
        <p:spPr/>
        <p:txBody>
          <a:bodyPr/>
          <a:lstStyle/>
          <a:p>
            <a:r>
              <a:rPr lang="en-GB" dirty="0"/>
              <a:t>Example: Post Correspondence Problem</a:t>
            </a:r>
          </a:p>
        </p:txBody>
      </p:sp>
      <p:cxnSp>
        <p:nvCxnSpPr>
          <p:cNvPr id="13" name="Straight Connector 12"/>
          <p:cNvCxnSpPr/>
          <p:nvPr/>
        </p:nvCxnSpPr>
        <p:spPr>
          <a:xfrm>
            <a:off x="929508" y="256490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9508" y="256490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9508" y="342900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77580" y="256490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29508" y="2492898"/>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576366" y="2492898"/>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573521" y="3356995"/>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717537" y="2492899"/>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69465" y="249289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41679" y="2564905"/>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41679" y="2564905"/>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41679" y="3429001"/>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89751" y="2564905"/>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941679" y="2492897"/>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585692" y="3356994"/>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29708" y="2492898"/>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87824" y="2564904"/>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87824" y="2564904"/>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87824" y="3429000"/>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635896" y="2564904"/>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987824" y="2492896"/>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31837" y="3356993"/>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75853" y="2492897"/>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034266" y="252890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034266" y="2528900"/>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034266" y="339299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682338" y="252890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4034266" y="245689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678279" y="3320989"/>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822295" y="2456893"/>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587323" y="2491241"/>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080422" y="2491241"/>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627779" y="2491241"/>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131840" y="2491241"/>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681124" y="245689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174223" y="245689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65512" y="299695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977683" y="299695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023828" y="299695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070270" y="2996952"/>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98694" y="2696562"/>
            <a:ext cx="309700" cy="369332"/>
          </a:xfrm>
          <a:prstGeom prst="rect">
            <a:avLst/>
          </a:prstGeom>
          <a:noFill/>
        </p:spPr>
        <p:txBody>
          <a:bodyPr wrap="none" rtlCol="0">
            <a:spAutoFit/>
          </a:bodyPr>
          <a:lstStyle/>
          <a:p>
            <a:r>
              <a:rPr lang="en-GB" dirty="0">
                <a:solidFill>
                  <a:schemeClr val="accent1">
                    <a:lumMod val="75000"/>
                  </a:schemeClr>
                </a:solidFill>
              </a:rPr>
              <a:t>B</a:t>
            </a:r>
          </a:p>
        </p:txBody>
      </p:sp>
      <p:sp>
        <p:nvSpPr>
          <p:cNvPr id="62" name="TextBox 61"/>
          <p:cNvSpPr txBox="1"/>
          <p:nvPr/>
        </p:nvSpPr>
        <p:spPr>
          <a:xfrm>
            <a:off x="1032971" y="2933079"/>
            <a:ext cx="441146" cy="369332"/>
          </a:xfrm>
          <a:prstGeom prst="rect">
            <a:avLst/>
          </a:prstGeom>
          <a:noFill/>
        </p:spPr>
        <p:txBody>
          <a:bodyPr wrap="none" rtlCol="0">
            <a:spAutoFit/>
          </a:bodyPr>
          <a:lstStyle/>
          <a:p>
            <a:r>
              <a:rPr lang="en-GB" dirty="0">
                <a:solidFill>
                  <a:schemeClr val="accent1">
                    <a:lumMod val="75000"/>
                  </a:schemeClr>
                </a:solidFill>
              </a:rPr>
              <a:t>CA</a:t>
            </a:r>
          </a:p>
        </p:txBody>
      </p:sp>
      <p:sp>
        <p:nvSpPr>
          <p:cNvPr id="63" name="TextBox 62"/>
          <p:cNvSpPr txBox="1"/>
          <p:nvPr/>
        </p:nvSpPr>
        <p:spPr>
          <a:xfrm>
            <a:off x="2106654" y="2704275"/>
            <a:ext cx="317716" cy="369332"/>
          </a:xfrm>
          <a:prstGeom prst="rect">
            <a:avLst/>
          </a:prstGeom>
          <a:noFill/>
        </p:spPr>
        <p:txBody>
          <a:bodyPr wrap="none" rtlCol="0">
            <a:spAutoFit/>
          </a:bodyPr>
          <a:lstStyle/>
          <a:p>
            <a:r>
              <a:rPr lang="en-GB" dirty="0">
                <a:solidFill>
                  <a:schemeClr val="accent1">
                    <a:lumMod val="75000"/>
                  </a:schemeClr>
                </a:solidFill>
              </a:rPr>
              <a:t>A</a:t>
            </a:r>
          </a:p>
        </p:txBody>
      </p:sp>
      <p:sp>
        <p:nvSpPr>
          <p:cNvPr id="64" name="TextBox 63"/>
          <p:cNvSpPr txBox="1"/>
          <p:nvPr/>
        </p:nvSpPr>
        <p:spPr>
          <a:xfrm>
            <a:off x="2047581" y="2921790"/>
            <a:ext cx="442750" cy="369332"/>
          </a:xfrm>
          <a:prstGeom prst="rect">
            <a:avLst/>
          </a:prstGeom>
          <a:noFill/>
        </p:spPr>
        <p:txBody>
          <a:bodyPr wrap="none" rtlCol="0">
            <a:spAutoFit/>
          </a:bodyPr>
          <a:lstStyle/>
          <a:p>
            <a:r>
              <a:rPr lang="en-GB" dirty="0">
                <a:solidFill>
                  <a:schemeClr val="accent1">
                    <a:lumMod val="75000"/>
                  </a:schemeClr>
                </a:solidFill>
              </a:rPr>
              <a:t>AB</a:t>
            </a:r>
          </a:p>
        </p:txBody>
      </p:sp>
      <p:sp>
        <p:nvSpPr>
          <p:cNvPr id="65" name="TextBox 64"/>
          <p:cNvSpPr txBox="1"/>
          <p:nvPr/>
        </p:nvSpPr>
        <p:spPr>
          <a:xfrm>
            <a:off x="3096132" y="2705646"/>
            <a:ext cx="441146" cy="369332"/>
          </a:xfrm>
          <a:prstGeom prst="rect">
            <a:avLst/>
          </a:prstGeom>
          <a:noFill/>
        </p:spPr>
        <p:txBody>
          <a:bodyPr wrap="none" rtlCol="0">
            <a:spAutoFit/>
          </a:bodyPr>
          <a:lstStyle/>
          <a:p>
            <a:r>
              <a:rPr lang="en-GB" dirty="0">
                <a:solidFill>
                  <a:schemeClr val="accent1">
                    <a:lumMod val="75000"/>
                  </a:schemeClr>
                </a:solidFill>
              </a:rPr>
              <a:t>CA</a:t>
            </a:r>
          </a:p>
        </p:txBody>
      </p:sp>
      <p:sp>
        <p:nvSpPr>
          <p:cNvPr id="66" name="TextBox 65"/>
          <p:cNvSpPr txBox="1"/>
          <p:nvPr/>
        </p:nvSpPr>
        <p:spPr>
          <a:xfrm>
            <a:off x="3161352" y="2918245"/>
            <a:ext cx="317716" cy="369332"/>
          </a:xfrm>
          <a:prstGeom prst="rect">
            <a:avLst/>
          </a:prstGeom>
          <a:noFill/>
        </p:spPr>
        <p:txBody>
          <a:bodyPr wrap="none" rtlCol="0">
            <a:spAutoFit/>
          </a:bodyPr>
          <a:lstStyle/>
          <a:p>
            <a:r>
              <a:rPr lang="en-GB" dirty="0">
                <a:solidFill>
                  <a:schemeClr val="accent1">
                    <a:lumMod val="75000"/>
                  </a:schemeClr>
                </a:solidFill>
              </a:rPr>
              <a:t>A</a:t>
            </a:r>
          </a:p>
        </p:txBody>
      </p:sp>
      <p:sp>
        <p:nvSpPr>
          <p:cNvPr id="67" name="TextBox 66"/>
          <p:cNvSpPr txBox="1"/>
          <p:nvPr/>
        </p:nvSpPr>
        <p:spPr>
          <a:xfrm>
            <a:off x="4081575" y="2701289"/>
            <a:ext cx="566181" cy="369332"/>
          </a:xfrm>
          <a:prstGeom prst="rect">
            <a:avLst/>
          </a:prstGeom>
          <a:noFill/>
        </p:spPr>
        <p:txBody>
          <a:bodyPr wrap="none" rtlCol="0">
            <a:spAutoFit/>
          </a:bodyPr>
          <a:lstStyle/>
          <a:p>
            <a:r>
              <a:rPr lang="en-GB" dirty="0">
                <a:solidFill>
                  <a:schemeClr val="accent1">
                    <a:lumMod val="75000"/>
                  </a:schemeClr>
                </a:solidFill>
              </a:rPr>
              <a:t>ABC</a:t>
            </a:r>
          </a:p>
        </p:txBody>
      </p:sp>
      <p:sp>
        <p:nvSpPr>
          <p:cNvPr id="68" name="TextBox 67"/>
          <p:cNvSpPr txBox="1"/>
          <p:nvPr/>
        </p:nvSpPr>
        <p:spPr>
          <a:xfrm>
            <a:off x="4215410" y="2933079"/>
            <a:ext cx="308098" cy="369332"/>
          </a:xfrm>
          <a:prstGeom prst="rect">
            <a:avLst/>
          </a:prstGeom>
          <a:noFill/>
        </p:spPr>
        <p:txBody>
          <a:bodyPr wrap="none" rtlCol="0">
            <a:spAutoFit/>
          </a:bodyPr>
          <a:lstStyle/>
          <a:p>
            <a:r>
              <a:rPr lang="en-GB" dirty="0">
                <a:solidFill>
                  <a:schemeClr val="accent1">
                    <a:lumMod val="75000"/>
                  </a:schemeClr>
                </a:solidFill>
              </a:rPr>
              <a:t>C</a:t>
            </a:r>
          </a:p>
        </p:txBody>
      </p:sp>
      <p:sp>
        <p:nvSpPr>
          <p:cNvPr id="70" name="TextBox 69"/>
          <p:cNvSpPr txBox="1"/>
          <p:nvPr/>
        </p:nvSpPr>
        <p:spPr>
          <a:xfrm>
            <a:off x="925747" y="1761163"/>
            <a:ext cx="1295547" cy="461665"/>
          </a:xfrm>
          <a:prstGeom prst="rect">
            <a:avLst/>
          </a:prstGeom>
          <a:noFill/>
        </p:spPr>
        <p:txBody>
          <a:bodyPr wrap="none" rtlCol="0">
            <a:spAutoFit/>
          </a:bodyPr>
          <a:lstStyle/>
          <a:p>
            <a:r>
              <a:rPr lang="en-GB" sz="2400" dirty="0">
                <a:solidFill>
                  <a:schemeClr val="accent1">
                    <a:lumMod val="75000"/>
                  </a:schemeClr>
                </a:solidFill>
              </a:rPr>
              <a:t>Dominos</a:t>
            </a:r>
          </a:p>
        </p:txBody>
      </p:sp>
      <p:sp>
        <p:nvSpPr>
          <p:cNvPr id="71" name="TextBox 70"/>
          <p:cNvSpPr txBox="1"/>
          <p:nvPr/>
        </p:nvSpPr>
        <p:spPr>
          <a:xfrm>
            <a:off x="925747" y="3692549"/>
            <a:ext cx="7534685" cy="707886"/>
          </a:xfrm>
          <a:prstGeom prst="rect">
            <a:avLst/>
          </a:prstGeom>
          <a:noFill/>
        </p:spPr>
        <p:txBody>
          <a:bodyPr wrap="square" rtlCol="0">
            <a:spAutoFit/>
          </a:bodyPr>
          <a:lstStyle/>
          <a:p>
            <a:r>
              <a:rPr lang="en-GB" sz="2000" dirty="0">
                <a:solidFill>
                  <a:schemeClr val="accent1">
                    <a:lumMod val="75000"/>
                  </a:schemeClr>
                </a:solidFill>
              </a:rPr>
              <a:t>We need to find a sequence of dominos such that the top and bottom strings are the same. We can use any number of each domino</a:t>
            </a:r>
          </a:p>
        </p:txBody>
      </p:sp>
      <p:cxnSp>
        <p:nvCxnSpPr>
          <p:cNvPr id="72" name="Straight Connector 71"/>
          <p:cNvCxnSpPr/>
          <p:nvPr/>
        </p:nvCxnSpPr>
        <p:spPr>
          <a:xfrm>
            <a:off x="3217005" y="487437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217005" y="487437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217005" y="573847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865077" y="487437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217005" y="4802368"/>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861018" y="5666465"/>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005034" y="4802369"/>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862649" y="480071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355748" y="480071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253009" y="5306423"/>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381980" y="5013746"/>
            <a:ext cx="317716" cy="369332"/>
          </a:xfrm>
          <a:prstGeom prst="rect">
            <a:avLst/>
          </a:prstGeom>
          <a:noFill/>
        </p:spPr>
        <p:txBody>
          <a:bodyPr wrap="none" rtlCol="0">
            <a:spAutoFit/>
          </a:bodyPr>
          <a:lstStyle/>
          <a:p>
            <a:r>
              <a:rPr lang="en-GB" dirty="0">
                <a:solidFill>
                  <a:schemeClr val="accent1">
                    <a:lumMod val="75000"/>
                  </a:schemeClr>
                </a:solidFill>
              </a:rPr>
              <a:t>A</a:t>
            </a:r>
          </a:p>
        </p:txBody>
      </p:sp>
      <p:sp>
        <p:nvSpPr>
          <p:cNvPr id="83" name="TextBox 82"/>
          <p:cNvSpPr txBox="1"/>
          <p:nvPr/>
        </p:nvSpPr>
        <p:spPr>
          <a:xfrm>
            <a:off x="3322907" y="5231261"/>
            <a:ext cx="442750" cy="369332"/>
          </a:xfrm>
          <a:prstGeom prst="rect">
            <a:avLst/>
          </a:prstGeom>
          <a:noFill/>
        </p:spPr>
        <p:txBody>
          <a:bodyPr wrap="none" rtlCol="0">
            <a:spAutoFit/>
          </a:bodyPr>
          <a:lstStyle/>
          <a:p>
            <a:r>
              <a:rPr lang="en-GB" dirty="0">
                <a:solidFill>
                  <a:schemeClr val="accent1">
                    <a:lumMod val="75000"/>
                  </a:schemeClr>
                </a:solidFill>
              </a:rPr>
              <a:t>AB</a:t>
            </a:r>
          </a:p>
        </p:txBody>
      </p:sp>
      <p:cxnSp>
        <p:nvCxnSpPr>
          <p:cNvPr id="84" name="Straight Connector 83"/>
          <p:cNvCxnSpPr/>
          <p:nvPr/>
        </p:nvCxnSpPr>
        <p:spPr>
          <a:xfrm>
            <a:off x="4045368" y="487690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045368" y="487690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045368" y="574100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93440" y="487690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045368" y="4804898"/>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692226" y="4804898"/>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689381" y="5668995"/>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833397" y="4804899"/>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85325" y="480489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081372" y="5308952"/>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214554" y="5008562"/>
            <a:ext cx="309700" cy="369332"/>
          </a:xfrm>
          <a:prstGeom prst="rect">
            <a:avLst/>
          </a:prstGeom>
          <a:noFill/>
        </p:spPr>
        <p:txBody>
          <a:bodyPr wrap="none" rtlCol="0">
            <a:spAutoFit/>
          </a:bodyPr>
          <a:lstStyle/>
          <a:p>
            <a:r>
              <a:rPr lang="en-GB" dirty="0">
                <a:solidFill>
                  <a:schemeClr val="accent1">
                    <a:lumMod val="75000"/>
                  </a:schemeClr>
                </a:solidFill>
              </a:rPr>
              <a:t>B</a:t>
            </a:r>
          </a:p>
        </p:txBody>
      </p:sp>
      <p:sp>
        <p:nvSpPr>
          <p:cNvPr id="95" name="TextBox 94"/>
          <p:cNvSpPr txBox="1"/>
          <p:nvPr/>
        </p:nvSpPr>
        <p:spPr>
          <a:xfrm>
            <a:off x="4148831" y="5245079"/>
            <a:ext cx="441146" cy="369332"/>
          </a:xfrm>
          <a:prstGeom prst="rect">
            <a:avLst/>
          </a:prstGeom>
          <a:noFill/>
        </p:spPr>
        <p:txBody>
          <a:bodyPr wrap="none" rtlCol="0">
            <a:spAutoFit/>
          </a:bodyPr>
          <a:lstStyle/>
          <a:p>
            <a:r>
              <a:rPr lang="en-GB" dirty="0">
                <a:solidFill>
                  <a:schemeClr val="accent1">
                    <a:lumMod val="75000"/>
                  </a:schemeClr>
                </a:solidFill>
              </a:rPr>
              <a:t>CA</a:t>
            </a:r>
          </a:p>
        </p:txBody>
      </p:sp>
      <p:cxnSp>
        <p:nvCxnSpPr>
          <p:cNvPr id="96" name="Straight Connector 95"/>
          <p:cNvCxnSpPr/>
          <p:nvPr/>
        </p:nvCxnSpPr>
        <p:spPr>
          <a:xfrm>
            <a:off x="4874131" y="487272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874131" y="4872720"/>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4131" y="573681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2203" y="487272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4874131" y="480071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5518144" y="5664809"/>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662160" y="4800713"/>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5514086" y="4799057"/>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018147" y="4799057"/>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910135" y="5304768"/>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982439" y="5013462"/>
            <a:ext cx="441146" cy="369332"/>
          </a:xfrm>
          <a:prstGeom prst="rect">
            <a:avLst/>
          </a:prstGeom>
          <a:noFill/>
        </p:spPr>
        <p:txBody>
          <a:bodyPr wrap="none" rtlCol="0">
            <a:spAutoFit/>
          </a:bodyPr>
          <a:lstStyle/>
          <a:p>
            <a:r>
              <a:rPr lang="en-GB" dirty="0">
                <a:solidFill>
                  <a:schemeClr val="accent1">
                    <a:lumMod val="75000"/>
                  </a:schemeClr>
                </a:solidFill>
              </a:rPr>
              <a:t>CA</a:t>
            </a:r>
          </a:p>
        </p:txBody>
      </p:sp>
      <p:sp>
        <p:nvSpPr>
          <p:cNvPr id="107" name="TextBox 106"/>
          <p:cNvSpPr txBox="1"/>
          <p:nvPr/>
        </p:nvSpPr>
        <p:spPr>
          <a:xfrm>
            <a:off x="5047659" y="5226061"/>
            <a:ext cx="317716" cy="369332"/>
          </a:xfrm>
          <a:prstGeom prst="rect">
            <a:avLst/>
          </a:prstGeom>
          <a:noFill/>
        </p:spPr>
        <p:txBody>
          <a:bodyPr wrap="none" rtlCol="0">
            <a:spAutoFit/>
          </a:bodyPr>
          <a:lstStyle/>
          <a:p>
            <a:r>
              <a:rPr lang="en-GB" dirty="0">
                <a:solidFill>
                  <a:schemeClr val="accent1">
                    <a:lumMod val="75000"/>
                  </a:schemeClr>
                </a:solidFill>
              </a:rPr>
              <a:t>A</a:t>
            </a:r>
          </a:p>
        </p:txBody>
      </p:sp>
      <p:cxnSp>
        <p:nvCxnSpPr>
          <p:cNvPr id="108" name="Straight Connector 107"/>
          <p:cNvCxnSpPr/>
          <p:nvPr/>
        </p:nvCxnSpPr>
        <p:spPr>
          <a:xfrm>
            <a:off x="5729312" y="487272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729312" y="4872720"/>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729312" y="573681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377384" y="487272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729312" y="480071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6373325" y="5664809"/>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517341" y="4800713"/>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6374956" y="4799056"/>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8055" y="479905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765316" y="5304767"/>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5894287" y="5012090"/>
            <a:ext cx="317716" cy="369332"/>
          </a:xfrm>
          <a:prstGeom prst="rect">
            <a:avLst/>
          </a:prstGeom>
          <a:noFill/>
        </p:spPr>
        <p:txBody>
          <a:bodyPr wrap="none" rtlCol="0">
            <a:spAutoFit/>
          </a:bodyPr>
          <a:lstStyle/>
          <a:p>
            <a:r>
              <a:rPr lang="en-GB" dirty="0">
                <a:solidFill>
                  <a:schemeClr val="accent1">
                    <a:lumMod val="75000"/>
                  </a:schemeClr>
                </a:solidFill>
              </a:rPr>
              <a:t>A</a:t>
            </a:r>
          </a:p>
        </p:txBody>
      </p:sp>
      <p:sp>
        <p:nvSpPr>
          <p:cNvPr id="119" name="TextBox 118"/>
          <p:cNvSpPr txBox="1"/>
          <p:nvPr/>
        </p:nvSpPr>
        <p:spPr>
          <a:xfrm>
            <a:off x="5835214" y="5229605"/>
            <a:ext cx="442750" cy="369332"/>
          </a:xfrm>
          <a:prstGeom prst="rect">
            <a:avLst/>
          </a:prstGeom>
          <a:noFill/>
        </p:spPr>
        <p:txBody>
          <a:bodyPr wrap="none" rtlCol="0">
            <a:spAutoFit/>
          </a:bodyPr>
          <a:lstStyle/>
          <a:p>
            <a:r>
              <a:rPr lang="en-GB" dirty="0">
                <a:solidFill>
                  <a:schemeClr val="accent1">
                    <a:lumMod val="75000"/>
                  </a:schemeClr>
                </a:solidFill>
              </a:rPr>
              <a:t>AB</a:t>
            </a:r>
          </a:p>
        </p:txBody>
      </p:sp>
      <p:cxnSp>
        <p:nvCxnSpPr>
          <p:cNvPr id="120" name="Straight Connector 119"/>
          <p:cNvCxnSpPr/>
          <p:nvPr/>
        </p:nvCxnSpPr>
        <p:spPr>
          <a:xfrm>
            <a:off x="6578006" y="487272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578006" y="4872720"/>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578006" y="573681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26078" y="487272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578006" y="480071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7222019" y="5664809"/>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366035" y="4800713"/>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7224864" y="4800712"/>
            <a:ext cx="1440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717963" y="480071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14010" y="5340772"/>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625315" y="5045109"/>
            <a:ext cx="566181" cy="369332"/>
          </a:xfrm>
          <a:prstGeom prst="rect">
            <a:avLst/>
          </a:prstGeom>
          <a:noFill/>
        </p:spPr>
        <p:txBody>
          <a:bodyPr wrap="none" rtlCol="0">
            <a:spAutoFit/>
          </a:bodyPr>
          <a:lstStyle/>
          <a:p>
            <a:r>
              <a:rPr lang="en-GB" dirty="0">
                <a:solidFill>
                  <a:schemeClr val="accent1">
                    <a:lumMod val="75000"/>
                  </a:schemeClr>
                </a:solidFill>
              </a:rPr>
              <a:t>ABC</a:t>
            </a:r>
          </a:p>
        </p:txBody>
      </p:sp>
      <p:sp>
        <p:nvSpPr>
          <p:cNvPr id="131" name="TextBox 130"/>
          <p:cNvSpPr txBox="1"/>
          <p:nvPr/>
        </p:nvSpPr>
        <p:spPr>
          <a:xfrm>
            <a:off x="6759150" y="5276899"/>
            <a:ext cx="308098" cy="369332"/>
          </a:xfrm>
          <a:prstGeom prst="rect">
            <a:avLst/>
          </a:prstGeom>
          <a:noFill/>
        </p:spPr>
        <p:txBody>
          <a:bodyPr wrap="none" rtlCol="0">
            <a:spAutoFit/>
          </a:bodyPr>
          <a:lstStyle/>
          <a:p>
            <a:r>
              <a:rPr lang="en-GB" dirty="0">
                <a:solidFill>
                  <a:schemeClr val="accent1">
                    <a:lumMod val="75000"/>
                  </a:schemeClr>
                </a:solidFill>
              </a:rPr>
              <a:t>C</a:t>
            </a:r>
          </a:p>
        </p:txBody>
      </p:sp>
      <p:sp>
        <p:nvSpPr>
          <p:cNvPr id="132" name="TextBox 131"/>
          <p:cNvSpPr txBox="1"/>
          <p:nvPr/>
        </p:nvSpPr>
        <p:spPr>
          <a:xfrm>
            <a:off x="1510544" y="5066412"/>
            <a:ext cx="1298753" cy="461665"/>
          </a:xfrm>
          <a:prstGeom prst="rect">
            <a:avLst/>
          </a:prstGeom>
          <a:noFill/>
        </p:spPr>
        <p:txBody>
          <a:bodyPr wrap="none" rtlCol="0">
            <a:spAutoFit/>
          </a:bodyPr>
          <a:lstStyle/>
          <a:p>
            <a:r>
              <a:rPr lang="en-GB" sz="2400" dirty="0">
                <a:solidFill>
                  <a:schemeClr val="accent1">
                    <a:lumMod val="75000"/>
                  </a:schemeClr>
                </a:solidFill>
              </a:rPr>
              <a:t>Solution:</a:t>
            </a:r>
          </a:p>
        </p:txBody>
      </p:sp>
      <p:cxnSp>
        <p:nvCxnSpPr>
          <p:cNvPr id="133" name="Straight Connector 132"/>
          <p:cNvCxnSpPr/>
          <p:nvPr/>
        </p:nvCxnSpPr>
        <p:spPr>
          <a:xfrm>
            <a:off x="3229673" y="6165304"/>
            <a:ext cx="181798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499377" y="5865577"/>
            <a:ext cx="1213794" cy="369332"/>
          </a:xfrm>
          <a:prstGeom prst="rect">
            <a:avLst/>
          </a:prstGeom>
          <a:noFill/>
        </p:spPr>
        <p:txBody>
          <a:bodyPr wrap="none" rtlCol="0">
            <a:spAutoFit/>
          </a:bodyPr>
          <a:lstStyle/>
          <a:p>
            <a:r>
              <a:rPr lang="en-GB" dirty="0">
                <a:solidFill>
                  <a:schemeClr val="accent1">
                    <a:lumMod val="75000"/>
                  </a:schemeClr>
                </a:solidFill>
              </a:rPr>
              <a:t>ABCAAABC</a:t>
            </a:r>
          </a:p>
        </p:txBody>
      </p:sp>
      <p:sp>
        <p:nvSpPr>
          <p:cNvPr id="136" name="TextBox 135"/>
          <p:cNvSpPr txBox="1"/>
          <p:nvPr/>
        </p:nvSpPr>
        <p:spPr>
          <a:xfrm>
            <a:off x="3494633" y="6125998"/>
            <a:ext cx="1213794" cy="369332"/>
          </a:xfrm>
          <a:prstGeom prst="rect">
            <a:avLst/>
          </a:prstGeom>
          <a:noFill/>
        </p:spPr>
        <p:txBody>
          <a:bodyPr wrap="none" rtlCol="0">
            <a:spAutoFit/>
          </a:bodyPr>
          <a:lstStyle/>
          <a:p>
            <a:r>
              <a:rPr lang="en-GB" dirty="0">
                <a:solidFill>
                  <a:schemeClr val="accent1">
                    <a:lumMod val="75000"/>
                  </a:schemeClr>
                </a:solidFill>
              </a:rPr>
              <a:t>ABCAAABC</a:t>
            </a:r>
          </a:p>
        </p:txBody>
      </p:sp>
      <p:sp>
        <p:nvSpPr>
          <p:cNvPr id="134" name="TextBox 133">
            <a:extLst>
              <a:ext uri="{FF2B5EF4-FFF2-40B4-BE49-F238E27FC236}">
                <a16:creationId xmlns:a16="http://schemas.microsoft.com/office/drawing/2014/main" id="{C4A0A1A1-1490-4402-8829-825F835C5700}"/>
              </a:ext>
            </a:extLst>
          </p:cNvPr>
          <p:cNvSpPr txBox="1"/>
          <p:nvPr/>
        </p:nvSpPr>
        <p:spPr>
          <a:xfrm>
            <a:off x="8800521" y="6597352"/>
            <a:ext cx="418704" cy="369332"/>
          </a:xfrm>
          <a:prstGeom prst="rect">
            <a:avLst/>
          </a:prstGeom>
          <a:noFill/>
        </p:spPr>
        <p:txBody>
          <a:bodyPr wrap="none" rtlCol="0">
            <a:spAutoFit/>
          </a:bodyPr>
          <a:lstStyle/>
          <a:p>
            <a:r>
              <a:rPr lang="en-GB" dirty="0"/>
              <a:t>16</a:t>
            </a:r>
          </a:p>
        </p:txBody>
      </p:sp>
    </p:spTree>
    <p:extLst>
      <p:ext uri="{BB962C8B-B14F-4D97-AF65-F5344CB8AC3E}">
        <p14:creationId xmlns:p14="http://schemas.microsoft.com/office/powerpoint/2010/main" val="26294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33"/>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135"/>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94" grpId="0"/>
      <p:bldP spid="95" grpId="0"/>
      <p:bldP spid="106" grpId="0"/>
      <p:bldP spid="107" grpId="0"/>
      <p:bldP spid="118" grpId="0"/>
      <p:bldP spid="119" grpId="0"/>
      <p:bldP spid="130" grpId="0"/>
      <p:bldP spid="131" grpId="0"/>
      <p:bldP spid="132" grpId="0"/>
      <p:bldP spid="135" grpId="0"/>
      <p:bldP spid="135" grpId="1"/>
      <p:bldP spid="136" grpId="0"/>
      <p:bldP spid="13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Solvable Problems</a:t>
            </a:r>
          </a:p>
        </p:txBody>
      </p:sp>
      <p:sp>
        <p:nvSpPr>
          <p:cNvPr id="3" name="Content Placeholder 2"/>
          <p:cNvSpPr>
            <a:spLocks noGrp="1"/>
          </p:cNvSpPr>
          <p:nvPr>
            <p:ph sz="quarter" idx="12"/>
          </p:nvPr>
        </p:nvSpPr>
        <p:spPr/>
        <p:txBody>
          <a:bodyPr/>
          <a:lstStyle/>
          <a:p>
            <a:r>
              <a:rPr lang="en-GB" dirty="0"/>
              <a:t>Chomsky Hierarchy</a:t>
            </a:r>
          </a:p>
        </p:txBody>
      </p:sp>
      <p:sp>
        <p:nvSpPr>
          <p:cNvPr id="4" name="Content Placeholder 3"/>
          <p:cNvSpPr>
            <a:spLocks noGrp="1"/>
          </p:cNvSpPr>
          <p:nvPr>
            <p:ph sz="quarter" idx="10"/>
          </p:nvPr>
        </p:nvSpPr>
        <p:spPr/>
        <p:txBody>
          <a:bodyPr/>
          <a:lstStyle/>
          <a:p>
            <a:r>
              <a:rPr lang="en-GB" dirty="0"/>
              <a:t>Described by Noam Chomsky in 1956</a:t>
            </a:r>
          </a:p>
        </p:txBody>
      </p:sp>
      <p:pic>
        <p:nvPicPr>
          <p:cNvPr id="3074" name="Picture 2" descr="https://media.geeksforgeeks.org/wp-content/uploads/20190227115949/Comsk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003412" cy="4045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283A6A-75DD-4937-B0C5-67A11DAD2B62}"/>
              </a:ext>
            </a:extLst>
          </p:cNvPr>
          <p:cNvSpPr txBox="1"/>
          <p:nvPr/>
        </p:nvSpPr>
        <p:spPr>
          <a:xfrm>
            <a:off x="8800521" y="6597352"/>
            <a:ext cx="418704" cy="369332"/>
          </a:xfrm>
          <a:prstGeom prst="rect">
            <a:avLst/>
          </a:prstGeom>
          <a:noFill/>
        </p:spPr>
        <p:txBody>
          <a:bodyPr wrap="none" rtlCol="0">
            <a:spAutoFit/>
          </a:bodyPr>
          <a:lstStyle/>
          <a:p>
            <a:r>
              <a:rPr lang="en-GB" dirty="0"/>
              <a:t>17</a:t>
            </a:r>
          </a:p>
        </p:txBody>
      </p:sp>
      <p:sp>
        <p:nvSpPr>
          <p:cNvPr id="5" name="TextBox 4">
            <a:extLst>
              <a:ext uri="{FF2B5EF4-FFF2-40B4-BE49-F238E27FC236}">
                <a16:creationId xmlns:a16="http://schemas.microsoft.com/office/drawing/2014/main" id="{C1E8DF1B-6D36-4492-A3B6-319D2A474D15}"/>
              </a:ext>
            </a:extLst>
          </p:cNvPr>
          <p:cNvSpPr txBox="1"/>
          <p:nvPr/>
        </p:nvSpPr>
        <p:spPr>
          <a:xfrm>
            <a:off x="5838041" y="2470393"/>
            <a:ext cx="1830629" cy="738664"/>
          </a:xfrm>
          <a:prstGeom prst="rect">
            <a:avLst/>
          </a:prstGeom>
          <a:solidFill>
            <a:schemeClr val="bg1"/>
          </a:solidFill>
        </p:spPr>
        <p:txBody>
          <a:bodyPr wrap="none" rtlCol="0">
            <a:spAutoFit/>
          </a:bodyPr>
          <a:lstStyle/>
          <a:p>
            <a:pPr algn="ctr"/>
            <a:r>
              <a:rPr lang="en-GB" sz="1400" dirty="0">
                <a:solidFill>
                  <a:srgbClr val="009E47"/>
                </a:solidFill>
                <a:latin typeface="+mj-lt"/>
              </a:rPr>
              <a:t>Unrestricted Grammar</a:t>
            </a:r>
          </a:p>
          <a:p>
            <a:pPr algn="ctr"/>
            <a:r>
              <a:rPr lang="en-GB" sz="1400" dirty="0">
                <a:solidFill>
                  <a:srgbClr val="009E47"/>
                </a:solidFill>
                <a:latin typeface="+mj-lt"/>
              </a:rPr>
              <a:t>(Recognised by</a:t>
            </a:r>
          </a:p>
          <a:p>
            <a:pPr algn="ctr"/>
            <a:r>
              <a:rPr lang="en-GB" sz="1400" dirty="0">
                <a:solidFill>
                  <a:srgbClr val="009E47"/>
                </a:solidFill>
                <a:latin typeface="+mj-lt"/>
              </a:rPr>
              <a:t>Turing Machine)</a:t>
            </a:r>
          </a:p>
        </p:txBody>
      </p:sp>
      <p:sp>
        <p:nvSpPr>
          <p:cNvPr id="8" name="TextBox 7">
            <a:extLst>
              <a:ext uri="{FF2B5EF4-FFF2-40B4-BE49-F238E27FC236}">
                <a16:creationId xmlns:a16="http://schemas.microsoft.com/office/drawing/2014/main" id="{0980FB89-62B6-4ADF-BFFE-31DBAE03927A}"/>
              </a:ext>
            </a:extLst>
          </p:cNvPr>
          <p:cNvSpPr txBox="1"/>
          <p:nvPr/>
        </p:nvSpPr>
        <p:spPr>
          <a:xfrm>
            <a:off x="5893834" y="3298362"/>
            <a:ext cx="1893487" cy="954107"/>
          </a:xfrm>
          <a:prstGeom prst="rect">
            <a:avLst/>
          </a:prstGeom>
          <a:solidFill>
            <a:schemeClr val="bg1"/>
          </a:solidFill>
        </p:spPr>
        <p:txBody>
          <a:bodyPr wrap="square" rtlCol="0">
            <a:spAutoFit/>
          </a:bodyPr>
          <a:lstStyle/>
          <a:p>
            <a:pPr algn="ctr"/>
            <a:r>
              <a:rPr lang="en-GB" sz="1400" dirty="0">
                <a:solidFill>
                  <a:srgbClr val="009E47"/>
                </a:solidFill>
                <a:latin typeface="+mj-lt"/>
              </a:rPr>
              <a:t>Context Sensitive</a:t>
            </a:r>
          </a:p>
          <a:p>
            <a:pPr algn="ctr"/>
            <a:r>
              <a:rPr lang="en-GB" sz="1400" dirty="0">
                <a:solidFill>
                  <a:srgbClr val="009E47"/>
                </a:solidFill>
                <a:latin typeface="+mj-lt"/>
              </a:rPr>
              <a:t>Grammar</a:t>
            </a:r>
          </a:p>
          <a:p>
            <a:pPr algn="ctr"/>
            <a:r>
              <a:rPr lang="en-GB" sz="1400" dirty="0">
                <a:solidFill>
                  <a:srgbClr val="009E47"/>
                </a:solidFill>
                <a:latin typeface="+mj-lt"/>
              </a:rPr>
              <a:t>(Accepted by Linear</a:t>
            </a:r>
          </a:p>
          <a:p>
            <a:pPr algn="ctr"/>
            <a:r>
              <a:rPr lang="en-GB" sz="1400" dirty="0">
                <a:solidFill>
                  <a:srgbClr val="009E47"/>
                </a:solidFill>
                <a:latin typeface="+mj-lt"/>
              </a:rPr>
              <a:t>Bound Automata)</a:t>
            </a:r>
          </a:p>
        </p:txBody>
      </p:sp>
      <p:sp>
        <p:nvSpPr>
          <p:cNvPr id="9" name="TextBox 8">
            <a:extLst>
              <a:ext uri="{FF2B5EF4-FFF2-40B4-BE49-F238E27FC236}">
                <a16:creationId xmlns:a16="http://schemas.microsoft.com/office/drawing/2014/main" id="{8F9D9132-001C-4D7F-A4C9-6C65E9F0CE20}"/>
              </a:ext>
            </a:extLst>
          </p:cNvPr>
          <p:cNvSpPr txBox="1"/>
          <p:nvPr/>
        </p:nvSpPr>
        <p:spPr>
          <a:xfrm>
            <a:off x="5893834" y="4396170"/>
            <a:ext cx="1962260" cy="738664"/>
          </a:xfrm>
          <a:prstGeom prst="rect">
            <a:avLst/>
          </a:prstGeom>
          <a:solidFill>
            <a:schemeClr val="bg1"/>
          </a:solidFill>
        </p:spPr>
        <p:txBody>
          <a:bodyPr wrap="square" rtlCol="0">
            <a:spAutoFit/>
          </a:bodyPr>
          <a:lstStyle/>
          <a:p>
            <a:pPr algn="ctr"/>
            <a:r>
              <a:rPr lang="en-GB" sz="1400" dirty="0">
                <a:solidFill>
                  <a:srgbClr val="009E47"/>
                </a:solidFill>
                <a:latin typeface="+mj-lt"/>
              </a:rPr>
              <a:t>Context Free Grammar</a:t>
            </a:r>
          </a:p>
          <a:p>
            <a:pPr algn="ctr"/>
            <a:r>
              <a:rPr lang="en-GB" sz="1400" dirty="0">
                <a:solidFill>
                  <a:srgbClr val="009E47"/>
                </a:solidFill>
                <a:latin typeface="+mj-lt"/>
              </a:rPr>
              <a:t>(Accepted by</a:t>
            </a:r>
          </a:p>
          <a:p>
            <a:pPr algn="ctr"/>
            <a:r>
              <a:rPr lang="en-GB" sz="1400" dirty="0">
                <a:solidFill>
                  <a:srgbClr val="009E47"/>
                </a:solidFill>
                <a:latin typeface="+mj-lt"/>
              </a:rPr>
              <a:t>Pushdown Automata)</a:t>
            </a:r>
          </a:p>
        </p:txBody>
      </p:sp>
      <p:sp>
        <p:nvSpPr>
          <p:cNvPr id="10" name="TextBox 9">
            <a:extLst>
              <a:ext uri="{FF2B5EF4-FFF2-40B4-BE49-F238E27FC236}">
                <a16:creationId xmlns:a16="http://schemas.microsoft.com/office/drawing/2014/main" id="{2C4899E2-9ED3-4AEB-99AA-13B47A3A42AA}"/>
              </a:ext>
            </a:extLst>
          </p:cNvPr>
          <p:cNvSpPr txBox="1"/>
          <p:nvPr/>
        </p:nvSpPr>
        <p:spPr>
          <a:xfrm>
            <a:off x="6012160" y="5225568"/>
            <a:ext cx="1775162" cy="738664"/>
          </a:xfrm>
          <a:prstGeom prst="rect">
            <a:avLst/>
          </a:prstGeom>
          <a:solidFill>
            <a:schemeClr val="bg1"/>
          </a:solidFill>
        </p:spPr>
        <p:txBody>
          <a:bodyPr wrap="square" rtlCol="0">
            <a:spAutoFit/>
          </a:bodyPr>
          <a:lstStyle/>
          <a:p>
            <a:pPr algn="ctr"/>
            <a:r>
              <a:rPr lang="en-GB" sz="1400" dirty="0">
                <a:solidFill>
                  <a:srgbClr val="009E47"/>
                </a:solidFill>
                <a:latin typeface="+mj-lt"/>
              </a:rPr>
              <a:t>Regular Grammar</a:t>
            </a:r>
          </a:p>
          <a:p>
            <a:pPr algn="ctr"/>
            <a:r>
              <a:rPr lang="en-GB" sz="1400" dirty="0">
                <a:solidFill>
                  <a:srgbClr val="009E47"/>
                </a:solidFill>
                <a:latin typeface="+mj-lt"/>
              </a:rPr>
              <a:t>(Accepted by</a:t>
            </a:r>
          </a:p>
          <a:p>
            <a:pPr algn="ctr"/>
            <a:r>
              <a:rPr lang="en-GB" sz="1400" dirty="0">
                <a:solidFill>
                  <a:srgbClr val="009E47"/>
                </a:solidFill>
                <a:latin typeface="+mj-lt"/>
              </a:rPr>
              <a:t>Finite Automata)</a:t>
            </a:r>
          </a:p>
        </p:txBody>
      </p:sp>
    </p:spTree>
    <p:extLst>
      <p:ext uri="{BB962C8B-B14F-4D97-AF65-F5344CB8AC3E}">
        <p14:creationId xmlns:p14="http://schemas.microsoft.com/office/powerpoint/2010/main" val="28828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r>
              <a:rPr lang="en-GB" dirty="0"/>
              <a:t>Learning outcomes</a:t>
            </a:r>
          </a:p>
        </p:txBody>
      </p:sp>
      <p:sp>
        <p:nvSpPr>
          <p:cNvPr id="7" name="Content Placeholder 6"/>
          <p:cNvSpPr>
            <a:spLocks noGrp="1"/>
          </p:cNvSpPr>
          <p:nvPr>
            <p:ph sz="quarter" idx="12"/>
          </p:nvPr>
        </p:nvSpPr>
        <p:spPr/>
        <p:txBody>
          <a:bodyPr/>
          <a:lstStyle/>
          <a:p>
            <a:r>
              <a:rPr lang="en-GB" dirty="0"/>
              <a:t>From this lecture</a:t>
            </a:r>
          </a:p>
        </p:txBody>
      </p:sp>
      <p:sp>
        <p:nvSpPr>
          <p:cNvPr id="5" name="Content Placeholder 4"/>
          <p:cNvSpPr>
            <a:spLocks noGrp="1"/>
          </p:cNvSpPr>
          <p:nvPr>
            <p:ph sz="quarter" idx="10"/>
          </p:nvPr>
        </p:nvSpPr>
        <p:spPr/>
        <p:txBody>
          <a:bodyPr/>
          <a:lstStyle/>
          <a:p>
            <a:pPr lvl="0"/>
            <a:r>
              <a:rPr lang="en-GB" dirty="0"/>
              <a:t>Know what compilers are and how/where are they used</a:t>
            </a:r>
          </a:p>
          <a:p>
            <a:pPr lvl="0"/>
            <a:r>
              <a:rPr lang="en-GB" dirty="0"/>
              <a:t>Understand the concept “language processing system”</a:t>
            </a:r>
          </a:p>
          <a:p>
            <a:pPr lvl="0"/>
            <a:r>
              <a:rPr lang="en-GB" dirty="0"/>
              <a:t>Understand how a language processing system operates</a:t>
            </a:r>
          </a:p>
          <a:p>
            <a:r>
              <a:rPr lang="en-GB" dirty="0"/>
              <a:t>Recognise the phases of a compiler</a:t>
            </a:r>
          </a:p>
          <a:p>
            <a:r>
              <a:rPr lang="en-GB" dirty="0"/>
              <a:t>Construct basic </a:t>
            </a:r>
            <a:r>
              <a:rPr lang="en-GB"/>
              <a:t>syntax trees</a:t>
            </a:r>
            <a:endParaRPr lang="en-GB" dirty="0"/>
          </a:p>
          <a:p>
            <a:pPr marL="0" indent="0">
              <a:buNone/>
            </a:pPr>
            <a:endParaRPr lang="en-GB" dirty="0"/>
          </a:p>
        </p:txBody>
      </p:sp>
      <p:sp>
        <p:nvSpPr>
          <p:cNvPr id="8" name="TextBox 7">
            <a:extLst>
              <a:ext uri="{FF2B5EF4-FFF2-40B4-BE49-F238E27FC236}">
                <a16:creationId xmlns:a16="http://schemas.microsoft.com/office/drawing/2014/main" id="{9F8A4742-0805-4CCE-8F0B-5798BB6EFB40}"/>
              </a:ext>
            </a:extLst>
          </p:cNvPr>
          <p:cNvSpPr txBox="1"/>
          <p:nvPr/>
        </p:nvSpPr>
        <p:spPr>
          <a:xfrm>
            <a:off x="8800521" y="6597352"/>
            <a:ext cx="418704" cy="369332"/>
          </a:xfrm>
          <a:prstGeom prst="rect">
            <a:avLst/>
          </a:prstGeom>
          <a:noFill/>
        </p:spPr>
        <p:txBody>
          <a:bodyPr wrap="none" rtlCol="0">
            <a:spAutoFit/>
          </a:bodyPr>
          <a:lstStyle/>
          <a:p>
            <a:r>
              <a:rPr lang="en-GB" dirty="0"/>
              <a:t>18</a:t>
            </a:r>
          </a:p>
        </p:txBody>
      </p:sp>
    </p:spTree>
    <p:extLst>
      <p:ext uri="{BB962C8B-B14F-4D97-AF65-F5344CB8AC3E}">
        <p14:creationId xmlns:p14="http://schemas.microsoft.com/office/powerpoint/2010/main" val="99722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Sources</a:t>
            </a:r>
          </a:p>
        </p:txBody>
      </p:sp>
      <p:sp>
        <p:nvSpPr>
          <p:cNvPr id="4" name="Content Placeholder 3"/>
          <p:cNvSpPr>
            <a:spLocks noGrp="1"/>
          </p:cNvSpPr>
          <p:nvPr>
            <p:ph sz="quarter" idx="10"/>
          </p:nvPr>
        </p:nvSpPr>
        <p:spPr/>
        <p:txBody>
          <a:bodyPr/>
          <a:lstStyle/>
          <a:p>
            <a:r>
              <a:rPr lang="en-GB" sz="1800" dirty="0" err="1"/>
              <a:t>Aho</a:t>
            </a:r>
            <a:r>
              <a:rPr lang="en-GB" sz="1800" dirty="0"/>
              <a:t>, A. V., Lam, M. S., </a:t>
            </a:r>
            <a:r>
              <a:rPr lang="en-GB" sz="1800" dirty="0" err="1"/>
              <a:t>Sethi</a:t>
            </a:r>
            <a:r>
              <a:rPr lang="en-GB" sz="1800" dirty="0"/>
              <a:t>, R. &amp; Ullman, J. D., 2014. Compilers - Principles, Techniques and Tools. Essex: Pearson Education Limited</a:t>
            </a:r>
            <a:endParaRPr lang="en-US" sz="1800" dirty="0"/>
          </a:p>
          <a:p>
            <a:r>
              <a:rPr lang="en-US" sz="1800" dirty="0"/>
              <a:t>Compiler Explorer. </a:t>
            </a:r>
            <a:r>
              <a:rPr lang="en-US" sz="1800" i="1" dirty="0"/>
              <a:t>Compiler Explorer</a:t>
            </a:r>
            <a:r>
              <a:rPr lang="en-US" sz="1800" dirty="0"/>
              <a:t>. Retrieved August 22, 2019, from Godbolt.org.</a:t>
            </a:r>
            <a:endParaRPr lang="en-GB" sz="1800" dirty="0"/>
          </a:p>
          <a:p>
            <a:r>
              <a:rPr lang="en-US" sz="1800" dirty="0"/>
              <a:t>Fresh2Refresh.com. </a:t>
            </a:r>
            <a:r>
              <a:rPr lang="en-US" sz="1800" i="1" dirty="0"/>
              <a:t>C Preprocessor Directives</a:t>
            </a:r>
            <a:r>
              <a:rPr lang="en-US" sz="1800" dirty="0"/>
              <a:t>. Retrieved August 22, 2019, from C Programming Tutorial: https://fresh2refresh.com/c-programming/c-preprocessor-directives/</a:t>
            </a:r>
            <a:endParaRPr lang="en-GB" sz="1800" dirty="0"/>
          </a:p>
          <a:p>
            <a:pPr marL="0" indent="0">
              <a:buNone/>
            </a:pPr>
            <a:endParaRPr lang="en-GB" dirty="0"/>
          </a:p>
        </p:txBody>
      </p:sp>
      <p:sp>
        <p:nvSpPr>
          <p:cNvPr id="5" name="TextBox 4">
            <a:extLst>
              <a:ext uri="{FF2B5EF4-FFF2-40B4-BE49-F238E27FC236}">
                <a16:creationId xmlns:a16="http://schemas.microsoft.com/office/drawing/2014/main" id="{B495D37F-4F45-4C9F-9EEC-E200AFAB92E8}"/>
              </a:ext>
            </a:extLst>
          </p:cNvPr>
          <p:cNvSpPr txBox="1"/>
          <p:nvPr/>
        </p:nvSpPr>
        <p:spPr>
          <a:xfrm>
            <a:off x="8800521" y="6597352"/>
            <a:ext cx="418704" cy="369332"/>
          </a:xfrm>
          <a:prstGeom prst="rect">
            <a:avLst/>
          </a:prstGeom>
          <a:noFill/>
        </p:spPr>
        <p:txBody>
          <a:bodyPr wrap="none" rtlCol="0">
            <a:spAutoFit/>
          </a:bodyPr>
          <a:lstStyle/>
          <a:p>
            <a:r>
              <a:rPr lang="en-GB" dirty="0"/>
              <a:t>19</a:t>
            </a:r>
          </a:p>
        </p:txBody>
      </p:sp>
    </p:spTree>
    <p:extLst>
      <p:ext uri="{BB962C8B-B14F-4D97-AF65-F5344CB8AC3E}">
        <p14:creationId xmlns:p14="http://schemas.microsoft.com/office/powerpoint/2010/main" val="44025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r>
              <a:rPr lang="en-GB" dirty="0"/>
              <a:t>Learning outcomes</a:t>
            </a:r>
          </a:p>
        </p:txBody>
      </p:sp>
      <p:sp>
        <p:nvSpPr>
          <p:cNvPr id="7" name="Content Placeholder 6"/>
          <p:cNvSpPr>
            <a:spLocks noGrp="1"/>
          </p:cNvSpPr>
          <p:nvPr>
            <p:ph sz="quarter" idx="12"/>
          </p:nvPr>
        </p:nvSpPr>
        <p:spPr/>
        <p:txBody>
          <a:bodyPr/>
          <a:lstStyle/>
          <a:p>
            <a:r>
              <a:rPr lang="en-GB" dirty="0"/>
              <a:t>Following this lecture you should</a:t>
            </a:r>
          </a:p>
        </p:txBody>
      </p:sp>
      <p:sp>
        <p:nvSpPr>
          <p:cNvPr id="5" name="Content Placeholder 4"/>
          <p:cNvSpPr>
            <a:spLocks noGrp="1"/>
          </p:cNvSpPr>
          <p:nvPr>
            <p:ph sz="quarter" idx="10"/>
          </p:nvPr>
        </p:nvSpPr>
        <p:spPr/>
        <p:txBody>
          <a:bodyPr/>
          <a:lstStyle/>
          <a:p>
            <a:pPr lvl="0"/>
            <a:r>
              <a:rPr lang="en-GB" dirty="0"/>
              <a:t>Know what compilers are and how/where are they used</a:t>
            </a:r>
          </a:p>
          <a:p>
            <a:pPr lvl="0"/>
            <a:r>
              <a:rPr lang="en-GB" dirty="0"/>
              <a:t>Understand the concept “language processing system”</a:t>
            </a:r>
          </a:p>
          <a:p>
            <a:pPr lvl="0"/>
            <a:r>
              <a:rPr lang="en-GB" dirty="0"/>
              <a:t>Understand how a language processing system operates</a:t>
            </a:r>
          </a:p>
          <a:p>
            <a:r>
              <a:rPr lang="en-GB" dirty="0"/>
              <a:t>Recognise the phases of a compiler</a:t>
            </a:r>
          </a:p>
          <a:p>
            <a:r>
              <a:rPr lang="en-GB" dirty="0"/>
              <a:t>Construct basic syntax trees</a:t>
            </a:r>
          </a:p>
          <a:p>
            <a:pPr marL="0" indent="0">
              <a:buNone/>
            </a:pPr>
            <a:endParaRPr lang="en-GB" dirty="0"/>
          </a:p>
        </p:txBody>
      </p:sp>
      <p:sp>
        <p:nvSpPr>
          <p:cNvPr id="2" name="TextBox 1">
            <a:extLst>
              <a:ext uri="{FF2B5EF4-FFF2-40B4-BE49-F238E27FC236}">
                <a16:creationId xmlns:a16="http://schemas.microsoft.com/office/drawing/2014/main" id="{CC2F9EF4-AF2E-4343-B820-A7DD9A7052B5}"/>
              </a:ext>
            </a:extLst>
          </p:cNvPr>
          <p:cNvSpPr txBox="1"/>
          <p:nvPr/>
        </p:nvSpPr>
        <p:spPr>
          <a:xfrm>
            <a:off x="8870202" y="6597352"/>
            <a:ext cx="301686" cy="369332"/>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111166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r>
              <a:rPr lang="en-GB" dirty="0"/>
              <a:t>Source</a:t>
            </a:r>
          </a:p>
        </p:txBody>
      </p:sp>
      <p:sp>
        <p:nvSpPr>
          <p:cNvPr id="7" name="Content Placeholder 6"/>
          <p:cNvSpPr>
            <a:spLocks noGrp="1"/>
          </p:cNvSpPr>
          <p:nvPr>
            <p:ph sz="quarter" idx="12"/>
          </p:nvPr>
        </p:nvSpPr>
        <p:spPr/>
        <p:txBody>
          <a:bodyPr/>
          <a:lstStyle/>
          <a:p>
            <a:r>
              <a:rPr lang="en-GB" dirty="0"/>
              <a:t>Prescribed text book</a:t>
            </a:r>
          </a:p>
        </p:txBody>
      </p:sp>
      <p:sp>
        <p:nvSpPr>
          <p:cNvPr id="5" name="Content Placeholder 4"/>
          <p:cNvSpPr>
            <a:spLocks noGrp="1"/>
          </p:cNvSpPr>
          <p:nvPr>
            <p:ph sz="quarter" idx="10"/>
          </p:nvPr>
        </p:nvSpPr>
        <p:spPr/>
        <p:txBody>
          <a:bodyPr/>
          <a:lstStyle/>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endParaRPr lang="en-GB" sz="200" dirty="0"/>
          </a:p>
          <a:p>
            <a:r>
              <a:rPr lang="en-GB" sz="1800" dirty="0" err="1"/>
              <a:t>Aho</a:t>
            </a:r>
            <a:r>
              <a:rPr lang="en-GB" sz="1800" dirty="0"/>
              <a:t>, A. V., Lam, M. S., </a:t>
            </a:r>
            <a:r>
              <a:rPr lang="en-GB" sz="1800" dirty="0" err="1"/>
              <a:t>Sethi</a:t>
            </a:r>
            <a:r>
              <a:rPr lang="en-GB" sz="1800" dirty="0"/>
              <a:t>, R. &amp; Ullman, J. D., 2014. Compilers - Principles, Techniques and Tools. Essex: Pearson Education Limited</a:t>
            </a:r>
          </a:p>
          <a:p>
            <a:r>
              <a:rPr lang="en-GB" sz="1800" dirty="0"/>
              <a:t>Seen as </a:t>
            </a:r>
            <a:r>
              <a:rPr lang="en-GB" sz="1800" dirty="0">
                <a:hlinkClick r:id="rId3"/>
              </a:rPr>
              <a:t>definitive book </a:t>
            </a:r>
            <a:r>
              <a:rPr lang="en-GB" sz="1800" dirty="0"/>
              <a:t>on compilers – first published 1986</a:t>
            </a:r>
          </a:p>
          <a:p>
            <a:r>
              <a:rPr lang="en-GB" sz="1800" dirty="0"/>
              <a:t>Numerous editions</a:t>
            </a:r>
          </a:p>
          <a:p>
            <a:r>
              <a:rPr lang="en-GB" sz="1600" b="1" dirty="0">
                <a:solidFill>
                  <a:schemeClr val="accent5">
                    <a:lumMod val="75000"/>
                  </a:schemeClr>
                </a:solidFill>
              </a:rPr>
              <a:t>Note: </a:t>
            </a:r>
            <a:r>
              <a:rPr lang="en-GB" sz="1600" dirty="0">
                <a:solidFill>
                  <a:schemeClr val="accent5">
                    <a:lumMod val="75000"/>
                  </a:schemeClr>
                </a:solidFill>
              </a:rPr>
              <a:t>You don’t need to buy this book, there are many copies in the library and the   slides/notes/lectures should be enough to complete this course, as we will only look at a            subset of the content</a:t>
            </a:r>
          </a:p>
          <a:p>
            <a:pPr marL="0" indent="0">
              <a:buNone/>
            </a:pPr>
            <a:endParaRPr lang="en-GB" sz="1800" dirty="0"/>
          </a:p>
        </p:txBody>
      </p:sp>
      <p:pic>
        <p:nvPicPr>
          <p:cNvPr id="1027" name="Picture 3" descr="https://images-na.ssl-images-amazon.com/images/I/41XiBjul6AL._SX390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556792"/>
            <a:ext cx="2036426"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ompilers : Principles, Techniques, and Tools: Alfred V. Aho; Jeffrey D. Ullman; Ravi Seth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966" y="1582662"/>
            <a:ext cx="1891833" cy="245056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images-na.ssl-images-amazon.com/images/I/51Bug87tM%2BL._SX328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7435" y="1582662"/>
            <a:ext cx="1680121" cy="25405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03960F-DA8E-41F5-8D69-62142D1A7EA5}"/>
              </a:ext>
            </a:extLst>
          </p:cNvPr>
          <p:cNvSpPr txBox="1"/>
          <p:nvPr/>
        </p:nvSpPr>
        <p:spPr>
          <a:xfrm>
            <a:off x="8870202" y="6597352"/>
            <a:ext cx="301686" cy="369332"/>
          </a:xfrm>
          <a:prstGeom prst="rect">
            <a:avLst/>
          </a:prstGeom>
          <a:noFill/>
        </p:spPr>
        <p:txBody>
          <a:bodyPr wrap="none" rtlCol="0">
            <a:spAutoFit/>
          </a:bodyPr>
          <a:lstStyle/>
          <a:p>
            <a:r>
              <a:rPr lang="en-GB" dirty="0"/>
              <a:t>3</a:t>
            </a:r>
          </a:p>
        </p:txBody>
      </p:sp>
    </p:spTree>
    <p:extLst>
      <p:ext uri="{BB962C8B-B14F-4D97-AF65-F5344CB8AC3E}">
        <p14:creationId xmlns:p14="http://schemas.microsoft.com/office/powerpoint/2010/main" val="372407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Why study this?</a:t>
            </a:r>
          </a:p>
        </p:txBody>
      </p:sp>
      <p:sp>
        <p:nvSpPr>
          <p:cNvPr id="4" name="Content Placeholder 3"/>
          <p:cNvSpPr>
            <a:spLocks noGrp="1"/>
          </p:cNvSpPr>
          <p:nvPr>
            <p:ph sz="quarter" idx="10"/>
          </p:nvPr>
        </p:nvSpPr>
        <p:spPr/>
        <p:txBody>
          <a:bodyPr/>
          <a:lstStyle/>
          <a:p>
            <a:r>
              <a:rPr lang="en-GB" dirty="0"/>
              <a:t>It will make you a better programmer</a:t>
            </a:r>
          </a:p>
          <a:p>
            <a:pPr lvl="1"/>
            <a:r>
              <a:rPr lang="en-GB" dirty="0"/>
              <a:t>Code more naturally</a:t>
            </a:r>
          </a:p>
          <a:p>
            <a:pPr lvl="1"/>
            <a:r>
              <a:rPr lang="en-GB" dirty="0"/>
              <a:t>Better understanding of underlying structures</a:t>
            </a:r>
          </a:p>
          <a:p>
            <a:r>
              <a:rPr lang="en-GB" dirty="0"/>
              <a:t>Explore Computer Science concepts that are also useful on their own</a:t>
            </a:r>
          </a:p>
          <a:p>
            <a:pPr lvl="1"/>
            <a:r>
              <a:rPr lang="en-GB" dirty="0"/>
              <a:t>State machines</a:t>
            </a:r>
          </a:p>
          <a:p>
            <a:pPr lvl="1"/>
            <a:r>
              <a:rPr lang="en-GB" dirty="0"/>
              <a:t>Language constructs</a:t>
            </a:r>
          </a:p>
          <a:p>
            <a:pPr lvl="1"/>
            <a:r>
              <a:rPr lang="en-GB" dirty="0"/>
              <a:t>Stacks</a:t>
            </a:r>
          </a:p>
          <a:p>
            <a:endParaRPr lang="en-GB" dirty="0"/>
          </a:p>
        </p:txBody>
      </p:sp>
      <p:sp>
        <p:nvSpPr>
          <p:cNvPr id="5" name="TextBox 4">
            <a:extLst>
              <a:ext uri="{FF2B5EF4-FFF2-40B4-BE49-F238E27FC236}">
                <a16:creationId xmlns:a16="http://schemas.microsoft.com/office/drawing/2014/main" id="{8A497A90-27B8-42D5-9097-A2E7824F79D4}"/>
              </a:ext>
            </a:extLst>
          </p:cNvPr>
          <p:cNvSpPr txBox="1"/>
          <p:nvPr/>
        </p:nvSpPr>
        <p:spPr>
          <a:xfrm>
            <a:off x="8870202" y="6597352"/>
            <a:ext cx="301686" cy="369332"/>
          </a:xfrm>
          <a:prstGeom prst="rect">
            <a:avLst/>
          </a:prstGeom>
          <a:noFill/>
        </p:spPr>
        <p:txBody>
          <a:bodyPr wrap="none" rtlCol="0">
            <a:spAutoFit/>
          </a:bodyPr>
          <a:lstStyle/>
          <a:p>
            <a:r>
              <a:rPr lang="en-GB" dirty="0"/>
              <a:t>4</a:t>
            </a:r>
          </a:p>
        </p:txBody>
      </p:sp>
    </p:spTree>
    <p:extLst>
      <p:ext uri="{BB962C8B-B14F-4D97-AF65-F5344CB8AC3E}">
        <p14:creationId xmlns:p14="http://schemas.microsoft.com/office/powerpoint/2010/main" val="282508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r>
              <a:rPr lang="en-GB" dirty="0"/>
              <a:t>Compilers</a:t>
            </a:r>
          </a:p>
        </p:txBody>
      </p:sp>
      <p:sp>
        <p:nvSpPr>
          <p:cNvPr id="7" name="Content Placeholder 6"/>
          <p:cNvSpPr>
            <a:spLocks noGrp="1"/>
          </p:cNvSpPr>
          <p:nvPr>
            <p:ph sz="quarter" idx="12"/>
          </p:nvPr>
        </p:nvSpPr>
        <p:spPr/>
        <p:txBody>
          <a:bodyPr/>
          <a:lstStyle/>
          <a:p>
            <a:r>
              <a:rPr lang="en-GB" dirty="0"/>
              <a:t>What is a compiler?</a:t>
            </a:r>
          </a:p>
        </p:txBody>
      </p:sp>
      <p:sp>
        <p:nvSpPr>
          <p:cNvPr id="5" name="Content Placeholder 4"/>
          <p:cNvSpPr>
            <a:spLocks noGrp="1"/>
          </p:cNvSpPr>
          <p:nvPr>
            <p:ph sz="quarter" idx="10"/>
          </p:nvPr>
        </p:nvSpPr>
        <p:spPr>
          <a:xfrm>
            <a:off x="601216" y="1628800"/>
            <a:ext cx="8363272" cy="4752528"/>
          </a:xfrm>
        </p:spPr>
        <p:txBody>
          <a:bodyPr/>
          <a:lstStyle/>
          <a:p>
            <a:r>
              <a:rPr lang="en-GB" sz="2800" dirty="0"/>
              <a:t>A </a:t>
            </a:r>
            <a:r>
              <a:rPr lang="en-GB" sz="2800" b="1" dirty="0"/>
              <a:t>translator</a:t>
            </a:r>
            <a:r>
              <a:rPr lang="en-GB" sz="2800" dirty="0"/>
              <a:t> is a generic term that could refer to a </a:t>
            </a:r>
            <a:r>
              <a:rPr lang="en-GB" sz="2800" dirty="0">
                <a:solidFill>
                  <a:srgbClr val="D62C7B"/>
                </a:solidFill>
              </a:rPr>
              <a:t>compiler</a:t>
            </a:r>
            <a:r>
              <a:rPr lang="en-GB" sz="2800" dirty="0"/>
              <a:t>, </a:t>
            </a:r>
            <a:r>
              <a:rPr lang="en-GB" sz="2800" dirty="0">
                <a:solidFill>
                  <a:srgbClr val="00B050"/>
                </a:solidFill>
              </a:rPr>
              <a:t>assembler</a:t>
            </a:r>
            <a:r>
              <a:rPr lang="en-GB" sz="2800" dirty="0"/>
              <a:t>, or </a:t>
            </a:r>
            <a:r>
              <a:rPr lang="en-GB" sz="2800" dirty="0">
                <a:solidFill>
                  <a:srgbClr val="00B0F0"/>
                </a:solidFill>
              </a:rPr>
              <a:t>interpreter</a:t>
            </a:r>
            <a:r>
              <a:rPr lang="en-GB" sz="2800" dirty="0"/>
              <a:t>; anything that converts code from one language into another</a:t>
            </a:r>
          </a:p>
          <a:p>
            <a:r>
              <a:rPr lang="en-GB" sz="2400" dirty="0"/>
              <a:t>A </a:t>
            </a:r>
            <a:r>
              <a:rPr lang="en-GB" sz="2400" dirty="0">
                <a:solidFill>
                  <a:srgbClr val="D62C7B"/>
                </a:solidFill>
              </a:rPr>
              <a:t>compiler</a:t>
            </a:r>
            <a:r>
              <a:rPr lang="en-GB" sz="2400" dirty="0"/>
              <a:t> is a software system that can read a program in one high level language and translate it into another low level language to create an executable</a:t>
            </a:r>
          </a:p>
          <a:p>
            <a:r>
              <a:rPr lang="en-GB" sz="2400" dirty="0"/>
              <a:t>An </a:t>
            </a:r>
            <a:r>
              <a:rPr lang="en-GB" sz="2400" dirty="0">
                <a:solidFill>
                  <a:srgbClr val="00B050"/>
                </a:solidFill>
              </a:rPr>
              <a:t>assembler </a:t>
            </a:r>
            <a:r>
              <a:rPr lang="en-GB" sz="2400" dirty="0"/>
              <a:t>translates low level code into machine code instructions</a:t>
            </a:r>
            <a:endParaRPr lang="en-GB" sz="2400" dirty="0">
              <a:solidFill>
                <a:srgbClr val="00B050"/>
              </a:solidFill>
            </a:endParaRPr>
          </a:p>
          <a:p>
            <a:r>
              <a:rPr lang="en-GB" sz="2400" dirty="0"/>
              <a:t>An </a:t>
            </a:r>
            <a:r>
              <a:rPr lang="en-GB" sz="2400" dirty="0">
                <a:solidFill>
                  <a:srgbClr val="3AABDF"/>
                </a:solidFill>
              </a:rPr>
              <a:t>interpreter</a:t>
            </a:r>
            <a:r>
              <a:rPr lang="en-GB" sz="2400" dirty="0">
                <a:solidFill>
                  <a:schemeClr val="accent1">
                    <a:lumMod val="75000"/>
                  </a:schemeClr>
                </a:solidFill>
              </a:rPr>
              <a:t> is a computer program that directly executes instructions written in a programming language</a:t>
            </a:r>
          </a:p>
        </p:txBody>
      </p:sp>
      <p:sp>
        <p:nvSpPr>
          <p:cNvPr id="8" name="TextBox 7">
            <a:extLst>
              <a:ext uri="{FF2B5EF4-FFF2-40B4-BE49-F238E27FC236}">
                <a16:creationId xmlns:a16="http://schemas.microsoft.com/office/drawing/2014/main" id="{1EF9C3B7-F455-4E5E-87E4-41D391C1A1A6}"/>
              </a:ext>
            </a:extLst>
          </p:cNvPr>
          <p:cNvSpPr txBox="1"/>
          <p:nvPr/>
        </p:nvSpPr>
        <p:spPr>
          <a:xfrm>
            <a:off x="8870202" y="6597352"/>
            <a:ext cx="301686" cy="369332"/>
          </a:xfrm>
          <a:prstGeom prst="rect">
            <a:avLst/>
          </a:prstGeom>
          <a:noFill/>
        </p:spPr>
        <p:txBody>
          <a:bodyPr wrap="none" rtlCol="0">
            <a:spAutoFit/>
          </a:bodyPr>
          <a:lstStyle/>
          <a:p>
            <a:r>
              <a:rPr lang="en-GB" dirty="0"/>
              <a:t>5</a:t>
            </a:r>
          </a:p>
        </p:txBody>
      </p:sp>
    </p:spTree>
    <p:extLst>
      <p:ext uri="{BB962C8B-B14F-4D97-AF65-F5344CB8AC3E}">
        <p14:creationId xmlns:p14="http://schemas.microsoft.com/office/powerpoint/2010/main" val="369047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Language processing system</a:t>
            </a:r>
          </a:p>
        </p:txBody>
      </p:sp>
      <p:sp>
        <p:nvSpPr>
          <p:cNvPr id="5" name="Rectangle 4"/>
          <p:cNvSpPr/>
          <p:nvPr/>
        </p:nvSpPr>
        <p:spPr>
          <a:xfrm>
            <a:off x="388556" y="2544547"/>
            <a:ext cx="1089255" cy="438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8555" y="3410625"/>
            <a:ext cx="1089255" cy="438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88555" y="4276703"/>
            <a:ext cx="1089255" cy="438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88554" y="5142781"/>
            <a:ext cx="1089255" cy="438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a:off x="933177" y="2438046"/>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709" y="2130269"/>
            <a:ext cx="1331262" cy="307777"/>
          </a:xfrm>
          <a:prstGeom prst="rect">
            <a:avLst/>
          </a:prstGeom>
          <a:noFill/>
        </p:spPr>
        <p:txBody>
          <a:bodyPr wrap="none" rtlCol="0">
            <a:spAutoFit/>
          </a:bodyPr>
          <a:lstStyle/>
          <a:p>
            <a:r>
              <a:rPr lang="en-GB" sz="1400" dirty="0"/>
              <a:t>source program</a:t>
            </a:r>
          </a:p>
        </p:txBody>
      </p:sp>
      <p:sp>
        <p:nvSpPr>
          <p:cNvPr id="11" name="TextBox 10"/>
          <p:cNvSpPr txBox="1"/>
          <p:nvPr/>
        </p:nvSpPr>
        <p:spPr>
          <a:xfrm>
            <a:off x="-79513" y="3057680"/>
            <a:ext cx="2025363" cy="307777"/>
          </a:xfrm>
          <a:prstGeom prst="rect">
            <a:avLst/>
          </a:prstGeom>
          <a:noFill/>
        </p:spPr>
        <p:txBody>
          <a:bodyPr wrap="none" rtlCol="0">
            <a:spAutoFit/>
          </a:bodyPr>
          <a:lstStyle/>
          <a:p>
            <a:r>
              <a:rPr lang="en-GB" sz="1400" dirty="0"/>
              <a:t>modified source program</a:t>
            </a:r>
          </a:p>
        </p:txBody>
      </p:sp>
      <p:cxnSp>
        <p:nvCxnSpPr>
          <p:cNvPr id="12" name="Straight Arrow Connector 11"/>
          <p:cNvCxnSpPr/>
          <p:nvPr/>
        </p:nvCxnSpPr>
        <p:spPr>
          <a:xfrm>
            <a:off x="933175" y="2996803"/>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3173" y="3279407"/>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33171" y="3862881"/>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33169" y="4157095"/>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33169" y="4715242"/>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33169" y="5025280"/>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34936" y="5597090"/>
            <a:ext cx="2" cy="117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744" y="3896919"/>
            <a:ext cx="2018694" cy="307777"/>
          </a:xfrm>
          <a:prstGeom prst="rect">
            <a:avLst/>
          </a:prstGeom>
          <a:noFill/>
        </p:spPr>
        <p:txBody>
          <a:bodyPr wrap="none" rtlCol="0">
            <a:spAutoFit/>
          </a:bodyPr>
          <a:lstStyle/>
          <a:p>
            <a:r>
              <a:rPr lang="en-GB" sz="1400" dirty="0"/>
              <a:t>target assembly program</a:t>
            </a:r>
          </a:p>
        </p:txBody>
      </p:sp>
      <p:sp>
        <p:nvSpPr>
          <p:cNvPr id="20" name="TextBox 19"/>
          <p:cNvSpPr txBox="1"/>
          <p:nvPr/>
        </p:nvSpPr>
        <p:spPr>
          <a:xfrm>
            <a:off x="-48911" y="4764578"/>
            <a:ext cx="2059025" cy="307777"/>
          </a:xfrm>
          <a:prstGeom prst="rect">
            <a:avLst/>
          </a:prstGeom>
          <a:noFill/>
        </p:spPr>
        <p:txBody>
          <a:bodyPr wrap="none" rtlCol="0">
            <a:spAutoFit/>
          </a:bodyPr>
          <a:lstStyle/>
          <a:p>
            <a:r>
              <a:rPr lang="en-GB" sz="1400" dirty="0" err="1"/>
              <a:t>relocatable</a:t>
            </a:r>
            <a:r>
              <a:rPr lang="en-GB" sz="1400" dirty="0"/>
              <a:t> machine code</a:t>
            </a:r>
          </a:p>
        </p:txBody>
      </p:sp>
      <p:sp>
        <p:nvSpPr>
          <p:cNvPr id="21" name="TextBox 20"/>
          <p:cNvSpPr txBox="1"/>
          <p:nvPr/>
        </p:nvSpPr>
        <p:spPr>
          <a:xfrm>
            <a:off x="92489" y="5619911"/>
            <a:ext cx="1681358" cy="307777"/>
          </a:xfrm>
          <a:prstGeom prst="rect">
            <a:avLst/>
          </a:prstGeom>
          <a:noFill/>
        </p:spPr>
        <p:txBody>
          <a:bodyPr wrap="none" rtlCol="0">
            <a:spAutoFit/>
          </a:bodyPr>
          <a:lstStyle/>
          <a:p>
            <a:r>
              <a:rPr lang="en-GB" sz="1400" dirty="0"/>
              <a:t>target machine code</a:t>
            </a:r>
          </a:p>
        </p:txBody>
      </p:sp>
      <p:sp>
        <p:nvSpPr>
          <p:cNvPr id="22" name="TextBox 21"/>
          <p:cNvSpPr txBox="1"/>
          <p:nvPr/>
        </p:nvSpPr>
        <p:spPr>
          <a:xfrm>
            <a:off x="368599" y="2601902"/>
            <a:ext cx="1139607" cy="307777"/>
          </a:xfrm>
          <a:prstGeom prst="rect">
            <a:avLst/>
          </a:prstGeom>
          <a:noFill/>
        </p:spPr>
        <p:txBody>
          <a:bodyPr wrap="none" rtlCol="0">
            <a:spAutoFit/>
          </a:bodyPr>
          <a:lstStyle/>
          <a:p>
            <a:r>
              <a:rPr lang="en-GB" sz="1400" dirty="0" err="1"/>
              <a:t>Preprocessor</a:t>
            </a:r>
            <a:endParaRPr lang="en-GB" sz="1400" dirty="0"/>
          </a:p>
        </p:txBody>
      </p:sp>
      <p:sp>
        <p:nvSpPr>
          <p:cNvPr id="23" name="TextBox 22"/>
          <p:cNvSpPr txBox="1"/>
          <p:nvPr/>
        </p:nvSpPr>
        <p:spPr>
          <a:xfrm>
            <a:off x="457716" y="4346603"/>
            <a:ext cx="950901" cy="307777"/>
          </a:xfrm>
          <a:prstGeom prst="rect">
            <a:avLst/>
          </a:prstGeom>
          <a:noFill/>
        </p:spPr>
        <p:txBody>
          <a:bodyPr wrap="none" rtlCol="0">
            <a:spAutoFit/>
          </a:bodyPr>
          <a:lstStyle/>
          <a:p>
            <a:r>
              <a:rPr lang="en-GB" sz="1400" dirty="0"/>
              <a:t>Assembler</a:t>
            </a:r>
          </a:p>
        </p:txBody>
      </p:sp>
      <p:sp>
        <p:nvSpPr>
          <p:cNvPr id="24" name="TextBox 23"/>
          <p:cNvSpPr txBox="1"/>
          <p:nvPr/>
        </p:nvSpPr>
        <p:spPr>
          <a:xfrm>
            <a:off x="334765" y="5213207"/>
            <a:ext cx="1196802" cy="307777"/>
          </a:xfrm>
          <a:prstGeom prst="rect">
            <a:avLst/>
          </a:prstGeom>
          <a:noFill/>
        </p:spPr>
        <p:txBody>
          <a:bodyPr wrap="none" rtlCol="0">
            <a:spAutoFit/>
          </a:bodyPr>
          <a:lstStyle/>
          <a:p>
            <a:r>
              <a:rPr lang="en-GB" sz="1400" dirty="0"/>
              <a:t>Linker/Loader</a:t>
            </a:r>
          </a:p>
        </p:txBody>
      </p:sp>
      <p:sp>
        <p:nvSpPr>
          <p:cNvPr id="25" name="TextBox 24"/>
          <p:cNvSpPr txBox="1"/>
          <p:nvPr/>
        </p:nvSpPr>
        <p:spPr>
          <a:xfrm>
            <a:off x="509013" y="3475712"/>
            <a:ext cx="848309" cy="307777"/>
          </a:xfrm>
          <a:prstGeom prst="rect">
            <a:avLst/>
          </a:prstGeom>
          <a:noFill/>
        </p:spPr>
        <p:txBody>
          <a:bodyPr wrap="none" rtlCol="0">
            <a:spAutoFit/>
          </a:bodyPr>
          <a:lstStyle/>
          <a:p>
            <a:r>
              <a:rPr lang="en-GB" sz="1400" dirty="0"/>
              <a:t>Compiler</a:t>
            </a:r>
          </a:p>
        </p:txBody>
      </p:sp>
      <p:sp>
        <p:nvSpPr>
          <p:cNvPr id="26" name="TextBox 25"/>
          <p:cNvSpPr txBox="1"/>
          <p:nvPr/>
        </p:nvSpPr>
        <p:spPr>
          <a:xfrm>
            <a:off x="1731043" y="5071172"/>
            <a:ext cx="809459" cy="577081"/>
          </a:xfrm>
          <a:prstGeom prst="rect">
            <a:avLst/>
          </a:prstGeom>
          <a:noFill/>
        </p:spPr>
        <p:txBody>
          <a:bodyPr wrap="square" rtlCol="0">
            <a:spAutoFit/>
          </a:bodyPr>
          <a:lstStyle/>
          <a:p>
            <a:r>
              <a:rPr lang="en-GB" sz="1050" dirty="0"/>
              <a:t>library files</a:t>
            </a:r>
          </a:p>
          <a:p>
            <a:r>
              <a:rPr lang="en-GB" sz="1050" dirty="0"/>
              <a:t>relocatable object files</a:t>
            </a:r>
          </a:p>
        </p:txBody>
      </p:sp>
      <p:cxnSp>
        <p:nvCxnSpPr>
          <p:cNvPr id="27" name="Straight Arrow Connector 26"/>
          <p:cNvCxnSpPr>
            <a:cxnSpLocks/>
          </p:cNvCxnSpPr>
          <p:nvPr/>
        </p:nvCxnSpPr>
        <p:spPr>
          <a:xfrm flipH="1">
            <a:off x="1541764" y="5371809"/>
            <a:ext cx="232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http://fresh2refresh.com/wp-content/uploads/object%20and%20exe.png">
            <a:extLst>
              <a:ext uri="{FF2B5EF4-FFF2-40B4-BE49-F238E27FC236}">
                <a16:creationId xmlns:a16="http://schemas.microsoft.com/office/drawing/2014/main" id="{946C2983-DC4E-411B-942A-F8EDD57B1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218" y="1653085"/>
            <a:ext cx="4572264" cy="435328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2B8DE33-0F9B-4DEC-8285-E79047030812}"/>
              </a:ext>
            </a:extLst>
          </p:cNvPr>
          <p:cNvSpPr txBox="1"/>
          <p:nvPr/>
        </p:nvSpPr>
        <p:spPr>
          <a:xfrm>
            <a:off x="4860032" y="5773799"/>
            <a:ext cx="1786066" cy="261610"/>
          </a:xfrm>
          <a:prstGeom prst="rect">
            <a:avLst/>
          </a:prstGeom>
          <a:noFill/>
        </p:spPr>
        <p:txBody>
          <a:bodyPr wrap="none" rtlCol="0">
            <a:spAutoFit/>
          </a:bodyPr>
          <a:lstStyle/>
          <a:p>
            <a:r>
              <a:rPr lang="en-US" sz="1100" dirty="0"/>
              <a:t>(Fresh2Refresh.com, 2019)</a:t>
            </a:r>
            <a:endParaRPr lang="en-GB" sz="1100" dirty="0"/>
          </a:p>
        </p:txBody>
      </p:sp>
      <p:pic>
        <p:nvPicPr>
          <p:cNvPr id="30" name="Picture 29">
            <a:extLst>
              <a:ext uri="{FF2B5EF4-FFF2-40B4-BE49-F238E27FC236}">
                <a16:creationId xmlns:a16="http://schemas.microsoft.com/office/drawing/2014/main" id="{477EE7C7-FB90-46D5-A72B-1D798808F162}"/>
              </a:ext>
            </a:extLst>
          </p:cNvPr>
          <p:cNvPicPr>
            <a:picLocks noChangeAspect="1"/>
          </p:cNvPicPr>
          <p:nvPr/>
        </p:nvPicPr>
        <p:blipFill>
          <a:blip r:embed="rId4"/>
          <a:stretch>
            <a:fillRect/>
          </a:stretch>
        </p:blipFill>
        <p:spPr>
          <a:xfrm>
            <a:off x="6970662" y="1499067"/>
            <a:ext cx="1971675" cy="1590675"/>
          </a:xfrm>
          <a:prstGeom prst="rect">
            <a:avLst/>
          </a:prstGeom>
        </p:spPr>
      </p:pic>
      <p:pic>
        <p:nvPicPr>
          <p:cNvPr id="33" name="Picture 32">
            <a:extLst>
              <a:ext uri="{FF2B5EF4-FFF2-40B4-BE49-F238E27FC236}">
                <a16:creationId xmlns:a16="http://schemas.microsoft.com/office/drawing/2014/main" id="{C5F617A6-5090-4FEB-BFB3-A96D8225C5B1}"/>
              </a:ext>
            </a:extLst>
          </p:cNvPr>
          <p:cNvPicPr>
            <a:picLocks noChangeAspect="1"/>
          </p:cNvPicPr>
          <p:nvPr/>
        </p:nvPicPr>
        <p:blipFill>
          <a:blip r:embed="rId5"/>
          <a:stretch>
            <a:fillRect/>
          </a:stretch>
        </p:blipFill>
        <p:spPr>
          <a:xfrm>
            <a:off x="6800148" y="3206178"/>
            <a:ext cx="2305095" cy="1967447"/>
          </a:xfrm>
          <a:prstGeom prst="rect">
            <a:avLst/>
          </a:prstGeom>
        </p:spPr>
      </p:pic>
      <p:sp>
        <p:nvSpPr>
          <p:cNvPr id="34" name="TextBox 33">
            <a:extLst>
              <a:ext uri="{FF2B5EF4-FFF2-40B4-BE49-F238E27FC236}">
                <a16:creationId xmlns:a16="http://schemas.microsoft.com/office/drawing/2014/main" id="{57F04E24-85C8-40D7-9BFB-2DD10C164C4B}"/>
              </a:ext>
            </a:extLst>
          </p:cNvPr>
          <p:cNvSpPr txBox="1"/>
          <p:nvPr/>
        </p:nvSpPr>
        <p:spPr>
          <a:xfrm>
            <a:off x="382755" y="1329920"/>
            <a:ext cx="6369116" cy="646331"/>
          </a:xfrm>
          <a:prstGeom prst="rect">
            <a:avLst/>
          </a:prstGeom>
          <a:noFill/>
        </p:spPr>
        <p:txBody>
          <a:bodyPr wrap="none" rtlCol="0">
            <a:spAutoFit/>
          </a:bodyPr>
          <a:lstStyle/>
          <a:p>
            <a:r>
              <a:rPr lang="en-GB" dirty="0">
                <a:solidFill>
                  <a:srgbClr val="02658C"/>
                </a:solidFill>
              </a:rPr>
              <a:t>Several programs required to create an executable target program</a:t>
            </a:r>
          </a:p>
          <a:p>
            <a:endParaRPr lang="en-GB" dirty="0">
              <a:solidFill>
                <a:srgbClr val="02658C"/>
              </a:solidFill>
            </a:endParaRPr>
          </a:p>
        </p:txBody>
      </p:sp>
      <p:sp>
        <p:nvSpPr>
          <p:cNvPr id="35" name="TextBox 34">
            <a:extLst>
              <a:ext uri="{FF2B5EF4-FFF2-40B4-BE49-F238E27FC236}">
                <a16:creationId xmlns:a16="http://schemas.microsoft.com/office/drawing/2014/main" id="{968871A4-EC97-47D6-A030-C8F46E950DD9}"/>
              </a:ext>
            </a:extLst>
          </p:cNvPr>
          <p:cNvSpPr txBox="1"/>
          <p:nvPr/>
        </p:nvSpPr>
        <p:spPr>
          <a:xfrm>
            <a:off x="7558536" y="5150242"/>
            <a:ext cx="1657826" cy="261610"/>
          </a:xfrm>
          <a:prstGeom prst="rect">
            <a:avLst/>
          </a:prstGeom>
          <a:noFill/>
        </p:spPr>
        <p:txBody>
          <a:bodyPr wrap="none" rtlCol="0">
            <a:spAutoFit/>
          </a:bodyPr>
          <a:lstStyle/>
          <a:p>
            <a:r>
              <a:rPr lang="en-GB" sz="1100" dirty="0"/>
              <a:t>(Compiler Explorer, 2019)</a:t>
            </a:r>
          </a:p>
        </p:txBody>
      </p:sp>
      <p:sp>
        <p:nvSpPr>
          <p:cNvPr id="36" name="TextBox 35">
            <a:extLst>
              <a:ext uri="{FF2B5EF4-FFF2-40B4-BE49-F238E27FC236}">
                <a16:creationId xmlns:a16="http://schemas.microsoft.com/office/drawing/2014/main" id="{9BD62155-31C2-4DE1-986A-43F5798871AC}"/>
              </a:ext>
            </a:extLst>
          </p:cNvPr>
          <p:cNvSpPr txBox="1"/>
          <p:nvPr/>
        </p:nvSpPr>
        <p:spPr>
          <a:xfrm>
            <a:off x="8870202" y="6597352"/>
            <a:ext cx="301686" cy="369332"/>
          </a:xfrm>
          <a:prstGeom prst="rect">
            <a:avLst/>
          </a:prstGeom>
          <a:noFill/>
        </p:spPr>
        <p:txBody>
          <a:bodyPr wrap="none" rtlCol="0">
            <a:spAutoFit/>
          </a:bodyPr>
          <a:lstStyle/>
          <a:p>
            <a:r>
              <a:rPr lang="en-GB" dirty="0"/>
              <a:t>6</a:t>
            </a:r>
          </a:p>
        </p:txBody>
      </p:sp>
    </p:spTree>
    <p:extLst>
      <p:ext uri="{BB962C8B-B14F-4D97-AF65-F5344CB8AC3E}">
        <p14:creationId xmlns:p14="http://schemas.microsoft.com/office/powerpoint/2010/main" val="217186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
                                            <p:txEl>
                                              <p:pRg st="0" end="0"/>
                                            </p:txEl>
                                          </p:spTgt>
                                        </p:tgtEl>
                                        <p:attrNameLst>
                                          <p:attrName>style.color</p:attrName>
                                        </p:attrNameLst>
                                      </p:cBhvr>
                                      <p:to>
                                        <a:schemeClr val="accent2"/>
                                      </p:to>
                                    </p:animClr>
                                    <p:animClr clrSpc="rgb" dir="cw">
                                      <p:cBhvr>
                                        <p:cTn id="7" dur="500" fill="hold"/>
                                        <p:tgtEl>
                                          <p:spTgt spid="10">
                                            <p:txEl>
                                              <p:pRg st="0" end="0"/>
                                            </p:txEl>
                                          </p:spTgt>
                                        </p:tgtEl>
                                        <p:attrNameLst>
                                          <p:attrName>fillcolor</p:attrName>
                                        </p:attrNameLst>
                                      </p:cBhvr>
                                      <p:to>
                                        <a:schemeClr val="accent2"/>
                                      </p:to>
                                    </p:animClr>
                                    <p:set>
                                      <p:cBhvr>
                                        <p:cTn id="8" dur="500" fill="hold"/>
                                        <p:tgtEl>
                                          <p:spTgt spid="10">
                                            <p:txEl>
                                              <p:pRg st="0" end="0"/>
                                            </p:txEl>
                                          </p:spTgt>
                                        </p:tgtEl>
                                        <p:attrNameLst>
                                          <p:attrName>fill.type</p:attrName>
                                        </p:attrNameLst>
                                      </p:cBhvr>
                                      <p:to>
                                        <p:strVal val="solid"/>
                                      </p:to>
                                    </p:set>
                                    <p:set>
                                      <p:cBhvr>
                                        <p:cTn id="9" dur="500" fill="hold"/>
                                        <p:tgtEl>
                                          <p:spTgt spid="10">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22">
                                            <p:txEl>
                                              <p:pRg st="0" end="0"/>
                                            </p:txEl>
                                          </p:spTgt>
                                        </p:tgtEl>
                                        <p:attrNameLst>
                                          <p:attrName>style.color</p:attrName>
                                        </p:attrNameLst>
                                      </p:cBhvr>
                                      <p:to>
                                        <a:schemeClr val="accent2"/>
                                      </p:to>
                                    </p:animClr>
                                    <p:animClr clrSpc="rgb" dir="cw">
                                      <p:cBhvr>
                                        <p:cTn id="14" dur="500" fill="hold"/>
                                        <p:tgtEl>
                                          <p:spTgt spid="22">
                                            <p:txEl>
                                              <p:pRg st="0" end="0"/>
                                            </p:txEl>
                                          </p:spTgt>
                                        </p:tgtEl>
                                        <p:attrNameLst>
                                          <p:attrName>fillcolor</p:attrName>
                                        </p:attrNameLst>
                                      </p:cBhvr>
                                      <p:to>
                                        <a:schemeClr val="accent2"/>
                                      </p:to>
                                    </p:animClr>
                                    <p:set>
                                      <p:cBhvr>
                                        <p:cTn id="15" dur="500" fill="hold"/>
                                        <p:tgtEl>
                                          <p:spTgt spid="22">
                                            <p:txEl>
                                              <p:pRg st="0" end="0"/>
                                            </p:txEl>
                                          </p:spTgt>
                                        </p:tgtEl>
                                        <p:attrNameLst>
                                          <p:attrName>fill.type</p:attrName>
                                        </p:attrNameLst>
                                      </p:cBhvr>
                                      <p:to>
                                        <p:strVal val="solid"/>
                                      </p:to>
                                    </p:set>
                                    <p:set>
                                      <p:cBhvr>
                                        <p:cTn id="16" dur="500" fill="hold"/>
                                        <p:tgtEl>
                                          <p:spTgt spid="22">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1">
                                            <p:txEl>
                                              <p:pRg st="0" end="0"/>
                                            </p:txEl>
                                          </p:spTgt>
                                        </p:tgtEl>
                                        <p:attrNameLst>
                                          <p:attrName>style.color</p:attrName>
                                        </p:attrNameLst>
                                      </p:cBhvr>
                                      <p:to>
                                        <a:schemeClr val="accent2"/>
                                      </p:to>
                                    </p:animClr>
                                    <p:animClr clrSpc="rgb" dir="cw">
                                      <p:cBhvr>
                                        <p:cTn id="21" dur="500" fill="hold"/>
                                        <p:tgtEl>
                                          <p:spTgt spid="11">
                                            <p:txEl>
                                              <p:pRg st="0" end="0"/>
                                            </p:txEl>
                                          </p:spTgt>
                                        </p:tgtEl>
                                        <p:attrNameLst>
                                          <p:attrName>fillcolor</p:attrName>
                                        </p:attrNameLst>
                                      </p:cBhvr>
                                      <p:to>
                                        <a:schemeClr val="accent2"/>
                                      </p:to>
                                    </p:animClr>
                                    <p:set>
                                      <p:cBhvr>
                                        <p:cTn id="22" dur="500" fill="hold"/>
                                        <p:tgtEl>
                                          <p:spTgt spid="11">
                                            <p:txEl>
                                              <p:pRg st="0" end="0"/>
                                            </p:txEl>
                                          </p:spTgt>
                                        </p:tgtEl>
                                        <p:attrNameLst>
                                          <p:attrName>fill.type</p:attrName>
                                        </p:attrNameLst>
                                      </p:cBhvr>
                                      <p:to>
                                        <p:strVal val="solid"/>
                                      </p:to>
                                    </p:set>
                                    <p:set>
                                      <p:cBhvr>
                                        <p:cTn id="23" dur="500" fill="hold"/>
                                        <p:tgtEl>
                                          <p:spTgt spid="11">
                                            <p:txEl>
                                              <p:pRg st="0" end="0"/>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25">
                                            <p:txEl>
                                              <p:pRg st="0" end="0"/>
                                            </p:txEl>
                                          </p:spTgt>
                                        </p:tgtEl>
                                        <p:attrNameLst>
                                          <p:attrName>style.color</p:attrName>
                                        </p:attrNameLst>
                                      </p:cBhvr>
                                      <p:to>
                                        <a:schemeClr val="accent2"/>
                                      </p:to>
                                    </p:animClr>
                                    <p:animClr clrSpc="rgb" dir="cw">
                                      <p:cBhvr>
                                        <p:cTn id="28" dur="500" fill="hold"/>
                                        <p:tgtEl>
                                          <p:spTgt spid="25">
                                            <p:txEl>
                                              <p:pRg st="0" end="0"/>
                                            </p:txEl>
                                          </p:spTgt>
                                        </p:tgtEl>
                                        <p:attrNameLst>
                                          <p:attrName>fillcolor</p:attrName>
                                        </p:attrNameLst>
                                      </p:cBhvr>
                                      <p:to>
                                        <a:schemeClr val="accent2"/>
                                      </p:to>
                                    </p:animClr>
                                    <p:set>
                                      <p:cBhvr>
                                        <p:cTn id="29" dur="500" fill="hold"/>
                                        <p:tgtEl>
                                          <p:spTgt spid="25">
                                            <p:txEl>
                                              <p:pRg st="0" end="0"/>
                                            </p:txEl>
                                          </p:spTgt>
                                        </p:tgtEl>
                                        <p:attrNameLst>
                                          <p:attrName>fill.type</p:attrName>
                                        </p:attrNameLst>
                                      </p:cBhvr>
                                      <p:to>
                                        <p:strVal val="solid"/>
                                      </p:to>
                                    </p:set>
                                    <p:set>
                                      <p:cBhvr>
                                        <p:cTn id="30" dur="500" fill="hold"/>
                                        <p:tgtEl>
                                          <p:spTgt spid="25">
                                            <p:txEl>
                                              <p:pRg st="0" end="0"/>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9">
                                            <p:txEl>
                                              <p:pRg st="0" end="0"/>
                                            </p:txEl>
                                          </p:spTgt>
                                        </p:tgtEl>
                                        <p:attrNameLst>
                                          <p:attrName>style.color</p:attrName>
                                        </p:attrNameLst>
                                      </p:cBhvr>
                                      <p:to>
                                        <a:schemeClr val="accent2"/>
                                      </p:to>
                                    </p:animClr>
                                    <p:animClr clrSpc="rgb" dir="cw">
                                      <p:cBhvr>
                                        <p:cTn id="35" dur="500" fill="hold"/>
                                        <p:tgtEl>
                                          <p:spTgt spid="19">
                                            <p:txEl>
                                              <p:pRg st="0" end="0"/>
                                            </p:txEl>
                                          </p:spTgt>
                                        </p:tgtEl>
                                        <p:attrNameLst>
                                          <p:attrName>fillcolor</p:attrName>
                                        </p:attrNameLst>
                                      </p:cBhvr>
                                      <p:to>
                                        <a:schemeClr val="accent2"/>
                                      </p:to>
                                    </p:animClr>
                                    <p:set>
                                      <p:cBhvr>
                                        <p:cTn id="36" dur="500" fill="hold"/>
                                        <p:tgtEl>
                                          <p:spTgt spid="19">
                                            <p:txEl>
                                              <p:pRg st="0" end="0"/>
                                            </p:txEl>
                                          </p:spTgt>
                                        </p:tgtEl>
                                        <p:attrNameLst>
                                          <p:attrName>fill.type</p:attrName>
                                        </p:attrNameLst>
                                      </p:cBhvr>
                                      <p:to>
                                        <p:strVal val="solid"/>
                                      </p:to>
                                    </p:set>
                                    <p:set>
                                      <p:cBhvr>
                                        <p:cTn id="37" dur="500" fill="hold"/>
                                        <p:tgtEl>
                                          <p:spTgt spid="19">
                                            <p:txEl>
                                              <p:pRg st="0" end="0"/>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23">
                                            <p:txEl>
                                              <p:pRg st="0" end="0"/>
                                            </p:txEl>
                                          </p:spTgt>
                                        </p:tgtEl>
                                        <p:attrNameLst>
                                          <p:attrName>style.color</p:attrName>
                                        </p:attrNameLst>
                                      </p:cBhvr>
                                      <p:to>
                                        <a:schemeClr val="accent2"/>
                                      </p:to>
                                    </p:animClr>
                                    <p:animClr clrSpc="rgb" dir="cw">
                                      <p:cBhvr>
                                        <p:cTn id="42" dur="500" fill="hold"/>
                                        <p:tgtEl>
                                          <p:spTgt spid="23">
                                            <p:txEl>
                                              <p:pRg st="0" end="0"/>
                                            </p:txEl>
                                          </p:spTgt>
                                        </p:tgtEl>
                                        <p:attrNameLst>
                                          <p:attrName>fillcolor</p:attrName>
                                        </p:attrNameLst>
                                      </p:cBhvr>
                                      <p:to>
                                        <a:schemeClr val="accent2"/>
                                      </p:to>
                                    </p:animClr>
                                    <p:set>
                                      <p:cBhvr>
                                        <p:cTn id="43" dur="500" fill="hold"/>
                                        <p:tgtEl>
                                          <p:spTgt spid="23">
                                            <p:txEl>
                                              <p:pRg st="0" end="0"/>
                                            </p:txEl>
                                          </p:spTgt>
                                        </p:tgtEl>
                                        <p:attrNameLst>
                                          <p:attrName>fill.type</p:attrName>
                                        </p:attrNameLst>
                                      </p:cBhvr>
                                      <p:to>
                                        <p:strVal val="solid"/>
                                      </p:to>
                                    </p:set>
                                    <p:set>
                                      <p:cBhvr>
                                        <p:cTn id="44" dur="500" fill="hold"/>
                                        <p:tgtEl>
                                          <p:spTgt spid="23">
                                            <p:txEl>
                                              <p:pRg st="0" end="0"/>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20">
                                            <p:txEl>
                                              <p:pRg st="0" end="0"/>
                                            </p:txEl>
                                          </p:spTgt>
                                        </p:tgtEl>
                                        <p:attrNameLst>
                                          <p:attrName>style.color</p:attrName>
                                        </p:attrNameLst>
                                      </p:cBhvr>
                                      <p:to>
                                        <a:schemeClr val="accent2"/>
                                      </p:to>
                                    </p:animClr>
                                    <p:animClr clrSpc="rgb" dir="cw">
                                      <p:cBhvr>
                                        <p:cTn id="49" dur="500" fill="hold"/>
                                        <p:tgtEl>
                                          <p:spTgt spid="20">
                                            <p:txEl>
                                              <p:pRg st="0" end="0"/>
                                            </p:txEl>
                                          </p:spTgt>
                                        </p:tgtEl>
                                        <p:attrNameLst>
                                          <p:attrName>fillcolor</p:attrName>
                                        </p:attrNameLst>
                                      </p:cBhvr>
                                      <p:to>
                                        <a:schemeClr val="accent2"/>
                                      </p:to>
                                    </p:animClr>
                                    <p:set>
                                      <p:cBhvr>
                                        <p:cTn id="50" dur="500" fill="hold"/>
                                        <p:tgtEl>
                                          <p:spTgt spid="20">
                                            <p:txEl>
                                              <p:pRg st="0" end="0"/>
                                            </p:txEl>
                                          </p:spTgt>
                                        </p:tgtEl>
                                        <p:attrNameLst>
                                          <p:attrName>fill.type</p:attrName>
                                        </p:attrNameLst>
                                      </p:cBhvr>
                                      <p:to>
                                        <p:strVal val="solid"/>
                                      </p:to>
                                    </p:set>
                                    <p:set>
                                      <p:cBhvr>
                                        <p:cTn id="51" dur="500" fill="hold"/>
                                        <p:tgtEl>
                                          <p:spTgt spid="20">
                                            <p:txEl>
                                              <p:pRg st="0" end="0"/>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24">
                                            <p:txEl>
                                              <p:pRg st="0" end="0"/>
                                            </p:txEl>
                                          </p:spTgt>
                                        </p:tgtEl>
                                        <p:attrNameLst>
                                          <p:attrName>style.color</p:attrName>
                                        </p:attrNameLst>
                                      </p:cBhvr>
                                      <p:to>
                                        <a:schemeClr val="accent2"/>
                                      </p:to>
                                    </p:animClr>
                                    <p:animClr clrSpc="rgb" dir="cw">
                                      <p:cBhvr>
                                        <p:cTn id="56" dur="500" fill="hold"/>
                                        <p:tgtEl>
                                          <p:spTgt spid="24">
                                            <p:txEl>
                                              <p:pRg st="0" end="0"/>
                                            </p:txEl>
                                          </p:spTgt>
                                        </p:tgtEl>
                                        <p:attrNameLst>
                                          <p:attrName>fillcolor</p:attrName>
                                        </p:attrNameLst>
                                      </p:cBhvr>
                                      <p:to>
                                        <a:schemeClr val="accent2"/>
                                      </p:to>
                                    </p:animClr>
                                    <p:set>
                                      <p:cBhvr>
                                        <p:cTn id="57" dur="500" fill="hold"/>
                                        <p:tgtEl>
                                          <p:spTgt spid="24">
                                            <p:txEl>
                                              <p:pRg st="0" end="0"/>
                                            </p:txEl>
                                          </p:spTgt>
                                        </p:tgtEl>
                                        <p:attrNameLst>
                                          <p:attrName>fill.type</p:attrName>
                                        </p:attrNameLst>
                                      </p:cBhvr>
                                      <p:to>
                                        <p:strVal val="solid"/>
                                      </p:to>
                                    </p:set>
                                    <p:set>
                                      <p:cBhvr>
                                        <p:cTn id="58" dur="500" fill="hold"/>
                                        <p:tgtEl>
                                          <p:spTgt spid="24">
                                            <p:txEl>
                                              <p:pRg st="0" end="0"/>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21">
                                            <p:txEl>
                                              <p:pRg st="0" end="0"/>
                                            </p:txEl>
                                          </p:spTgt>
                                        </p:tgtEl>
                                        <p:attrNameLst>
                                          <p:attrName>style.color</p:attrName>
                                        </p:attrNameLst>
                                      </p:cBhvr>
                                      <p:to>
                                        <a:schemeClr val="accent2"/>
                                      </p:to>
                                    </p:animClr>
                                    <p:animClr clrSpc="rgb" dir="cw">
                                      <p:cBhvr>
                                        <p:cTn id="63" dur="500" fill="hold"/>
                                        <p:tgtEl>
                                          <p:spTgt spid="21">
                                            <p:txEl>
                                              <p:pRg st="0" end="0"/>
                                            </p:txEl>
                                          </p:spTgt>
                                        </p:tgtEl>
                                        <p:attrNameLst>
                                          <p:attrName>fillcolor</p:attrName>
                                        </p:attrNameLst>
                                      </p:cBhvr>
                                      <p:to>
                                        <a:schemeClr val="accent2"/>
                                      </p:to>
                                    </p:animClr>
                                    <p:set>
                                      <p:cBhvr>
                                        <p:cTn id="64" dur="500" fill="hold"/>
                                        <p:tgtEl>
                                          <p:spTgt spid="21">
                                            <p:txEl>
                                              <p:pRg st="0" end="0"/>
                                            </p:txEl>
                                          </p:spTgt>
                                        </p:tgtEl>
                                        <p:attrNameLst>
                                          <p:attrName>fill.type</p:attrName>
                                        </p:attrNameLst>
                                      </p:cBhvr>
                                      <p:to>
                                        <p:strVal val="solid"/>
                                      </p:to>
                                    </p:set>
                                    <p:set>
                                      <p:cBhvr>
                                        <p:cTn id="65" dur="500" fill="hold"/>
                                        <p:tgtEl>
                                          <p:spTgt spid="2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Compilers</a:t>
            </a:r>
          </a:p>
        </p:txBody>
      </p:sp>
      <p:sp>
        <p:nvSpPr>
          <p:cNvPr id="3" name="Content Placeholder 2"/>
          <p:cNvSpPr>
            <a:spLocks noGrp="1"/>
          </p:cNvSpPr>
          <p:nvPr>
            <p:ph sz="quarter" idx="12"/>
          </p:nvPr>
        </p:nvSpPr>
        <p:spPr/>
        <p:txBody>
          <a:bodyPr/>
          <a:lstStyle/>
          <a:p>
            <a:r>
              <a:rPr lang="en-GB" dirty="0"/>
              <a:t>Phases of a compiler</a:t>
            </a:r>
          </a:p>
        </p:txBody>
      </p:sp>
      <p:pic>
        <p:nvPicPr>
          <p:cNvPr id="77" name="Picture 76"/>
          <p:cNvPicPr>
            <a:picLocks noChangeAspect="1"/>
          </p:cNvPicPr>
          <p:nvPr/>
        </p:nvPicPr>
        <p:blipFill>
          <a:blip r:embed="rId4"/>
          <a:stretch>
            <a:fillRect/>
          </a:stretch>
        </p:blipFill>
        <p:spPr>
          <a:xfrm>
            <a:off x="0" y="1556792"/>
            <a:ext cx="3024557" cy="5076000"/>
          </a:xfrm>
          <a:prstGeom prst="rect">
            <a:avLst/>
          </a:prstGeom>
        </p:spPr>
      </p:pic>
      <p:graphicFrame>
        <p:nvGraphicFramePr>
          <p:cNvPr id="78" name="Object 77"/>
          <p:cNvGraphicFramePr>
            <a:graphicFrameLocks noChangeAspect="1"/>
          </p:cNvGraphicFramePr>
          <p:nvPr>
            <p:extLst>
              <p:ext uri="{D42A27DB-BD31-4B8C-83A1-F6EECF244321}">
                <p14:modId xmlns:p14="http://schemas.microsoft.com/office/powerpoint/2010/main" val="4152096104"/>
              </p:ext>
            </p:extLst>
          </p:nvPr>
        </p:nvGraphicFramePr>
        <p:xfrm>
          <a:off x="4788020" y="1898886"/>
          <a:ext cx="2448276" cy="3509994"/>
        </p:xfrm>
        <a:graphic>
          <a:graphicData uri="http://schemas.openxmlformats.org/presentationml/2006/ole">
            <mc:AlternateContent xmlns:mc="http://schemas.openxmlformats.org/markup-compatibility/2006">
              <mc:Choice xmlns:v="urn:schemas-microsoft-com:vml" Requires="v">
                <p:oleObj spid="_x0000_s2079" name="Bitmap Image" r:id="rId5" imgW="3733920" imgH="5353200" progId="Paint.Picture">
                  <p:embed/>
                </p:oleObj>
              </mc:Choice>
              <mc:Fallback>
                <p:oleObj name="Bitmap Image" r:id="rId5" imgW="3733920" imgH="5353200" progId="Paint.Picture">
                  <p:embed/>
                  <p:pic>
                    <p:nvPicPr>
                      <p:cNvPr id="0" name=""/>
                      <p:cNvPicPr/>
                      <p:nvPr/>
                    </p:nvPicPr>
                    <p:blipFill>
                      <a:blip r:embed="rId6"/>
                      <a:stretch>
                        <a:fillRect/>
                      </a:stretch>
                    </p:blipFill>
                    <p:spPr>
                      <a:xfrm>
                        <a:off x="4788020" y="1898886"/>
                        <a:ext cx="2448276" cy="3509994"/>
                      </a:xfrm>
                      <a:prstGeom prst="rect">
                        <a:avLst/>
                      </a:prstGeom>
                    </p:spPr>
                  </p:pic>
                </p:oleObj>
              </mc:Fallback>
            </mc:AlternateContent>
          </a:graphicData>
        </a:graphic>
      </p:graphicFrame>
      <p:sp>
        <p:nvSpPr>
          <p:cNvPr id="5" name="Rectangle 4"/>
          <p:cNvSpPr/>
          <p:nvPr/>
        </p:nvSpPr>
        <p:spPr>
          <a:xfrm>
            <a:off x="5069376" y="1924397"/>
            <a:ext cx="2376264" cy="4266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We will look at a subset of the content</a:t>
            </a:r>
          </a:p>
        </p:txBody>
      </p:sp>
      <p:sp>
        <p:nvSpPr>
          <p:cNvPr id="6" name="TextBox 5"/>
          <p:cNvSpPr txBox="1"/>
          <p:nvPr/>
        </p:nvSpPr>
        <p:spPr>
          <a:xfrm>
            <a:off x="4547013" y="2276872"/>
            <a:ext cx="184731" cy="369332"/>
          </a:xfrm>
          <a:prstGeom prst="rect">
            <a:avLst/>
          </a:prstGeom>
          <a:noFill/>
        </p:spPr>
        <p:txBody>
          <a:bodyPr wrap="none" rtlCol="0">
            <a:spAutoFit/>
          </a:bodyPr>
          <a:lstStyle/>
          <a:p>
            <a:endParaRPr lang="en-GB" dirty="0"/>
          </a:p>
        </p:txBody>
      </p:sp>
      <p:sp>
        <p:nvSpPr>
          <p:cNvPr id="8" name="TextBox 7"/>
          <p:cNvSpPr txBox="1"/>
          <p:nvPr/>
        </p:nvSpPr>
        <p:spPr>
          <a:xfrm>
            <a:off x="3970383" y="1407281"/>
            <a:ext cx="5256584" cy="338554"/>
          </a:xfrm>
          <a:prstGeom prst="rect">
            <a:avLst/>
          </a:prstGeom>
          <a:noFill/>
        </p:spPr>
        <p:txBody>
          <a:bodyPr wrap="square" rtlCol="0">
            <a:spAutoFit/>
          </a:bodyPr>
          <a:lstStyle/>
          <a:p>
            <a:r>
              <a:rPr lang="en-GB" sz="1600" dirty="0">
                <a:solidFill>
                  <a:schemeClr val="accent5">
                    <a:lumMod val="75000"/>
                  </a:schemeClr>
                </a:solidFill>
                <a:latin typeface="Courier New" panose="02070309020205020404" pitchFamily="49" charset="0"/>
                <a:cs typeface="Courier New" panose="02070309020205020404" pitchFamily="49" charset="0"/>
              </a:rPr>
              <a:t>position </a:t>
            </a:r>
            <a:r>
              <a:rPr lang="en-GB" sz="1600" dirty="0">
                <a:latin typeface="Courier New" panose="02070309020205020404" pitchFamily="49" charset="0"/>
                <a:cs typeface="Courier New" panose="02070309020205020404" pitchFamily="49" charset="0"/>
              </a:rPr>
              <a:t>=</a:t>
            </a:r>
            <a:r>
              <a:rPr lang="en-GB" sz="1600" dirty="0">
                <a:solidFill>
                  <a:schemeClr val="accent5">
                    <a:lumMod val="75000"/>
                  </a:schemeClr>
                </a:solidFill>
                <a:latin typeface="Courier New" panose="02070309020205020404" pitchFamily="49" charset="0"/>
                <a:cs typeface="Courier New" panose="02070309020205020404" pitchFamily="49" charset="0"/>
              </a:rPr>
              <a:t> initial </a:t>
            </a:r>
            <a:r>
              <a:rPr lang="en-GB" sz="1600" dirty="0">
                <a:latin typeface="Courier New" panose="02070309020205020404" pitchFamily="49" charset="0"/>
                <a:cs typeface="Courier New" panose="02070309020205020404" pitchFamily="49" charset="0"/>
              </a:rPr>
              <a:t>+</a:t>
            </a:r>
            <a:r>
              <a:rPr lang="en-GB" sz="1600" dirty="0">
                <a:solidFill>
                  <a:schemeClr val="accent5">
                    <a:lumMod val="75000"/>
                  </a:schemeClr>
                </a:solidFill>
                <a:latin typeface="Courier New" panose="02070309020205020404" pitchFamily="49" charset="0"/>
                <a:cs typeface="Courier New" panose="02070309020205020404" pitchFamily="49" charset="0"/>
              </a:rPr>
              <a:t> rate </a:t>
            </a:r>
            <a:r>
              <a:rPr lang="en-GB" sz="1600" dirty="0">
                <a:latin typeface="Courier New" panose="02070309020205020404" pitchFamily="49" charset="0"/>
                <a:cs typeface="Courier New" panose="02070309020205020404" pitchFamily="49" charset="0"/>
              </a:rPr>
              <a:t>*</a:t>
            </a:r>
            <a:r>
              <a:rPr lang="en-GB" sz="1600" dirty="0">
                <a:solidFill>
                  <a:schemeClr val="accent5">
                    <a:lumMod val="75000"/>
                  </a:schemeClr>
                </a:solidFill>
                <a:latin typeface="Courier New" panose="02070309020205020404" pitchFamily="49" charset="0"/>
                <a:cs typeface="Courier New" panose="02070309020205020404" pitchFamily="49" charset="0"/>
              </a:rPr>
              <a:t> </a:t>
            </a:r>
            <a:r>
              <a:rPr lang="en-GB" sz="1600" dirty="0">
                <a:solidFill>
                  <a:srgbClr val="C00000"/>
                </a:solidFill>
                <a:latin typeface="Courier New" panose="02070309020205020404" pitchFamily="49" charset="0"/>
                <a:cs typeface="Courier New" panose="02070309020205020404" pitchFamily="49" charset="0"/>
              </a:rPr>
              <a:t>60</a:t>
            </a:r>
          </a:p>
        </p:txBody>
      </p:sp>
      <p:sp>
        <p:nvSpPr>
          <p:cNvPr id="9" name="Rectangle 8"/>
          <p:cNvSpPr/>
          <p:nvPr/>
        </p:nvSpPr>
        <p:spPr>
          <a:xfrm>
            <a:off x="1007608" y="2564904"/>
            <a:ext cx="144016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51945" y="2575973"/>
            <a:ext cx="1087157" cy="261610"/>
          </a:xfrm>
          <a:prstGeom prst="rect">
            <a:avLst/>
          </a:prstGeom>
          <a:noFill/>
        </p:spPr>
        <p:txBody>
          <a:bodyPr wrap="none" rtlCol="0">
            <a:spAutoFit/>
          </a:bodyPr>
          <a:lstStyle/>
          <a:p>
            <a:r>
              <a:rPr lang="en-GB" sz="1100" dirty="0"/>
              <a:t>Syntax Analyser</a:t>
            </a:r>
          </a:p>
        </p:txBody>
      </p:sp>
      <p:cxnSp>
        <p:nvCxnSpPr>
          <p:cNvPr id="52" name="Straight Arrow Connector 51"/>
          <p:cNvCxnSpPr>
            <a:endCxn id="8" idx="1"/>
          </p:cNvCxnSpPr>
          <p:nvPr/>
        </p:nvCxnSpPr>
        <p:spPr>
          <a:xfrm flipV="1">
            <a:off x="2239102" y="1576558"/>
            <a:ext cx="1731281" cy="5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60" idx="1"/>
          </p:cNvCxnSpPr>
          <p:nvPr/>
        </p:nvCxnSpPr>
        <p:spPr>
          <a:xfrm flipV="1">
            <a:off x="2072641" y="2081290"/>
            <a:ext cx="1897742" cy="275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0" name="Table 59"/>
          <p:cNvGraphicFramePr>
            <a:graphicFrameLocks noGrp="1"/>
          </p:cNvGraphicFramePr>
          <p:nvPr>
            <p:extLst>
              <p:ext uri="{D42A27DB-BD31-4B8C-83A1-F6EECF244321}">
                <p14:modId xmlns:p14="http://schemas.microsoft.com/office/powerpoint/2010/main" val="1072078795"/>
              </p:ext>
            </p:extLst>
          </p:nvPr>
        </p:nvGraphicFramePr>
        <p:xfrm>
          <a:off x="3970383" y="1895870"/>
          <a:ext cx="4393928" cy="370840"/>
        </p:xfrm>
        <a:graphic>
          <a:graphicData uri="http://schemas.openxmlformats.org/drawingml/2006/table">
            <a:tbl>
              <a:tblPr firstRow="1" bandRow="1">
                <a:tableStyleId>{5C22544A-7EE6-4342-B048-85BDC9FD1C3A}</a:tableStyleId>
              </a:tblPr>
              <a:tblGrid>
                <a:gridCol w="692305">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49295">
                  <a:extLst>
                    <a:ext uri="{9D8B030D-6E8A-4147-A177-3AD203B41FA5}">
                      <a16:colId xmlns:a16="http://schemas.microsoft.com/office/drawing/2014/main" val="20006"/>
                    </a:ext>
                  </a:extLst>
                </a:gridCol>
              </a:tblGrid>
              <a:tr h="370840">
                <a:tc>
                  <a:txBody>
                    <a:bodyPr/>
                    <a:lstStyle/>
                    <a:p>
                      <a:r>
                        <a:rPr lang="en-GB" sz="1400" dirty="0"/>
                        <a:t>&lt;id,1&gt;</a:t>
                      </a:r>
                    </a:p>
                  </a:txBody>
                  <a:tcPr/>
                </a:tc>
                <a:tc>
                  <a:txBody>
                    <a:bodyPr/>
                    <a:lstStyle/>
                    <a:p>
                      <a:r>
                        <a:rPr lang="en-GB" sz="1400" dirty="0"/>
                        <a:t>&lt;=&gt;</a:t>
                      </a:r>
                    </a:p>
                  </a:txBody>
                  <a:tcPr/>
                </a:tc>
                <a:tc>
                  <a:txBody>
                    <a:bodyPr/>
                    <a:lstStyle/>
                    <a:p>
                      <a:r>
                        <a:rPr lang="en-GB" sz="1400" dirty="0"/>
                        <a:t>&lt;id,2&gt;</a:t>
                      </a:r>
                    </a:p>
                  </a:txBody>
                  <a:tcPr/>
                </a:tc>
                <a:tc>
                  <a:txBody>
                    <a:bodyPr/>
                    <a:lstStyle/>
                    <a:p>
                      <a:r>
                        <a:rPr lang="en-GB" sz="1400" dirty="0"/>
                        <a:t>&lt;+&gt;</a:t>
                      </a:r>
                    </a:p>
                  </a:txBody>
                  <a:tcPr/>
                </a:tc>
                <a:tc>
                  <a:txBody>
                    <a:bodyPr/>
                    <a:lstStyle/>
                    <a:p>
                      <a:r>
                        <a:rPr lang="en-GB" sz="1400" dirty="0"/>
                        <a:t>&lt;id,3&gt;</a:t>
                      </a:r>
                    </a:p>
                  </a:txBody>
                  <a:tcPr/>
                </a:tc>
                <a:tc>
                  <a:txBody>
                    <a:bodyPr/>
                    <a:lstStyle/>
                    <a:p>
                      <a:r>
                        <a:rPr lang="en-GB" sz="1400" dirty="0"/>
                        <a:t>&lt;*&gt;</a:t>
                      </a:r>
                    </a:p>
                  </a:txBody>
                  <a:tcPr/>
                </a:tc>
                <a:tc>
                  <a:txBody>
                    <a:bodyPr/>
                    <a:lstStyle/>
                    <a:p>
                      <a:r>
                        <a:rPr lang="en-GB" sz="1400" dirty="0"/>
                        <a:t>&lt;60&gt;</a:t>
                      </a:r>
                    </a:p>
                  </a:txBody>
                  <a:tcPr/>
                </a:tc>
                <a:extLst>
                  <a:ext uri="{0D108BD9-81ED-4DB2-BD59-A6C34878D82A}">
                    <a16:rowId xmlns:a16="http://schemas.microsoft.com/office/drawing/2014/main" val="10000"/>
                  </a:ext>
                </a:extLst>
              </a:tr>
            </a:tbl>
          </a:graphicData>
        </a:graphic>
      </p:graphicFrame>
      <p:sp>
        <p:nvSpPr>
          <p:cNvPr id="70" name="TextBox 69"/>
          <p:cNvSpPr txBox="1"/>
          <p:nvPr/>
        </p:nvSpPr>
        <p:spPr>
          <a:xfrm>
            <a:off x="3950202" y="2627315"/>
            <a:ext cx="636713" cy="307777"/>
          </a:xfrm>
          <a:prstGeom prst="rect">
            <a:avLst/>
          </a:prstGeom>
          <a:noFill/>
        </p:spPr>
        <p:txBody>
          <a:bodyPr wrap="none" rtlCol="0">
            <a:spAutoFit/>
          </a:bodyPr>
          <a:lstStyle/>
          <a:p>
            <a:r>
              <a:rPr lang="en-GB" sz="1400" dirty="0"/>
              <a:t>&lt;id,1&gt;</a:t>
            </a:r>
          </a:p>
        </p:txBody>
      </p:sp>
      <p:sp>
        <p:nvSpPr>
          <p:cNvPr id="73" name="TextBox 72"/>
          <p:cNvSpPr txBox="1"/>
          <p:nvPr/>
        </p:nvSpPr>
        <p:spPr>
          <a:xfrm>
            <a:off x="4401186" y="2985391"/>
            <a:ext cx="636713" cy="307777"/>
          </a:xfrm>
          <a:prstGeom prst="rect">
            <a:avLst/>
          </a:prstGeom>
          <a:noFill/>
        </p:spPr>
        <p:txBody>
          <a:bodyPr wrap="none" rtlCol="0">
            <a:spAutoFit/>
          </a:bodyPr>
          <a:lstStyle/>
          <a:p>
            <a:r>
              <a:rPr lang="en-GB" sz="1400" dirty="0"/>
              <a:t>&lt;id,2&gt;</a:t>
            </a:r>
          </a:p>
        </p:txBody>
      </p:sp>
      <p:sp>
        <p:nvSpPr>
          <p:cNvPr id="74" name="TextBox 73"/>
          <p:cNvSpPr txBox="1"/>
          <p:nvPr/>
        </p:nvSpPr>
        <p:spPr>
          <a:xfrm>
            <a:off x="4792609" y="3308992"/>
            <a:ext cx="636713" cy="307777"/>
          </a:xfrm>
          <a:prstGeom prst="rect">
            <a:avLst/>
          </a:prstGeom>
          <a:noFill/>
        </p:spPr>
        <p:txBody>
          <a:bodyPr wrap="none" rtlCol="0">
            <a:spAutoFit/>
          </a:bodyPr>
          <a:lstStyle/>
          <a:p>
            <a:r>
              <a:rPr lang="en-GB" sz="1400" dirty="0"/>
              <a:t>&lt;id,3&gt;</a:t>
            </a:r>
          </a:p>
        </p:txBody>
      </p:sp>
      <p:sp>
        <p:nvSpPr>
          <p:cNvPr id="75" name="TextBox 74"/>
          <p:cNvSpPr txBox="1"/>
          <p:nvPr/>
        </p:nvSpPr>
        <p:spPr>
          <a:xfrm>
            <a:off x="4586915" y="2294388"/>
            <a:ext cx="274434" cy="307777"/>
          </a:xfrm>
          <a:prstGeom prst="rect">
            <a:avLst/>
          </a:prstGeom>
          <a:noFill/>
        </p:spPr>
        <p:txBody>
          <a:bodyPr wrap="none" rtlCol="0">
            <a:spAutoFit/>
          </a:bodyPr>
          <a:lstStyle/>
          <a:p>
            <a:r>
              <a:rPr lang="en-GB" sz="1400" dirty="0"/>
              <a:t>=</a:t>
            </a:r>
          </a:p>
        </p:txBody>
      </p:sp>
      <p:sp>
        <p:nvSpPr>
          <p:cNvPr id="76" name="TextBox 75"/>
          <p:cNvSpPr txBox="1"/>
          <p:nvPr/>
        </p:nvSpPr>
        <p:spPr>
          <a:xfrm>
            <a:off x="4938578" y="2605947"/>
            <a:ext cx="274434" cy="307777"/>
          </a:xfrm>
          <a:prstGeom prst="rect">
            <a:avLst/>
          </a:prstGeom>
          <a:noFill/>
        </p:spPr>
        <p:txBody>
          <a:bodyPr wrap="none" rtlCol="0">
            <a:spAutoFit/>
          </a:bodyPr>
          <a:lstStyle/>
          <a:p>
            <a:r>
              <a:rPr lang="en-GB" sz="1400" dirty="0"/>
              <a:t>+</a:t>
            </a:r>
          </a:p>
        </p:txBody>
      </p:sp>
      <p:sp>
        <p:nvSpPr>
          <p:cNvPr id="80" name="TextBox 79"/>
          <p:cNvSpPr txBox="1"/>
          <p:nvPr/>
        </p:nvSpPr>
        <p:spPr>
          <a:xfrm>
            <a:off x="5347441" y="2982166"/>
            <a:ext cx="274434" cy="307777"/>
          </a:xfrm>
          <a:prstGeom prst="rect">
            <a:avLst/>
          </a:prstGeom>
          <a:noFill/>
        </p:spPr>
        <p:txBody>
          <a:bodyPr wrap="none" rtlCol="0">
            <a:spAutoFit/>
          </a:bodyPr>
          <a:lstStyle/>
          <a:p>
            <a:r>
              <a:rPr lang="en-GB" sz="1400" dirty="0"/>
              <a:t>*</a:t>
            </a:r>
          </a:p>
        </p:txBody>
      </p:sp>
      <p:sp>
        <p:nvSpPr>
          <p:cNvPr id="81" name="TextBox 80"/>
          <p:cNvSpPr txBox="1"/>
          <p:nvPr/>
        </p:nvSpPr>
        <p:spPr>
          <a:xfrm>
            <a:off x="5579405" y="3300827"/>
            <a:ext cx="367408" cy="307777"/>
          </a:xfrm>
          <a:prstGeom prst="rect">
            <a:avLst/>
          </a:prstGeom>
          <a:noFill/>
        </p:spPr>
        <p:txBody>
          <a:bodyPr wrap="none" rtlCol="0">
            <a:spAutoFit/>
          </a:bodyPr>
          <a:lstStyle/>
          <a:p>
            <a:r>
              <a:rPr lang="en-GB" sz="1400" dirty="0"/>
              <a:t>60</a:t>
            </a:r>
          </a:p>
        </p:txBody>
      </p:sp>
      <p:cxnSp>
        <p:nvCxnSpPr>
          <p:cNvPr id="82" name="Straight Connector 81"/>
          <p:cNvCxnSpPr/>
          <p:nvPr/>
        </p:nvCxnSpPr>
        <p:spPr>
          <a:xfrm flipH="1">
            <a:off x="4401186" y="2514454"/>
            <a:ext cx="185729"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793036" y="2858906"/>
            <a:ext cx="185729"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5213012" y="3187966"/>
            <a:ext cx="185729"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66205" y="3187966"/>
            <a:ext cx="140138"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153893" y="2849930"/>
            <a:ext cx="140138"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819497" y="2519035"/>
            <a:ext cx="140138"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2067234" y="2786282"/>
            <a:ext cx="1897742" cy="275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4" name="Table 93"/>
          <p:cNvGraphicFramePr>
            <a:graphicFrameLocks noGrp="1"/>
          </p:cNvGraphicFramePr>
          <p:nvPr>
            <p:extLst>
              <p:ext uri="{D42A27DB-BD31-4B8C-83A1-F6EECF244321}">
                <p14:modId xmlns:p14="http://schemas.microsoft.com/office/powerpoint/2010/main" val="1440535898"/>
              </p:ext>
            </p:extLst>
          </p:nvPr>
        </p:nvGraphicFramePr>
        <p:xfrm>
          <a:off x="6843294" y="2637172"/>
          <a:ext cx="2056701" cy="1097280"/>
        </p:xfrm>
        <a:graphic>
          <a:graphicData uri="http://schemas.openxmlformats.org/drawingml/2006/table">
            <a:tbl>
              <a:tblPr/>
              <a:tblGrid>
                <a:gridCol w="400517">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tblGrid>
              <a:tr h="223345">
                <a:tc>
                  <a:txBody>
                    <a:bodyPr/>
                    <a:lstStyle/>
                    <a:p>
                      <a:r>
                        <a:rPr lang="en-GB" sz="1200" dirty="0"/>
                        <a:t>1</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200" dirty="0"/>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3345">
                <a:tc>
                  <a:txBody>
                    <a:bodyPr/>
                    <a:lstStyle/>
                    <a:p>
                      <a:r>
                        <a:rPr lang="en-GB"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initial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3345">
                <a:tc>
                  <a:txBody>
                    <a:bodyPr/>
                    <a:lstStyle/>
                    <a:p>
                      <a:r>
                        <a:rPr lang="en-GB"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3345">
                <a:tc>
                  <a:txBody>
                    <a:bodyPr/>
                    <a:lstStyle/>
                    <a:p>
                      <a:r>
                        <a:rPr lang="en-GB"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GB"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5" name="TextBox 94"/>
          <p:cNvSpPr txBox="1"/>
          <p:nvPr/>
        </p:nvSpPr>
        <p:spPr>
          <a:xfrm>
            <a:off x="7300184" y="2374666"/>
            <a:ext cx="1146276" cy="307777"/>
          </a:xfrm>
          <a:prstGeom prst="rect">
            <a:avLst/>
          </a:prstGeom>
          <a:noFill/>
        </p:spPr>
        <p:txBody>
          <a:bodyPr wrap="none" rtlCol="0">
            <a:spAutoFit/>
          </a:bodyPr>
          <a:lstStyle/>
          <a:p>
            <a:r>
              <a:rPr lang="en-GB" sz="1400" dirty="0"/>
              <a:t>Symbol Table</a:t>
            </a:r>
          </a:p>
        </p:txBody>
      </p:sp>
      <p:sp>
        <p:nvSpPr>
          <p:cNvPr id="135" name="TextBox 134"/>
          <p:cNvSpPr txBox="1"/>
          <p:nvPr/>
        </p:nvSpPr>
        <p:spPr>
          <a:xfrm>
            <a:off x="5451799" y="4251057"/>
            <a:ext cx="636713" cy="307777"/>
          </a:xfrm>
          <a:prstGeom prst="rect">
            <a:avLst/>
          </a:prstGeom>
          <a:noFill/>
        </p:spPr>
        <p:txBody>
          <a:bodyPr wrap="none" rtlCol="0">
            <a:spAutoFit/>
          </a:bodyPr>
          <a:lstStyle/>
          <a:p>
            <a:r>
              <a:rPr lang="en-GB" sz="1400" dirty="0"/>
              <a:t>&lt;id,1&gt;</a:t>
            </a:r>
          </a:p>
        </p:txBody>
      </p:sp>
      <p:sp>
        <p:nvSpPr>
          <p:cNvPr id="136" name="TextBox 135"/>
          <p:cNvSpPr txBox="1"/>
          <p:nvPr/>
        </p:nvSpPr>
        <p:spPr>
          <a:xfrm>
            <a:off x="5837340" y="4630502"/>
            <a:ext cx="636713" cy="307777"/>
          </a:xfrm>
          <a:prstGeom prst="rect">
            <a:avLst/>
          </a:prstGeom>
          <a:noFill/>
        </p:spPr>
        <p:txBody>
          <a:bodyPr wrap="none" rtlCol="0">
            <a:spAutoFit/>
          </a:bodyPr>
          <a:lstStyle/>
          <a:p>
            <a:r>
              <a:rPr lang="en-GB" sz="1400" dirty="0"/>
              <a:t>&lt;id,2&gt;</a:t>
            </a:r>
          </a:p>
        </p:txBody>
      </p:sp>
      <p:sp>
        <p:nvSpPr>
          <p:cNvPr id="137" name="TextBox 136"/>
          <p:cNvSpPr txBox="1"/>
          <p:nvPr/>
        </p:nvSpPr>
        <p:spPr>
          <a:xfrm>
            <a:off x="6228763" y="4954103"/>
            <a:ext cx="636713" cy="307777"/>
          </a:xfrm>
          <a:prstGeom prst="rect">
            <a:avLst/>
          </a:prstGeom>
          <a:noFill/>
        </p:spPr>
        <p:txBody>
          <a:bodyPr wrap="none" rtlCol="0">
            <a:spAutoFit/>
          </a:bodyPr>
          <a:lstStyle/>
          <a:p>
            <a:r>
              <a:rPr lang="en-GB" sz="1400" dirty="0"/>
              <a:t>&lt;id,3&gt;</a:t>
            </a:r>
          </a:p>
        </p:txBody>
      </p:sp>
      <p:sp>
        <p:nvSpPr>
          <p:cNvPr id="138" name="TextBox 137"/>
          <p:cNvSpPr txBox="1"/>
          <p:nvPr/>
        </p:nvSpPr>
        <p:spPr>
          <a:xfrm>
            <a:off x="6374732" y="4251058"/>
            <a:ext cx="274434" cy="307777"/>
          </a:xfrm>
          <a:prstGeom prst="rect">
            <a:avLst/>
          </a:prstGeom>
          <a:noFill/>
        </p:spPr>
        <p:txBody>
          <a:bodyPr wrap="none" rtlCol="0">
            <a:spAutoFit/>
          </a:bodyPr>
          <a:lstStyle/>
          <a:p>
            <a:r>
              <a:rPr lang="en-GB" sz="1400" dirty="0"/>
              <a:t>+</a:t>
            </a:r>
          </a:p>
        </p:txBody>
      </p:sp>
      <p:sp>
        <p:nvSpPr>
          <p:cNvPr id="139" name="TextBox 138"/>
          <p:cNvSpPr txBox="1"/>
          <p:nvPr/>
        </p:nvSpPr>
        <p:spPr>
          <a:xfrm>
            <a:off x="6783595" y="4627277"/>
            <a:ext cx="274434" cy="307777"/>
          </a:xfrm>
          <a:prstGeom prst="rect">
            <a:avLst/>
          </a:prstGeom>
          <a:noFill/>
        </p:spPr>
        <p:txBody>
          <a:bodyPr wrap="none" rtlCol="0">
            <a:spAutoFit/>
          </a:bodyPr>
          <a:lstStyle/>
          <a:p>
            <a:r>
              <a:rPr lang="en-GB" sz="1400" dirty="0"/>
              <a:t>*</a:t>
            </a:r>
          </a:p>
        </p:txBody>
      </p:sp>
      <p:sp>
        <p:nvSpPr>
          <p:cNvPr id="140" name="TextBox 139"/>
          <p:cNvSpPr txBox="1"/>
          <p:nvPr/>
        </p:nvSpPr>
        <p:spPr>
          <a:xfrm>
            <a:off x="6982760" y="5279907"/>
            <a:ext cx="367408" cy="307777"/>
          </a:xfrm>
          <a:prstGeom prst="rect">
            <a:avLst/>
          </a:prstGeom>
          <a:noFill/>
        </p:spPr>
        <p:txBody>
          <a:bodyPr wrap="none" rtlCol="0">
            <a:spAutoFit/>
          </a:bodyPr>
          <a:lstStyle/>
          <a:p>
            <a:r>
              <a:rPr lang="en-GB" sz="1400" dirty="0"/>
              <a:t>60</a:t>
            </a:r>
          </a:p>
        </p:txBody>
      </p:sp>
      <p:cxnSp>
        <p:nvCxnSpPr>
          <p:cNvPr id="141" name="Straight Connector 140"/>
          <p:cNvCxnSpPr/>
          <p:nvPr/>
        </p:nvCxnSpPr>
        <p:spPr>
          <a:xfrm flipH="1">
            <a:off x="5837340" y="4159565"/>
            <a:ext cx="185729"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6229190" y="4504017"/>
            <a:ext cx="185729"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6649166" y="4833077"/>
            <a:ext cx="185729"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02359" y="4833077"/>
            <a:ext cx="140138"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590047" y="4495041"/>
            <a:ext cx="140138"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255651" y="4164146"/>
            <a:ext cx="140138" cy="112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039760" y="3705383"/>
            <a:ext cx="3723349" cy="44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6001592" y="3951025"/>
            <a:ext cx="274434" cy="307777"/>
          </a:xfrm>
          <a:prstGeom prst="rect">
            <a:avLst/>
          </a:prstGeom>
          <a:noFill/>
        </p:spPr>
        <p:txBody>
          <a:bodyPr wrap="none" rtlCol="0">
            <a:spAutoFit/>
          </a:bodyPr>
          <a:lstStyle/>
          <a:p>
            <a:r>
              <a:rPr lang="en-GB" sz="1400" dirty="0"/>
              <a:t>=</a:t>
            </a:r>
          </a:p>
        </p:txBody>
      </p:sp>
      <p:cxnSp>
        <p:nvCxnSpPr>
          <p:cNvPr id="163" name="Straight Connector 162"/>
          <p:cNvCxnSpPr/>
          <p:nvPr/>
        </p:nvCxnSpPr>
        <p:spPr>
          <a:xfrm>
            <a:off x="7166574" y="5217133"/>
            <a:ext cx="0" cy="125548"/>
          </a:xfrm>
          <a:prstGeom prst="line">
            <a:avLst/>
          </a:prstGeom>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6920812" y="4925959"/>
            <a:ext cx="867930" cy="307777"/>
          </a:xfrm>
          <a:prstGeom prst="rect">
            <a:avLst/>
          </a:prstGeom>
          <a:noFill/>
        </p:spPr>
        <p:txBody>
          <a:bodyPr wrap="none" rtlCol="0">
            <a:spAutoFit/>
          </a:bodyPr>
          <a:lstStyle/>
          <a:p>
            <a:r>
              <a:rPr lang="en-GB" sz="1400" dirty="0" err="1"/>
              <a:t>inttofloat</a:t>
            </a:r>
            <a:endParaRPr lang="en-GB" sz="1400" dirty="0"/>
          </a:p>
        </p:txBody>
      </p:sp>
      <p:sp>
        <p:nvSpPr>
          <p:cNvPr id="168" name="TextBox 167"/>
          <p:cNvSpPr txBox="1"/>
          <p:nvPr/>
        </p:nvSpPr>
        <p:spPr>
          <a:xfrm>
            <a:off x="3035269" y="4194769"/>
            <a:ext cx="2225289" cy="954107"/>
          </a:xfrm>
          <a:prstGeom prst="rect">
            <a:avLst/>
          </a:prstGeom>
          <a:noFill/>
        </p:spPr>
        <p:txBody>
          <a:bodyPr wrap="none" rtlCol="0">
            <a:spAutoFit/>
          </a:bodyPr>
          <a:lstStyle/>
          <a:p>
            <a:r>
              <a:rPr lang="en-GB" sz="1400" dirty="0">
                <a:latin typeface="Courier New" panose="02070309020205020404" pitchFamily="49" charset="0"/>
                <a:cs typeface="Courier New" panose="02070309020205020404" pitchFamily="49" charset="0"/>
              </a:rPr>
              <a:t>t1 = </a:t>
            </a:r>
            <a:r>
              <a:rPr lang="en-GB" sz="1400" dirty="0" err="1">
                <a:latin typeface="Courier New" panose="02070309020205020404" pitchFamily="49" charset="0"/>
                <a:cs typeface="Courier New" panose="02070309020205020404" pitchFamily="49" charset="0"/>
              </a:rPr>
              <a:t>inttofloat</a:t>
            </a:r>
            <a:r>
              <a:rPr lang="en-GB" sz="1400" dirty="0">
                <a:latin typeface="Courier New" panose="02070309020205020404" pitchFamily="49" charset="0"/>
                <a:cs typeface="Courier New" panose="02070309020205020404" pitchFamily="49" charset="0"/>
              </a:rPr>
              <a:t>(60)</a:t>
            </a:r>
          </a:p>
          <a:p>
            <a:r>
              <a:rPr lang="en-GB" sz="1400" dirty="0">
                <a:latin typeface="Courier New" panose="02070309020205020404" pitchFamily="49" charset="0"/>
                <a:cs typeface="Courier New" panose="02070309020205020404" pitchFamily="49" charset="0"/>
              </a:rPr>
              <a:t>t2 = id3 * t1</a:t>
            </a:r>
          </a:p>
          <a:p>
            <a:r>
              <a:rPr lang="en-GB" sz="1400" dirty="0">
                <a:latin typeface="Courier New" panose="02070309020205020404" pitchFamily="49" charset="0"/>
                <a:cs typeface="Courier New" panose="02070309020205020404" pitchFamily="49" charset="0"/>
              </a:rPr>
              <a:t>t3 = id2 + t2</a:t>
            </a:r>
          </a:p>
          <a:p>
            <a:r>
              <a:rPr lang="en-GB" sz="1400" dirty="0">
                <a:latin typeface="Courier New" panose="02070309020205020404" pitchFamily="49" charset="0"/>
                <a:cs typeface="Courier New" panose="02070309020205020404" pitchFamily="49" charset="0"/>
              </a:rPr>
              <a:t>id1 = t3</a:t>
            </a:r>
          </a:p>
        </p:txBody>
      </p:sp>
      <p:cxnSp>
        <p:nvCxnSpPr>
          <p:cNvPr id="171" name="Straight Arrow Connector 170"/>
          <p:cNvCxnSpPr/>
          <p:nvPr/>
        </p:nvCxnSpPr>
        <p:spPr>
          <a:xfrm>
            <a:off x="2555776" y="4404945"/>
            <a:ext cx="46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3803505" y="5187298"/>
            <a:ext cx="1795684" cy="523220"/>
          </a:xfrm>
          <a:prstGeom prst="rect">
            <a:avLst/>
          </a:prstGeom>
          <a:noFill/>
        </p:spPr>
        <p:txBody>
          <a:bodyPr wrap="none" rtlCol="0">
            <a:spAutoFit/>
          </a:bodyPr>
          <a:lstStyle/>
          <a:p>
            <a:r>
              <a:rPr lang="en-GB" sz="1400" dirty="0">
                <a:latin typeface="Courier New" panose="02070309020205020404" pitchFamily="49" charset="0"/>
                <a:cs typeface="Courier New" panose="02070309020205020404" pitchFamily="49" charset="0"/>
              </a:rPr>
              <a:t>t1 = id3 * 60.0</a:t>
            </a:r>
          </a:p>
          <a:p>
            <a:r>
              <a:rPr lang="en-GB" sz="1400" dirty="0">
                <a:latin typeface="Courier New" panose="02070309020205020404" pitchFamily="49" charset="0"/>
                <a:cs typeface="Courier New" panose="02070309020205020404" pitchFamily="49" charset="0"/>
              </a:rPr>
              <a:t>id1 = id2 + t1</a:t>
            </a:r>
          </a:p>
        </p:txBody>
      </p:sp>
      <p:cxnSp>
        <p:nvCxnSpPr>
          <p:cNvPr id="174" name="Straight Arrow Connector 173"/>
          <p:cNvCxnSpPr>
            <a:endCxn id="172" idx="1"/>
          </p:cNvCxnSpPr>
          <p:nvPr/>
        </p:nvCxnSpPr>
        <p:spPr>
          <a:xfrm>
            <a:off x="2555776" y="5107991"/>
            <a:ext cx="1247729" cy="34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3080377" y="5738837"/>
            <a:ext cx="1858201" cy="1015663"/>
          </a:xfrm>
          <a:prstGeom prst="rect">
            <a:avLst/>
          </a:prstGeom>
          <a:noFill/>
        </p:spPr>
        <p:txBody>
          <a:bodyPr wrap="none" rtlCol="0">
            <a:spAutoFit/>
          </a:bodyPr>
          <a:lstStyle/>
          <a:p>
            <a:r>
              <a:rPr lang="en-GB" sz="1200" dirty="0">
                <a:latin typeface="Courier New" panose="02070309020205020404" pitchFamily="49" charset="0"/>
                <a:cs typeface="Courier New" panose="02070309020205020404" pitchFamily="49" charset="0"/>
              </a:rPr>
              <a:t>LDF  R2, id3</a:t>
            </a:r>
          </a:p>
          <a:p>
            <a:r>
              <a:rPr lang="en-GB" sz="1200" dirty="0">
                <a:latin typeface="Courier New" panose="02070309020205020404" pitchFamily="49" charset="0"/>
                <a:cs typeface="Courier New" panose="02070309020205020404" pitchFamily="49" charset="0"/>
              </a:rPr>
              <a:t>MULF R2, R2, #60.0</a:t>
            </a:r>
          </a:p>
          <a:p>
            <a:r>
              <a:rPr lang="en-GB" sz="1200" dirty="0">
                <a:latin typeface="Courier New" panose="02070309020205020404" pitchFamily="49" charset="0"/>
                <a:cs typeface="Courier New" panose="02070309020205020404" pitchFamily="49" charset="0"/>
              </a:rPr>
              <a:t>LDF  R1, id2</a:t>
            </a:r>
          </a:p>
          <a:p>
            <a:r>
              <a:rPr lang="en-GB" sz="1200" dirty="0">
                <a:latin typeface="Courier New" panose="02070309020205020404" pitchFamily="49" charset="0"/>
                <a:cs typeface="Courier New" panose="02070309020205020404" pitchFamily="49" charset="0"/>
              </a:rPr>
              <a:t>ADDF R1, R1, R2</a:t>
            </a:r>
          </a:p>
          <a:p>
            <a:r>
              <a:rPr lang="en-GB" sz="1200" dirty="0">
                <a:latin typeface="Courier New" panose="02070309020205020404" pitchFamily="49" charset="0"/>
                <a:cs typeface="Courier New" panose="02070309020205020404" pitchFamily="49" charset="0"/>
              </a:rPr>
              <a:t>STF  id1, R1</a:t>
            </a:r>
          </a:p>
        </p:txBody>
      </p:sp>
      <p:cxnSp>
        <p:nvCxnSpPr>
          <p:cNvPr id="177" name="Straight Arrow Connector 176"/>
          <p:cNvCxnSpPr/>
          <p:nvPr/>
        </p:nvCxnSpPr>
        <p:spPr>
          <a:xfrm>
            <a:off x="2339752" y="5769485"/>
            <a:ext cx="676353" cy="16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E506A35-706F-49C1-A327-D220B00C8BA0}"/>
              </a:ext>
            </a:extLst>
          </p:cNvPr>
          <p:cNvSpPr txBox="1"/>
          <p:nvPr/>
        </p:nvSpPr>
        <p:spPr>
          <a:xfrm>
            <a:off x="8870202" y="6597352"/>
            <a:ext cx="301686" cy="369332"/>
          </a:xfrm>
          <a:prstGeom prst="rect">
            <a:avLst/>
          </a:prstGeom>
          <a:noFill/>
        </p:spPr>
        <p:txBody>
          <a:bodyPr wrap="none" rtlCol="0">
            <a:spAutoFit/>
          </a:bodyPr>
          <a:lstStyle/>
          <a:p>
            <a:r>
              <a:rPr lang="en-GB" dirty="0"/>
              <a:t>7</a:t>
            </a:r>
          </a:p>
        </p:txBody>
      </p:sp>
    </p:spTree>
    <p:extLst>
      <p:ext uri="{BB962C8B-B14F-4D97-AF65-F5344CB8AC3E}">
        <p14:creationId xmlns:p14="http://schemas.microsoft.com/office/powerpoint/2010/main" val="157013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4"/>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136"/>
                                        </p:tgtEl>
                                        <p:attrNameLst>
                                          <p:attrName>style.visibility</p:attrName>
                                        </p:attrNameLst>
                                      </p:cBhvr>
                                      <p:to>
                                        <p:strVal val="visible"/>
                                      </p:to>
                                    </p:set>
                                  </p:childTnLst>
                                </p:cTn>
                              </p:par>
                              <p:par>
                                <p:cTn id="95" presetID="1" presetClass="entr" presetSubtype="0" fill="hold" grpId="1" nodeType="withEffect">
                                  <p:stCondLst>
                                    <p:cond delay="0"/>
                                  </p:stCondLst>
                                  <p:childTnLst>
                                    <p:set>
                                      <p:cBhvr>
                                        <p:cTn id="96" dur="1" fill="hold">
                                          <p:stCondLst>
                                            <p:cond delay="0"/>
                                          </p:stCondLst>
                                        </p:cTn>
                                        <p:tgtEl>
                                          <p:spTgt spid="137"/>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138"/>
                                        </p:tgtEl>
                                        <p:attrNameLst>
                                          <p:attrName>style.visibility</p:attrName>
                                        </p:attrNameLst>
                                      </p:cBhvr>
                                      <p:to>
                                        <p:strVal val="visible"/>
                                      </p:to>
                                    </p:set>
                                  </p:childTnLst>
                                </p:cTn>
                              </p:par>
                              <p:par>
                                <p:cTn id="99" presetID="1" presetClass="entr" presetSubtype="0" fill="hold" grpId="1" nodeType="withEffect">
                                  <p:stCondLst>
                                    <p:cond delay="0"/>
                                  </p:stCondLst>
                                  <p:childTnLst>
                                    <p:set>
                                      <p:cBhvr>
                                        <p:cTn id="100" dur="1" fill="hold">
                                          <p:stCondLst>
                                            <p:cond delay="0"/>
                                          </p:stCondLst>
                                        </p:cTn>
                                        <p:tgtEl>
                                          <p:spTgt spid="139"/>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1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4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4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6"/>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135"/>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6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3"/>
                                        </p:tgtEl>
                                        <p:attrNameLst>
                                          <p:attrName>style.visibility</p:attrName>
                                        </p:attrNameLst>
                                      </p:cBhvr>
                                      <p:to>
                                        <p:strVal val="visible"/>
                                      </p:to>
                                    </p:set>
                                  </p:childTnLst>
                                </p:cTn>
                              </p:par>
                              <p:par>
                                <p:cTn id="121" presetID="1" presetClass="entr" presetSubtype="0" fill="hold" grpId="1" nodeType="withEffect">
                                  <p:stCondLst>
                                    <p:cond delay="0"/>
                                  </p:stCondLst>
                                  <p:childTnLst>
                                    <p:set>
                                      <p:cBhvr>
                                        <p:cTn id="122" dur="1" fill="hold">
                                          <p:stCondLst>
                                            <p:cond delay="0"/>
                                          </p:stCondLst>
                                        </p:cTn>
                                        <p:tgtEl>
                                          <p:spTgt spid="16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7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7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70" grpId="0"/>
      <p:bldP spid="73" grpId="0"/>
      <p:bldP spid="74" grpId="0"/>
      <p:bldP spid="75" grpId="0"/>
      <p:bldP spid="76" grpId="0"/>
      <p:bldP spid="80" grpId="0"/>
      <p:bldP spid="81" grpId="0"/>
      <p:bldP spid="95" grpId="0"/>
      <p:bldP spid="135" grpId="0"/>
      <p:bldP spid="135" grpId="1"/>
      <p:bldP spid="136" grpId="0"/>
      <p:bldP spid="136" grpId="1"/>
      <p:bldP spid="137" grpId="0"/>
      <p:bldP spid="137" grpId="1"/>
      <p:bldP spid="138" grpId="0"/>
      <p:bldP spid="138" grpId="1"/>
      <p:bldP spid="139" grpId="0"/>
      <p:bldP spid="139" grpId="1"/>
      <p:bldP spid="140" grpId="0"/>
      <p:bldP spid="140" grpId="1"/>
      <p:bldP spid="161" grpId="0"/>
      <p:bldP spid="161" grpId="1"/>
      <p:bldP spid="164" grpId="0"/>
      <p:bldP spid="164" grpId="1"/>
      <p:bldP spid="168" grpId="0"/>
      <p:bldP spid="172" grpId="0"/>
      <p:bldP spid="1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DBD6B2-3E2A-4EFF-B59C-AC1250164AF7}"/>
              </a:ext>
            </a:extLst>
          </p:cNvPr>
          <p:cNvSpPr>
            <a:spLocks noGrp="1"/>
          </p:cNvSpPr>
          <p:nvPr>
            <p:ph sz="quarter" idx="11"/>
          </p:nvPr>
        </p:nvSpPr>
        <p:spPr/>
        <p:txBody>
          <a:bodyPr/>
          <a:lstStyle/>
          <a:p>
            <a:r>
              <a:rPr lang="en-GB" dirty="0"/>
              <a:t>Compilers</a:t>
            </a:r>
          </a:p>
        </p:txBody>
      </p:sp>
      <p:sp>
        <p:nvSpPr>
          <p:cNvPr id="3" name="Content Placeholder 2">
            <a:extLst>
              <a:ext uri="{FF2B5EF4-FFF2-40B4-BE49-F238E27FC236}">
                <a16:creationId xmlns:a16="http://schemas.microsoft.com/office/drawing/2014/main" id="{CD2FFDD0-8187-4756-BA49-8896A7B735B3}"/>
              </a:ext>
            </a:extLst>
          </p:cNvPr>
          <p:cNvSpPr>
            <a:spLocks noGrp="1"/>
          </p:cNvSpPr>
          <p:nvPr>
            <p:ph sz="quarter" idx="12"/>
          </p:nvPr>
        </p:nvSpPr>
        <p:spPr/>
        <p:txBody>
          <a:bodyPr/>
          <a:lstStyle/>
          <a:p>
            <a:r>
              <a:rPr lang="en-GB" dirty="0"/>
              <a:t>Syntax Trees</a:t>
            </a:r>
          </a:p>
        </p:txBody>
      </p:sp>
      <p:sp>
        <p:nvSpPr>
          <p:cNvPr id="4" name="Content Placeholder 3">
            <a:extLst>
              <a:ext uri="{FF2B5EF4-FFF2-40B4-BE49-F238E27FC236}">
                <a16:creationId xmlns:a16="http://schemas.microsoft.com/office/drawing/2014/main" id="{D95A9C37-2AAF-4BEA-9CCA-C0DCC06477FD}"/>
              </a:ext>
            </a:extLst>
          </p:cNvPr>
          <p:cNvSpPr>
            <a:spLocks noGrp="1"/>
          </p:cNvSpPr>
          <p:nvPr>
            <p:ph sz="quarter" idx="10"/>
          </p:nvPr>
        </p:nvSpPr>
        <p:spPr/>
        <p:txBody>
          <a:bodyPr/>
          <a:lstStyle/>
          <a:p>
            <a:r>
              <a:rPr lang="en-GB" dirty="0"/>
              <a:t>Abstract syntax trees (or syntax trees) are data structures widely used in compilers to represent the structure of program code.</a:t>
            </a:r>
          </a:p>
          <a:p>
            <a:r>
              <a:rPr lang="en-GB" dirty="0"/>
              <a:t>For now we will consider only mathematical expressions (assignments that can be part of code).</a:t>
            </a:r>
          </a:p>
          <a:p>
            <a:r>
              <a:rPr lang="en-GB" dirty="0"/>
              <a:t>We will consider syntax trees again, in more detail, in a future lecture.</a:t>
            </a:r>
          </a:p>
        </p:txBody>
      </p:sp>
      <p:sp>
        <p:nvSpPr>
          <p:cNvPr id="5" name="TextBox 4">
            <a:extLst>
              <a:ext uri="{FF2B5EF4-FFF2-40B4-BE49-F238E27FC236}">
                <a16:creationId xmlns:a16="http://schemas.microsoft.com/office/drawing/2014/main" id="{9314C207-813B-42AB-897A-8130B0695798}"/>
              </a:ext>
            </a:extLst>
          </p:cNvPr>
          <p:cNvSpPr txBox="1"/>
          <p:nvPr/>
        </p:nvSpPr>
        <p:spPr>
          <a:xfrm>
            <a:off x="8870202" y="6597352"/>
            <a:ext cx="301686" cy="369332"/>
          </a:xfrm>
          <a:prstGeom prst="rect">
            <a:avLst/>
          </a:prstGeom>
          <a:noFill/>
        </p:spPr>
        <p:txBody>
          <a:bodyPr wrap="none" rtlCol="0">
            <a:spAutoFit/>
          </a:bodyPr>
          <a:lstStyle/>
          <a:p>
            <a:r>
              <a:rPr lang="en-GB" dirty="0"/>
              <a:t>8</a:t>
            </a:r>
          </a:p>
        </p:txBody>
      </p:sp>
    </p:spTree>
    <p:extLst>
      <p:ext uri="{BB962C8B-B14F-4D97-AF65-F5344CB8AC3E}">
        <p14:creationId xmlns:p14="http://schemas.microsoft.com/office/powerpoint/2010/main" val="94659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CDEBC-BE5C-4935-8F64-08706198A585}"/>
              </a:ext>
            </a:extLst>
          </p:cNvPr>
          <p:cNvSpPr>
            <a:spLocks noGrp="1"/>
          </p:cNvSpPr>
          <p:nvPr>
            <p:ph sz="quarter" idx="11"/>
          </p:nvPr>
        </p:nvSpPr>
        <p:spPr/>
        <p:txBody>
          <a:bodyPr/>
          <a:lstStyle/>
          <a:p>
            <a:r>
              <a:rPr lang="en-GB" dirty="0"/>
              <a:t>Compilers</a:t>
            </a:r>
          </a:p>
        </p:txBody>
      </p:sp>
      <p:sp>
        <p:nvSpPr>
          <p:cNvPr id="3" name="Content Placeholder 2">
            <a:extLst>
              <a:ext uri="{FF2B5EF4-FFF2-40B4-BE49-F238E27FC236}">
                <a16:creationId xmlns:a16="http://schemas.microsoft.com/office/drawing/2014/main" id="{1C08369C-2DA7-46EB-836D-19EA2C440313}"/>
              </a:ext>
            </a:extLst>
          </p:cNvPr>
          <p:cNvSpPr>
            <a:spLocks noGrp="1"/>
          </p:cNvSpPr>
          <p:nvPr>
            <p:ph sz="quarter" idx="12"/>
          </p:nvPr>
        </p:nvSpPr>
        <p:spPr/>
        <p:txBody>
          <a:bodyPr/>
          <a:lstStyle/>
          <a:p>
            <a:r>
              <a:rPr lang="en-GB" dirty="0"/>
              <a:t>Simple Syntax Trees</a:t>
            </a:r>
          </a:p>
        </p:txBody>
      </p:sp>
      <p:sp>
        <p:nvSpPr>
          <p:cNvPr id="4" name="Content Placeholder 3">
            <a:extLst>
              <a:ext uri="{FF2B5EF4-FFF2-40B4-BE49-F238E27FC236}">
                <a16:creationId xmlns:a16="http://schemas.microsoft.com/office/drawing/2014/main" id="{EA3FB0F0-F047-4CE2-B5F9-DEDC38BC7F43}"/>
              </a:ext>
            </a:extLst>
          </p:cNvPr>
          <p:cNvSpPr>
            <a:spLocks noGrp="1"/>
          </p:cNvSpPr>
          <p:nvPr>
            <p:ph sz="quarter" idx="10"/>
          </p:nvPr>
        </p:nvSpPr>
        <p:spPr/>
        <p:txBody>
          <a:bodyPr/>
          <a:lstStyle/>
          <a:p>
            <a:r>
              <a:rPr lang="en-GB" dirty="0"/>
              <a:t>Consider the two types of operations in basic mathematics:</a:t>
            </a:r>
          </a:p>
          <a:p>
            <a:pPr lvl="1"/>
            <a:r>
              <a:rPr lang="en-GB" dirty="0"/>
              <a:t>Binary Operators (e.g. + as in 3 + 4)</a:t>
            </a:r>
          </a:p>
          <a:p>
            <a:pPr lvl="1"/>
            <a:endParaRPr lang="en-GB" dirty="0"/>
          </a:p>
          <a:p>
            <a:pPr lvl="1"/>
            <a:endParaRPr lang="en-GB" dirty="0"/>
          </a:p>
          <a:p>
            <a:pPr lvl="1"/>
            <a:endParaRPr lang="en-GB" dirty="0"/>
          </a:p>
          <a:p>
            <a:pPr lvl="1"/>
            <a:r>
              <a:rPr lang="en-GB" dirty="0"/>
              <a:t>Unary Operators (e.g. - as in -3)</a:t>
            </a:r>
          </a:p>
          <a:p>
            <a:pPr marL="355600" lvl="1" indent="0">
              <a:buNone/>
            </a:pPr>
            <a:endParaRPr lang="en-GB" dirty="0"/>
          </a:p>
          <a:p>
            <a:pPr marL="355600" lvl="1" indent="0">
              <a:buNone/>
            </a:pPr>
            <a:endParaRPr lang="en-GB" dirty="0"/>
          </a:p>
          <a:p>
            <a:pPr marL="355600" lvl="1" indent="0">
              <a:buNone/>
            </a:pPr>
            <a:endParaRPr lang="en-GB" dirty="0"/>
          </a:p>
        </p:txBody>
      </p:sp>
      <p:sp>
        <p:nvSpPr>
          <p:cNvPr id="5" name="TextBox 4"/>
          <p:cNvSpPr txBox="1"/>
          <p:nvPr/>
        </p:nvSpPr>
        <p:spPr>
          <a:xfrm>
            <a:off x="3923928" y="5229200"/>
            <a:ext cx="308098" cy="523220"/>
          </a:xfrm>
          <a:prstGeom prst="rect">
            <a:avLst/>
          </a:prstGeom>
          <a:noFill/>
        </p:spPr>
        <p:txBody>
          <a:bodyPr wrap="none" rtlCol="0">
            <a:spAutoFit/>
          </a:bodyPr>
          <a:lstStyle/>
          <a:p>
            <a:r>
              <a:rPr lang="en-GB" sz="2800" dirty="0">
                <a:latin typeface="Bell MT" panose="02020503060305020303" pitchFamily="18" charset="0"/>
              </a:rPr>
              <a:t>-</a:t>
            </a:r>
          </a:p>
        </p:txBody>
      </p:sp>
      <p:sp>
        <p:nvSpPr>
          <p:cNvPr id="6" name="TextBox 5"/>
          <p:cNvSpPr txBox="1"/>
          <p:nvPr/>
        </p:nvSpPr>
        <p:spPr>
          <a:xfrm>
            <a:off x="3900684" y="5995730"/>
            <a:ext cx="367408" cy="523220"/>
          </a:xfrm>
          <a:prstGeom prst="rect">
            <a:avLst/>
          </a:prstGeom>
          <a:noFill/>
        </p:spPr>
        <p:txBody>
          <a:bodyPr wrap="none" rtlCol="0">
            <a:spAutoFit/>
          </a:bodyPr>
          <a:lstStyle/>
          <a:p>
            <a:r>
              <a:rPr lang="en-GB" sz="2800" dirty="0"/>
              <a:t>3</a:t>
            </a:r>
          </a:p>
        </p:txBody>
      </p:sp>
      <p:cxnSp>
        <p:nvCxnSpPr>
          <p:cNvPr id="8" name="Straight Connector 7"/>
          <p:cNvCxnSpPr>
            <a:stCxn id="5" idx="2"/>
            <a:endCxn id="6" idx="0"/>
          </p:cNvCxnSpPr>
          <p:nvPr/>
        </p:nvCxnSpPr>
        <p:spPr>
          <a:xfrm>
            <a:off x="4077977" y="5752420"/>
            <a:ext cx="6411" cy="2433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75856" y="4005064"/>
            <a:ext cx="367408" cy="523220"/>
          </a:xfrm>
          <a:prstGeom prst="rect">
            <a:avLst/>
          </a:prstGeom>
          <a:noFill/>
        </p:spPr>
        <p:txBody>
          <a:bodyPr wrap="none" rtlCol="0">
            <a:spAutoFit/>
          </a:bodyPr>
          <a:lstStyle/>
          <a:p>
            <a:r>
              <a:rPr lang="en-GB" sz="2800" dirty="0"/>
              <a:t>3</a:t>
            </a:r>
          </a:p>
        </p:txBody>
      </p:sp>
      <p:sp>
        <p:nvSpPr>
          <p:cNvPr id="16" name="TextBox 15"/>
          <p:cNvSpPr txBox="1"/>
          <p:nvPr/>
        </p:nvSpPr>
        <p:spPr>
          <a:xfrm>
            <a:off x="4499992" y="4005064"/>
            <a:ext cx="367408" cy="523220"/>
          </a:xfrm>
          <a:prstGeom prst="rect">
            <a:avLst/>
          </a:prstGeom>
          <a:noFill/>
        </p:spPr>
        <p:txBody>
          <a:bodyPr wrap="none" rtlCol="0">
            <a:spAutoFit/>
          </a:bodyPr>
          <a:lstStyle/>
          <a:p>
            <a:r>
              <a:rPr lang="en-GB" sz="2800" dirty="0"/>
              <a:t>4</a:t>
            </a:r>
          </a:p>
        </p:txBody>
      </p:sp>
      <p:sp>
        <p:nvSpPr>
          <p:cNvPr id="17" name="TextBox 16"/>
          <p:cNvSpPr txBox="1"/>
          <p:nvPr/>
        </p:nvSpPr>
        <p:spPr>
          <a:xfrm>
            <a:off x="3863386" y="3325049"/>
            <a:ext cx="364202" cy="523220"/>
          </a:xfrm>
          <a:prstGeom prst="rect">
            <a:avLst/>
          </a:prstGeom>
          <a:noFill/>
        </p:spPr>
        <p:txBody>
          <a:bodyPr wrap="none" rtlCol="0">
            <a:spAutoFit/>
          </a:bodyPr>
          <a:lstStyle/>
          <a:p>
            <a:r>
              <a:rPr lang="en-GB" sz="2800" dirty="0"/>
              <a:t>+</a:t>
            </a:r>
          </a:p>
        </p:txBody>
      </p:sp>
      <p:cxnSp>
        <p:nvCxnSpPr>
          <p:cNvPr id="19" name="Straight Connector 18"/>
          <p:cNvCxnSpPr/>
          <p:nvPr/>
        </p:nvCxnSpPr>
        <p:spPr>
          <a:xfrm flipH="1">
            <a:off x="3563888" y="3789040"/>
            <a:ext cx="360040" cy="2880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39952" y="3761754"/>
            <a:ext cx="387134" cy="3396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A2223A1-0ADE-479C-B8D1-3B00BD4371D0}"/>
              </a:ext>
            </a:extLst>
          </p:cNvPr>
          <p:cNvSpPr txBox="1"/>
          <p:nvPr/>
        </p:nvSpPr>
        <p:spPr>
          <a:xfrm>
            <a:off x="8870202" y="6597352"/>
            <a:ext cx="301686" cy="369332"/>
          </a:xfrm>
          <a:prstGeom prst="rect">
            <a:avLst/>
          </a:prstGeom>
          <a:noFill/>
        </p:spPr>
        <p:txBody>
          <a:bodyPr wrap="none" rtlCol="0">
            <a:spAutoFit/>
          </a:bodyPr>
          <a:lstStyle/>
          <a:p>
            <a:r>
              <a:rPr lang="en-GB" dirty="0"/>
              <a:t>9</a:t>
            </a:r>
          </a:p>
        </p:txBody>
      </p:sp>
    </p:spTree>
    <p:extLst>
      <p:ext uri="{BB962C8B-B14F-4D97-AF65-F5344CB8AC3E}">
        <p14:creationId xmlns:p14="http://schemas.microsoft.com/office/powerpoint/2010/main" val="1874918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24303</TotalTime>
  <Words>1350</Words>
  <Application>Microsoft Office PowerPoint</Application>
  <PresentationFormat>On-screen Show (4:3)</PresentationFormat>
  <Paragraphs>265</Paragraphs>
  <Slides>19</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Bell MT</vt:lpstr>
      <vt:lpstr>Calibri</vt:lpstr>
      <vt:lpstr>Cambria Math</vt:lpstr>
      <vt:lpstr>Courier New</vt:lpstr>
      <vt:lpstr>Office Theme</vt:lpstr>
      <vt:lpstr>Bitmap Image</vt:lpstr>
      <vt:lpstr>COMP1820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Yasmine</dc:creator>
  <cp:lastModifiedBy>Christine Du Toit</cp:lastModifiedBy>
  <cp:revision>923</cp:revision>
  <cp:lastPrinted>2018-11-13T12:59:22Z</cp:lastPrinted>
  <dcterms:created xsi:type="dcterms:W3CDTF">2014-12-09T13:36:02Z</dcterms:created>
  <dcterms:modified xsi:type="dcterms:W3CDTF">2021-01-20T11:10:49Z</dcterms:modified>
</cp:coreProperties>
</file>