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6"/>
  </p:notesMasterIdLst>
  <p:sldIdLst>
    <p:sldId id="867" r:id="rId3"/>
    <p:sldId id="330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52" r:id="rId12"/>
    <p:sldId id="354" r:id="rId13"/>
    <p:sldId id="360" r:id="rId14"/>
    <p:sldId id="361" r:id="rId15"/>
    <p:sldId id="872" r:id="rId16"/>
    <p:sldId id="868" r:id="rId17"/>
    <p:sldId id="874" r:id="rId18"/>
    <p:sldId id="870" r:id="rId19"/>
    <p:sldId id="871" r:id="rId20"/>
    <p:sldId id="364" r:id="rId21"/>
    <p:sldId id="875" r:id="rId22"/>
    <p:sldId id="889" r:id="rId23"/>
    <p:sldId id="890" r:id="rId24"/>
    <p:sldId id="891" r:id="rId25"/>
    <p:sldId id="892" r:id="rId26"/>
    <p:sldId id="893" r:id="rId27"/>
    <p:sldId id="894" r:id="rId28"/>
    <p:sldId id="886" r:id="rId29"/>
    <p:sldId id="887" r:id="rId30"/>
    <p:sldId id="308" r:id="rId31"/>
    <p:sldId id="306" r:id="rId32"/>
    <p:sldId id="309" r:id="rId33"/>
    <p:sldId id="310" r:id="rId34"/>
    <p:sldId id="311" r:id="rId35"/>
    <p:sldId id="312" r:id="rId36"/>
    <p:sldId id="314" r:id="rId37"/>
    <p:sldId id="316" r:id="rId38"/>
    <p:sldId id="318" r:id="rId39"/>
    <p:sldId id="888" r:id="rId40"/>
    <p:sldId id="455" r:id="rId41"/>
    <p:sldId id="431" r:id="rId42"/>
    <p:sldId id="877" r:id="rId43"/>
    <p:sldId id="878" r:id="rId44"/>
    <p:sldId id="880" r:id="rId45"/>
    <p:sldId id="879" r:id="rId46"/>
    <p:sldId id="432" r:id="rId47"/>
    <p:sldId id="475" r:id="rId48"/>
    <p:sldId id="876" r:id="rId49"/>
    <p:sldId id="905" r:id="rId50"/>
    <p:sldId id="900" r:id="rId51"/>
    <p:sldId id="901" r:id="rId52"/>
    <p:sldId id="902" r:id="rId53"/>
    <p:sldId id="903" r:id="rId54"/>
    <p:sldId id="904" r:id="rId55"/>
    <p:sldId id="881" r:id="rId56"/>
    <p:sldId id="882" r:id="rId57"/>
    <p:sldId id="883" r:id="rId58"/>
    <p:sldId id="884" r:id="rId59"/>
    <p:sldId id="885" r:id="rId60"/>
    <p:sldId id="895" r:id="rId61"/>
    <p:sldId id="896" r:id="rId62"/>
    <p:sldId id="897" r:id="rId63"/>
    <p:sldId id="898" r:id="rId64"/>
    <p:sldId id="899" r:id="rId6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D0DA7-F813-4606-BBDC-9B0664A4AA1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69B7F-34FA-4509-8F5B-9222D84D13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60D88CB1-B546-4C61-8FEC-FC43C47FA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3CF1C9ED-7DB0-448D-9973-E9910335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50EEEF14-A621-4F3D-83E4-3FF85BAFE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EB92A6-1D8F-4029-92F9-132F266D4C74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91D7B481-929E-4D40-9B4E-FAF8605D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EAEF1-F536-4830-A8B9-9A4E26F0D331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68EDE0B-96D2-4B9B-A8C1-FCD835C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88861AD4-941A-4E9D-80EF-DC33C87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78E0-ED80-46D2-A68F-DA5688B470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87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6F72A4AA-E315-44F6-BE97-64C244A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E01B-0C23-4CFE-BE0D-3FCDD372B445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1242C61A-D225-4664-9CCA-3331E00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3BA8FA89-B82C-44FF-9EFE-B5EC3C4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7B17-4869-4233-AFEA-E8101C3DF3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120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F9B11-0805-4732-9E93-A8CDF9CA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1217-50F2-47C8-90B5-1EC28A13F8D4}" type="datetime1">
              <a:rPr lang="pt-BR"/>
              <a:pPr>
                <a:defRPr/>
              </a:pPr>
              <a:t>21/03/2022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1570D-6CC0-49C6-A8D1-05B20E08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24389-8D17-48EE-BE3A-DEC77C79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F0F5-2FFB-4807-BD08-F2A3E0DCF6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619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83D912D0-FA6F-4C18-8904-00920412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7F05-7B4F-4E37-AFD3-CB0C56ECF93D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E0DD2A8F-ADDF-4856-8E38-07DDF30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AB05139-1096-44E0-B7F7-C051D7EE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C25E-02E0-4700-9F7E-888AE2A458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56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5FE3DCE2-6A18-431D-9060-6F0C329C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4139-0866-4A2C-B4D6-A9B531ED8C28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66EF7825-15A8-409C-9335-E34D1A88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5D9A6EE1-480E-4063-80BC-348E9A2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6CC0-1971-4F37-BEE3-4175B978B5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332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533BF2FE-ACCD-4F80-9640-AB307CB2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E279-AE3D-4E52-813E-0041F9401C8E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4E6F90AE-0401-45E1-92BE-62AD88A4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DD1B3951-1AE6-48ED-9DDB-04E26DBA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ED6C-45D2-4CA2-A403-5F415C8EAD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7641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AF47A4D5-3F9A-4967-9056-45B46438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7A7B4-CF9B-4E7D-B14C-D5F09B717A8C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81327-53D1-4AE2-865C-51D37BE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90529BC6-B5C7-4CA8-908D-922A91E7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D6D-08D7-4EE0-B639-1162E1CF033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17759B99-3EC3-4FFE-ACF0-1F14478A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CEC4C-CCB8-4305-9D20-67FEDA50E407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556FEF9B-1F7D-4F84-970B-C66F5E54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45B379B9-DBEF-4138-88C8-A13EF2C9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5718-8B1B-4D5B-81E0-B8A6AB7E9C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7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813061B0-8DA2-4598-852A-299C3B39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3DB70-9C0C-4970-A326-40BE39D95EA4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CC1FF725-2893-4D41-8696-F122978A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3D6FA605-6B0F-4E86-B84C-E6BB43F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6A90-0076-4FE1-A07F-8FF8226761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6058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719C5B62-C60B-4A27-9FE9-E96926B8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EFE5-9192-4B41-A1F3-DBFDB2DC5A51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96CEA38-2D2D-4F40-8B2D-FAA63D38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9685C979-91DC-4AB9-8032-5295F35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003-A317-4E2B-8B5C-CA492A87F6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730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4C457EF1-DDE4-4947-86E0-B9FD82D6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60AC-D951-4B29-B220-EDE5F17CCC91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0CA76AFB-317F-4DDE-9994-5E8590AF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BCED196B-DBFD-42C9-B568-43E2CAA1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BE8B-48A4-489B-8C74-0180FA1CFF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22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5D40EB25-06BE-4B4B-BB0C-7510BEEA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051" name="Espaço Reservado para Texto 12">
            <a:extLst>
              <a:ext uri="{FF2B5EF4-FFF2-40B4-BE49-F238E27FC236}">
                <a16:creationId xmlns:a16="http://schemas.microsoft.com/office/drawing/2014/main" id="{5D796762-D17E-46BE-B319-A20459DBCF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A8F12034-F1FA-47F1-B589-A753B6B2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A98611BC-4E1C-4913-8AC0-840C816F46EE}" type="datetime1">
              <a:rPr lang="pt-BR"/>
              <a:pPr>
                <a:defRPr/>
              </a:pPr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C9B5FF-F28B-45F3-954E-6AAAFDB4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DECB580A-0110-4196-9A8B-2BBE9D4AE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fld id="{B9BFDF76-3941-4B2C-90E4-DB3F07A45B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3055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qz.com/682517/after-analyzing-200-founders-postmortems-researchers-say-these-are-the-reasons-startups-fail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empreende.org/startneu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tvs.com/blog/negocios/indicadores-de-produtividade/" TargetMode="External"/><Relationship Id="rId2" Type="http://schemas.openxmlformats.org/officeDocument/2006/relationships/hyperlink" Target="https://www.totvs.com/blog/negocios/kanban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tel.com.br/entenda-a-importancia-da-automatizacao-de-processos-no-call-center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tel.com.br/voce-sabe-como-a-automatizacao-de-processos-impacta-sua-empres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954E70BC-773D-4F3D-B197-02790157B6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309"/>
            <a:ext cx="9144000" cy="1752600"/>
          </a:xfrm>
          <a:solidFill>
            <a:srgbClr val="00B0F0"/>
          </a:solidFill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400" dirty="0">
                <a:solidFill>
                  <a:schemeClr val="folHlink"/>
                </a:solidFill>
                <a:latin typeface="Times New Roman" pitchFamily="18" charset="0"/>
              </a:rPr>
              <a:t>APOSTILA 3- EVOLUÇÃO NAS EMPRESAS</a:t>
            </a:r>
            <a:endParaRPr lang="pt-BR" sz="3200" dirty="0">
              <a:latin typeface="Times New Roman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C05C7A-519C-4EFF-9131-11EEE7B91A5E}"/>
              </a:ext>
            </a:extLst>
          </p:cNvPr>
          <p:cNvSpPr/>
          <p:nvPr/>
        </p:nvSpPr>
        <p:spPr>
          <a:xfrm>
            <a:off x="635732" y="5517232"/>
            <a:ext cx="710386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 w="31550" cmpd="sng">
                  <a:gradFill>
                    <a:gsLst>
                      <a:gs pos="25000">
                        <a:srgbClr val="DDDDDD">
                          <a:shade val="25000"/>
                          <a:satMod val="190000"/>
                        </a:srgbClr>
                      </a:gs>
                      <a:gs pos="80000">
                        <a:srgbClr val="DDDDD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Prof. Fernando Ribeiro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rgbClr val="DDDDDD">
                        <a:shade val="25000"/>
                        <a:satMod val="190000"/>
                      </a:srgbClr>
                    </a:gs>
                    <a:gs pos="80000">
                      <a:srgbClr val="DDDDD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751F99-1602-450B-9BAB-F76588799AAB}"/>
              </a:ext>
            </a:extLst>
          </p:cNvPr>
          <p:cNvSpPr txBox="1"/>
          <p:nvPr/>
        </p:nvSpPr>
        <p:spPr>
          <a:xfrm>
            <a:off x="3059113" y="260350"/>
            <a:ext cx="5846762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UNIVERSIDADE SANTA CECILIA</a:t>
            </a:r>
          </a:p>
        </p:txBody>
      </p:sp>
      <p:sp>
        <p:nvSpPr>
          <p:cNvPr id="7173" name="CaixaDeTexto 5">
            <a:extLst>
              <a:ext uri="{FF2B5EF4-FFF2-40B4-BE49-F238E27FC236}">
                <a16:creationId xmlns:a16="http://schemas.microsoft.com/office/drawing/2014/main" id="{B9E2DC32-169D-45E8-9EB3-DBEC367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97425"/>
            <a:ext cx="52324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SISTEMAS DE INFORMAÇÃO</a:t>
            </a:r>
          </a:p>
        </p:txBody>
      </p:sp>
      <p:sp>
        <p:nvSpPr>
          <p:cNvPr id="7174" name="Espaço Reservado para Número de Slide 5">
            <a:extLst>
              <a:ext uri="{FF2B5EF4-FFF2-40B4-BE49-F238E27FC236}">
                <a16:creationId xmlns:a16="http://schemas.microsoft.com/office/drawing/2014/main" id="{5A10FA73-E612-41BA-BFE4-4603C590A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D27D23-EEF8-4E14-BBCB-1D69960E5AAD}" type="slidenum">
              <a:rPr kumimoji="0" lang="pt-BR" altLang="pt-BR" sz="1200" b="1" i="0" u="none" strike="noStrike" kern="1200" cap="none" spc="0" normalizeH="0" baseline="0" noProof="0" smtClean="0">
                <a:ln>
                  <a:noFill/>
                </a:ln>
                <a:solidFill>
                  <a:srgbClr val="BCBCB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altLang="pt-BR" sz="1200" b="1" i="0" u="none" strike="noStrike" kern="1200" cap="none" spc="0" normalizeH="0" baseline="0" noProof="0">
              <a:ln>
                <a:noFill/>
              </a:ln>
              <a:solidFill>
                <a:srgbClr val="BCBCB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5" name="CaixaDeTexto 1">
            <a:extLst>
              <a:ext uri="{FF2B5EF4-FFF2-40B4-BE49-F238E27FC236}">
                <a16:creationId xmlns:a16="http://schemas.microsoft.com/office/drawing/2014/main" id="{C2B75264-4EA4-4DCF-A155-1D99A029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1201738"/>
            <a:ext cx="607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0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GESTÃO DA INOVAÇÃO</a:t>
            </a:r>
            <a:endParaRPr kumimoji="0" lang="pt-BR" altLang="pt-B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é </a:t>
            </a:r>
            <a:r>
              <a:rPr lang="en-US" dirty="0" err="1"/>
              <a:t>constituída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com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 e com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graus</a:t>
            </a:r>
            <a:r>
              <a:rPr lang="en-US" dirty="0"/>
              <a:t> de </a:t>
            </a:r>
            <a:r>
              <a:rPr lang="en-US" dirty="0" err="1"/>
              <a:t>interdependência</a:t>
            </a:r>
            <a:r>
              <a:rPr lang="en-US" dirty="0"/>
              <a:t>, </a:t>
            </a:r>
            <a:r>
              <a:rPr lang="en-US" dirty="0" err="1"/>
              <a:t>formando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denomina</a:t>
            </a:r>
            <a:r>
              <a:rPr lang="en-US" dirty="0"/>
              <a:t> CADEIA DE PROCESSOS.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4581128"/>
            <a:ext cx="17281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ESTIMATIVA DE VENDA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3131840" y="4796012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110248" y="4590256"/>
            <a:ext cx="1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PLANEJAMENTO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5940152" y="4788868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6906480" y="4590256"/>
            <a:ext cx="1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COMPRAS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589240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COMERCIAL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53189" y="5601940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49421" y="5601940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SUPRIMENTOS</a:t>
            </a:r>
          </a:p>
        </p:txBody>
      </p:sp>
    </p:spTree>
    <p:extLst>
      <p:ext uri="{BB962C8B-B14F-4D97-AF65-F5344CB8AC3E}">
        <p14:creationId xmlns:p14="http://schemas.microsoft.com/office/powerpoint/2010/main" val="35418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4517" y="147362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DESENVOLVIMENTO DE PRODUTOS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3952" y="2780928"/>
            <a:ext cx="17281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PROSPECÇÃO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936083" y="2959348"/>
            <a:ext cx="480117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462932" y="2786484"/>
            <a:ext cx="1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ESPECIFICAÇÃO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4318236" y="2995812"/>
            <a:ext cx="489204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858240" y="2804740"/>
            <a:ext cx="1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6691682" y="3001368"/>
            <a:ext cx="489204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7131413" y="2815480"/>
            <a:ext cx="1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AVALIAÇÃO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16000" y="5085184"/>
            <a:ext cx="12596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PEDIDO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1475656" y="5300068"/>
            <a:ext cx="480117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1955773" y="5085184"/>
            <a:ext cx="12596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COMPRA</a:t>
            </a:r>
          </a:p>
        </p:txBody>
      </p:sp>
      <p:sp>
        <p:nvSpPr>
          <p:cNvPr id="18" name="Seta para a direita 17"/>
          <p:cNvSpPr/>
          <p:nvPr/>
        </p:nvSpPr>
        <p:spPr>
          <a:xfrm>
            <a:off x="3215429" y="5255468"/>
            <a:ext cx="480117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3695546" y="5040584"/>
            <a:ext cx="1452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PRODUÇÃO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5148064" y="5293268"/>
            <a:ext cx="480117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/>
          <p:cNvSpPr/>
          <p:nvPr/>
        </p:nvSpPr>
        <p:spPr>
          <a:xfrm>
            <a:off x="5584773" y="5040584"/>
            <a:ext cx="12596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ENTREGA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6844429" y="5241152"/>
            <a:ext cx="480117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7324546" y="5040584"/>
            <a:ext cx="149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INSTALAÇÃO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8411" y="4365104"/>
            <a:ext cx="5395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FORNECIMENTO DE PRODUTO</a:t>
            </a:r>
          </a:p>
        </p:txBody>
      </p:sp>
    </p:spTree>
    <p:extLst>
      <p:ext uri="{BB962C8B-B14F-4D97-AF65-F5344CB8AC3E}">
        <p14:creationId xmlns:p14="http://schemas.microsoft.com/office/powerpoint/2010/main" val="7002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uma empresa em função das diversas atividades, existe sempre uma divisão por especializações, maior ou menor dependendo do porte e da complexidade. Nesta organização responsabilidades e autoridades devem ser compatíveis com as funções. Estrutura organizacional ou Organograma é o que sintetiza as funções e a estrutura de comando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</a:t>
            </a:r>
            <a:endParaRPr lang="en-US" dirty="0"/>
          </a:p>
        </p:txBody>
      </p:sp>
      <p:pic>
        <p:nvPicPr>
          <p:cNvPr id="6" name="Picture 1034" descr="F:\Lusiadas\prod-4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848872" cy="437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9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trix Org Chart">
            <a:extLst>
              <a:ext uri="{FF2B5EF4-FFF2-40B4-BE49-F238E27FC236}">
                <a16:creationId xmlns:a16="http://schemas.microsoft.com/office/drawing/2014/main" id="{01C18394-3F53-4F3C-8E15-9812F17D3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" y="1323974"/>
            <a:ext cx="9113067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1D762C-7AA5-4878-A557-CEBC8DB40CA3}"/>
              </a:ext>
            </a:extLst>
          </p:cNvPr>
          <p:cNvSpPr txBox="1"/>
          <p:nvPr/>
        </p:nvSpPr>
        <p:spPr>
          <a:xfrm>
            <a:off x="539552" y="332656"/>
            <a:ext cx="739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ESTRUTURA ORGANIZACIONAL VERTICAL</a:t>
            </a:r>
          </a:p>
        </p:txBody>
      </p:sp>
    </p:spTree>
    <p:extLst>
      <p:ext uri="{BB962C8B-B14F-4D97-AF65-F5344CB8AC3E}">
        <p14:creationId xmlns:p14="http://schemas.microsoft.com/office/powerpoint/2010/main" val="587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54D62E5-D327-4AB6-A4A1-78653BA32C67}"/>
              </a:ext>
            </a:extLst>
          </p:cNvPr>
          <p:cNvSpPr txBox="1"/>
          <p:nvPr/>
        </p:nvSpPr>
        <p:spPr>
          <a:xfrm>
            <a:off x="0" y="1578824"/>
            <a:ext cx="9036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ÊNFASE NA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HIERARQUIA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. Cada camada acima tem menos pessoas e mais poder, até o topo. </a:t>
            </a:r>
          </a:p>
          <a:p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As decisões se movem para cima e para baixo através da estrutura de poder, e as pessoas na base podem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NÃO TEM MUITA AUTONOMIA</a:t>
            </a:r>
            <a:r>
              <a:rPr lang="pt-BR" b="0" i="0" dirty="0">
                <a:solidFill>
                  <a:srgbClr val="3A3A3A"/>
                </a:solidFill>
                <a:effectLst/>
                <a:highlight>
                  <a:srgbClr val="FFFF00"/>
                </a:highlight>
                <a:latin typeface="-apple-system"/>
              </a:rPr>
              <a:t>.  ( TOP- DOWN )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471F86-31C5-4583-BBD5-F4AF59C690CB}"/>
              </a:ext>
            </a:extLst>
          </p:cNvPr>
          <p:cNvSpPr txBox="1"/>
          <p:nvPr/>
        </p:nvSpPr>
        <p:spPr>
          <a:xfrm>
            <a:off x="53753" y="2502154"/>
            <a:ext cx="90364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Os benefícios de uma estrutura organizacional vertical podem incluir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CONTROLE RÍGIDO 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e consistência dentro de uma empresa. Quando apenas um número limitado de pessoas pode tomar decisões, essas decisões tendem a ser </a:t>
            </a:r>
            <a:r>
              <a:rPr lang="pt-BR" b="1" dirty="0">
                <a:solidFill>
                  <a:srgbClr val="3A3A3A"/>
                </a:solidFill>
                <a:latin typeface="-apple-system"/>
              </a:rPr>
              <a:t>ALINHADAS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 por natureza e às vezes podem ser tomadas muito rapidamente porque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NÃO REQUEREM CONSULTA E NEM CONSENSO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.</a:t>
            </a:r>
          </a:p>
          <a:p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 O pessoal da empresa pode ter menos probabilidade de entrar em conflito entre si em suas decisões e declarações públicas.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( MENOS CONFLITO INTERNO )</a:t>
            </a:r>
          </a:p>
          <a:p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Os funcionários também têm ORIENTAÇÕES quando se trata de BUSCAR PERMISSÃO para atividades, solicitar assistência e EXECUTAR OUTRAS TAREFAS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F08307-E8CE-44CB-A461-D2197D8BC233}"/>
              </a:ext>
            </a:extLst>
          </p:cNvPr>
          <p:cNvSpPr txBox="1"/>
          <p:nvPr/>
        </p:nvSpPr>
        <p:spPr>
          <a:xfrm>
            <a:off x="539552" y="332656"/>
            <a:ext cx="739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ESTRUTURA ORGANIZACIONAL VERTICAL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36190F-EE85-461F-AFCB-FABCFE40E600}"/>
              </a:ext>
            </a:extLst>
          </p:cNvPr>
          <p:cNvSpPr txBox="1"/>
          <p:nvPr/>
        </p:nvSpPr>
        <p:spPr>
          <a:xfrm>
            <a:off x="35496" y="5932540"/>
            <a:ext cx="89612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NO EXTREMO PODEMOS DIZER : MANDA QUEM TEM PODER E OBEDECE QUEM TEM JUÍZO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88976D-7E67-4115-BC19-8DB44C44751D}"/>
              </a:ext>
            </a:extLst>
          </p:cNvPr>
          <p:cNvSpPr txBox="1"/>
          <p:nvPr/>
        </p:nvSpPr>
        <p:spPr>
          <a:xfrm>
            <a:off x="53752" y="4743663"/>
            <a:ext cx="8754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Os funcionários de nível inferior, sem autonomia, podem ser </a:t>
            </a:r>
            <a:r>
              <a:rPr lang="pt-BR" b="1" dirty="0">
                <a:solidFill>
                  <a:srgbClr val="3A3A3A"/>
                </a:solidFill>
                <a:latin typeface="-apple-system"/>
              </a:rPr>
              <a:t>MENOS CRIATIVO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e MENOS PROPENSOS A COMPARTILHAR PROPOSTAS INOVADORAS 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com supervisores, quando trabalham dentro de uma estrutura organizacional vertical. </a:t>
            </a:r>
          </a:p>
        </p:txBody>
      </p:sp>
    </p:spTree>
    <p:extLst>
      <p:ext uri="{BB962C8B-B14F-4D97-AF65-F5344CB8AC3E}">
        <p14:creationId xmlns:p14="http://schemas.microsoft.com/office/powerpoint/2010/main" val="26576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xemplo-organograma-horizontal">
            <a:extLst>
              <a:ext uri="{FF2B5EF4-FFF2-40B4-BE49-F238E27FC236}">
                <a16:creationId xmlns:a16="http://schemas.microsoft.com/office/drawing/2014/main" id="{789EF705-75DB-4276-9346-CFAF9248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8092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5">
            <a:extLst>
              <a:ext uri="{FF2B5EF4-FFF2-40B4-BE49-F238E27FC236}">
                <a16:creationId xmlns:a16="http://schemas.microsoft.com/office/drawing/2014/main" id="{740FF314-37D0-4605-85C6-2B70CCCA8D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58391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ESTRUTURA ORGANIZACIONAL HORIZONTAL</a:t>
            </a:r>
          </a:p>
        </p:txBody>
      </p:sp>
    </p:spTree>
    <p:extLst>
      <p:ext uri="{BB962C8B-B14F-4D97-AF65-F5344CB8AC3E}">
        <p14:creationId xmlns:p14="http://schemas.microsoft.com/office/powerpoint/2010/main" val="209505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8913D7-79AF-43FB-A3CA-A168B200DD6C}"/>
              </a:ext>
            </a:extLst>
          </p:cNvPr>
          <p:cNvSpPr txBox="1"/>
          <p:nvPr/>
        </p:nvSpPr>
        <p:spPr>
          <a:xfrm>
            <a:off x="273543" y="3313326"/>
            <a:ext cx="84436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Nesse formato, </a:t>
            </a:r>
            <a:r>
              <a:rPr lang="pt-BR" b="1" i="0" dirty="0">
                <a:solidFill>
                  <a:srgbClr val="333333"/>
                </a:solidFill>
                <a:effectLst/>
                <a:latin typeface="system-ui"/>
              </a:rPr>
              <a:t>COM UMA ESTRUTURA MENOS RÍGIDA</a:t>
            </a:r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, os colaboradores não precisam ter todas as suas decisões necessariamente aprovadas por alguém que ocupa uma posição superior. Há uma maior autonomia decisória e autogerenciamento.</a:t>
            </a: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system-ui"/>
              </a:rPr>
              <a:t>O processo decisório e a comunicação não seguem uma cadeia de comando de cima para baixo.</a:t>
            </a:r>
          </a:p>
          <a:p>
            <a:pPr algn="l"/>
            <a:endParaRPr lang="pt-BR" dirty="0">
              <a:solidFill>
                <a:srgbClr val="333333"/>
              </a:solidFill>
              <a:latin typeface="system-ui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system-ui"/>
              </a:rPr>
              <a:t>Há um risco de os funcionários ficarem meio “ SEM PAI”, digo SEM A QUEM PEDIR ALGUM TIPO DE AUTORIZAÇÃO, </a:t>
            </a:r>
            <a:r>
              <a:rPr lang="pt-BR" b="0" i="0" dirty="0" err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system-ui"/>
              </a:rPr>
              <a:t>etc</a:t>
            </a:r>
            <a:r>
              <a:rPr lang="pt-BR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system-ui"/>
              </a:rPr>
              <a:t> etc.......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DA13C61-C945-4B65-A273-0F001617F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58391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ESTRUTURA ORGANIZACIONAL HORIZONTAL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F37E9C-7285-4458-B4B3-3685F019B0EF}"/>
              </a:ext>
            </a:extLst>
          </p:cNvPr>
          <p:cNvSpPr txBox="1"/>
          <p:nvPr/>
        </p:nvSpPr>
        <p:spPr>
          <a:xfrm>
            <a:off x="286188" y="1605682"/>
            <a:ext cx="8262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ESTRUTURAS HORIZONTAIS 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podem ser mais </a:t>
            </a:r>
            <a:r>
              <a:rPr lang="pt-BR" b="1" i="0" dirty="0">
                <a:solidFill>
                  <a:srgbClr val="3A3A3A"/>
                </a:solidFill>
                <a:effectLst/>
                <a:latin typeface="-apple-system"/>
              </a:rPr>
              <a:t>FLEXÍVEIS e INCENTIVAR a CRIATIVIDADE </a:t>
            </a:r>
            <a:r>
              <a:rPr lang="pt-BR" b="0" i="0" dirty="0">
                <a:solidFill>
                  <a:srgbClr val="3A3A3A"/>
                </a:solidFill>
                <a:effectLst/>
                <a:latin typeface="-apple-system"/>
              </a:rPr>
              <a:t>e a rápida resolução de problemas. A desvantagem de tais abordagens, no entanto, é que elas podem contribuir para inconsistências e problemas como não saber para quem recorrer quando uma figura de autoridade é necessária.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58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14F103-E35E-4014-A772-B711660D3AEA}"/>
              </a:ext>
            </a:extLst>
          </p:cNvPr>
          <p:cNvSpPr txBox="1"/>
          <p:nvPr/>
        </p:nvSpPr>
        <p:spPr>
          <a:xfrm>
            <a:off x="611560" y="1340768"/>
            <a:ext cx="763284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>
                <a:solidFill>
                  <a:srgbClr val="212529"/>
                </a:solidFill>
                <a:highlight>
                  <a:srgbClr val="00FF00"/>
                </a:highlight>
                <a:latin typeface="-apple-system"/>
              </a:rPr>
              <a:t>EMPRESAS COM GESTÃO VERTICAL</a:t>
            </a:r>
            <a:endParaRPr lang="pt-BR" sz="2800" b="0" i="0" dirty="0">
              <a:solidFill>
                <a:srgbClr val="212529"/>
              </a:solidFill>
              <a:effectLst/>
              <a:highlight>
                <a:srgbClr val="00FF00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Ford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Petrobrás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Banco do Brasil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-apple-system"/>
              </a:rPr>
              <a:t>USIMINAS</a:t>
            </a:r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-apple-system"/>
              </a:rPr>
              <a:t>EMPRESAS COM GESTÃO HORIZONTAL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Vagas.com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Google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-apple-system"/>
              </a:rPr>
              <a:t>UBER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WASE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-apple-system"/>
              </a:rPr>
              <a:t>MICROSOFT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FE25BF-8D67-4871-951C-E0FFD97ED80C}"/>
              </a:ext>
            </a:extLst>
          </p:cNvPr>
          <p:cNvSpPr txBox="1"/>
          <p:nvPr/>
        </p:nvSpPr>
        <p:spPr>
          <a:xfrm>
            <a:off x="611560" y="6023029"/>
            <a:ext cx="792088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b="1" dirty="0"/>
              <a:t>https://andrebona.com.br/gestao-horizontal-x-gestao-vertical-descubra-qual-e-a-melhor-para-o-seu-negocio/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286F6D-A07E-4BDA-8CF3-AAF0DB86F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583912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ESTRUTURA VERTICAL X  HORIZONTAL</a:t>
            </a:r>
          </a:p>
        </p:txBody>
      </p:sp>
    </p:spTree>
    <p:extLst>
      <p:ext uri="{BB962C8B-B14F-4D97-AF65-F5344CB8AC3E}">
        <p14:creationId xmlns:p14="http://schemas.microsoft.com/office/powerpoint/2010/main" val="287245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00349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ESTRUTURA matricial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Tem a vantagem de ter simultaneamente uma </a:t>
            </a:r>
            <a:r>
              <a:rPr lang="pt-BR" b="1" dirty="0"/>
              <a:t>Gestão por função e por resultado de negócio( por produto, por cliente, por projeto, por Unidade de Negócio ( Business Unit ). </a:t>
            </a:r>
          </a:p>
          <a:p>
            <a:r>
              <a:rPr lang="pt-BR" dirty="0"/>
              <a:t>Os mesmos recursos( pessoas, equipamentos) podem ser compartilhados em projetos diferentes. Tem-se o risco de duplo comando ( vertical e matricial). </a:t>
            </a:r>
            <a:r>
              <a:rPr lang="pt-BR" b="1" dirty="0"/>
              <a:t>Estrutura muito utilizada quando se tem empresas voltadas ao PMO- Project Manager Office.</a:t>
            </a:r>
            <a:endParaRPr lang="en-US" b="1" dirty="0"/>
          </a:p>
        </p:txBody>
      </p:sp>
      <p:pic>
        <p:nvPicPr>
          <p:cNvPr id="5" name="Picture 12" descr="F:\lus6.pc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4365"/>
            <a:ext cx="8194476" cy="26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m da organização de uma estrutura matricial">
            <a:extLst>
              <a:ext uri="{FF2B5EF4-FFF2-40B4-BE49-F238E27FC236}">
                <a16:creationId xmlns:a16="http://schemas.microsoft.com/office/drawing/2014/main" id="{72CA6531-1772-47C1-A364-408706007C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pt-BR" dirty="0"/>
              <a:t>Identidade: </a:t>
            </a:r>
            <a:r>
              <a:rPr lang="pt-BR" sz="2000" dirty="0"/>
              <a:t>É a razão da existência de uma empresa,  de respeito a sua cultura e o desejo de um dia alcançar seus objetivos. Essas declarações deverão ser expressas pela MISSÃO, VISÃO E VALORES. </a:t>
            </a:r>
          </a:p>
          <a:p>
            <a:pPr>
              <a:buFontTx/>
              <a:buChar char="-"/>
            </a:pPr>
            <a:r>
              <a:rPr lang="pt-BR" dirty="0"/>
              <a:t>Processos: </a:t>
            </a:r>
            <a:r>
              <a:rPr lang="pt-BR" sz="2000" dirty="0"/>
              <a:t>Todas as atividades de uma empresa devem seguir um fluxo de processos padrões, os quais estabelecem uma forma de transformar os insumos em produtos e serviços para os clientes.</a:t>
            </a:r>
          </a:p>
          <a:p>
            <a:pPr>
              <a:buFontTx/>
              <a:buChar char="-"/>
            </a:pPr>
            <a:r>
              <a:rPr lang="pt-BR" dirty="0"/>
              <a:t>Recursos: </a:t>
            </a:r>
            <a:r>
              <a:rPr lang="pt-BR" sz="2000" dirty="0"/>
              <a:t>Os recursos são os ativos de uma empresa, são considerados recursos Pessoas, materiais, equipamentos e $$$$.</a:t>
            </a:r>
          </a:p>
          <a:p>
            <a:pPr>
              <a:buFontTx/>
              <a:buChar char="-"/>
            </a:pPr>
            <a:r>
              <a:rPr lang="pt-BR" dirty="0"/>
              <a:t>Pessoas:</a:t>
            </a:r>
            <a:r>
              <a:rPr lang="pt-BR" sz="2000" dirty="0"/>
              <a:t> Utilizam os outros recursos da forma mais adequada e necessária possível através dos processos administrativos e técnicos, seguindo as estratégias e objetivos, respeitando a missão, a visão e garantindo os valores da empresa. É o componente mais importante de uma empresa.</a:t>
            </a:r>
          </a:p>
          <a:p>
            <a:pPr>
              <a:buFontTx/>
              <a:buChar char="-"/>
            </a:pPr>
            <a:endParaRPr lang="pt-B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imagem da organização de uma estrutura matricial">
            <a:extLst>
              <a:ext uri="{FF2B5EF4-FFF2-40B4-BE49-F238E27FC236}">
                <a16:creationId xmlns:a16="http://schemas.microsoft.com/office/drawing/2014/main" id="{EFE724AA-EED4-4B42-B1A3-458730F9D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7620E0-3CD5-4A3F-8EC7-4DA8A038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683"/>
            <a:ext cx="9144000" cy="56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um modelo de Negócio?">
            <a:extLst>
              <a:ext uri="{FF2B5EF4-FFF2-40B4-BE49-F238E27FC236}">
                <a16:creationId xmlns:a16="http://schemas.microsoft.com/office/drawing/2014/main" id="{19671D45-AE3D-4582-8235-A3EE683A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4E315E5-0FE2-4EBE-893F-C312C93914D3}"/>
              </a:ext>
            </a:extLst>
          </p:cNvPr>
          <p:cNvSpPr txBox="1"/>
          <p:nvPr/>
        </p:nvSpPr>
        <p:spPr>
          <a:xfrm>
            <a:off x="269776" y="1196752"/>
            <a:ext cx="8604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O que é um Modelo de Negócio?  BUSINESS MODEL em inglês.</a:t>
            </a:r>
          </a:p>
          <a:p>
            <a:pPr algn="l"/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De forma resumida, um Modelo de Negócio descreve a lógica de </a:t>
            </a:r>
            <a:r>
              <a:rPr lang="pt-BR" b="1" i="0" dirty="0">
                <a:solidFill>
                  <a:srgbClr val="243D64"/>
                </a:solidFill>
                <a:effectLst/>
                <a:latin typeface="Davis Sans"/>
              </a:rPr>
              <a:t>CRIAÇÃO, ENTREGA e CAPTURA DE VALOR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 de uma organização.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3EAAF4-AFEA-40BC-A089-63D212182585}"/>
              </a:ext>
            </a:extLst>
          </p:cNvPr>
          <p:cNvSpPr txBox="1"/>
          <p:nvPr/>
        </p:nvSpPr>
        <p:spPr>
          <a:xfrm>
            <a:off x="242352" y="2234925"/>
            <a:ext cx="8478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Esses três elementos fazem parte de um modelo de negócios conceitual. Se olharmos para a indústria de </a:t>
            </a:r>
            <a:r>
              <a:rPr lang="pt-BR" b="1" dirty="0">
                <a:solidFill>
                  <a:srgbClr val="243D64"/>
                </a:solidFill>
                <a:latin typeface="Davis Sans"/>
              </a:rPr>
              <a:t>MÍDIA IMPRESSA 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no início do século vinte, como isso era feito? Como essas empresas de mídia criavam valor?</a:t>
            </a:r>
          </a:p>
          <a:p>
            <a:endParaRPr lang="pt-BR" dirty="0"/>
          </a:p>
        </p:txBody>
      </p:sp>
      <p:pic>
        <p:nvPicPr>
          <p:cNvPr id="2050" name="Picture 2" descr="O que é um modelo de negócio?">
            <a:extLst>
              <a:ext uri="{FF2B5EF4-FFF2-40B4-BE49-F238E27FC236}">
                <a16:creationId xmlns:a16="http://schemas.microsoft.com/office/drawing/2014/main" id="{1420175C-CF2A-44B8-B904-48D192FD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3140968"/>
            <a:ext cx="851374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56E2B12-9718-4DB3-9424-C011F955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9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MODELOS DE NEGÓCIOS ( BM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3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EB887A-BD31-4450-9006-71C6674DB080}"/>
              </a:ext>
            </a:extLst>
          </p:cNvPr>
          <p:cNvSpPr txBox="1"/>
          <p:nvPr/>
        </p:nvSpPr>
        <p:spPr>
          <a:xfrm>
            <a:off x="125760" y="1124744"/>
            <a:ext cx="88924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E como empresas no </a:t>
            </a:r>
            <a:r>
              <a:rPr lang="pt-BR" b="1" dirty="0">
                <a:solidFill>
                  <a:srgbClr val="243D64"/>
                </a:solidFill>
                <a:latin typeface="Davis Sans"/>
              </a:rPr>
              <a:t>SÉCULO 21 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fazem isso nos dias de hoje?</a:t>
            </a:r>
          </a:p>
          <a:p>
            <a:pPr algn="l"/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Podemos ver que é a </a:t>
            </a:r>
            <a:r>
              <a:rPr lang="pt-BR" b="1" i="0" dirty="0">
                <a:solidFill>
                  <a:srgbClr val="243D64"/>
                </a:solidFill>
                <a:effectLst/>
                <a:latin typeface="Davis Sans"/>
              </a:rPr>
              <a:t>MESMA ESTRUTURA DE BM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, criar, entregar e capturar valor. </a:t>
            </a:r>
          </a:p>
          <a:p>
            <a:pPr algn="l"/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Porém é feito de uma forma diferente. Ao invés de ter repórteres criando valor, nós, usuários criamos valor, </a:t>
            </a:r>
            <a:r>
              <a:rPr lang="pt-BR" b="1" dirty="0">
                <a:solidFill>
                  <a:srgbClr val="243D64"/>
                </a:solidFill>
                <a:latin typeface="Davis Sans"/>
              </a:rPr>
              <a:t>NÓS CRIAMOS CONTÉUDO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. Esse valor é entregue via </a:t>
            </a:r>
            <a:r>
              <a:rPr lang="pt-BR" b="1" i="0" dirty="0">
                <a:solidFill>
                  <a:srgbClr val="243D64"/>
                </a:solidFill>
                <a:effectLst/>
                <a:latin typeface="Davis Sans"/>
              </a:rPr>
              <a:t>REDES SOCIAIS 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que funcionam como o VÉICULO DE DISTRIBUIÇÃO. E o valor é capturado via </a:t>
            </a:r>
            <a:r>
              <a:rPr lang="pt-BR" b="1" i="0" dirty="0">
                <a:solidFill>
                  <a:srgbClr val="243D64"/>
                </a:solidFill>
                <a:effectLst/>
                <a:latin typeface="Davis Sans"/>
              </a:rPr>
              <a:t>ANÚNCIOS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 ou a oferta de espaço publicitários e seus cliques.</a:t>
            </a:r>
          </a:p>
        </p:txBody>
      </p:sp>
      <p:pic>
        <p:nvPicPr>
          <p:cNvPr id="3074" name="Picture 2" descr="O que é um modelo de negócio?">
            <a:extLst>
              <a:ext uri="{FF2B5EF4-FFF2-40B4-BE49-F238E27FC236}">
                <a16:creationId xmlns:a16="http://schemas.microsoft.com/office/drawing/2014/main" id="{41422B11-A4D7-45DA-95C9-4940DC04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2879070"/>
            <a:ext cx="8892479" cy="35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A5A7784-D47F-48F6-BF11-D5ADAA23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9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MODELOS DE NEGÓCIOS ( BM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7FEEE7C-A70A-4301-B55E-45250DA59748}"/>
              </a:ext>
            </a:extLst>
          </p:cNvPr>
          <p:cNvSpPr txBox="1"/>
          <p:nvPr/>
        </p:nvSpPr>
        <p:spPr>
          <a:xfrm>
            <a:off x="179512" y="1340768"/>
            <a:ext cx="8424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O processo é o mesmo, mas obviamente foi atualizado e inovado para se encaixar com a tecnologia e comportamento do século 21.</a:t>
            </a:r>
            <a:endParaRPr lang="pt-BR" dirty="0"/>
          </a:p>
        </p:txBody>
      </p:sp>
      <p:pic>
        <p:nvPicPr>
          <p:cNvPr id="4098" name="Picture 2" descr="O que é um modelo de negócio?">
            <a:extLst>
              <a:ext uri="{FF2B5EF4-FFF2-40B4-BE49-F238E27FC236}">
                <a16:creationId xmlns:a16="http://schemas.microsoft.com/office/drawing/2014/main" id="{D574A83A-246A-45EE-9E18-7E5B3FF5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" y="2415043"/>
            <a:ext cx="8784976" cy="403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46A3CB-24E1-42F9-A133-CCAA003FD18B}"/>
              </a:ext>
            </a:extLst>
          </p:cNvPr>
          <p:cNvSpPr txBox="1"/>
          <p:nvPr/>
        </p:nvSpPr>
        <p:spPr>
          <a:xfrm>
            <a:off x="439327" y="5194066"/>
            <a:ext cx="816512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COMO SABEREMOS SE ESTAMOS CRIANDO MELHOR, PARA ENTREGAR MELHOR E</a:t>
            </a:r>
          </a:p>
          <a:p>
            <a:r>
              <a:rPr lang="pt-BR" dirty="0"/>
              <a:t> ASSIM CAPTURAR MELHOR?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3DA0684-76AA-4947-966B-E0D27728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9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MODELOS DE NEGÓCIOS ( BM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2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 que é um modelo de negócio?">
            <a:extLst>
              <a:ext uri="{FF2B5EF4-FFF2-40B4-BE49-F238E27FC236}">
                <a16:creationId xmlns:a16="http://schemas.microsoft.com/office/drawing/2014/main" id="{B800D02F-57D2-41BE-9EB8-859788A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636912"/>
            <a:ext cx="842493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3FABF1-3882-49F5-979C-B72D45ECA5B0}"/>
              </a:ext>
            </a:extLst>
          </p:cNvPr>
          <p:cNvSpPr txBox="1"/>
          <p:nvPr/>
        </p:nvSpPr>
        <p:spPr>
          <a:xfrm>
            <a:off x="453753" y="6381328"/>
            <a:ext cx="80066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       https://analistamodelosdenegocios.com.br/o-que-e-um-modelo-de-negocio/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1A9576-A6BE-420B-B52A-E78210395A80}"/>
              </a:ext>
            </a:extLst>
          </p:cNvPr>
          <p:cNvSpPr txBox="1"/>
          <p:nvPr/>
        </p:nvSpPr>
        <p:spPr>
          <a:xfrm>
            <a:off x="356397" y="1196752"/>
            <a:ext cx="8784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Quando se trata de modelagem de negócios, essa equação aqui é fundamental. Nós temos que criar mais valor do que nós capturamos, temos que capturar mais valor do que nos custa para entregar esse valor. </a:t>
            </a:r>
            <a:r>
              <a:rPr lang="pt-BR" b="1" i="0" dirty="0">
                <a:solidFill>
                  <a:srgbClr val="243D64"/>
                </a:solidFill>
                <a:effectLst/>
                <a:latin typeface="Davis Sans"/>
              </a:rPr>
              <a:t>Um modelo de negócios só vai ser sustentável se essa equação for verdadeira.</a:t>
            </a:r>
            <a:endParaRPr lang="pt-BR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A3195A-8532-41EB-BA05-2F2BC95B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9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MODELOS DE NEGÓCIOS ( BM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422470D-D535-47B7-9A02-FF14B03D7266}"/>
              </a:ext>
            </a:extLst>
          </p:cNvPr>
          <p:cNvSpPr txBox="1"/>
          <p:nvPr/>
        </p:nvSpPr>
        <p:spPr>
          <a:xfrm>
            <a:off x="467544" y="980728"/>
            <a:ext cx="8424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Um estudo recente levantou em 193 posts </a:t>
            </a:r>
            <a:r>
              <a:rPr lang="pt-BR" b="1" i="0" dirty="0">
                <a:solidFill>
                  <a:srgbClr val="243D64"/>
                </a:solidFill>
                <a:effectLst/>
                <a:highlight>
                  <a:srgbClr val="FFFF00"/>
                </a:highlight>
                <a:latin typeface="Davis Sans"/>
              </a:rPr>
              <a:t>os </a:t>
            </a:r>
            <a:r>
              <a:rPr lang="pt-BR" b="1" i="0" u="none" strike="noStrike" dirty="0">
                <a:solidFill>
                  <a:srgbClr val="29B6F6"/>
                </a:solidFill>
                <a:effectLst/>
                <a:highlight>
                  <a:srgbClr val="FFFF00"/>
                </a:highlight>
                <a:latin typeface="Davis Sans"/>
                <a:hlinkClick r:id="rId2"/>
              </a:rPr>
              <a:t>principais motivos pelo quais startups morrem</a:t>
            </a:r>
            <a:r>
              <a:rPr lang="pt-BR" b="1" i="0" dirty="0">
                <a:solidFill>
                  <a:srgbClr val="243D64"/>
                </a:solidFill>
                <a:effectLst/>
                <a:highlight>
                  <a:srgbClr val="FFFF00"/>
                </a:highlight>
                <a:latin typeface="Davis Sans"/>
              </a:rPr>
              <a:t>. 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Esses posts foram escritos pelas próprias empresas ou por seus fundadores listando o </a:t>
            </a:r>
            <a:r>
              <a:rPr lang="pt-BR" b="1" i="0" u="sng" dirty="0">
                <a:solidFill>
                  <a:srgbClr val="243D64"/>
                </a:solidFill>
                <a:effectLst/>
                <a:highlight>
                  <a:srgbClr val="FFFF00"/>
                </a:highlight>
                <a:latin typeface="Davis Sans"/>
              </a:rPr>
              <a:t>que levaram uma startup ao fracasso</a:t>
            </a:r>
            <a:r>
              <a:rPr lang="pt-BR" b="0" i="0" dirty="0">
                <a:solidFill>
                  <a:srgbClr val="243D64"/>
                </a:solidFill>
                <a:effectLst/>
                <a:latin typeface="Davis Sans"/>
              </a:rPr>
              <a:t>.</a:t>
            </a:r>
            <a:endParaRPr lang="pt-BR" dirty="0"/>
          </a:p>
        </p:txBody>
      </p:sp>
      <p:pic>
        <p:nvPicPr>
          <p:cNvPr id="6146" name="Picture 2" descr="Porque Startups Fracassam">
            <a:extLst>
              <a:ext uri="{FF2B5EF4-FFF2-40B4-BE49-F238E27FC236}">
                <a16:creationId xmlns:a16="http://schemas.microsoft.com/office/drawing/2014/main" id="{53194F4D-783A-4D7A-BFED-4C3482C8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04058"/>
            <a:ext cx="8928992" cy="49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7075A7B-5205-40C0-BA49-68D797A2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5093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MODELOS DE NEGÓCIOS ( BM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6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C697D5C-960C-4D36-9D5C-F792F1FC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8"/>
            <a:ext cx="8686800" cy="1400459"/>
          </a:xfrm>
        </p:spPr>
        <p:txBody>
          <a:bodyPr>
            <a:normAutofit/>
          </a:bodyPr>
          <a:lstStyle/>
          <a:p>
            <a:r>
              <a:rPr lang="pt-BR" dirty="0"/>
              <a:t>Negócio horizontal x </a:t>
            </a:r>
            <a:r>
              <a:rPr lang="pt-BR" dirty="0" err="1"/>
              <a:t>verticaL</a:t>
            </a:r>
            <a:br>
              <a:rPr lang="pt-BR" dirty="0"/>
            </a:br>
            <a:r>
              <a:rPr lang="pt-BR" dirty="0"/>
              <a:t>                    qual o mais bem sucedido?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61AD85-7AE4-424C-BC8B-015BF26D8937}"/>
              </a:ext>
            </a:extLst>
          </p:cNvPr>
          <p:cNvSpPr txBox="1"/>
          <p:nvPr/>
        </p:nvSpPr>
        <p:spPr>
          <a:xfrm>
            <a:off x="304800" y="1700807"/>
            <a:ext cx="868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Apesar das duas formas serem vitais para o marketing, cada uma mostra formas distintas de se negociar um produto ou serviço. Na hora de investir num novo negócio é preciso estudar bem os modelos e o potencial de crescimento que oferecem.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6E26D8-145E-4545-B781-BB20546D32F3}"/>
              </a:ext>
            </a:extLst>
          </p:cNvPr>
          <p:cNvSpPr txBox="1"/>
          <p:nvPr/>
        </p:nvSpPr>
        <p:spPr>
          <a:xfrm>
            <a:off x="304800" y="2901136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HORIZONTAL 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é todo modelo de negócio que faz de uma empresa referência no segmento em que atua. Um exemplo? A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AMAZON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. Quando você pensa em adquirir qualquer tipo de produto, no Brasil ou no exterior, certamente já recorreu ao site da empresa para fazer uma busca. É o que chamamos de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ONE STOP SHOP 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um destino onde se encontra uma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GRANDE VARIEDADE DE SERVIÇOS E PRODUTOS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. A proposta é que ele esse local seja mais conveniente e eficiente, além de garantir à empresa a oportunidade de vender mais produtos aos clientes.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A74909-4149-4EF3-BE04-587AE06AC204}"/>
              </a:ext>
            </a:extLst>
          </p:cNvPr>
          <p:cNvSpPr txBox="1"/>
          <p:nvPr/>
        </p:nvSpPr>
        <p:spPr>
          <a:xfrm>
            <a:off x="307892" y="5168237"/>
            <a:ext cx="8349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Do outro lado estão os modelos de negócios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VERTICAL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, que oferecem acesso a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APENAS UMA VERTICAL DE SERVIÇOS OU DE PRODUTO</a:t>
            </a:r>
            <a:r>
              <a:rPr lang="pt-BR" b="0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, isso é, um segmento de produto. Esse formato é comum em empresas especializadas numa necessidade específica de mercado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4A319C-43D8-4A45-B8E7-5FF3907D6D53}"/>
              </a:ext>
            </a:extLst>
          </p:cNvPr>
          <p:cNvSpPr txBox="1"/>
          <p:nvPr/>
        </p:nvSpPr>
        <p:spPr>
          <a:xfrm>
            <a:off x="2915816" y="6488668"/>
            <a:ext cx="490070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Texto de 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Eduardo </a:t>
            </a:r>
            <a:r>
              <a:rPr lang="pt-BR" b="1" i="0" dirty="0" err="1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L'Hotellier</a:t>
            </a:r>
            <a:r>
              <a:rPr lang="pt-BR" b="1" i="0" dirty="0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, do </a:t>
            </a:r>
            <a:r>
              <a:rPr lang="pt-BR" b="1" i="0" dirty="0" err="1">
                <a:solidFill>
                  <a:srgbClr val="646464"/>
                </a:solidFill>
                <a:effectLst/>
                <a:latin typeface="tahoma" panose="020B0604030504040204" pitchFamily="34" charset="0"/>
              </a:rPr>
              <a:t>GetNinjas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152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C697D5C-960C-4D36-9D5C-F792F1FC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0348"/>
            <a:ext cx="8686800" cy="1400459"/>
          </a:xfrm>
        </p:spPr>
        <p:txBody>
          <a:bodyPr>
            <a:normAutofit/>
          </a:bodyPr>
          <a:lstStyle/>
          <a:p>
            <a:r>
              <a:rPr lang="pt-BR" dirty="0"/>
              <a:t>Negócio horizontal x vertical</a:t>
            </a:r>
            <a:br>
              <a:rPr lang="pt-BR" dirty="0"/>
            </a:br>
            <a:r>
              <a:rPr lang="pt-BR" dirty="0"/>
              <a:t>                 qual o mais bem sucedido?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6A4052-D53D-4BC9-AB9A-468CD5A3E6EB}"/>
              </a:ext>
            </a:extLst>
          </p:cNvPr>
          <p:cNvSpPr txBox="1"/>
          <p:nvPr/>
        </p:nvSpPr>
        <p:spPr>
          <a:xfrm>
            <a:off x="1043608" y="2132856"/>
            <a:ext cx="66022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AMAZON É MODELO DE NEGÓCIO HORIZONTAL OU VERTICAL ?</a:t>
            </a:r>
          </a:p>
          <a:p>
            <a:endParaRPr lang="pt-BR" dirty="0"/>
          </a:p>
          <a:p>
            <a:r>
              <a:rPr lang="pt-BR" dirty="0"/>
              <a:t>GETNINJAS É MODELO DE NEGÓCIO HORIZONTAL OU VERTICAL?</a:t>
            </a:r>
          </a:p>
          <a:p>
            <a:endParaRPr lang="pt-BR" dirty="0"/>
          </a:p>
          <a:p>
            <a:r>
              <a:rPr lang="pt-BR" dirty="0"/>
              <a:t>SERVIÇO DE TAXISTAS É UM NEGÓCIO HORIZONTAL OU VERTICAL?</a:t>
            </a:r>
          </a:p>
          <a:p>
            <a:endParaRPr lang="pt-BR" dirty="0"/>
          </a:p>
          <a:p>
            <a:r>
              <a:rPr lang="pt-BR" dirty="0"/>
              <a:t>USIMINAS DESENVOLVE NEGÓCIO HORIZONTAL OU VERTICAL?</a:t>
            </a:r>
          </a:p>
          <a:p>
            <a:endParaRPr lang="pt-BR" dirty="0"/>
          </a:p>
          <a:p>
            <a:r>
              <a:rPr lang="pt-BR" dirty="0"/>
              <a:t>CARREFOUR DESENVOLVE NEGÓCIO HORIZONTAL OU VERTICAL?</a:t>
            </a:r>
          </a:p>
          <a:p>
            <a:endParaRPr lang="pt-BR" dirty="0"/>
          </a:p>
          <a:p>
            <a:r>
              <a:rPr lang="pt-BR" dirty="0"/>
              <a:t>WASE DESENVOLVE NEGÓCIO HORIZONTAL OU VERTICAL?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6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empreendedorismoinovador-icbusp-sibbas2013-131002110950-phpapp01/95/empreendedorismo-inovador-no-icbusp-sibbas-2013-2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8912" cy="54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8150351-EEF5-4FB4-8A6B-D92B1488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95536" y="2204864"/>
            <a:ext cx="1296144" cy="2952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INSUMOS</a:t>
            </a:r>
          </a:p>
        </p:txBody>
      </p:sp>
      <p:sp>
        <p:nvSpPr>
          <p:cNvPr id="7" name="Elipse 6"/>
          <p:cNvSpPr/>
          <p:nvPr/>
        </p:nvSpPr>
        <p:spPr>
          <a:xfrm>
            <a:off x="6804248" y="2239268"/>
            <a:ext cx="1656184" cy="29523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PRODUTOS E SERVIÇOS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1886496" y="2967236"/>
            <a:ext cx="4820096" cy="1656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PROCESSOS / PESSOAS / RECURSOS</a:t>
            </a:r>
          </a:p>
        </p:txBody>
      </p:sp>
      <p:sp>
        <p:nvSpPr>
          <p:cNvPr id="9" name="Triângulo isósceles 8"/>
          <p:cNvSpPr/>
          <p:nvPr/>
        </p:nvSpPr>
        <p:spPr>
          <a:xfrm>
            <a:off x="1835696" y="2204864"/>
            <a:ext cx="3888432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IDENTIDADE DA EMPRESA</a:t>
            </a:r>
          </a:p>
          <a:p>
            <a:pPr algn="ctr"/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835696" y="4674220"/>
            <a:ext cx="4608512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ESTRUTURA ORGANIZACIONAL</a:t>
            </a:r>
          </a:p>
        </p:txBody>
      </p:sp>
      <p:sp>
        <p:nvSpPr>
          <p:cNvPr id="11" name="Seta para a direita 10"/>
          <p:cNvSpPr/>
          <p:nvPr/>
        </p:nvSpPr>
        <p:spPr>
          <a:xfrm rot="19143071">
            <a:off x="5206216" y="1339616"/>
            <a:ext cx="2764249" cy="1132748"/>
          </a:xfrm>
          <a:prstGeom prst="rightArrow">
            <a:avLst>
              <a:gd name="adj1" fmla="val 50000"/>
              <a:gd name="adj2" fmla="val 44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RESPONSABILIDADE SOCIAL</a:t>
            </a:r>
          </a:p>
        </p:txBody>
      </p:sp>
      <p:sp>
        <p:nvSpPr>
          <p:cNvPr id="12" name="Estrela de 5 pontas 11"/>
          <p:cNvSpPr/>
          <p:nvPr/>
        </p:nvSpPr>
        <p:spPr>
          <a:xfrm>
            <a:off x="6948264" y="544522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7431946" y="547099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QUALIDADE</a:t>
            </a: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t-BR" dirty="0"/>
              <a:t>Conceitos importantes</a:t>
            </a:r>
          </a:p>
        </p:txBody>
      </p:sp>
    </p:spTree>
    <p:extLst>
      <p:ext uri="{BB962C8B-B14F-4D97-AF65-F5344CB8AC3E}">
        <p14:creationId xmlns:p14="http://schemas.microsoft.com/office/powerpoint/2010/main" val="785268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http://www.medfisiosport.com.br/blog/wp-content/uploads/2010/03/logo_unisan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142852"/>
            <a:ext cx="785818" cy="70985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97360"/>
            <a:ext cx="8136904" cy="564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A3D4C3F-C676-4FA4-8FD8-6256E88879AB}"/>
              </a:ext>
            </a:extLst>
          </p:cNvPr>
          <p:cNvSpPr txBox="1">
            <a:spLocks/>
          </p:cNvSpPr>
          <p:nvPr/>
        </p:nvSpPr>
        <p:spPr>
          <a:xfrm>
            <a:off x="228600" y="234676"/>
            <a:ext cx="8686800" cy="8382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                  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empreendedorismoinovador-icbusp-sibbas2013-131002110950-phpapp01/95/empreendedorismo-inovador-no-icbusp-sibbas-2013-6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0891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DCA6915-19C0-48F5-877B-C633D4F0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43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.slidesharecdn.com/empreendedorismoinovador-icbusp-sibbas2013-131002110950-phpapp01/95/empreendedorismo-inovador-no-icbusp-sibbas-2013-7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91872" cy="52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146C68C-6E49-46DB-95AC-8EA4914B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6544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.slidesharecdn.com/empreendedorismoinovador-icbusp-sibbas2013-131002110950-phpapp01/95/empreendedorismo-inovador-no-icbusp-sibbas-2013-8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0768"/>
            <a:ext cx="8686800" cy="52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54DFFE8-FB3C-4D16-B94D-B4544B06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6544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2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.slidesharecdn.com/empreendedorismoinovador-icbusp-sibbas2013-131002110950-phpapp01/95/empreendedorismo-inovador-no-icbusp-sibbas-2013-9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68680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74AFF43-48E7-4B53-A75C-705EF990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83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age.slidesharecdn.com/empreendedorismoinovador-icbusp-sibbas2013-131002110950-phpapp01/95/empreendedorismo-inovador-no-icbusp-sibbas-2013-11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2876"/>
            <a:ext cx="8297004" cy="55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A1FCEF1-1A52-492D-836D-716631CD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E7B25A-6C6A-4488-9AD1-714525FF10CA}"/>
              </a:ext>
            </a:extLst>
          </p:cNvPr>
          <p:cNvSpPr txBox="1"/>
          <p:nvPr/>
        </p:nvSpPr>
        <p:spPr>
          <a:xfrm>
            <a:off x="2051720" y="5759152"/>
            <a:ext cx="7922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5W2H</a:t>
            </a:r>
          </a:p>
        </p:txBody>
      </p:sp>
    </p:spTree>
    <p:extLst>
      <p:ext uri="{BB962C8B-B14F-4D97-AF65-F5344CB8AC3E}">
        <p14:creationId xmlns:p14="http://schemas.microsoft.com/office/powerpoint/2010/main" val="56621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age.slidesharecdn.com/empreendedorismoinovador-icbusp-sibbas2013-131002110950-phpapp01/95/empreendedorismo-inovador-no-icbusp-sibbas-2013-13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52736"/>
            <a:ext cx="865824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09ACE0F-F2E6-4542-97EC-C5CA4597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7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mage.slidesharecdn.com/empreendedorismoinovador-icbusp-sibbas2013-131002110950-phpapp01/95/empreendedorismo-inovador-no-icbusp-sibbas-2013-15-638.jpg?cb=138073378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2876"/>
            <a:ext cx="8496944" cy="56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FD9C65D-9746-46DF-AFB0-B4ABE4AE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A5EAA0-35E0-4ACB-BF06-9CD6FA14848E}"/>
              </a:ext>
            </a:extLst>
          </p:cNvPr>
          <p:cNvSpPr txBox="1"/>
          <p:nvPr/>
        </p:nvSpPr>
        <p:spPr>
          <a:xfrm>
            <a:off x="2123728" y="5877272"/>
            <a:ext cx="54724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PROPÓSITO FORA DO NEGÓCIO EM SI  ?????????????</a:t>
            </a:r>
          </a:p>
        </p:txBody>
      </p:sp>
    </p:spTree>
    <p:extLst>
      <p:ext uri="{BB962C8B-B14F-4D97-AF65-F5344CB8AC3E}">
        <p14:creationId xmlns:p14="http://schemas.microsoft.com/office/powerpoint/2010/main" val="23025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52BE171-A278-4A61-B730-18F2B65CD833}"/>
              </a:ext>
            </a:extLst>
          </p:cNvPr>
          <p:cNvSpPr txBox="1"/>
          <p:nvPr/>
        </p:nvSpPr>
        <p:spPr>
          <a:xfrm>
            <a:off x="893872" y="1556792"/>
            <a:ext cx="7926600" cy="2123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pt-BR" sz="4400" b="0" i="0" dirty="0">
                <a:solidFill>
                  <a:srgbClr val="000333"/>
                </a:solidFill>
                <a:effectLst/>
                <a:latin typeface="open_sansbold"/>
              </a:rPr>
              <a:t>Núcleo de empreendedorismo da USP financia universitários com ideias de startups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AD4AB1-E29C-4C78-9F5C-00F0030C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EMPREENDORISMO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DF4D1C-8534-47D3-ADC4-31B6334BD729}"/>
              </a:ext>
            </a:extLst>
          </p:cNvPr>
          <p:cNvSpPr txBox="1"/>
          <p:nvPr/>
        </p:nvSpPr>
        <p:spPr>
          <a:xfrm>
            <a:off x="899592" y="4221088"/>
            <a:ext cx="7920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_sansregular"/>
              </a:rPr>
              <a:t>Para saber mais sobre o programa e fazer a inscrição acesse </a:t>
            </a:r>
            <a:r>
              <a:rPr lang="pt-BR" b="1" i="0" u="none" strike="noStrike" dirty="0">
                <a:solidFill>
                  <a:srgbClr val="3C86B1"/>
                </a:solidFill>
                <a:effectLst/>
                <a:highlight>
                  <a:srgbClr val="FFFF00"/>
                </a:highlight>
                <a:latin typeface="open_sansregular"/>
                <a:hlinkClick r:id="rId2"/>
              </a:rPr>
              <a:t>www.uspempreende.org/</a:t>
            </a:r>
            <a:r>
              <a:rPr lang="pt-BR" b="1" i="0" u="none" strike="noStrike" dirty="0" err="1">
                <a:solidFill>
                  <a:srgbClr val="3C86B1"/>
                </a:solidFill>
                <a:effectLst/>
                <a:highlight>
                  <a:srgbClr val="FFFF00"/>
                </a:highlight>
                <a:latin typeface="open_sansregular"/>
                <a:hlinkClick r:id="rId2"/>
              </a:rPr>
              <a:t>startneu</a:t>
            </a:r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_sansregular"/>
              </a:rPr>
              <a:t>.</a:t>
            </a:r>
          </a:p>
          <a:p>
            <a:pPr algn="l"/>
            <a:endParaRPr lang="pt-BR" b="1" i="0" dirty="0">
              <a:solidFill>
                <a:srgbClr val="333333"/>
              </a:solidFill>
              <a:effectLst/>
              <a:highlight>
                <a:srgbClr val="FFFF00"/>
              </a:highlight>
              <a:latin typeface="open_sansregular"/>
            </a:endParaRPr>
          </a:p>
          <a:p>
            <a:pPr algn="l"/>
            <a:r>
              <a:rPr lang="pt-BR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_sansregular"/>
              </a:rPr>
              <a:t>fonte: https://jornal.usp.br/universidade/nucleo-de-empreendedorismo-da-usp-financia-universitarios-com-ideias-de-startups/</a:t>
            </a:r>
          </a:p>
        </p:txBody>
      </p:sp>
    </p:spTree>
    <p:extLst>
      <p:ext uri="{BB962C8B-B14F-4D97-AF65-F5344CB8AC3E}">
        <p14:creationId xmlns:p14="http://schemas.microsoft.com/office/powerpoint/2010/main" val="1509484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Fábricas indústrias de  transformação</a:t>
            </a:r>
            <a:endParaRPr 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789487" y="2837656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803547" y="1406401"/>
            <a:ext cx="7996738" cy="5184358"/>
            <a:chOff x="827087" y="1053306"/>
            <a:chExt cx="7996738" cy="5184358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3571862" y="3683119"/>
              <a:ext cx="3485249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pt-BR" sz="2000" b="1" u="sng" dirty="0">
                  <a:solidFill>
                    <a:srgbClr val="003399"/>
                  </a:solidFill>
                  <a:latin typeface="Comic Sans MS" pitchFamily="66" charset="0"/>
                </a:rPr>
                <a:t>Recursos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Mão de obra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Energia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Equipamentos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Instrumentos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Métodos/Processos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Engenharia</a:t>
              </a:r>
            </a:p>
            <a:p>
              <a:pPr>
                <a:buFontTx/>
                <a:buChar char="•"/>
              </a:pPr>
              <a:r>
                <a:rPr lang="pt-BR" sz="2000" b="1" dirty="0">
                  <a:solidFill>
                    <a:srgbClr val="003399"/>
                  </a:solidFill>
                  <a:latin typeface="Comic Sans MS" pitchFamily="66" charset="0"/>
                </a:rPr>
                <a:t> Conhecimento / Inovação</a:t>
              </a:r>
              <a:endParaRPr lang="pt-BR" sz="2000" b="1" dirty="0">
                <a:latin typeface="Arial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827087" y="1847056"/>
              <a:ext cx="184217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pt-BR" sz="1800" b="1" u="sng" dirty="0">
                  <a:solidFill>
                    <a:srgbClr val="006600"/>
                  </a:solidFill>
                  <a:latin typeface="Arial" charset="0"/>
                </a:rPr>
                <a:t>Entrada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006600"/>
                  </a:solidFill>
                  <a:latin typeface="Arial" charset="0"/>
                </a:rPr>
                <a:t> Matéria Prima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006600"/>
                  </a:solidFill>
                  <a:latin typeface="Arial" charset="0"/>
                </a:rPr>
                <a:t> Insumos</a:t>
              </a:r>
              <a:endParaRPr lang="pt-BR" sz="2000" b="1" dirty="0">
                <a:solidFill>
                  <a:srgbClr val="006600"/>
                </a:solidFill>
                <a:latin typeface="Arial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999287" y="1651794"/>
              <a:ext cx="1824538" cy="203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pt-BR" sz="1800" b="1" u="sng" dirty="0">
                  <a:solidFill>
                    <a:srgbClr val="FF0000"/>
                  </a:solidFill>
                  <a:latin typeface="Comic Sans MS" pitchFamily="66" charset="0"/>
                </a:rPr>
                <a:t>Saída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FF0000"/>
                  </a:solidFill>
                  <a:latin typeface="Comic Sans MS" pitchFamily="66" charset="0"/>
                </a:rPr>
                <a:t> Bens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FF0000"/>
                  </a:solidFill>
                  <a:latin typeface="Comic Sans MS" pitchFamily="66" charset="0"/>
                </a:rPr>
                <a:t> Produtos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FF0000"/>
                  </a:solidFill>
                  <a:latin typeface="Comic Sans MS" pitchFamily="66" charset="0"/>
                </a:rPr>
                <a:t> Serviço</a:t>
              </a:r>
            </a:p>
            <a:p>
              <a:pPr>
                <a:buFontTx/>
                <a:buChar char="•"/>
              </a:pPr>
              <a:endParaRPr lang="pt-BR" sz="1800" b="1" dirty="0">
                <a:solidFill>
                  <a:srgbClr val="FF0000"/>
                </a:solidFill>
                <a:latin typeface="Comic Sans MS" pitchFamily="66" charset="0"/>
              </a:endParaRP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FF0000"/>
                  </a:solidFill>
                  <a:latin typeface="Comic Sans MS" pitchFamily="66" charset="0"/>
                </a:rPr>
                <a:t>Tangíveis</a:t>
              </a:r>
            </a:p>
            <a:p>
              <a:pPr>
                <a:buFontTx/>
                <a:buChar char="•"/>
              </a:pPr>
              <a:r>
                <a:rPr lang="pt-BR" sz="1800" b="1" dirty="0">
                  <a:solidFill>
                    <a:srgbClr val="FF0000"/>
                  </a:solidFill>
                  <a:latin typeface="Comic Sans MS" pitchFamily="66" charset="0"/>
                </a:rPr>
                <a:t>Não Tangíveis</a:t>
              </a:r>
              <a:endParaRPr lang="pt-BR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808287" y="2140744"/>
              <a:ext cx="533400" cy="304800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6389687" y="2140744"/>
              <a:ext cx="533400" cy="304800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614465" y="1053306"/>
              <a:ext cx="21145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800" b="1" u="sng" dirty="0">
                  <a:solidFill>
                    <a:srgbClr val="000066"/>
                  </a:solidFill>
                  <a:latin typeface="Arial" charset="0"/>
                </a:rPr>
                <a:t>Fábrica </a:t>
              </a:r>
            </a:p>
            <a:p>
              <a:pPr algn="ctr"/>
              <a:r>
                <a:rPr lang="pt-BR" sz="1800" b="1" dirty="0">
                  <a:solidFill>
                    <a:srgbClr val="000066"/>
                  </a:solidFill>
                  <a:latin typeface="Arial" charset="0"/>
                </a:rPr>
                <a:t>( Transformação )</a:t>
              </a:r>
              <a:endParaRPr lang="pt-BR" sz="2000" b="1" dirty="0">
                <a:solidFill>
                  <a:srgbClr val="000066"/>
                </a:solidFill>
                <a:latin typeface="Arial" charset="0"/>
              </a:endParaRPr>
            </a:p>
          </p:txBody>
        </p:sp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7" y="1694656"/>
              <a:ext cx="2743200" cy="1751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AutoShape 8">
            <a:extLst>
              <a:ext uri="{FF2B5EF4-FFF2-40B4-BE49-F238E27FC236}">
                <a16:creationId xmlns:a16="http://schemas.microsoft.com/office/drawing/2014/main" id="{03928233-A681-462D-A4B4-A02E502347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41887" y="3903341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119" descr="PEDREIRO">
            <a:extLst>
              <a:ext uri="{FF2B5EF4-FFF2-40B4-BE49-F238E27FC236}">
                <a16:creationId xmlns:a16="http://schemas.microsoft.com/office/drawing/2014/main" id="{FF8454BA-A8EA-4E67-8541-31F1E2C6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90" y="4179641"/>
            <a:ext cx="1631950" cy="8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7" descr="PAINTING">
            <a:extLst>
              <a:ext uri="{FF2B5EF4-FFF2-40B4-BE49-F238E27FC236}">
                <a16:creationId xmlns:a16="http://schemas.microsoft.com/office/drawing/2014/main" id="{40394460-980F-46DA-BEAE-F586765E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96" y="5790332"/>
            <a:ext cx="950913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6" descr="WORK252">
            <a:extLst>
              <a:ext uri="{FF2B5EF4-FFF2-40B4-BE49-F238E27FC236}">
                <a16:creationId xmlns:a16="http://schemas.microsoft.com/office/drawing/2014/main" id="{44653238-68B1-4362-A3FF-9C1043B4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76" y="4293096"/>
            <a:ext cx="674688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7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VISÃO é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SONHO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DIREÇÃO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explicitando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QUER ESTAR </a:t>
            </a:r>
            <a:r>
              <a:rPr lang="en-US" dirty="0" err="1"/>
              <a:t>ou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QUER ATINGIR um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</a:t>
            </a:r>
            <a:r>
              <a:rPr lang="en-US" dirty="0" err="1"/>
              <a:t>prazo</a:t>
            </a:r>
            <a:r>
              <a:rPr lang="en-US" dirty="0"/>
              <a:t>.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do </a:t>
            </a:r>
            <a:r>
              <a:rPr lang="en-US" dirty="0" err="1"/>
              <a:t>presente</a:t>
            </a:r>
            <a:r>
              <a:rPr lang="en-US" dirty="0"/>
              <a:t> 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e </a:t>
            </a:r>
            <a:r>
              <a:rPr lang="en-US" dirty="0" err="1"/>
              <a:t>sim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fundadores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r>
              <a:rPr lang="en-US" dirty="0"/>
              <a:t> </a:t>
            </a:r>
            <a:r>
              <a:rPr lang="en-US" dirty="0" err="1"/>
              <a:t>busquem</a:t>
            </a:r>
            <a:r>
              <a:rPr lang="en-US" dirty="0"/>
              <a:t> </a:t>
            </a:r>
            <a:r>
              <a:rPr lang="en-US" dirty="0" err="1"/>
              <a:t>incessantemente</a:t>
            </a:r>
            <a:r>
              <a:rPr lang="en-US" dirty="0"/>
              <a:t> 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definem</a:t>
            </a:r>
            <a:r>
              <a:rPr lang="en-US" dirty="0"/>
              <a:t> </a:t>
            </a:r>
            <a:r>
              <a:rPr lang="en-US" dirty="0" err="1"/>
              <a:t>estratégias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sonho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678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pt-BR" dirty="0"/>
              <a:t>Produção – </a:t>
            </a:r>
            <a:r>
              <a:rPr lang="pt-BR" sz="3100" dirty="0"/>
              <a:t>ARTESÃO – IMPRENSA- MÁQUINAS</a:t>
            </a:r>
            <a:endParaRPr lang="en-US" sz="3100" dirty="0"/>
          </a:p>
        </p:txBody>
      </p:sp>
      <p:sp>
        <p:nvSpPr>
          <p:cNvPr id="4" name="Retângulo 3"/>
          <p:cNvSpPr/>
          <p:nvPr/>
        </p:nvSpPr>
        <p:spPr>
          <a:xfrm>
            <a:off x="179512" y="14127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itchFamily="18" charset="0"/>
              </a:rPr>
              <a:t>Até o </a:t>
            </a:r>
            <a:r>
              <a:rPr lang="pt-BR" b="1" dirty="0">
                <a:latin typeface="Times New Roman" pitchFamily="18" charset="0"/>
              </a:rPr>
              <a:t>século XVII</a:t>
            </a:r>
            <a:r>
              <a:rPr lang="pt-BR" dirty="0">
                <a:latin typeface="Times New Roman" pitchFamily="18" charset="0"/>
              </a:rPr>
              <a:t>, os </a:t>
            </a:r>
            <a:r>
              <a:rPr lang="pt-BR" b="1" dirty="0">
                <a:latin typeface="Times New Roman" pitchFamily="18" charset="0"/>
              </a:rPr>
              <a:t>ARTESÕES</a:t>
            </a:r>
            <a:r>
              <a:rPr lang="pt-BR" dirty="0">
                <a:latin typeface="Times New Roman" pitchFamily="18" charset="0"/>
              </a:rPr>
              <a:t> detinham o  domínio completo do ciclo de produção: do atendimento ao cliente, passando pelo projeto, escolha dos materiais e da técnica a ser utilizada, construção do produto em si, até a sua entrega.</a:t>
            </a:r>
            <a:br>
              <a:rPr lang="pt-BR" dirty="0">
                <a:latin typeface="Times New Roman" pitchFamily="18" charset="0"/>
              </a:rPr>
            </a:br>
            <a:endParaRPr lang="pt-BR" dirty="0">
              <a:latin typeface="Times New Roman" pitchFamily="18" charset="0"/>
            </a:endParaRPr>
          </a:p>
          <a:p>
            <a:r>
              <a:rPr lang="pt-BR" dirty="0">
                <a:latin typeface="Times New Roman" pitchFamily="18" charset="0"/>
              </a:rPr>
              <a:t>Porém, como a </a:t>
            </a:r>
            <a:r>
              <a:rPr lang="pt-BR" b="1" dirty="0">
                <a:latin typeface="Times New Roman" pitchFamily="18" charset="0"/>
              </a:rPr>
              <a:t>PRODUÇÃO ERA PEQUENA </a:t>
            </a:r>
            <a:r>
              <a:rPr lang="pt-BR" dirty="0">
                <a:latin typeface="Times New Roman" pitchFamily="18" charset="0"/>
              </a:rPr>
              <a:t>e as peças eram muito caras, poucos tinham acesso a elas.</a:t>
            </a:r>
            <a:br>
              <a:rPr lang="pt-BR" dirty="0">
                <a:latin typeface="Times New Roman" pitchFamily="18" charset="0"/>
              </a:rPr>
            </a:br>
            <a:br>
              <a:rPr lang="pt-BR" dirty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81980" y="3849866"/>
            <a:ext cx="8780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itchFamily="18" charset="0"/>
              </a:rPr>
              <a:t>Invenções como a </a:t>
            </a:r>
            <a:r>
              <a:rPr lang="pt-BR" b="1" dirty="0">
                <a:latin typeface="Times New Roman" pitchFamily="18" charset="0"/>
              </a:rPr>
              <a:t>IMPRENSA</a:t>
            </a:r>
            <a:r>
              <a:rPr lang="pt-BR" dirty="0">
                <a:latin typeface="Times New Roman" pitchFamily="18" charset="0"/>
              </a:rPr>
              <a:t> de tipos (século XV- 1430 - Gutenberg) e </a:t>
            </a:r>
            <a:r>
              <a:rPr lang="pt-BR" b="1" dirty="0">
                <a:latin typeface="Times New Roman" pitchFamily="18" charset="0"/>
              </a:rPr>
              <a:t>TEAR HIDRÁULICO</a:t>
            </a:r>
            <a:r>
              <a:rPr lang="pt-BR" dirty="0">
                <a:latin typeface="Times New Roman" pitchFamily="18" charset="0"/>
              </a:rPr>
              <a:t>(século XVIII- 1768-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Richard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Arkwright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pt-BR" dirty="0">
                <a:latin typeface="Times New Roman" pitchFamily="18" charset="0"/>
              </a:rPr>
              <a:t> demonstraram que era possível </a:t>
            </a:r>
            <a:r>
              <a:rPr lang="pt-BR" b="1" dirty="0">
                <a:latin typeface="Times New Roman" pitchFamily="18" charset="0"/>
              </a:rPr>
              <a:t>MECANIZAR O TRABALHO E FABRICAÇÃO EM SÉRIE.</a:t>
            </a:r>
          </a:p>
          <a:p>
            <a:endParaRPr lang="pt-BR" dirty="0">
              <a:latin typeface="Times New Roman" pitchFamily="18" charset="0"/>
            </a:endParaRPr>
          </a:p>
          <a:p>
            <a:br>
              <a:rPr lang="pt-BR" dirty="0">
                <a:latin typeface="Times New Roman" pitchFamily="18" charset="0"/>
              </a:rPr>
            </a:br>
            <a:r>
              <a:rPr lang="pt-BR" dirty="0">
                <a:latin typeface="Times New Roman" pitchFamily="18" charset="0"/>
              </a:rPr>
              <a:t>Com o desenvolvimento da </a:t>
            </a:r>
            <a:r>
              <a:rPr lang="pt-BR" b="1" dirty="0">
                <a:latin typeface="Times New Roman" pitchFamily="18" charset="0"/>
              </a:rPr>
              <a:t>MÁQUINA A VAPOR </a:t>
            </a:r>
            <a:r>
              <a:rPr lang="pt-BR" dirty="0">
                <a:latin typeface="Times New Roman" pitchFamily="18" charset="0"/>
              </a:rPr>
              <a:t>por James Watt, em 1776- </a:t>
            </a:r>
            <a:r>
              <a:rPr lang="pt-BR" dirty="0" err="1">
                <a:latin typeface="Times New Roman" pitchFamily="18" charset="0"/>
              </a:rPr>
              <a:t>Séc</a:t>
            </a:r>
            <a:r>
              <a:rPr lang="pt-BR" dirty="0">
                <a:latin typeface="Times New Roman" pitchFamily="18" charset="0"/>
              </a:rPr>
              <a:t> XVIII, finalmente o trabalho humano e a tração animal puderam ser substituídos por outra forma de energia, dando início à </a:t>
            </a:r>
            <a:r>
              <a:rPr lang="pt-BR" b="1" dirty="0">
                <a:latin typeface="Times New Roman" pitchFamily="18" charset="0"/>
              </a:rPr>
              <a:t>REVOLUÇÃO INDUSTRIAL.</a:t>
            </a:r>
            <a:br>
              <a:rPr lang="pt-BR" b="1" dirty="0">
                <a:latin typeface="Times New Roman" pitchFamily="18" charset="0"/>
              </a:rPr>
            </a:br>
            <a:br>
              <a:rPr lang="pt-BR" dirty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262894-205B-4A38-84A2-DF6D3BCC7246}"/>
              </a:ext>
            </a:extLst>
          </p:cNvPr>
          <p:cNvSpPr txBox="1"/>
          <p:nvPr/>
        </p:nvSpPr>
        <p:spPr>
          <a:xfrm>
            <a:off x="2699792" y="3059668"/>
            <a:ext cx="4680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TRABALHO MANUAL e TRAÇÃO ANIMAL</a:t>
            </a:r>
          </a:p>
        </p:txBody>
      </p:sp>
    </p:spTree>
    <p:extLst>
      <p:ext uri="{BB962C8B-B14F-4D97-AF65-F5344CB8AC3E}">
        <p14:creationId xmlns:p14="http://schemas.microsoft.com/office/powerpoint/2010/main" val="400557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Uma das principais invenções da Primeira Revolução Industrial foi a locomotiva a vapor.">
            <a:extLst>
              <a:ext uri="{FF2B5EF4-FFF2-40B4-BE49-F238E27FC236}">
                <a16:creationId xmlns:a16="http://schemas.microsoft.com/office/drawing/2014/main" id="{B3D80C50-B7FF-443A-901B-23CF4D24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4000"/>
            <a:ext cx="7920880" cy="47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2B2804C-387B-4582-B342-2ECE75CB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1.0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285571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FBA3CBF-0A09-4F9C-85A2-3CD389B58D30}"/>
              </a:ext>
            </a:extLst>
          </p:cNvPr>
          <p:cNvSpPr txBox="1"/>
          <p:nvPr/>
        </p:nvSpPr>
        <p:spPr>
          <a:xfrm>
            <a:off x="994945" y="2617004"/>
            <a:ext cx="8136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A 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Revolução Industrial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 foi o período de grande desenvolvimento tecnológico que teve início na Inglaterra a partir da segunda metade do 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século XVIII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e que se espalhou pelo mundo, causando grandes transformações. Ela garantiu o surgimento da indústria e consolidou o processo de 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FORMAÇÃO DO CAPITALISMO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A6B2E7-95A4-498C-A228-62F42A8BAD17}"/>
              </a:ext>
            </a:extLst>
          </p:cNvPr>
          <p:cNvSpPr txBox="1"/>
          <p:nvPr/>
        </p:nvSpPr>
        <p:spPr>
          <a:xfrm>
            <a:off x="323528" y="4712077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O nascimento da indústria causou grandes transformações na economia mundial, assim como no 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ESTILO DE VIDA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da humanidade, uma vez que 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ACELEROU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a produção 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de mercadorias e a exploração dos recursos da natureza.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aleway" pitchFamily="2" charset="0"/>
              </a:rPr>
              <a:t>Além disso, foi responsável por </a:t>
            </a:r>
            <a:r>
              <a:rPr lang="pt-BR" b="1" dirty="0">
                <a:solidFill>
                  <a:srgbClr val="000000"/>
                </a:solidFill>
                <a:latin typeface="Raleway" pitchFamily="2" charset="0"/>
              </a:rPr>
              <a:t>GRANDES TRANSFORMAÇÕES </a:t>
            </a:r>
            <a:r>
              <a:rPr lang="pt-BR" b="1" i="0" dirty="0">
                <a:solidFill>
                  <a:srgbClr val="000000"/>
                </a:solidFill>
                <a:effectLst/>
                <a:latin typeface="Raleway" pitchFamily="2" charset="0"/>
              </a:rPr>
              <a:t>no processo produtivo e nas relações de trabalho.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4E0519-19F2-4587-AEFC-795558EC22D7}"/>
              </a:ext>
            </a:extLst>
          </p:cNvPr>
          <p:cNvSpPr txBox="1"/>
          <p:nvPr/>
        </p:nvSpPr>
        <p:spPr>
          <a:xfrm>
            <a:off x="555798" y="1137811"/>
            <a:ext cx="776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A Revolução industrial foi um conjunto de mudanças que aconteceram na Europa nos séculos XVIII e XIX. A principal particularidade dessa revolução foi a substituição definitiva do trabalho artesanal pelo uso das máquinas. </a:t>
            </a:r>
          </a:p>
          <a:p>
            <a:r>
              <a:rPr lang="pt-BR" dirty="0">
                <a:solidFill>
                  <a:srgbClr val="585551"/>
                </a:solidFill>
                <a:latin typeface="enriqueta"/>
              </a:rPr>
              <a:t>                                               </a:t>
            </a:r>
            <a:r>
              <a:rPr lang="pt-BR" b="1" dirty="0">
                <a:solidFill>
                  <a:srgbClr val="585551"/>
                </a:solidFill>
                <a:latin typeface="enriqueta"/>
              </a:rPr>
              <a:t>  </a:t>
            </a:r>
            <a:r>
              <a:rPr lang="pt-BR" b="1" i="0" dirty="0">
                <a:solidFill>
                  <a:srgbClr val="585551"/>
                </a:solidFill>
                <a:effectLst/>
                <a:latin typeface="enriqueta"/>
              </a:rPr>
              <a:t>( ENTRE 1760 E 1830 )</a:t>
            </a:r>
            <a:endParaRPr lang="pt-BR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D15492-1C3F-4FFD-AAE8-B24B96D7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1.0</a:t>
            </a:r>
            <a:endParaRPr lang="en-US" sz="31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61B2BD-4494-4181-AB6F-DE4C5FD217CF}"/>
              </a:ext>
            </a:extLst>
          </p:cNvPr>
          <p:cNvSpPr txBox="1"/>
          <p:nvPr/>
        </p:nvSpPr>
        <p:spPr>
          <a:xfrm>
            <a:off x="6732240" y="4047269"/>
            <a:ext cx="8399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VAPOR</a:t>
            </a:r>
          </a:p>
        </p:txBody>
      </p:sp>
    </p:spTree>
    <p:extLst>
      <p:ext uri="{BB962C8B-B14F-4D97-AF65-F5344CB8AC3E}">
        <p14:creationId xmlns:p14="http://schemas.microsoft.com/office/powerpoint/2010/main" val="135693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 Outros progressos essenciais nesse período incluem a introdução de navios de aço movidos a vapor, o desenvolvimento do avião, a produção em massa de bens de consumo, o enlatamento de comidas, refrigeração mecânica e outras técnicas de preservação e a invenção do telefone eletromagnético.">
            <a:extLst>
              <a:ext uri="{FF2B5EF4-FFF2-40B4-BE49-F238E27FC236}">
                <a16:creationId xmlns:a16="http://schemas.microsoft.com/office/drawing/2014/main" id="{FD2EDF46-AEA6-47B9-B9B8-3A30EF57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2124"/>
            <a:ext cx="8424936" cy="48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43E77-8DED-4D08-AD30-1700178E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2.0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8286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5306D01-F6CD-4F9F-ABDD-DF2F7DE4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2.0</a:t>
            </a:r>
            <a:endParaRPr lang="en-US" sz="31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0B2DCE-9A95-4BFE-9511-7E7BE440D67E}"/>
              </a:ext>
            </a:extLst>
          </p:cNvPr>
          <p:cNvSpPr txBox="1"/>
          <p:nvPr/>
        </p:nvSpPr>
        <p:spPr>
          <a:xfrm>
            <a:off x="205680" y="1484784"/>
            <a:ext cx="8686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A Segunda Revolução Industrial iniciou-se na segunda metade do século XIX ( 1850 - 1870), e terminou durante a Segunda Guerra Mundial (1939 - 1945), envolvendo uma série de desenvolvimentos dentro da indústria </a:t>
            </a:r>
            <a:r>
              <a:rPr lang="pt-BR" b="1" dirty="0">
                <a:solidFill>
                  <a:srgbClr val="585551"/>
                </a:solidFill>
                <a:latin typeface="enriqueta"/>
              </a:rPr>
              <a:t>QUÍMICA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, </a:t>
            </a:r>
            <a:r>
              <a:rPr lang="pt-BR" b="1" i="0" dirty="0">
                <a:solidFill>
                  <a:srgbClr val="585551"/>
                </a:solidFill>
                <a:effectLst/>
                <a:latin typeface="enriqueta"/>
              </a:rPr>
              <a:t>ELÉTRICA, PETRÓLEO E AÇO. </a:t>
            </a:r>
          </a:p>
          <a:p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Outros progressos essenciais nesse período incluem a introdução de navios de aço movidos a vapor, o desenvolvimento do avião, a </a:t>
            </a:r>
            <a:r>
              <a:rPr lang="pt-BR" b="1" i="0" dirty="0">
                <a:solidFill>
                  <a:srgbClr val="585551"/>
                </a:solidFill>
                <a:effectLst/>
                <a:latin typeface="enriqueta"/>
              </a:rPr>
              <a:t>PRODUÇÃO EM MASSA 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de bens de consumo, o enlatamento de comidas, refrigeração mecânica e outras técnicas de preservação e a invenção do TELEFONE eletromagnético.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F6A8E3-E89E-42CA-8CA5-52A8F421FAF9}"/>
              </a:ext>
            </a:extLst>
          </p:cNvPr>
          <p:cNvSpPr txBox="1"/>
          <p:nvPr/>
        </p:nvSpPr>
        <p:spPr>
          <a:xfrm>
            <a:off x="466753" y="3793108"/>
            <a:ext cx="8210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A Segunda Revolução Industrial é vista como apenas uma fase da Revolução Industrial já que, de um ponto de vista </a:t>
            </a:r>
            <a:r>
              <a:rPr lang="pt-BR" b="0" i="0" dirty="0" err="1">
                <a:solidFill>
                  <a:srgbClr val="585551"/>
                </a:solidFill>
                <a:effectLst/>
                <a:latin typeface="enriqueta"/>
              </a:rPr>
              <a:t>sócio-tecnológico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, não houve uma clara ruptura entre as </a:t>
            </a:r>
            <a:r>
              <a:rPr lang="pt-BR" b="0" i="0" dirty="0" err="1">
                <a:solidFill>
                  <a:srgbClr val="585551"/>
                </a:solidFill>
                <a:effectLst/>
                <a:latin typeface="enriqueta"/>
              </a:rPr>
              <a:t>duas,na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 verdade , a 2ª revolução industrial foi um aprimoramento e aperfeiçoamento das tecnologias da Primeira Revolução.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95EC6B-D3DE-4479-925B-FE5BE703E64A}"/>
              </a:ext>
            </a:extLst>
          </p:cNvPr>
          <p:cNvSpPr txBox="1"/>
          <p:nvPr/>
        </p:nvSpPr>
        <p:spPr>
          <a:xfrm>
            <a:off x="5028530" y="5517232"/>
            <a:ext cx="28586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ELETRICIDADE / PETRÓLEO</a:t>
            </a:r>
          </a:p>
        </p:txBody>
      </p:sp>
    </p:spTree>
    <p:extLst>
      <p:ext uri="{BB962C8B-B14F-4D97-AF65-F5344CB8AC3E}">
        <p14:creationId xmlns:p14="http://schemas.microsoft.com/office/powerpoint/2010/main" val="1660127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1520" y="191193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Produção  EM MASSA – TAYLOR-FORD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51520" y="1196752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itchFamily="18" charset="0"/>
              </a:rPr>
              <a:t>Como as máquinas eram limitadas e os operários e gestores despreparados, havia muitas falhas, desperdício e acidentes de trabalho.</a:t>
            </a:r>
            <a:br>
              <a:rPr lang="pt-BR" dirty="0">
                <a:latin typeface="Times New Roman" pitchFamily="18" charset="0"/>
              </a:rPr>
            </a:br>
            <a:r>
              <a:rPr lang="pt-BR" dirty="0">
                <a:latin typeface="Times New Roman" pitchFamily="18" charset="0"/>
              </a:rPr>
              <a:t>O trabalho foi então dividido entre os que pensavam (gerentes, administradores, engenheiros) e os que executavam.</a:t>
            </a:r>
          </a:p>
          <a:p>
            <a:r>
              <a:rPr lang="pt-BR" dirty="0">
                <a:latin typeface="Times New Roman" pitchFamily="18" charset="0"/>
              </a:rPr>
              <a:t>A inspeção final dos produtos e a supervisão do trabalho foram uma </a:t>
            </a:r>
            <a:r>
              <a:rPr lang="pt-BR" dirty="0" err="1">
                <a:latin typeface="Times New Roman" pitchFamily="18" charset="0"/>
              </a:rPr>
              <a:t>conseqüência</a:t>
            </a:r>
            <a:r>
              <a:rPr lang="pt-BR" dirty="0">
                <a:latin typeface="Times New Roman" pitchFamily="18" charset="0"/>
              </a:rPr>
              <a:t> natural dessa situação</a:t>
            </a:r>
            <a:br>
              <a:rPr lang="pt-BR" dirty="0">
                <a:latin typeface="Times New Roman" pitchFamily="18" charset="0"/>
              </a:rPr>
            </a:br>
            <a:endParaRPr lang="pt-BR" dirty="0">
              <a:latin typeface="Times New Roman" pitchFamily="18" charset="0"/>
            </a:endParaRPr>
          </a:p>
          <a:p>
            <a:r>
              <a:rPr lang="pt-BR" dirty="0">
                <a:latin typeface="Times New Roman" pitchFamily="18" charset="0"/>
              </a:rPr>
              <a:t>Com o crescimento do comércio no continente europeu, surgiram as primeiras manufaturas, cujos donos, quase sempre comerciantes, contratavam artesãos que trabalhavam por salários, participando, cada um, de uma etapa do trabalho. </a:t>
            </a:r>
            <a:br>
              <a:rPr lang="pt-BR" dirty="0">
                <a:latin typeface="Times New Roman" pitchFamily="18" charset="0"/>
              </a:rPr>
            </a:br>
            <a:r>
              <a:rPr lang="pt-BR" dirty="0">
                <a:latin typeface="Times New Roman" pitchFamily="18" charset="0"/>
              </a:rPr>
              <a:t>Reduziu-se, assim, o preço da unidade produzida, o que permitia que pessoas de classes mais baixas tivessem acesso a mais bens: Era o início da </a:t>
            </a:r>
          </a:p>
          <a:p>
            <a:r>
              <a:rPr lang="pt-BR" sz="4000" dirty="0">
                <a:solidFill>
                  <a:srgbClr val="CC6600"/>
                </a:solidFill>
                <a:latin typeface="Times New Roman" pitchFamily="18" charset="0"/>
              </a:rPr>
              <a:t>PRODUÇÃO EM MASSA</a:t>
            </a:r>
            <a:r>
              <a:rPr lang="pt-BR" dirty="0">
                <a:latin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15516" y="5085184"/>
            <a:ext cx="85689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itchFamily="18" charset="0"/>
              </a:rPr>
              <a:t>No início do século XX, a moderna administração de empresas se consolida através dos trabalhos dos engenheiros </a:t>
            </a:r>
            <a:r>
              <a:rPr lang="pt-BR" sz="4000" dirty="0">
                <a:solidFill>
                  <a:srgbClr val="CC6600"/>
                </a:solidFill>
                <a:latin typeface="Times New Roman" pitchFamily="18" charset="0"/>
              </a:rPr>
              <a:t>Taylor e Ford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0314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952" y="377849"/>
            <a:ext cx="8686800" cy="841248"/>
          </a:xfrm>
        </p:spPr>
        <p:txBody>
          <a:bodyPr/>
          <a:lstStyle/>
          <a:p>
            <a:r>
              <a:rPr lang="pt-BR" dirty="0"/>
              <a:t>TÉCNICAS DE TAYLOR &amp;  FORD 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" y="1702408"/>
            <a:ext cx="9066394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TAYLOR</a:t>
            </a:r>
            <a:r>
              <a:rPr lang="pt-BR" dirty="0"/>
              <a:t> :  Estudos de tempos e movimentos. Cronometrava os movimentos dos </a:t>
            </a:r>
            <a:r>
              <a:rPr lang="pt-BR" dirty="0" err="1"/>
              <a:t>traba</a:t>
            </a:r>
            <a:r>
              <a:rPr lang="pt-BR" dirty="0"/>
              <a:t>-</a:t>
            </a:r>
          </a:p>
          <a:p>
            <a:r>
              <a:rPr lang="pt-BR" dirty="0"/>
              <a:t>                 </a:t>
            </a:r>
            <a:r>
              <a:rPr lang="pt-BR" dirty="0" err="1"/>
              <a:t>lhadores</a:t>
            </a:r>
            <a:r>
              <a:rPr lang="pt-BR" dirty="0"/>
              <a:t>, dividindo-os nas tarefas que os compunham, chamando-as de</a:t>
            </a:r>
          </a:p>
          <a:p>
            <a:r>
              <a:rPr lang="pt-BR" dirty="0"/>
              <a:t>                 unidades básicas de trabalho(UBT). Após a análise das UBT, procurava me-</a:t>
            </a:r>
          </a:p>
          <a:p>
            <a:r>
              <a:rPr lang="pt-BR" dirty="0"/>
              <a:t>                 </a:t>
            </a:r>
            <a:r>
              <a:rPr lang="pt-BR" dirty="0" err="1"/>
              <a:t>lhorar</a:t>
            </a:r>
            <a:r>
              <a:rPr lang="pt-BR" dirty="0"/>
              <a:t> a maneira de executar as tarefas. Havia um  prêmio por peças produzidas    </a:t>
            </a:r>
          </a:p>
          <a:p>
            <a:r>
              <a:rPr lang="pt-BR" dirty="0"/>
              <a:t>                 ao trabalhador pelo seu esforço. </a:t>
            </a:r>
          </a:p>
          <a:p>
            <a:r>
              <a:rPr lang="pt-BR" dirty="0"/>
              <a:t>                 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3909" y="3930018"/>
            <a:ext cx="8912312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/>
              <a:t>HENRY FORD: </a:t>
            </a:r>
            <a:r>
              <a:rPr lang="pt-BR" dirty="0"/>
              <a:t> Desenvolveu a linha de montagem na fabricação de produtos não </a:t>
            </a:r>
            <a:r>
              <a:rPr lang="pt-BR" dirty="0" err="1"/>
              <a:t>dife</a:t>
            </a:r>
            <a:r>
              <a:rPr lang="pt-BR" dirty="0"/>
              <a:t>-</a:t>
            </a:r>
          </a:p>
          <a:p>
            <a:r>
              <a:rPr lang="pt-BR" b="1" dirty="0"/>
              <a:t>                         </a:t>
            </a:r>
            <a:r>
              <a:rPr lang="pt-BR" dirty="0" err="1"/>
              <a:t>renciados</a:t>
            </a:r>
            <a:r>
              <a:rPr lang="pt-BR" dirty="0"/>
              <a:t> em grandes quantidades e por funcionários especializados.</a:t>
            </a:r>
          </a:p>
          <a:p>
            <a:r>
              <a:rPr lang="pt-BR" b="1" dirty="0"/>
              <a:t>                         </a:t>
            </a:r>
            <a:r>
              <a:rPr lang="pt-BR" dirty="0"/>
              <a:t>Padronizou processos, sistemas de calibragem e controle de qualidade</a:t>
            </a:r>
          </a:p>
          <a:p>
            <a:r>
              <a:rPr lang="pt-BR" b="1" dirty="0"/>
              <a:t>                         </a:t>
            </a:r>
            <a:r>
              <a:rPr lang="pt-BR" dirty="0"/>
              <a:t>para assegurar a uniformidade das peças.</a:t>
            </a:r>
          </a:p>
          <a:p>
            <a:r>
              <a:rPr lang="pt-BR" b="1" dirty="0"/>
              <a:t>As experiências de Ford, colaborou com a expansão da atividade industrial no século XX</a:t>
            </a:r>
            <a:endParaRPr lang="en-US" b="1" dirty="0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60848"/>
            <a:ext cx="864096" cy="12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2" y="4250078"/>
            <a:ext cx="1212924" cy="83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465F00-CE0F-42FE-BCD2-19BD3906DF96}"/>
              </a:ext>
            </a:extLst>
          </p:cNvPr>
          <p:cNvSpPr txBox="1"/>
          <p:nvPr/>
        </p:nvSpPr>
        <p:spPr>
          <a:xfrm>
            <a:off x="339561" y="6021288"/>
            <a:ext cx="848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highlight>
                  <a:srgbClr val="FFFF00"/>
                </a:highlight>
              </a:rPr>
              <a:t>FREDERICK TAYLOR -  1856 – 1915 – Eng. Mec. Americano – Pai da Adm. Cientifica do Trabalho</a:t>
            </a:r>
          </a:p>
          <a:p>
            <a:r>
              <a:rPr lang="pt-BR" sz="1600" b="1" dirty="0">
                <a:highlight>
                  <a:srgbClr val="FFFF00"/>
                </a:highlight>
              </a:rPr>
              <a:t>HENRY FORD- 1863 – 1945 – Empresário Americano fundador da Ford Motor </a:t>
            </a:r>
            <a:r>
              <a:rPr lang="pt-BR" sz="1600" b="1" dirty="0" err="1">
                <a:highlight>
                  <a:srgbClr val="FFFF00"/>
                </a:highlight>
              </a:rPr>
              <a:t>Company</a:t>
            </a:r>
            <a:endParaRPr lang="pt-BR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5229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77A6925-4AC8-4777-B975-FA355333FD75}"/>
              </a:ext>
            </a:extLst>
          </p:cNvPr>
          <p:cNvSpPr txBox="1"/>
          <p:nvPr/>
        </p:nvSpPr>
        <p:spPr>
          <a:xfrm>
            <a:off x="503548" y="1859339"/>
            <a:ext cx="81369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CRESCIMENTO </a:t>
            </a:r>
            <a:r>
              <a:rPr lang="pt-BR" dirty="0"/>
              <a:t>de uma grande empresa moderna é devido a uma cadeia de eventos interligados. </a:t>
            </a:r>
          </a:p>
          <a:p>
            <a:r>
              <a:rPr lang="pt-BR" dirty="0"/>
              <a:t>O primeiro elo da cadeia foi o </a:t>
            </a:r>
            <a:r>
              <a:rPr lang="pt-BR" b="1" dirty="0"/>
              <a:t>CLUSTER DE INOVAÇÕES </a:t>
            </a:r>
            <a:r>
              <a:rPr lang="pt-BR" dirty="0"/>
              <a:t>que provocaram uma REVOLUÇÃO  no campo dos </a:t>
            </a:r>
            <a:r>
              <a:rPr lang="pt-BR" b="1" dirty="0"/>
              <a:t>TRANSPORTES E DAS COMUNICAÇÕES</a:t>
            </a:r>
            <a:r>
              <a:rPr lang="pt-BR" dirty="0"/>
              <a:t>.</a:t>
            </a:r>
          </a:p>
          <a:p>
            <a:r>
              <a:rPr lang="pt-BR" dirty="0"/>
              <a:t> A </a:t>
            </a:r>
            <a:r>
              <a:rPr lang="pt-BR" b="1" dirty="0"/>
              <a:t>FERROVIA E O TELÉGRAFO </a:t>
            </a:r>
            <a:r>
              <a:rPr lang="pt-BR" dirty="0"/>
              <a:t>facilitaram um aumento substancial tanto no    </a:t>
            </a:r>
            <a:r>
              <a:rPr lang="pt-BR" b="1" dirty="0"/>
              <a:t>VOLUME</a:t>
            </a:r>
            <a:r>
              <a:rPr lang="pt-BR" dirty="0"/>
              <a:t> quanto na </a:t>
            </a:r>
            <a:r>
              <a:rPr lang="pt-BR" b="1" dirty="0"/>
              <a:t>VELOCIDADE DA PRODUÇÃO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 Ao mesmo tempo, essas inovações permitiram que determinadas empresas concretizassem a dinâmica de </a:t>
            </a:r>
            <a:r>
              <a:rPr lang="pt-BR" b="1" dirty="0"/>
              <a:t>CRESCIMENTO e COMPETIÇÃO </a:t>
            </a:r>
            <a:r>
              <a:rPr lang="pt-BR" dirty="0"/>
              <a:t>pela exploração das </a:t>
            </a:r>
            <a:r>
              <a:rPr lang="pt-BR" b="1" dirty="0"/>
              <a:t>OPORTUNIDADES</a:t>
            </a:r>
            <a:r>
              <a:rPr lang="pt-BR" dirty="0"/>
              <a:t> para obter </a:t>
            </a:r>
            <a:r>
              <a:rPr lang="pt-BR" b="1" dirty="0"/>
              <a:t>ECONOMIAS DE ESCALA e de ESCOPO </a:t>
            </a:r>
            <a:r>
              <a:rPr lang="pt-BR" dirty="0"/>
              <a:t>e para </a:t>
            </a:r>
            <a:r>
              <a:rPr lang="pt-BR" b="1" dirty="0"/>
              <a:t>REDUZIR OS CUSTOS DE TRANSAÇÃO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 Do livro Gestão da inovação de Paulo Bastos Tigre 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B9EF8-D7AA-41D8-86F8-4C96CC9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/>
          </a:bodyPr>
          <a:lstStyle/>
          <a:p>
            <a:r>
              <a:rPr lang="pt-BR" dirty="0"/>
              <a:t>       INOVAÇÕES DA ERA FORDISTA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5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567E-C4CE-4496-B90F-95639F9E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FORDISTA X TOYOTISTA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62C5B94-3988-4AC2-8CE5-412030673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76074"/>
              </p:ext>
            </p:extLst>
          </p:nvPr>
        </p:nvGraphicFramePr>
        <p:xfrm>
          <a:off x="107504" y="1700808"/>
          <a:ext cx="8884096" cy="48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Worksheet" r:id="rId3" imgW="8277028" imgH="1352678" progId="Excel.Sheet.12">
                  <p:embed/>
                </p:oleObj>
              </mc:Choice>
              <mc:Fallback>
                <p:oleObj name="Worksheet" r:id="rId3" imgW="8277028" imgH="1352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700808"/>
                        <a:ext cx="8884096" cy="48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121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B86F-0BDB-4FE7-867E-9592FA51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Sistema </a:t>
            </a:r>
            <a:r>
              <a:rPr lang="pt-BR" dirty="0" err="1"/>
              <a:t>lean</a:t>
            </a:r>
            <a:r>
              <a:rPr lang="pt-BR" dirty="0"/>
              <a:t> de produção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75BF02-BF87-4277-81B8-12F42F3EA38A}"/>
              </a:ext>
            </a:extLst>
          </p:cNvPr>
          <p:cNvSpPr txBox="1"/>
          <p:nvPr/>
        </p:nvSpPr>
        <p:spPr>
          <a:xfrm>
            <a:off x="295276" y="1484784"/>
            <a:ext cx="8443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A manufatura </a:t>
            </a:r>
            <a:r>
              <a:rPr lang="pt-BR" b="1" dirty="0">
                <a:solidFill>
                  <a:srgbClr val="363636"/>
                </a:solidFill>
                <a:latin typeface="Lato" panose="020F0502020204030203" pitchFamily="34" charset="0"/>
              </a:rPr>
              <a:t>ENXUTA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teve origem na década de 1950, no Japão. 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Foi batizada inicialmente de 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Sistema Toyota de Produção (STP), e u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tiliza seus preceitos até hoje.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Dali em diante, o </a:t>
            </a:r>
            <a:r>
              <a:rPr lang="pt-BR" b="1" dirty="0">
                <a:solidFill>
                  <a:srgbClr val="363636"/>
                </a:solidFill>
                <a:latin typeface="Lato" panose="020F0502020204030203" pitchFamily="34" charset="0"/>
              </a:rPr>
              <a:t>LEAN MANUFACTURING 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transformou a indústria automotiva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 teve os seus conceitos reutilizados por vários outros setores.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3F3141-416D-41A2-9FC8-F16FBAF1E151}"/>
              </a:ext>
            </a:extLst>
          </p:cNvPr>
          <p:cNvSpPr txBox="1"/>
          <p:nvPr/>
        </p:nvSpPr>
        <p:spPr>
          <a:xfrm>
            <a:off x="271931" y="2962112"/>
            <a:ext cx="85767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Qual é o objetivo do Lean Manufacturing? </a:t>
            </a:r>
          </a:p>
          <a:p>
            <a:pPr algn="l"/>
            <a:endParaRPr lang="pt-BR" b="1" i="0" dirty="0">
              <a:solidFill>
                <a:srgbClr val="363636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Objetivo central </a:t>
            </a:r>
            <a:r>
              <a:rPr lang="pt-BR" b="1" dirty="0">
                <a:solidFill>
                  <a:srgbClr val="363636"/>
                </a:solidFill>
                <a:latin typeface="Lato" panose="020F0502020204030203" pitchFamily="34" charset="0"/>
              </a:rPr>
              <a:t>EVITAR PERDAS E DESPERDÍCIOS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eliminando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da cadeia operacional as execuções que 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não agreguem valor ao processo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produtivo e ao produto final.</a:t>
            </a:r>
          </a:p>
          <a:p>
            <a:pPr algn="l"/>
            <a:endParaRPr lang="pt-BR" b="0" i="0" dirty="0">
              <a:solidFill>
                <a:srgbClr val="363636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A abordagem da manufatura enxuta acontece por meio de uma análise das etapas produtivas, e de como as perdas pontuais podem ser solucionadas.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Para cada ponto especificado, existe um tipo de ação.</a:t>
            </a:r>
          </a:p>
          <a:p>
            <a:pPr algn="l"/>
            <a:endParaRPr lang="pt-BR" b="0" i="0" dirty="0">
              <a:solidFill>
                <a:srgbClr val="363636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 objetivo é identificar o valor, mapear suas origens, criar um fluxo produtivo que potencialize essa entrega e buscar a perfeição através da 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melhoria contínua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A4F226-0D8A-4356-B693-66E76CCA3866}"/>
              </a:ext>
            </a:extLst>
          </p:cNvPr>
          <p:cNvSpPr txBox="1"/>
          <p:nvPr/>
        </p:nvSpPr>
        <p:spPr>
          <a:xfrm>
            <a:off x="1458874" y="6372036"/>
            <a:ext cx="534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highlight>
                  <a:srgbClr val="FFFF00"/>
                </a:highlight>
              </a:rPr>
              <a:t>Taiichi</a:t>
            </a:r>
            <a:r>
              <a:rPr lang="pt-BR" b="1" dirty="0">
                <a:highlight>
                  <a:srgbClr val="FFFF00"/>
                </a:highlight>
              </a:rPr>
              <a:t> </a:t>
            </a:r>
            <a:r>
              <a:rPr lang="pt-BR" b="1" dirty="0" err="1">
                <a:highlight>
                  <a:srgbClr val="FFFF00"/>
                </a:highlight>
              </a:rPr>
              <a:t>Ohno</a:t>
            </a:r>
            <a:r>
              <a:rPr lang="pt-BR" b="1" dirty="0">
                <a:highlight>
                  <a:srgbClr val="FFFF00"/>
                </a:highlight>
              </a:rPr>
              <a:t>- Engenheiro da Toyota e Criador do Lean</a:t>
            </a:r>
          </a:p>
        </p:txBody>
      </p:sp>
    </p:spTree>
    <p:extLst>
      <p:ext uri="{BB962C8B-B14F-4D97-AF65-F5344CB8AC3E}">
        <p14:creationId xmlns:p14="http://schemas.microsoft.com/office/powerpoint/2010/main" val="14480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</a:t>
            </a:r>
            <a:r>
              <a:rPr lang="en-US" dirty="0" err="1"/>
              <a:t>sonho</a:t>
            </a:r>
            <a:r>
              <a:rPr lang="en-US" dirty="0"/>
              <a:t> </a:t>
            </a:r>
            <a:r>
              <a:rPr lang="en-US" dirty="0" err="1"/>
              <a:t>embraer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 EMBRAER se </a:t>
            </a:r>
            <a:r>
              <a:rPr lang="en-US" dirty="0" err="1"/>
              <a:t>consolidará</a:t>
            </a:r>
            <a:r>
              <a:rPr lang="en-US" dirty="0"/>
              <a:t> e se </a:t>
            </a:r>
            <a:r>
              <a:rPr lang="en-US" dirty="0" err="1"/>
              <a:t>manterá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forças</a:t>
            </a:r>
            <a:r>
              <a:rPr lang="en-US" dirty="0"/>
              <a:t> </a:t>
            </a:r>
            <a:r>
              <a:rPr lang="en-US" dirty="0" err="1"/>
              <a:t>globais</a:t>
            </a:r>
            <a:r>
              <a:rPr lang="en-US" dirty="0"/>
              <a:t> do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aeroespacial</a:t>
            </a:r>
            <a:r>
              <a:rPr lang="en-US" dirty="0"/>
              <a:t>, operando com </a:t>
            </a:r>
            <a:r>
              <a:rPr lang="en-US" dirty="0" err="1"/>
              <a:t>lucratividade</a:t>
            </a:r>
            <a:r>
              <a:rPr lang="en-US" dirty="0"/>
              <a:t> e </a:t>
            </a:r>
            <a:r>
              <a:rPr lang="en-US" dirty="0" err="1"/>
              <a:t>apresentando</a:t>
            </a:r>
            <a:r>
              <a:rPr lang="en-US" dirty="0"/>
              <a:t>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excelência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,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”.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6" y="5949280"/>
            <a:ext cx="22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www.embraer.com.br</a:t>
            </a:r>
          </a:p>
        </p:txBody>
      </p:sp>
    </p:spTree>
    <p:extLst>
      <p:ext uri="{BB962C8B-B14F-4D97-AF65-F5344CB8AC3E}">
        <p14:creationId xmlns:p14="http://schemas.microsoft.com/office/powerpoint/2010/main" val="1232453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B86F-0BDB-4FE7-867E-9592FA51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Sistema </a:t>
            </a:r>
            <a:r>
              <a:rPr lang="pt-BR" dirty="0" err="1"/>
              <a:t>lean</a:t>
            </a:r>
            <a:r>
              <a:rPr lang="pt-BR" dirty="0"/>
              <a:t> de produção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54DF4A-4C5A-4CFB-8CDB-25E991C41EB9}"/>
              </a:ext>
            </a:extLst>
          </p:cNvPr>
          <p:cNvSpPr txBox="1"/>
          <p:nvPr/>
        </p:nvSpPr>
        <p:spPr>
          <a:xfrm>
            <a:off x="304800" y="1484784"/>
            <a:ext cx="8587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pt-BR" b="1" i="1" dirty="0">
                <a:solidFill>
                  <a:srgbClr val="363636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Se você não tem tempo para fazer direito, você vai precisar ter tempo para fazer de novo</a:t>
            </a:r>
            <a:r>
              <a:rPr lang="pt-BR" b="1" i="0" dirty="0">
                <a:solidFill>
                  <a:srgbClr val="363636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”.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Ou seja, dedicar uma dose extra de esforço em determinado momento para avaliar o cenário do seu negócio e fazer bem-feito será um importante diferencial.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Assim, você não precisa repetir o seu trabalho sucessivamente, na busca por mitigar falhas que prejudiquem o funcionamento da sua organização.</a:t>
            </a:r>
          </a:p>
          <a:p>
            <a:pPr algn="l"/>
            <a:r>
              <a:rPr lang="pt-BR" b="1" dirty="0">
                <a:solidFill>
                  <a:srgbClr val="363636"/>
                </a:solidFill>
                <a:highlight>
                  <a:srgbClr val="FFFF00"/>
                </a:highlight>
                <a:latin typeface="Lato" panose="020F0502020204030203" pitchFamily="34" charset="0"/>
              </a:rPr>
              <a:t>Faça, faça agora, pense depois!    Fazer certo da primeira vez !</a:t>
            </a:r>
            <a:endParaRPr lang="pt-BR" b="1" i="0" dirty="0">
              <a:solidFill>
                <a:srgbClr val="363636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3BABFE-50E6-4D83-876E-FC7528286C44}"/>
              </a:ext>
            </a:extLst>
          </p:cNvPr>
          <p:cNvSpPr txBox="1"/>
          <p:nvPr/>
        </p:nvSpPr>
        <p:spPr>
          <a:xfrm>
            <a:off x="179512" y="3933056"/>
            <a:ext cx="92890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Qual é a importância da metodologia Lean Manufacturing para as empresas?</a:t>
            </a:r>
          </a:p>
          <a:p>
            <a:pPr algn="l"/>
            <a:endParaRPr lang="pt-BR" dirty="0">
              <a:solidFill>
                <a:srgbClr val="363636"/>
              </a:solidFill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1) Eliminar o desperdício sem sacrificar a produtividade;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2) Para ser bem-sucedida, é preciso capacitar pessoas em todos os níveis de uma   </a:t>
            </a:r>
          </a:p>
          <a:p>
            <a:pPr algn="l"/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organização para identificar e eliminar o desperdício;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3) Redução de atividades que diminuem o valor;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4) Criar mais valor para os clientes e, ao mesmo tempo, reduzir o desperdício.</a:t>
            </a:r>
          </a:p>
        </p:txBody>
      </p:sp>
    </p:spTree>
    <p:extLst>
      <p:ext uri="{BB962C8B-B14F-4D97-AF65-F5344CB8AC3E}">
        <p14:creationId xmlns:p14="http://schemas.microsoft.com/office/powerpoint/2010/main" val="3324384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B86F-0BDB-4FE7-867E-9592FA51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59122"/>
            <a:ext cx="8686800" cy="838200"/>
          </a:xfrm>
        </p:spPr>
        <p:txBody>
          <a:bodyPr/>
          <a:lstStyle/>
          <a:p>
            <a:r>
              <a:rPr lang="pt-BR" dirty="0"/>
              <a:t>       Sistema </a:t>
            </a:r>
            <a:r>
              <a:rPr lang="pt-BR" dirty="0" err="1"/>
              <a:t>lean</a:t>
            </a:r>
            <a:r>
              <a:rPr lang="pt-BR" dirty="0"/>
              <a:t> de produção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D203C7-EA5F-4738-AEF5-53E28D3FC4AD}"/>
              </a:ext>
            </a:extLst>
          </p:cNvPr>
          <p:cNvSpPr txBox="1"/>
          <p:nvPr/>
        </p:nvSpPr>
        <p:spPr>
          <a:xfrm>
            <a:off x="304800" y="1313340"/>
            <a:ext cx="78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Quais são os 8 desperdícios do Lean Manufacturing?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4A5BB0-C3AD-4888-B0E8-324538EBE09D}"/>
              </a:ext>
            </a:extLst>
          </p:cNvPr>
          <p:cNvSpPr txBox="1"/>
          <p:nvPr/>
        </p:nvSpPr>
        <p:spPr>
          <a:xfrm>
            <a:off x="280714" y="1711874"/>
            <a:ext cx="8251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1) Eliminar tudo o que o consumidor final não percebe como valor(desperdício);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B292D8-6CA7-4CBA-96DA-80006B666BE0}"/>
              </a:ext>
            </a:extLst>
          </p:cNvPr>
          <p:cNvSpPr txBox="1"/>
          <p:nvPr/>
        </p:nvSpPr>
        <p:spPr>
          <a:xfrm>
            <a:off x="280714" y="2276872"/>
            <a:ext cx="8539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2) Deslocamentos desnecessários de materiais, geram desperdícios de tempo e de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recursos</a:t>
            </a:r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;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2F6307-1939-446F-AD97-2BD9B96B5647}"/>
              </a:ext>
            </a:extLst>
          </p:cNvPr>
          <p:cNvSpPr txBox="1"/>
          <p:nvPr/>
        </p:nvSpPr>
        <p:spPr>
          <a:xfrm>
            <a:off x="237964" y="2924944"/>
            <a:ext cx="8820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3) Quantidades produzidas que vão além do necessário obviamente ocasionam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desperdícios(recursos, tempo e produtividade dos funcionários);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180955-4AC0-45D4-A59C-6665A71BF43A}"/>
              </a:ext>
            </a:extLst>
          </p:cNvPr>
          <p:cNvSpPr txBox="1"/>
          <p:nvPr/>
        </p:nvSpPr>
        <p:spPr>
          <a:xfrm>
            <a:off x="280714" y="3501008"/>
            <a:ext cx="862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4) Materiais, equipamentos, informações e pessoas que ficam limitadas às etapas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anteriores, que geram perda de tempo ou atraso nos processos. ( sistema PULL)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31AAEA-296D-4284-996C-373862BA99B0}"/>
              </a:ext>
            </a:extLst>
          </p:cNvPr>
          <p:cNvSpPr txBox="1"/>
          <p:nvPr/>
        </p:nvSpPr>
        <p:spPr>
          <a:xfrm>
            <a:off x="323876" y="4077072"/>
            <a:ext cx="866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5) Etapas ou processos que não são necessários e não agregam valor ao produto.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FC1874-4C41-4119-9592-F6196E2E63D4}"/>
              </a:ext>
            </a:extLst>
          </p:cNvPr>
          <p:cNvSpPr txBox="1"/>
          <p:nvPr/>
        </p:nvSpPr>
        <p:spPr>
          <a:xfrm>
            <a:off x="288814" y="4365104"/>
            <a:ext cx="8531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6) Matéria-prima acumulada em exagero, por erros de troca de informações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internas, ou problemas com entregas de fornecedores.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1A18F88-B469-4D54-9FAE-530ECF0132A7}"/>
              </a:ext>
            </a:extLst>
          </p:cNvPr>
          <p:cNvSpPr txBox="1"/>
          <p:nvPr/>
        </p:nvSpPr>
        <p:spPr>
          <a:xfrm>
            <a:off x="304800" y="4941168"/>
            <a:ext cx="8550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7) Colaboradores que precisam se locomover sem necessidade, por demandas do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processo produtivo ou estações de trabalho idealizadas sem levar em conta as </a:t>
            </a:r>
          </a:p>
          <a:p>
            <a:r>
              <a:rPr lang="pt-BR" dirty="0">
                <a:solidFill>
                  <a:srgbClr val="363636"/>
                </a:solidFill>
                <a:latin typeface="Lato" panose="020F0502020204030203" pitchFamily="34" charset="0"/>
              </a:rPr>
              <a:t>    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etapas de produção.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F56F85-F9D5-46CB-ACCD-64BE72873E27}"/>
              </a:ext>
            </a:extLst>
          </p:cNvPr>
          <p:cNvSpPr txBox="1"/>
          <p:nvPr/>
        </p:nvSpPr>
        <p:spPr>
          <a:xfrm>
            <a:off x="323875" y="5805264"/>
            <a:ext cx="8496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8) Problemas que trazem prejuízos à indústria e aos clientes.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4D16D47-45C1-4736-89B1-6B48474E440D}"/>
              </a:ext>
            </a:extLst>
          </p:cNvPr>
          <p:cNvSpPr txBox="1"/>
          <p:nvPr/>
        </p:nvSpPr>
        <p:spPr>
          <a:xfrm>
            <a:off x="304800" y="6169323"/>
            <a:ext cx="8667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Em muitas empresas, há o aproveitamento superficial do potencial de cada colaborador.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313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4963611-A3BA-4FD9-972E-830AF415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0" y="204013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FERRAMENTAS DE GESTÃO - </a:t>
            </a:r>
            <a:r>
              <a:rPr lang="pt-BR" dirty="0" err="1"/>
              <a:t>lean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F73659-8D2B-436E-8513-80888BF98E55}"/>
              </a:ext>
            </a:extLst>
          </p:cNvPr>
          <p:cNvSpPr txBox="1"/>
          <p:nvPr/>
        </p:nvSpPr>
        <p:spPr>
          <a:xfrm>
            <a:off x="205680" y="1052736"/>
            <a:ext cx="4579034" cy="1477328"/>
          </a:xfrm>
          <a:prstGeom prst="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       PDCA----</a:t>
            </a:r>
            <a:r>
              <a:rPr lang="pt-BR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pt-BR" b="1" dirty="0">
                <a:solidFill>
                  <a:schemeClr val="bg1"/>
                </a:solidFill>
              </a:rPr>
              <a:t>PLAN-DO-CHECK-ACTION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F28E39-24EE-4D2F-A18B-B2B0F0576FF2}"/>
              </a:ext>
            </a:extLst>
          </p:cNvPr>
          <p:cNvSpPr txBox="1"/>
          <p:nvPr/>
        </p:nvSpPr>
        <p:spPr>
          <a:xfrm>
            <a:off x="208990" y="2610778"/>
            <a:ext cx="4579034" cy="1754326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5S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Seiri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– Senso de utilização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Seiton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– Senso de organização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Seiso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– Senso de limpeza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Seiketsu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– Senso de padronização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Shitsuke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– Senso de disciplina.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F52F3D-B327-4967-88EA-735CC987DA2E}"/>
              </a:ext>
            </a:extLst>
          </p:cNvPr>
          <p:cNvSpPr txBox="1"/>
          <p:nvPr/>
        </p:nvSpPr>
        <p:spPr>
          <a:xfrm>
            <a:off x="251520" y="4494019"/>
            <a:ext cx="4579034" cy="2308324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1" i="0" u="none" strike="noStrike" dirty="0">
                <a:solidFill>
                  <a:srgbClr val="FEAC0E"/>
                </a:solidFill>
                <a:effectLst/>
                <a:latin typeface="Lato" panose="020F0502020204030203" pitchFamily="34" charset="0"/>
                <a:hlinkClick r:id="rId2"/>
              </a:rPr>
              <a:t>KANBAN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, que se traduz “cartão” do japonês, é um dispositivo de sinalização que dá autorização e instrução para a produção ou retirada de itens em um sistema “</a:t>
            </a:r>
            <a:r>
              <a:rPr lang="pt-BR" b="0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pull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”.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É um método de gestão que permite maior visualização do fluxo de materiais, estoque e informações em um sistema.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A4F351-C73B-4571-8312-17F78D0BEC0A}"/>
              </a:ext>
            </a:extLst>
          </p:cNvPr>
          <p:cNvSpPr txBox="1"/>
          <p:nvPr/>
        </p:nvSpPr>
        <p:spPr>
          <a:xfrm>
            <a:off x="5004048" y="1124744"/>
            <a:ext cx="3843536" cy="3693319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 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KAIZEN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é um conceito que pode ser traduzido do japonês como “</a:t>
            </a:r>
            <a:r>
              <a:rPr lang="pt-BR" b="1" i="1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mudar algo para melhor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”. Ou seja, se trata da busca pela melhoria contínua.</a:t>
            </a:r>
          </a:p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As empresas que aplicam o </a:t>
            </a:r>
            <a:r>
              <a:rPr lang="pt-BR" b="0" i="0" dirty="0" err="1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lean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 usam o Kaizen para ajudar a 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eliminar o desperdício em seus processos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, além de melhorar continuamente os processos padronizados, equipamentos e outros procedimentos de produção diários.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DF1431-5912-43D5-A1CF-52A5F3782F89}"/>
              </a:ext>
            </a:extLst>
          </p:cNvPr>
          <p:cNvSpPr txBox="1"/>
          <p:nvPr/>
        </p:nvSpPr>
        <p:spPr>
          <a:xfrm>
            <a:off x="5004048" y="5013176"/>
            <a:ext cx="3888432" cy="147732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Os </a:t>
            </a:r>
            <a:r>
              <a:rPr lang="pt-BR" b="0" i="0" u="none" strike="noStrike" dirty="0">
                <a:solidFill>
                  <a:srgbClr val="FEAC0E"/>
                </a:solidFill>
                <a:effectLst/>
                <a:latin typeface="Lato" panose="020F0502020204030203" pitchFamily="34" charset="0"/>
                <a:hlinkClick r:id="rId3"/>
              </a:rPr>
              <a:t>indicadores-chave de performance</a:t>
            </a:r>
            <a:r>
              <a:rPr lang="pt-BR" b="1" i="0" u="none" strike="noStrike" dirty="0">
                <a:solidFill>
                  <a:srgbClr val="FEAC0E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pt-BR" b="1" i="0" u="none" strike="noStrike" dirty="0">
                <a:effectLst/>
                <a:latin typeface="Lato" panose="020F0502020204030203" pitchFamily="34" charset="0"/>
              </a:rPr>
              <a:t>(KPI)</a:t>
            </a:r>
            <a:r>
              <a:rPr lang="pt-BR" b="1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pt-BR" b="0" i="0" dirty="0">
                <a:solidFill>
                  <a:srgbClr val="363636"/>
                </a:solidFill>
                <a:effectLst/>
                <a:latin typeface="Lato" panose="020F0502020204030203" pitchFamily="34" charset="0"/>
              </a:rPr>
              <a:t>são recursos a serem implementados no planejamento estratégico da empresa.</a:t>
            </a:r>
          </a:p>
        </p:txBody>
      </p:sp>
    </p:spTree>
    <p:extLst>
      <p:ext uri="{BB962C8B-B14F-4D97-AF65-F5344CB8AC3E}">
        <p14:creationId xmlns:p14="http://schemas.microsoft.com/office/powerpoint/2010/main" val="1767433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FF98-E260-4FD1-85F6-F2E7E53B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60648"/>
            <a:ext cx="8686800" cy="838200"/>
          </a:xfrm>
        </p:spPr>
        <p:txBody>
          <a:bodyPr/>
          <a:lstStyle/>
          <a:p>
            <a:r>
              <a:rPr lang="pt-BR" dirty="0"/>
              <a:t>               JUST IN TIME ( JIT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B6EFAE-5528-47BA-8A1F-1E6446F99F0A}"/>
              </a:ext>
            </a:extLst>
          </p:cNvPr>
          <p:cNvSpPr txBox="1"/>
          <p:nvPr/>
        </p:nvSpPr>
        <p:spPr>
          <a:xfrm>
            <a:off x="442426" y="2204864"/>
            <a:ext cx="82591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O</a:t>
            </a:r>
            <a:r>
              <a:rPr lang="pt-BR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 Just in Time</a:t>
            </a:r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, ou “no momento certo”, é uma filosofia de manufatura, onde a empresa busca </a:t>
            </a:r>
            <a:r>
              <a:rPr lang="pt-BR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produzir a quantidade exata </a:t>
            </a:r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para atender a demanda, </a:t>
            </a:r>
            <a:r>
              <a:rPr lang="pt-BR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comprando matéria prima no momento correto e entregando o produto no prazo estipulado</a:t>
            </a:r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l"/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Evitando estoques em todo o processo produtivo.</a:t>
            </a:r>
          </a:p>
          <a:p>
            <a:pPr algn="l"/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A ideia é que a empresa que aplica o Just in Time consiga fazer com que a matéria prima chegue no momento exato em que é necessária. Dessa forma a empresa não fica com estoque parado entre as etapas do processo produtivo e também faz com que os pedidos sejam entregues dentro prazo.</a:t>
            </a:r>
          </a:p>
          <a:p>
            <a:pPr algn="l"/>
            <a:r>
              <a:rPr lang="pt-BR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O Just in Time faz parte da melhoria contínua e é visado pelas empresas que produzem sob encomenda, </a:t>
            </a:r>
            <a:r>
              <a:rPr lang="pt-BR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onde primeiro o produto é vendido para depois comprar o material necessário para fabricá-lo.</a:t>
            </a:r>
          </a:p>
        </p:txBody>
      </p:sp>
    </p:spTree>
    <p:extLst>
      <p:ext uri="{BB962C8B-B14F-4D97-AF65-F5344CB8AC3E}">
        <p14:creationId xmlns:p14="http://schemas.microsoft.com/office/powerpoint/2010/main" val="3381320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ara alguns estudiosos, a terceira Revolução Industrial teve início nos Estados Unidos e em alguns países europeus, quando a ciência descobriu a possibilidade de utilizar a energia nuclear, do átomo.">
            <a:extLst>
              <a:ext uri="{FF2B5EF4-FFF2-40B4-BE49-F238E27FC236}">
                <a16:creationId xmlns:a16="http://schemas.microsoft.com/office/drawing/2014/main" id="{A7027341-08BC-423E-89A8-A464C7327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Para alguns estudiosos, a terceira Revolução Industrial teve início nos Estados Unidos e em alguns países europeus, quando a ciência descobriu a possibilidade de utilizar a energia nuclear, do átomo.">
            <a:extLst>
              <a:ext uri="{FF2B5EF4-FFF2-40B4-BE49-F238E27FC236}">
                <a16:creationId xmlns:a16="http://schemas.microsoft.com/office/drawing/2014/main" id="{50D99591-E02C-4805-98F5-7EFA5ED49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Para alguns estudiosos, a terceira Revolução Industrial teve início nos Estados Unidos e em alguns países europeus, quando a ciência descobriu a possibilidade de utilizar a energia nuclear, do átomo.">
            <a:extLst>
              <a:ext uri="{FF2B5EF4-FFF2-40B4-BE49-F238E27FC236}">
                <a16:creationId xmlns:a16="http://schemas.microsoft.com/office/drawing/2014/main" id="{1C1BB6F7-33D5-446C-9A5F-BED4A4292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9166" name="Picture 14" descr="Para alguns estudiosos, a terceira Revolução Industrial teve início nos Estados Unidos e em alguns países europeus, quando a ciência descobriu a possibilidade de utilizar a energia nuclear, do átomo.">
            <a:extLst>
              <a:ext uri="{FF2B5EF4-FFF2-40B4-BE49-F238E27FC236}">
                <a16:creationId xmlns:a16="http://schemas.microsoft.com/office/drawing/2014/main" id="{5EA4EC62-0069-4A54-8310-0C071168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2365"/>
            <a:ext cx="3619128" cy="23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7973EF0-4268-4739-9306-8EE77532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3.0</a:t>
            </a:r>
            <a:endParaRPr lang="en-US" sz="3100" dirty="0"/>
          </a:p>
        </p:txBody>
      </p:sp>
      <p:pic>
        <p:nvPicPr>
          <p:cNvPr id="49174" name="Picture 22" descr="Sala de informática — Fotografia de Stock">
            <a:extLst>
              <a:ext uri="{FF2B5EF4-FFF2-40B4-BE49-F238E27FC236}">
                <a16:creationId xmlns:a16="http://schemas.microsoft.com/office/drawing/2014/main" id="{809FBB01-4361-4412-9555-B34D628D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5220072" cy="53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86" name="Picture 34">
            <a:extLst>
              <a:ext uri="{FF2B5EF4-FFF2-40B4-BE49-F238E27FC236}">
                <a16:creationId xmlns:a16="http://schemas.microsoft.com/office/drawing/2014/main" id="{D233F33B-F22A-4DFA-BBC3-9C20A2A69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7968"/>
            <a:ext cx="3619128" cy="30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54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A76-94C0-485E-B672-29BCDA2F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3.0</a:t>
            </a:r>
            <a:endParaRPr lang="en-US" sz="3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55CAAB-217B-4C6F-A164-64111B8DC11A}"/>
              </a:ext>
            </a:extLst>
          </p:cNvPr>
          <p:cNvSpPr txBox="1"/>
          <p:nvPr/>
        </p:nvSpPr>
        <p:spPr>
          <a:xfrm>
            <a:off x="575556" y="1196752"/>
            <a:ext cx="799288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Para alguns estudiosos, a terceira Revolução Industrial teve início nos Estados Unidos e em alguns países europeus, </a:t>
            </a:r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quando a ciência descobriu a possibilidade de utilizar a energia nuclear, do átomo.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 Para outros, seu início foi por volta de </a:t>
            </a:r>
            <a:r>
              <a:rPr lang="pt-BR" sz="2400" b="1" i="0" dirty="0">
                <a:solidFill>
                  <a:srgbClr val="585551"/>
                </a:solidFill>
                <a:effectLst/>
                <a:latin typeface="enriqueta"/>
              </a:rPr>
              <a:t>1970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, com o descobrimento da </a:t>
            </a:r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robótica, empregada na linha de montagem de automóveis.</a:t>
            </a:r>
          </a:p>
          <a:p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 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Para outro grupo, iniciou-se a partir dos anos </a:t>
            </a:r>
            <a:r>
              <a:rPr lang="pt-BR" sz="2400" b="1" i="0" dirty="0">
                <a:solidFill>
                  <a:srgbClr val="585551"/>
                </a:solidFill>
                <a:effectLst/>
                <a:latin typeface="enriqueta"/>
              </a:rPr>
              <a:t>1990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, </a:t>
            </a:r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com o uso do computador pessoal e a internet.</a:t>
            </a:r>
            <a:endParaRPr lang="pt-BR" b="1" dirty="0">
              <a:highlight>
                <a:srgbClr val="FFFF00"/>
              </a:highligh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9D3C89-8785-4DA2-9CDD-FCD6E56297F0}"/>
              </a:ext>
            </a:extLst>
          </p:cNvPr>
          <p:cNvSpPr txBox="1"/>
          <p:nvPr/>
        </p:nvSpPr>
        <p:spPr>
          <a:xfrm>
            <a:off x="575556" y="3356992"/>
            <a:ext cx="8316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5551"/>
                </a:solidFill>
                <a:latin typeface="enriqueta"/>
              </a:rPr>
              <a:t>T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ambém chamada de Revolução Técnico-Científica-Informacional – correspondeu ao </a:t>
            </a:r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processo de inovações no campo da informática e suas aplicações nos campos da produção e do consumo.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 As grandes realizações desse período são o desenvolvimento da chamada </a:t>
            </a:r>
            <a:r>
              <a:rPr lang="pt-BR" b="1" i="0" dirty="0">
                <a:solidFill>
                  <a:srgbClr val="585551"/>
                </a:solidFill>
                <a:effectLst/>
                <a:highlight>
                  <a:srgbClr val="FFFF00"/>
                </a:highlight>
                <a:latin typeface="enriqueta"/>
              </a:rPr>
              <a:t>química fina, a biotecnologia, a escalada espacial, a robótica, a genética</a:t>
            </a:r>
            <a:r>
              <a:rPr lang="pt-BR" b="0" i="0" dirty="0">
                <a:solidFill>
                  <a:srgbClr val="585551"/>
                </a:solidFill>
                <a:effectLst/>
                <a:latin typeface="enriqueta"/>
              </a:rPr>
              <a:t>, entre outros importantes avanços.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D3E282-A0BB-4DEC-85C3-1944208F33D9}"/>
              </a:ext>
            </a:extLst>
          </p:cNvPr>
          <p:cNvSpPr txBox="1"/>
          <p:nvPr/>
        </p:nvSpPr>
        <p:spPr>
          <a:xfrm>
            <a:off x="575556" y="4912752"/>
            <a:ext cx="81729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585551"/>
                </a:solidFill>
                <a:latin typeface="enriqueta"/>
              </a:rPr>
              <a:t>MINDSET:</a:t>
            </a:r>
          </a:p>
          <a:p>
            <a:r>
              <a:rPr lang="pt-BR" b="1" dirty="0">
                <a:solidFill>
                  <a:srgbClr val="585551"/>
                </a:solidFill>
                <a:latin typeface="enriqueta"/>
              </a:rPr>
              <a:t>INOVAÇÃO TRANSFORMA O COTIDIANO DAS PESSOAS</a:t>
            </a:r>
            <a:r>
              <a:rPr lang="pt-BR" b="1" i="0" dirty="0">
                <a:solidFill>
                  <a:srgbClr val="585551"/>
                </a:solidFill>
                <a:effectLst/>
                <a:latin typeface="enriqueta"/>
              </a:rPr>
              <a:t>. EM QUANTO TEMPO UM NOVO APARELHO ESTARÁ NAS PRATELEIRAS PARA CONSUMO, INSTRUMENTO DA ECONOMIA FINANCEIRA E DE MERCADO E DA GLOBALIZAÇÃO 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23DBF3-7C07-4D83-B39F-EFFBE3160A0B}"/>
              </a:ext>
            </a:extLst>
          </p:cNvPr>
          <p:cNvSpPr txBox="1"/>
          <p:nvPr/>
        </p:nvSpPr>
        <p:spPr>
          <a:xfrm>
            <a:off x="3438550" y="6197560"/>
            <a:ext cx="54743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ELETRÔNICA – INFORMAÇÃO –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1129353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Desenho do sistema ciberfísico">
            <a:extLst>
              <a:ext uri="{FF2B5EF4-FFF2-40B4-BE49-F238E27FC236}">
                <a16:creationId xmlns:a16="http://schemas.microsoft.com/office/drawing/2014/main" id="{0CD122D4-2DCB-42B2-91DD-827A4A97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7931224" cy="45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BEE226C-25AC-4A52-BE42-AF866466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4.0</a:t>
            </a:r>
            <a:endParaRPr lang="en-US" sz="31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E32CD-6B13-4B06-AF51-05D686E8D533}"/>
              </a:ext>
            </a:extLst>
          </p:cNvPr>
          <p:cNvSpPr txBox="1"/>
          <p:nvPr/>
        </p:nvSpPr>
        <p:spPr>
          <a:xfrm>
            <a:off x="683568" y="6109683"/>
            <a:ext cx="75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0" dirty="0">
                <a:solidFill>
                  <a:srgbClr val="3F3F42"/>
                </a:solidFill>
                <a:effectLst/>
                <a:latin typeface="ReithSans"/>
              </a:rPr>
              <a:t>Convergência de Tecnologias </a:t>
            </a:r>
            <a:r>
              <a:rPr lang="pt-BR" sz="2400" b="1" dirty="0">
                <a:solidFill>
                  <a:srgbClr val="3F3F42"/>
                </a:solidFill>
                <a:latin typeface="ReithSans"/>
              </a:rPr>
              <a:t>D</a:t>
            </a:r>
            <a:r>
              <a:rPr lang="pt-BR" sz="2400" b="1" i="0" dirty="0">
                <a:solidFill>
                  <a:srgbClr val="3F3F42"/>
                </a:solidFill>
                <a:effectLst/>
                <a:latin typeface="ReithSans"/>
              </a:rPr>
              <a:t>igitais, Físicas e Biológicas.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380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018E8A0-32B6-4C7E-BD48-BA2A86793153}"/>
              </a:ext>
            </a:extLst>
          </p:cNvPr>
          <p:cNvSpPr txBox="1"/>
          <p:nvPr/>
        </p:nvSpPr>
        <p:spPr>
          <a:xfrm>
            <a:off x="539552" y="1268760"/>
            <a:ext cx="8208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“Estamos a bordo de uma revolução tecnológica que transformará fundamentalmente a forma como vivemos, trabalhamos e nos relacionamos. Em sua escala, alcance e complexidade, a transformação será diferente de qualquer coisa que o ser humano tenha experimentado antes“</a:t>
            </a:r>
          </a:p>
          <a:p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Klaus </a:t>
            </a:r>
            <a:r>
              <a:rPr lang="pt-BR" b="1" i="0" dirty="0" err="1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Schwab</a:t>
            </a:r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, autor do livro </a:t>
            </a:r>
            <a:r>
              <a:rPr lang="pt-BR" b="1" i="1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A Quarta Revolução Industrial</a:t>
            </a:r>
            <a:endParaRPr lang="pt-BR" b="1" dirty="0"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E192F5-E141-4FA7-9B50-927C5D50FB00}"/>
              </a:ext>
            </a:extLst>
          </p:cNvPr>
          <p:cNvSpPr txBox="1"/>
          <p:nvPr/>
        </p:nvSpPr>
        <p:spPr>
          <a:xfrm>
            <a:off x="539552" y="3234750"/>
            <a:ext cx="7920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Os </a:t>
            </a:r>
            <a:r>
              <a:rPr lang="pt-BR" sz="2000" b="1" i="0" dirty="0">
                <a:solidFill>
                  <a:srgbClr val="3F3F42"/>
                </a:solidFill>
                <a:effectLst/>
                <a:latin typeface="ReithSans"/>
              </a:rPr>
              <a:t>“</a:t>
            </a:r>
            <a:r>
              <a:rPr lang="pt-BR" sz="2000" b="1" dirty="0">
                <a:solidFill>
                  <a:srgbClr val="3F3F42"/>
                </a:solidFill>
                <a:latin typeface="ReithSans"/>
              </a:rPr>
              <a:t>NOVOS PODERES</a:t>
            </a:r>
            <a:r>
              <a:rPr lang="pt-BR" sz="2000" b="1" i="0" dirty="0">
                <a:solidFill>
                  <a:srgbClr val="3F3F42"/>
                </a:solidFill>
                <a:effectLst/>
                <a:latin typeface="ReithSans"/>
              </a:rPr>
              <a:t>" </a:t>
            </a:r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da transformação virão da </a:t>
            </a:r>
            <a:r>
              <a:rPr lang="pt-BR" sz="2000" b="1" i="0" dirty="0">
                <a:solidFill>
                  <a:srgbClr val="3F3F42"/>
                </a:solidFill>
                <a:effectLst/>
                <a:latin typeface="ReithSans"/>
              </a:rPr>
              <a:t>ENGENHARIA GENÉTICA </a:t>
            </a:r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e das </a:t>
            </a:r>
            <a:r>
              <a:rPr lang="pt-BR" sz="2000" b="1" i="0" dirty="0">
                <a:solidFill>
                  <a:srgbClr val="3F3F42"/>
                </a:solidFill>
                <a:effectLst/>
                <a:latin typeface="ReithSans"/>
              </a:rPr>
              <a:t>NEUROTECNOLOGIAS</a:t>
            </a:r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, duas áreas que parecem misteriosas e distantes para o cidadão comum.</a:t>
            </a:r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C63D73-1657-4BED-9392-7132B8A1529C}"/>
              </a:ext>
            </a:extLst>
          </p:cNvPr>
          <p:cNvSpPr txBox="1"/>
          <p:nvPr/>
        </p:nvSpPr>
        <p:spPr>
          <a:xfrm>
            <a:off x="539552" y="4646100"/>
            <a:ext cx="77768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A Revolução 4.0 impactará em como somos e como nos relacionamos até nos lugares mais distantes do planeta: </a:t>
            </a:r>
            <a:r>
              <a:rPr lang="pt-BR" sz="2000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a revolução afetará o mercado de trabalho, o futuro do trabalho e a desigualdade de renda</a:t>
            </a:r>
            <a:r>
              <a:rPr lang="pt-BR" sz="2000" b="0" i="0" dirty="0">
                <a:solidFill>
                  <a:srgbClr val="3F3F42"/>
                </a:solidFill>
                <a:effectLst/>
                <a:latin typeface="ReithSans"/>
              </a:rPr>
              <a:t>. </a:t>
            </a:r>
            <a:endParaRPr lang="pt-BR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0772302-45AD-4530-90F5-A77F75E6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4.0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549152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52FF042-37E8-4D1E-A11D-DC3A86E262E3}"/>
              </a:ext>
            </a:extLst>
          </p:cNvPr>
          <p:cNvSpPr txBox="1"/>
          <p:nvPr/>
        </p:nvSpPr>
        <p:spPr>
          <a:xfrm>
            <a:off x="467544" y="1484784"/>
            <a:ext cx="8424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"A quarta revolução industrial não é definida por um conjunto de tecnologias emergentes em si mesmas, mas a </a:t>
            </a:r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TRANSIÇÃO EM DIREÇÃO A NOVOS SISTEMAS </a:t>
            </a:r>
            <a:r>
              <a:rPr lang="pt-BR" b="0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que foram construídos sobre a infraestrutura da </a:t>
            </a:r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REVOLUÇÃO DIGITAL (anterior)“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2ACBB9-443D-421E-8690-3529FCDC4FE1}"/>
              </a:ext>
            </a:extLst>
          </p:cNvPr>
          <p:cNvSpPr txBox="1"/>
          <p:nvPr/>
        </p:nvSpPr>
        <p:spPr>
          <a:xfrm>
            <a:off x="519162" y="3789040"/>
            <a:ext cx="810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"Há três razões pelas quais as transformações atuais não representam uma extensão da terceira revolução industrial, </a:t>
            </a:r>
            <a:r>
              <a:rPr lang="pt-BR" b="1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A VELOCIDADE, O ALCANCE E O IMPACTO </a:t>
            </a:r>
            <a:r>
              <a:rPr lang="pt-BR" b="0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nos sistemas. A velocidade dos avanços atuais não tem precedentes na história e está interferindo quase todas as indústrias de todos os países"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C87BFB1-66E7-430E-907B-1D6BEFD4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4.0</a:t>
            </a:r>
            <a:endParaRPr lang="en-US" sz="3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6A04A9-4329-41D0-AA59-4D413823891A}"/>
              </a:ext>
            </a:extLst>
          </p:cNvPr>
          <p:cNvSpPr txBox="1"/>
          <p:nvPr/>
        </p:nvSpPr>
        <p:spPr>
          <a:xfrm>
            <a:off x="519162" y="5446965"/>
            <a:ext cx="8373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Schwab</a:t>
            </a:r>
            <a:r>
              <a:rPr lang="pt-BR" b="0" i="0" dirty="0">
                <a:solidFill>
                  <a:srgbClr val="3F3F42"/>
                </a:solidFill>
                <a:effectLst/>
                <a:highlight>
                  <a:srgbClr val="FFFF00"/>
                </a:highlight>
                <a:latin typeface="ReithSans"/>
              </a:rPr>
              <a:t>, diretor executivo do Fórum Econômico Mundial e um dos principais entusiastas da "revolução".</a:t>
            </a:r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2731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C87BFB1-66E7-430E-907B-1D6BEFD4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5.0</a:t>
            </a:r>
            <a:endParaRPr lang="en-US" sz="3100" dirty="0"/>
          </a:p>
        </p:txBody>
      </p:sp>
      <p:pic>
        <p:nvPicPr>
          <p:cNvPr id="7170" name="Picture 2" descr="post thumbnail bdafcffdeedeadb">
            <a:extLst>
              <a:ext uri="{FF2B5EF4-FFF2-40B4-BE49-F238E27FC236}">
                <a16:creationId xmlns:a16="http://schemas.microsoft.com/office/drawing/2014/main" id="{2B764234-EE69-4120-8C4A-20CB1C47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1"/>
            <a:ext cx="7920880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D3D7CF-1BEC-4A66-83A1-52CC81E6A13E}"/>
              </a:ext>
            </a:extLst>
          </p:cNvPr>
          <p:cNvSpPr txBox="1"/>
          <p:nvPr/>
        </p:nvSpPr>
        <p:spPr>
          <a:xfrm>
            <a:off x="467544" y="5872223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6B6B6B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Marcado por tecnologias que viabilizem o uso de recursos naturais de maneira responsável e diminuam o impacto que temos no Meio Ambiente.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8903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MISSÃO define a </a:t>
            </a:r>
            <a:r>
              <a:rPr lang="en-US" dirty="0" err="1"/>
              <a:t>razão</a:t>
            </a:r>
            <a:r>
              <a:rPr lang="en-US" dirty="0"/>
              <a:t> da EXISTÊNCIA e de SER da </a:t>
            </a:r>
            <a:r>
              <a:rPr lang="en-US" dirty="0" err="1"/>
              <a:t>empresa</a:t>
            </a:r>
            <a:r>
              <a:rPr lang="en-US" dirty="0"/>
              <a:t>.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abranger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citados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,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 a </a:t>
            </a:r>
            <a:r>
              <a:rPr lang="en-US" dirty="0" err="1"/>
              <a:t>inclusão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.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abrangente</a:t>
            </a:r>
            <a:r>
              <a:rPr lang="en-US" dirty="0"/>
              <a:t> e </a:t>
            </a:r>
            <a:r>
              <a:rPr lang="en-US" dirty="0" err="1"/>
              <a:t>duradoura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sz="2000" b="1" dirty="0"/>
              <a:t>A </a:t>
            </a:r>
            <a:r>
              <a:rPr lang="en-US" sz="2000" b="1" dirty="0" err="1"/>
              <a:t>empresa</a:t>
            </a:r>
            <a:r>
              <a:rPr lang="en-US" sz="2000" b="1" dirty="0"/>
              <a:t> </a:t>
            </a:r>
            <a:r>
              <a:rPr lang="en-US" sz="2000" b="1" dirty="0" err="1"/>
              <a:t>existe</a:t>
            </a:r>
            <a:r>
              <a:rPr lang="en-US" sz="2000" b="1" dirty="0"/>
              <a:t> </a:t>
            </a:r>
            <a:r>
              <a:rPr lang="en-US" sz="2000" b="1" dirty="0" err="1"/>
              <a:t>para</a:t>
            </a:r>
            <a:r>
              <a:rPr lang="en-US" sz="2000" b="1" dirty="0"/>
              <a:t> </a:t>
            </a:r>
            <a:r>
              <a:rPr lang="en-US" sz="2000" b="1" dirty="0" err="1"/>
              <a:t>fazer</a:t>
            </a:r>
            <a:r>
              <a:rPr lang="en-US" sz="2000" b="1" dirty="0"/>
              <a:t> o </a:t>
            </a:r>
            <a:r>
              <a:rPr lang="en-US" sz="2000" b="1" dirty="0" err="1"/>
              <a:t>que</a:t>
            </a:r>
            <a:r>
              <a:rPr lang="en-US" sz="2000" b="1" dirty="0"/>
              <a:t>? Para </a:t>
            </a:r>
            <a:r>
              <a:rPr lang="en-US" sz="2000" b="1" dirty="0" err="1"/>
              <a:t>quem</a:t>
            </a:r>
            <a:r>
              <a:rPr lang="en-US" sz="2000" b="1" dirty="0"/>
              <a:t>? Com </a:t>
            </a:r>
            <a:r>
              <a:rPr lang="en-US" sz="2000" b="1" dirty="0" err="1"/>
              <a:t>que</a:t>
            </a:r>
            <a:r>
              <a:rPr lang="en-US" sz="2000" b="1" dirty="0"/>
              <a:t> </a:t>
            </a:r>
            <a:r>
              <a:rPr lang="en-US" sz="2000" b="1" dirty="0" err="1"/>
              <a:t>propósito</a:t>
            </a:r>
            <a:r>
              <a:rPr lang="en-US" sz="2000" b="1" dirty="0"/>
              <a:t>?</a:t>
            </a:r>
          </a:p>
          <a:p>
            <a:pPr>
              <a:buFontTx/>
              <a:buChar char="-"/>
            </a:pPr>
            <a:r>
              <a:rPr lang="en-US" sz="2000" b="1" dirty="0" err="1"/>
              <a:t>Qual</a:t>
            </a:r>
            <a:r>
              <a:rPr lang="en-US" sz="2000" b="1" dirty="0"/>
              <a:t> </a:t>
            </a:r>
            <a:r>
              <a:rPr lang="en-US" sz="2000" b="1" dirty="0" err="1"/>
              <a:t>enfoque</a:t>
            </a:r>
            <a:r>
              <a:rPr lang="en-US" sz="2000" b="1" dirty="0"/>
              <a:t>? </a:t>
            </a:r>
          </a:p>
          <a:p>
            <a:pPr>
              <a:buFontTx/>
              <a:buChar char="-"/>
            </a:pPr>
            <a:r>
              <a:rPr lang="en-US" sz="2000" dirty="0"/>
              <a:t>ACIONISTAS / FUNCIONÁRIOS ( ex: ROI ,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CLIENTES ( ex: </a:t>
            </a:r>
            <a:r>
              <a:rPr lang="en-US" sz="2000" dirty="0" err="1"/>
              <a:t>satisfação</a:t>
            </a:r>
            <a:r>
              <a:rPr lang="en-US" sz="2000" dirty="0"/>
              <a:t>, </a:t>
            </a:r>
            <a:r>
              <a:rPr lang="en-US" sz="2000" dirty="0" err="1"/>
              <a:t>qualidade</a:t>
            </a:r>
            <a:r>
              <a:rPr lang="en-US" sz="2000" dirty="0"/>
              <a:t>, </a:t>
            </a:r>
            <a:r>
              <a:rPr lang="en-US" sz="2000" dirty="0" err="1"/>
              <a:t>preço</a:t>
            </a:r>
            <a:r>
              <a:rPr lang="en-US" sz="2000" dirty="0"/>
              <a:t>, </a:t>
            </a:r>
            <a:r>
              <a:rPr lang="en-US" sz="2000" dirty="0" err="1"/>
              <a:t>prazo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FORNCEDORES ( </a:t>
            </a:r>
            <a:r>
              <a:rPr lang="en-US" sz="2000" dirty="0" err="1"/>
              <a:t>parceria</a:t>
            </a:r>
            <a:r>
              <a:rPr lang="en-US" sz="2000" dirty="0"/>
              <a:t>, </a:t>
            </a:r>
            <a:r>
              <a:rPr lang="en-US" sz="2000" dirty="0" err="1"/>
              <a:t>ética</a:t>
            </a:r>
            <a:r>
              <a:rPr lang="en-US" sz="2000" dirty="0"/>
              <a:t>, </a:t>
            </a:r>
            <a:r>
              <a:rPr lang="en-US" sz="2000" dirty="0" err="1"/>
              <a:t>processos</a:t>
            </a:r>
            <a:r>
              <a:rPr lang="en-US" sz="2000" dirty="0"/>
              <a:t>, </a:t>
            </a:r>
            <a:r>
              <a:rPr lang="en-US" sz="2000" dirty="0" err="1"/>
              <a:t>qualidade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COMUNIDADE ( ex. </a:t>
            </a:r>
            <a:r>
              <a:rPr lang="en-US" sz="2000" dirty="0" err="1"/>
              <a:t>Meio</a:t>
            </a:r>
            <a:r>
              <a:rPr lang="en-US" sz="2000" dirty="0"/>
              <a:t> </a:t>
            </a:r>
            <a:r>
              <a:rPr lang="en-US" sz="2000" dirty="0" err="1"/>
              <a:t>ambiente</a:t>
            </a:r>
            <a:r>
              <a:rPr lang="en-US" sz="2000" dirty="0"/>
              <a:t>, </a:t>
            </a:r>
            <a:r>
              <a:rPr lang="en-US" sz="2000" dirty="0" err="1"/>
              <a:t>filantropia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GOVERNO ( ex: </a:t>
            </a:r>
            <a:r>
              <a:rPr lang="en-US" sz="2000" dirty="0" err="1"/>
              <a:t>atendimento</a:t>
            </a:r>
            <a:r>
              <a:rPr lang="en-US" sz="2000" dirty="0"/>
              <a:t> a </a:t>
            </a:r>
            <a:r>
              <a:rPr lang="en-US" sz="2000" dirty="0" err="1"/>
              <a:t>legislação</a:t>
            </a:r>
            <a:r>
              <a:rPr lang="en-US" sz="2000" dirty="0"/>
              <a:t>, </a:t>
            </a:r>
            <a:r>
              <a:rPr lang="en-US" sz="2000" dirty="0" err="1"/>
              <a:t>governança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57263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D3F455D-F5DC-49CF-879E-FCDCCB435BF0}"/>
              </a:ext>
            </a:extLst>
          </p:cNvPr>
          <p:cNvSpPr txBox="1"/>
          <p:nvPr/>
        </p:nvSpPr>
        <p:spPr>
          <a:xfrm>
            <a:off x="179512" y="1440324"/>
            <a:ext cx="89644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O advento da indústria 5.0 segue a ideia da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FÁBRICA INTELIGENTE</a:t>
            </a:r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, mas engloba novas tecnologias que permitirão que essa fábrica funcione bem e de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MANEIRA SUSTENTÁVEL.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O principal diferencial dessa nova revolução é o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FATOR HUMANO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É a nossa capacidade cognitiva, </a:t>
            </a:r>
            <a:r>
              <a:rPr lang="pt-BR" b="1" i="0" dirty="0">
                <a:solidFill>
                  <a:srgbClr val="6B6B6B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</a:rPr>
              <a:t>incapaz de ser simulada por um software</a:t>
            </a:r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, que protagoniza este momento.</a:t>
            </a:r>
          </a:p>
          <a:p>
            <a:pPr algn="l"/>
            <a:endParaRPr lang="pt-BR" b="0" i="0" dirty="0">
              <a:solidFill>
                <a:srgbClr val="6B6B6B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A capacidade de elaborar projetos e designs complexos e soluções personalizadas e eficientes para os problemas enfrentados na indústria.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FDB9B3-F822-404D-8C32-82C8A57FFB92}"/>
              </a:ext>
            </a:extLst>
          </p:cNvPr>
          <p:cNvSpPr txBox="1"/>
          <p:nvPr/>
        </p:nvSpPr>
        <p:spPr>
          <a:xfrm>
            <a:off x="171164" y="4221088"/>
            <a:ext cx="875374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A ideia por trás da indústria 5.0 é desenvolver tecnologias mais eficientes, não apenas para o planeta, mas também para as empresas. </a:t>
            </a:r>
          </a:p>
          <a:p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Utilizando a colaboração de profissionais especializados e a integração dos departamentos da empresa como motor das mudanças que vêm por aí para gerar oportunidades e vantagem competitiva para os negócios.</a:t>
            </a:r>
            <a:endParaRPr lang="pt-BR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2B48683-3C59-47F6-A4A3-3680763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5.0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82265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A5C75-E1C1-44AA-906B-0C9A3392F9BB}"/>
              </a:ext>
            </a:extLst>
          </p:cNvPr>
          <p:cNvSpPr txBox="1"/>
          <p:nvPr/>
        </p:nvSpPr>
        <p:spPr>
          <a:xfrm>
            <a:off x="283343" y="1556792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1B2647"/>
                </a:solidFill>
                <a:effectLst/>
                <a:latin typeface="Heebo" pitchFamily="2" charset="-79"/>
                <a:cs typeface="Heebo" pitchFamily="2" charset="-79"/>
              </a:rPr>
              <a:t>Quais os benefícios da indústria 5.0?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78D0-5179-4E65-A7EC-A88007811AA8}"/>
              </a:ext>
            </a:extLst>
          </p:cNvPr>
          <p:cNvSpPr txBox="1"/>
          <p:nvPr/>
        </p:nvSpPr>
        <p:spPr>
          <a:xfrm>
            <a:off x="275707" y="2438886"/>
            <a:ext cx="89477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E43C19"/>
                </a:solidFill>
                <a:effectLst/>
                <a:latin typeface="Heebo" pitchFamily="2" charset="-79"/>
                <a:cs typeface="Heebo" pitchFamily="2" charset="-79"/>
              </a:rPr>
              <a:t>Otimização de custos</a:t>
            </a:r>
          </a:p>
          <a:p>
            <a:pPr algn="l"/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Se o símbolo da indústria 4.0 era a </a:t>
            </a:r>
            <a:r>
              <a:rPr lang="pt-BR" b="1" i="0" u="none" strike="noStrike" dirty="0">
                <a:solidFill>
                  <a:srgbClr val="1E73BE"/>
                </a:solidFill>
                <a:effectLst/>
                <a:latin typeface="Heebo" pitchFamily="2" charset="-79"/>
                <a:cs typeface="Heebo" pitchFamily="2" charset="-79"/>
                <a:hlinkClick r:id="rId2"/>
              </a:rPr>
              <a:t>automação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, o da indústria 5.0 será a colaboração entre o homem e a máquina</a:t>
            </a:r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. 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Com a certeza de que robôs não roubarão o seu emprego, mas transformarão a maneira como ele é executado no dia a dia, funcionários estarão mais aptos a colaborar para que os avanços tecnológicos nas empresas se traduzam em grandes resultados.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A indústria 5.0 tem enorme potencial para reduzir os custos dentro das empresas exatamente por causa dessa parceria. </a:t>
            </a:r>
            <a:r>
              <a:rPr lang="pt-BR" b="1" i="0" dirty="0">
                <a:solidFill>
                  <a:srgbClr val="6B6B6B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</a:rPr>
              <a:t>Aliar homem e máquina para que cada um desempenhe com mais eficiência aquilo que faz de melhor é o grande diferencial da quinta revolução industrial.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B8B669-2701-4049-9F17-92A73926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5.0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096334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A5C75-E1C1-44AA-906B-0C9A3392F9BB}"/>
              </a:ext>
            </a:extLst>
          </p:cNvPr>
          <p:cNvSpPr txBox="1"/>
          <p:nvPr/>
        </p:nvSpPr>
        <p:spPr>
          <a:xfrm>
            <a:off x="283343" y="1556792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1B2647"/>
                </a:solidFill>
                <a:effectLst/>
                <a:latin typeface="Heebo" pitchFamily="2" charset="-79"/>
                <a:cs typeface="Heebo" pitchFamily="2" charset="-79"/>
              </a:rPr>
              <a:t>Quais os benefícios da indústria 5.0?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2B2C1E-050E-430C-A223-42FF8E17F3B7}"/>
              </a:ext>
            </a:extLst>
          </p:cNvPr>
          <p:cNvSpPr txBox="1"/>
          <p:nvPr/>
        </p:nvSpPr>
        <p:spPr>
          <a:xfrm>
            <a:off x="62136" y="2425130"/>
            <a:ext cx="90197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E43C19"/>
                </a:solidFill>
                <a:effectLst/>
                <a:latin typeface="Heebo" pitchFamily="2" charset="-79"/>
                <a:cs typeface="Heebo" pitchFamily="2" charset="-79"/>
              </a:rPr>
              <a:t>Relacionamento com o Meio Ambiente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Outro ponto positivo para a quinta revolução industrial é como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ela impactará a nossa relação com o Meio Ambiente. 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Nos últimos anos vimos que o efeito da ação humana pode ser bastante prejudicial para o planeta e, cada vez mais, organizações se preocupam em fazer mudanças que possam torná-las prósperas e sustentáveis simultaneamente.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A indústria 5.0 já nasce com esse objetivo em mente. As novas tecnologias corporativas devem ser antes de tudo sustentáveis. </a:t>
            </a:r>
          </a:p>
          <a:p>
            <a:pPr algn="l"/>
            <a:endParaRPr lang="pt-BR" b="0" i="0" dirty="0">
              <a:solidFill>
                <a:srgbClr val="6B6B6B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algn="l"/>
            <a:r>
              <a:rPr lang="pt-BR" b="1" i="0" dirty="0">
                <a:solidFill>
                  <a:srgbClr val="6B6B6B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</a:rPr>
              <a:t>Por isso, ela melhorará a maneira como impactamos o nosso planeta em cada uma de nossas ações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C732EC-CF24-4885-AA22-4F0A63A3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958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5.0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92544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8A5C75-E1C1-44AA-906B-0C9A3392F9BB}"/>
              </a:ext>
            </a:extLst>
          </p:cNvPr>
          <p:cNvSpPr txBox="1"/>
          <p:nvPr/>
        </p:nvSpPr>
        <p:spPr>
          <a:xfrm>
            <a:off x="283343" y="1556792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1B2647"/>
                </a:solidFill>
                <a:effectLst/>
                <a:latin typeface="Heebo" pitchFamily="2" charset="-79"/>
                <a:cs typeface="Heebo" pitchFamily="2" charset="-79"/>
              </a:rPr>
              <a:t>Quais os benefícios da indústria 5.0?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6091A2-C518-4A37-BC2F-544D56AD9A3D}"/>
              </a:ext>
            </a:extLst>
          </p:cNvPr>
          <p:cNvSpPr txBox="1"/>
          <p:nvPr/>
        </p:nvSpPr>
        <p:spPr>
          <a:xfrm>
            <a:off x="304800" y="2216678"/>
            <a:ext cx="8443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E43C19"/>
                </a:solidFill>
                <a:effectLst/>
                <a:latin typeface="Heebo" pitchFamily="2" charset="-79"/>
                <a:cs typeface="Heebo" pitchFamily="2" charset="-79"/>
              </a:rPr>
              <a:t>Personalização com toque humano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Por último, não podemos esquecer que o grande diferencial da indústria 5.0 é exatamente o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fator humano</a:t>
            </a:r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. 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É ele que trará a 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personalização da tecnologia </a:t>
            </a:r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que utilizamos no cotidiano.</a:t>
            </a:r>
          </a:p>
          <a:p>
            <a:pPr algn="l"/>
            <a:r>
              <a:rPr lang="pt-BR" b="0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Garantir que essa personalização vá ao encontro com a demanda do mercado é um dos grandes objetivos da indústria 5.0.</a:t>
            </a:r>
          </a:p>
          <a:p>
            <a:pPr algn="l"/>
            <a:endParaRPr lang="pt-BR" b="0" i="0" dirty="0">
              <a:solidFill>
                <a:srgbClr val="6B6B6B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algn="l"/>
            <a:r>
              <a:rPr lang="pt-BR" b="1" i="0" dirty="0">
                <a:solidFill>
                  <a:srgbClr val="6B6B6B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</a:rPr>
              <a:t>Agora que já nos livramos das tarefas repetitivas com auxílio de </a:t>
            </a:r>
            <a:r>
              <a:rPr lang="pt-BR" b="1" i="0" u="none" strike="noStrike" dirty="0">
                <a:solidFill>
                  <a:srgbClr val="1E73BE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  <a:hlinkClick r:id="rId2"/>
              </a:rPr>
              <a:t>automação</a:t>
            </a:r>
            <a:r>
              <a:rPr lang="pt-BR" b="1" i="0" dirty="0">
                <a:solidFill>
                  <a:srgbClr val="6B6B6B"/>
                </a:solidFill>
                <a:effectLst/>
                <a:highlight>
                  <a:srgbClr val="FFFF00"/>
                </a:highlight>
                <a:latin typeface="Heebo" pitchFamily="2" charset="-79"/>
                <a:cs typeface="Heebo" pitchFamily="2" charset="-79"/>
              </a:rPr>
              <a:t>, podemos nos dedicar plenamente àquilo que exige um toque pessoal para gerar valor agregado para os clientes</a:t>
            </a:r>
            <a:r>
              <a:rPr lang="pt-BR" b="1" i="0" dirty="0">
                <a:solidFill>
                  <a:srgbClr val="6B6B6B"/>
                </a:solidFill>
                <a:effectLst/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D8357D-5E31-4B42-B388-D5C376BBE462}"/>
              </a:ext>
            </a:extLst>
          </p:cNvPr>
          <p:cNvSpPr txBox="1"/>
          <p:nvPr/>
        </p:nvSpPr>
        <p:spPr>
          <a:xfrm>
            <a:off x="611560" y="5723279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https://www.alctel.com.br/industria-5-0/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8E8445D-D5AB-401B-BE6C-170E3CCA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2" y="257953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Revolução industrial 5.0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7119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Missão</a:t>
            </a:r>
            <a:r>
              <a:rPr lang="en-US" dirty="0"/>
              <a:t> : </a:t>
            </a:r>
            <a:r>
              <a:rPr lang="en-US" dirty="0" err="1"/>
              <a:t>carrefour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esforços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convergir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satisfação</a:t>
            </a:r>
            <a:r>
              <a:rPr lang="en-US" dirty="0"/>
              <a:t> dos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no </a:t>
            </a:r>
            <a:r>
              <a:rPr lang="en-US" dirty="0" err="1"/>
              <a:t>comércio</a:t>
            </a:r>
            <a:r>
              <a:rPr lang="en-US" dirty="0"/>
              <a:t> é </a:t>
            </a:r>
            <a:r>
              <a:rPr lang="en-US" dirty="0" err="1"/>
              <a:t>oferecer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de </a:t>
            </a:r>
            <a:r>
              <a:rPr lang="en-US" dirty="0" err="1"/>
              <a:t>escolha</a:t>
            </a:r>
            <a:r>
              <a:rPr lang="en-US" dirty="0"/>
              <a:t> e de </a:t>
            </a:r>
            <a:r>
              <a:rPr lang="en-US" dirty="0" err="1"/>
              <a:t>qualidade</a:t>
            </a:r>
            <a:r>
              <a:rPr lang="en-US" dirty="0"/>
              <a:t>, </a:t>
            </a:r>
            <a:r>
              <a:rPr lang="en-US" dirty="0" err="1"/>
              <a:t>garantindo-lhes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www.carrefour.com.br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VALORES </a:t>
            </a:r>
            <a:r>
              <a:rPr lang="en-US" dirty="0" err="1"/>
              <a:t>são</a:t>
            </a:r>
            <a:r>
              <a:rPr lang="en-US" dirty="0"/>
              <a:t> CRENÇAS e ATITUDES </a:t>
            </a:r>
            <a:r>
              <a:rPr lang="en-US" dirty="0" err="1"/>
              <a:t>ditadas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PADRÕES DE COMPORTAMENTOS </a:t>
            </a:r>
            <a:r>
              <a:rPr lang="en-US" dirty="0" err="1"/>
              <a:t>individuais</a:t>
            </a:r>
            <a:r>
              <a:rPr lang="en-US" dirty="0"/>
              <a:t> e de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formam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cultura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crenças</a:t>
            </a:r>
            <a:r>
              <a:rPr lang="en-US" dirty="0"/>
              <a:t> dos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fundadores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dirigentes</a:t>
            </a:r>
            <a:r>
              <a:rPr lang="en-US" dirty="0"/>
              <a:t>. </a:t>
            </a:r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acredite</a:t>
            </a:r>
            <a:r>
              <a:rPr lang="en-US" dirty="0"/>
              <a:t>, </a:t>
            </a:r>
            <a:r>
              <a:rPr lang="en-US" dirty="0" err="1"/>
              <a:t>saiba</a:t>
            </a:r>
            <a:r>
              <a:rPr lang="en-US" dirty="0"/>
              <a:t> e </a:t>
            </a:r>
            <a:r>
              <a:rPr lang="en-US" dirty="0" err="1"/>
              <a:t>pratique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14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-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tigre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“As </a:t>
            </a:r>
            <a:r>
              <a:rPr lang="en-US" dirty="0" err="1"/>
              <a:t>atitudes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no </a:t>
            </a:r>
            <a:r>
              <a:rPr lang="en-US" dirty="0" err="1"/>
              <a:t>dia</a:t>
            </a:r>
            <a:r>
              <a:rPr lang="en-US" dirty="0"/>
              <a:t> a </a:t>
            </a:r>
            <a:r>
              <a:rPr lang="en-US" dirty="0" err="1"/>
              <a:t>dia</a:t>
            </a:r>
            <a:r>
              <a:rPr lang="en-US" dirty="0"/>
              <a:t> é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e a </a:t>
            </a:r>
            <a:r>
              <a:rPr lang="en-US" dirty="0" err="1"/>
              <a:t>velocidade</a:t>
            </a:r>
            <a:r>
              <a:rPr lang="en-US" dirty="0"/>
              <a:t> das </a:t>
            </a:r>
            <a:r>
              <a:rPr lang="en-US" dirty="0" err="1"/>
              <a:t>mudanças</a:t>
            </a:r>
            <a:r>
              <a:rPr lang="en-US" dirty="0"/>
              <a:t>. Para a Tigre, </a:t>
            </a:r>
            <a:r>
              <a:rPr lang="en-US" dirty="0" err="1"/>
              <a:t>cooperação</a:t>
            </a:r>
            <a:r>
              <a:rPr lang="en-US" dirty="0"/>
              <a:t>, </a:t>
            </a:r>
            <a:r>
              <a:rPr lang="en-US" dirty="0" err="1"/>
              <a:t>transparência</a:t>
            </a:r>
            <a:r>
              <a:rPr lang="en-US" dirty="0"/>
              <a:t>,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, </a:t>
            </a:r>
            <a:r>
              <a:rPr lang="en-US" dirty="0" err="1"/>
              <a:t>inovação</a:t>
            </a:r>
            <a:r>
              <a:rPr lang="en-US" dirty="0"/>
              <a:t>,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 e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prestador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atitudes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colaboradores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chegar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chegar</a:t>
            </a:r>
            <a:r>
              <a:rPr lang="en-US" dirty="0"/>
              <a:t>”.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073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Áp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4337</TotalTime>
  <Words>4534</Words>
  <Application>Microsoft Office PowerPoint</Application>
  <PresentationFormat>Apresentação na tela (4:3)</PresentationFormat>
  <Paragraphs>347</Paragraphs>
  <Slides>63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24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90" baseType="lpstr">
      <vt:lpstr>-apple-system</vt:lpstr>
      <vt:lpstr>Arial</vt:lpstr>
      <vt:lpstr>Arial</vt:lpstr>
      <vt:lpstr>Book Antiqua</vt:lpstr>
      <vt:lpstr>Calibri</vt:lpstr>
      <vt:lpstr>Comic Sans MS</vt:lpstr>
      <vt:lpstr>Davis Sans</vt:lpstr>
      <vt:lpstr>enriqueta</vt:lpstr>
      <vt:lpstr>Franklin Gothic Book</vt:lpstr>
      <vt:lpstr>Franklin Gothic Medium</vt:lpstr>
      <vt:lpstr>Heebo</vt:lpstr>
      <vt:lpstr>Lato</vt:lpstr>
      <vt:lpstr>Lucida Sans</vt:lpstr>
      <vt:lpstr>Open Sans</vt:lpstr>
      <vt:lpstr>open_sansbold</vt:lpstr>
      <vt:lpstr>open_sansregular</vt:lpstr>
      <vt:lpstr>Raleway</vt:lpstr>
      <vt:lpstr>ReithSans</vt:lpstr>
      <vt:lpstr>system-ui</vt:lpstr>
      <vt:lpstr>tahoma</vt:lpstr>
      <vt:lpstr>Times New Roman</vt:lpstr>
      <vt:lpstr>Wingdings</vt:lpstr>
      <vt:lpstr>Wingdings 2</vt:lpstr>
      <vt:lpstr>Wingdings 3</vt:lpstr>
      <vt:lpstr>Viagem</vt:lpstr>
      <vt:lpstr>Ápice</vt:lpstr>
      <vt:lpstr>Worksheet</vt:lpstr>
      <vt:lpstr>APOSTILA 3- EVOLUÇÃO NAS EMPRESAS</vt:lpstr>
      <vt:lpstr>Conceitos importantes</vt:lpstr>
      <vt:lpstr>Conceitos importantes</vt:lpstr>
      <vt:lpstr>VISÃO</vt:lpstr>
      <vt:lpstr>Ex: sonho embraer</vt:lpstr>
      <vt:lpstr>missÃO</vt:lpstr>
      <vt:lpstr>Missão : carrefour</vt:lpstr>
      <vt:lpstr>valores</vt:lpstr>
      <vt:lpstr>Valores- empresa tigre</vt:lpstr>
      <vt:lpstr>Cadeia de processos</vt:lpstr>
      <vt:lpstr>Cadeia de processos</vt:lpstr>
      <vt:lpstr>Estrutura organizacional</vt:lpstr>
      <vt:lpstr>ESTRUTURA ORGANIZACIONAL</vt:lpstr>
      <vt:lpstr>Apresentação do PowerPoint</vt:lpstr>
      <vt:lpstr>Apresentação do PowerPoint</vt:lpstr>
      <vt:lpstr>ESTRUTURA ORGANIZACIONAL HORIZONTAL</vt:lpstr>
      <vt:lpstr>ESTRUTURA ORGANIZACIONAL HORIZONTAL</vt:lpstr>
      <vt:lpstr>ESTRUTURA VERTICAL X  HORIZONTAL</vt:lpstr>
      <vt:lpstr>ESTRUTURA matricial</vt:lpstr>
      <vt:lpstr>Apresentação do PowerPoint</vt:lpstr>
      <vt:lpstr>Apresentação do PowerPoint</vt:lpstr>
      <vt:lpstr>MODELOS DE NEGÓCIOS ( BM )</vt:lpstr>
      <vt:lpstr>MODELOS DE NEGÓCIOS ( BM )</vt:lpstr>
      <vt:lpstr>MODELOS DE NEGÓCIOS ( BM )</vt:lpstr>
      <vt:lpstr>MODELOS DE NEGÓCIOS ( BM )</vt:lpstr>
      <vt:lpstr>MODELOS DE NEGÓCIOS ( BM )</vt:lpstr>
      <vt:lpstr>Negócio horizontal x verticaL                     qual o mais bem sucedido?</vt:lpstr>
      <vt:lpstr>Negócio horizontal x vertical                  qual o mais bem sucedido?</vt:lpstr>
      <vt:lpstr>                   empreendorismo</vt:lpstr>
      <vt:lpstr>Apresentação do PowerPoint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EMPREENDORISMO</vt:lpstr>
      <vt:lpstr>Fábricas indústrias de  transformação</vt:lpstr>
      <vt:lpstr>Produção – ARTESÃO – IMPRENSA- MÁQUINAS</vt:lpstr>
      <vt:lpstr>         Revolução industrial 1.0</vt:lpstr>
      <vt:lpstr>         Revolução industrial 1.0</vt:lpstr>
      <vt:lpstr>         Revolução industrial 2.0</vt:lpstr>
      <vt:lpstr>         Revolução industrial 2.0</vt:lpstr>
      <vt:lpstr>Produção  EM MASSA – TAYLOR-FORD</vt:lpstr>
      <vt:lpstr>TÉCNICAS DE TAYLOR &amp;  FORD </vt:lpstr>
      <vt:lpstr>       INOVAÇÕES DA ERA FORDISTA</vt:lpstr>
      <vt:lpstr>PARADIGMA FORDISTA X TOYOTISTA</vt:lpstr>
      <vt:lpstr>        Sistema lean de produção</vt:lpstr>
      <vt:lpstr>       Sistema lean de produção</vt:lpstr>
      <vt:lpstr>       Sistema lean de produção</vt:lpstr>
      <vt:lpstr>FERRAMENTAS DE GESTÃO - lean </vt:lpstr>
      <vt:lpstr>               JUST IN TIME ( JIT )</vt:lpstr>
      <vt:lpstr>         Revolução industrial 3.0</vt:lpstr>
      <vt:lpstr>         Revolução industrial 3.0</vt:lpstr>
      <vt:lpstr>         Revolução industrial 4.0</vt:lpstr>
      <vt:lpstr>         Revolução industrial 4.0</vt:lpstr>
      <vt:lpstr>         Revolução industrial 4.0</vt:lpstr>
      <vt:lpstr>         Revolução industrial 5.0</vt:lpstr>
      <vt:lpstr>         Revolução industrial 5.0</vt:lpstr>
      <vt:lpstr>         Revolução industrial 5.0</vt:lpstr>
      <vt:lpstr>         Revolução industrial 5.0</vt:lpstr>
      <vt:lpstr>         Revolução industrial 5.0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</dc:title>
  <dc:creator>Paulin</dc:creator>
  <cp:lastModifiedBy>Fernando Augusto dos Santos Ribeiro</cp:lastModifiedBy>
  <cp:revision>216</cp:revision>
  <dcterms:created xsi:type="dcterms:W3CDTF">2010-09-13T15:03:08Z</dcterms:created>
  <dcterms:modified xsi:type="dcterms:W3CDTF">2022-03-22T02:49:00Z</dcterms:modified>
</cp:coreProperties>
</file>