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76"/>
  </p:notesMasterIdLst>
  <p:sldIdLst>
    <p:sldId id="867" r:id="rId3"/>
    <p:sldId id="352" r:id="rId4"/>
    <p:sldId id="868" r:id="rId5"/>
    <p:sldId id="869" r:id="rId6"/>
    <p:sldId id="870" r:id="rId7"/>
    <p:sldId id="871" r:id="rId8"/>
    <p:sldId id="872" r:id="rId9"/>
    <p:sldId id="873" r:id="rId10"/>
    <p:sldId id="874" r:id="rId11"/>
    <p:sldId id="875" r:id="rId12"/>
    <p:sldId id="942" r:id="rId13"/>
    <p:sldId id="943" r:id="rId14"/>
    <p:sldId id="944" r:id="rId15"/>
    <p:sldId id="945" r:id="rId16"/>
    <p:sldId id="946" r:id="rId17"/>
    <p:sldId id="888" r:id="rId18"/>
    <p:sldId id="897" r:id="rId19"/>
    <p:sldId id="892" r:id="rId20"/>
    <p:sldId id="893" r:id="rId21"/>
    <p:sldId id="925" r:id="rId22"/>
    <p:sldId id="920" r:id="rId23"/>
    <p:sldId id="890" r:id="rId24"/>
    <p:sldId id="899" r:id="rId25"/>
    <p:sldId id="924" r:id="rId26"/>
    <p:sldId id="921" r:id="rId27"/>
    <p:sldId id="918" r:id="rId28"/>
    <p:sldId id="923" r:id="rId29"/>
    <p:sldId id="901" r:id="rId30"/>
    <p:sldId id="919" r:id="rId31"/>
    <p:sldId id="906" r:id="rId32"/>
    <p:sldId id="916" r:id="rId33"/>
    <p:sldId id="891" r:id="rId34"/>
    <p:sldId id="895" r:id="rId35"/>
    <p:sldId id="922" r:id="rId36"/>
    <p:sldId id="898" r:id="rId37"/>
    <p:sldId id="902" r:id="rId38"/>
    <p:sldId id="903" r:id="rId39"/>
    <p:sldId id="905" r:id="rId40"/>
    <p:sldId id="913" r:id="rId41"/>
    <p:sldId id="909" r:id="rId42"/>
    <p:sldId id="948" r:id="rId43"/>
    <p:sldId id="914" r:id="rId44"/>
    <p:sldId id="926" r:id="rId45"/>
    <p:sldId id="927" r:id="rId46"/>
    <p:sldId id="929" r:id="rId47"/>
    <p:sldId id="930" r:id="rId48"/>
    <p:sldId id="931" r:id="rId49"/>
    <p:sldId id="932" r:id="rId50"/>
    <p:sldId id="933" r:id="rId51"/>
    <p:sldId id="934" r:id="rId52"/>
    <p:sldId id="935" r:id="rId53"/>
    <p:sldId id="936" r:id="rId54"/>
    <p:sldId id="937" r:id="rId55"/>
    <p:sldId id="938" r:id="rId56"/>
    <p:sldId id="939" r:id="rId57"/>
    <p:sldId id="928" r:id="rId58"/>
    <p:sldId id="941" r:id="rId59"/>
    <p:sldId id="949" r:id="rId60"/>
    <p:sldId id="950" r:id="rId61"/>
    <p:sldId id="940" r:id="rId62"/>
    <p:sldId id="882" r:id="rId63"/>
    <p:sldId id="883" r:id="rId64"/>
    <p:sldId id="885" r:id="rId65"/>
    <p:sldId id="884" r:id="rId66"/>
    <p:sldId id="886" r:id="rId67"/>
    <p:sldId id="887" r:id="rId68"/>
    <p:sldId id="947" r:id="rId69"/>
    <p:sldId id="876" r:id="rId70"/>
    <p:sldId id="877" r:id="rId71"/>
    <p:sldId id="878" r:id="rId72"/>
    <p:sldId id="879" r:id="rId73"/>
    <p:sldId id="880" r:id="rId74"/>
    <p:sldId id="881" r:id="rId7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291" autoAdjust="0"/>
  </p:normalViewPr>
  <p:slideViewPr>
    <p:cSldViewPr>
      <p:cViewPr varScale="1">
        <p:scale>
          <a:sx n="85" d="100"/>
          <a:sy n="85" d="100"/>
        </p:scale>
        <p:origin x="9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D0DA7-F813-4606-BBDC-9B0664A4AA1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69B7F-34FA-4509-8F5B-9222D84D13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60D88CB1-B546-4C61-8FEC-FC43C47FA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3CF1C9ED-7DB0-448D-9973-E9910335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50EEEF14-A621-4F3D-83E4-3FF85BAFE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EB92A6-1D8F-4029-92F9-132F266D4C74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91D7B481-929E-4D40-9B4E-FAF8605D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EAEF1-F536-4830-A8B9-9A4E26F0D331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68EDE0B-96D2-4B9B-A8C1-FCD835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88861AD4-941A-4E9D-80EF-DC33C87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78E0-ED80-46D2-A68F-DA5688B470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87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6F72A4AA-E315-44F6-BE97-64C244A2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EE01B-0C23-4CFE-BE0D-3FCDD372B445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1242C61A-D225-4664-9CCA-3331E00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3BA8FA89-B82C-44FF-9EFE-B5EC3C4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7B17-4869-4233-AFEA-E8101C3DF3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120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F9B11-0805-4732-9E93-A8CDF9CA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E1217-50F2-47C8-90B5-1EC28A13F8D4}" type="datetime1">
              <a:rPr lang="pt-BR"/>
              <a:pPr>
                <a:defRPr/>
              </a:pPr>
              <a:t>19/04/2022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1570D-6CC0-49C6-A8D1-05B20E08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24389-8D17-48EE-BE3A-DEC77C79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F0F5-2FFB-4807-BD08-F2A3E0DCF6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619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83D912D0-FA6F-4C18-8904-00920412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7F05-7B4F-4E37-AFD3-CB0C56ECF93D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E0DD2A8F-ADDF-4856-8E38-07DDF30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AB05139-1096-44E0-B7F7-C051D7EE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C25E-02E0-4700-9F7E-888AE2A458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6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>
            <a:extLst>
              <a:ext uri="{FF2B5EF4-FFF2-40B4-BE49-F238E27FC236}">
                <a16:creationId xmlns:a16="http://schemas.microsoft.com/office/drawing/2014/main" id="{5FE3DCE2-6A18-431D-9060-6F0C329C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4139-0866-4A2C-B4D6-A9B531ED8C28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8" name="Espaço Reservado para Rodapé 2">
            <a:extLst>
              <a:ext uri="{FF2B5EF4-FFF2-40B4-BE49-F238E27FC236}">
                <a16:creationId xmlns:a16="http://schemas.microsoft.com/office/drawing/2014/main" id="{66EF7825-15A8-409C-9335-E34D1A88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>
            <a:extLst>
              <a:ext uri="{FF2B5EF4-FFF2-40B4-BE49-F238E27FC236}">
                <a16:creationId xmlns:a16="http://schemas.microsoft.com/office/drawing/2014/main" id="{5D9A6EE1-480E-4063-80BC-348E9A2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6CC0-1971-4F37-BEE3-4175B978B5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332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533BF2FE-ACCD-4F80-9640-AB307CB2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E279-AE3D-4E52-813E-0041F9401C8E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4E6F90AE-0401-45E1-92BE-62AD88A4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DD1B3951-1AE6-48ED-9DDB-04E26DBA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ED6C-45D2-4CA2-A403-5F415C8EAD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7641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AF47A4D5-3F9A-4967-9056-45B46438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7A7B4-CF9B-4E7D-B14C-D5F09B717A8C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81327-53D1-4AE2-865C-51D37BE2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90529BC6-B5C7-4CA8-908D-922A91E7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D6D-08D7-4EE0-B639-1162E1CF03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17759B99-3EC3-4FFE-ACF0-1F14478A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CEC4C-CCB8-4305-9D20-67FEDA50E407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556FEF9B-1F7D-4F84-970B-C66F5E54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45B379B9-DBEF-4138-88C8-A13EF2C9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5718-8B1B-4D5B-81E0-B8A6AB7E9C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176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813061B0-8DA2-4598-852A-299C3B39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3DB70-9C0C-4970-A326-40BE39D95EA4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CC1FF725-2893-4D41-8696-F122978A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3D6FA605-6B0F-4E86-B84C-E6BB43FA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26A90-0076-4FE1-A07F-8FF8226761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6058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719C5B62-C60B-4A27-9FE9-E96926B8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4EFE5-9192-4B41-A1F3-DBFDB2DC5A51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96CEA38-2D2D-4F40-8B2D-FAA63D38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9685C979-91DC-4AB9-8032-5295F35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003-A317-4E2B-8B5C-CA492A87F6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730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4C457EF1-DDE4-4947-86E0-B9FD82D6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460AC-D951-4B29-B220-EDE5F17CCC91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0CA76AFB-317F-4DDE-9994-5E8590AF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BCED196B-DBFD-42C9-B568-43E2CAA1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FBE8B-48A4-489B-8C74-0180FA1CFF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22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14EF89A-0BE1-4233-B1FE-3300BE67AD9D}" type="datetimeFigureOut">
              <a:rPr lang="pt-BR" smtClean="0"/>
              <a:pPr/>
              <a:t>19/04/2022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5D40EB25-06BE-4B4B-BB0C-7510BEEA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051" name="Espaço Reservado para Texto 12">
            <a:extLst>
              <a:ext uri="{FF2B5EF4-FFF2-40B4-BE49-F238E27FC236}">
                <a16:creationId xmlns:a16="http://schemas.microsoft.com/office/drawing/2014/main" id="{5D796762-D17E-46BE-B319-A20459DBCF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A8F12034-F1FA-47F1-B589-A753B6B2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A98611BC-4E1C-4913-8AC0-840C816F46EE}" type="datetime1">
              <a:rPr lang="pt-BR"/>
              <a:pPr>
                <a:defRPr/>
              </a:pPr>
              <a:t>19/04/2022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C9B5FF-F28B-45F3-954E-6AAAFDB46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DECB580A-0110-4196-9A8B-2BBE9D4AE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fld id="{B9BFDF76-3941-4B2C-90E4-DB3F07A45B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3055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udo.movidesk.com/chatbot-para-atendiment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.br/search?q=O+que+%C3%A9+inova%C3%A7%C3%A3o+Segundo+o+Manual+de+Oslo?&amp;tbm=isch&amp;source=iu&amp;ictx=1&amp;vet=1&amp;fir=XMeWbIl0BKdGeM%252CNXmlwqrI6CjTWM%252C_&amp;usg=AI4_-kTtVYqgsvtz1_QR0g3keZUpnVHkAw&amp;sa=X&amp;ved=2ahUKEwiY2vfx_e71AhWdLLkGHVyQBGwQ9QF6BAgNEAE#imgrc=XMeWbIl0BKdG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oogle.com.br/search?q=O+que+%C3%A9+inova%C3%A7%C3%A3o+Arquitetonica?&amp;tbm=isch&amp;source=iu&amp;ictx=1&amp;vet=1&amp;fir=gfxZOb9eMlVUzM%252Ccaua-5QL8ZSPzM%252C_&amp;usg=AI4_-kQAaFbiTMDQwMZOgpXUdk405xYiGA&amp;sa=X&amp;ved=2ahUKEwicoJf_g-_1AhXUr5UCHWWDAvYQ9QF6BAgOEAE#imgrc=gfxZOb9eMlVUz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com.br/search?sxsrf=APq-WBtJLZ_LnbIfuhGKaH3k3MI7GUyiFQ:1649609145206&amp;q=Como+fazer+um+scamper?&amp;tbm=isch&amp;source=iu&amp;ictx=1&amp;vet=1&amp;fir=NfCw4YXhbDttyM%252C6UGYCd8z3tJxqM%252C_&amp;usg=AI4_-kQsXOP6IA0hgSjWrs29hXc2hM-WeA&amp;sa=X&amp;ved=2ahUKEwi61_j4-In3AhU_upUCHYMRBiwQ9QF6BAglEAE#imgrc=NfCw4YXhbDtty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ge.gov.br/PINTEC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nfe.io/blog/gestao-empresarial/ideias-para-reduzir-custos-nas-empresa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xt4.com.br/blog/como-criar-insights-importantes-analisando-os-meus-relatorio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ware.com.br/projetos/ideias-projetos-melhorias-empresa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Financiamento_coletivo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xt4.com.br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Resili%C3%AAncia_(psicologia)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ahar.com.br/automacao-marketing/automacao-de-marketing-o-que-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954E70BC-773D-4F3D-B197-02790157B6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43309"/>
            <a:ext cx="9144000" cy="1752600"/>
          </a:xfrm>
          <a:solidFill>
            <a:srgbClr val="00B0F0"/>
          </a:solidFill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5400" dirty="0">
                <a:solidFill>
                  <a:schemeClr val="folHlink"/>
                </a:solidFill>
                <a:latin typeface="Times New Roman" pitchFamily="18" charset="0"/>
              </a:rPr>
              <a:t>APOSTILA 4-  Paradigmas de Inovação nas Empresas</a:t>
            </a:r>
            <a:endParaRPr lang="pt-BR" sz="3200" dirty="0">
              <a:latin typeface="Times New Roman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C05C7A-519C-4EFF-9131-11EEE7B91A5E}"/>
              </a:ext>
            </a:extLst>
          </p:cNvPr>
          <p:cNvSpPr/>
          <p:nvPr/>
        </p:nvSpPr>
        <p:spPr>
          <a:xfrm>
            <a:off x="635732" y="5517232"/>
            <a:ext cx="710386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>
                <a:ln w="31550" cmpd="sng">
                  <a:gradFill>
                    <a:gsLst>
                      <a:gs pos="25000">
                        <a:srgbClr val="DDDDDD">
                          <a:shade val="25000"/>
                          <a:satMod val="190000"/>
                        </a:srgbClr>
                      </a:gs>
                      <a:gs pos="80000">
                        <a:srgbClr val="DDDDD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Prof. Fernando Ribeiro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54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rgbClr val="DDDDDD">
                        <a:shade val="25000"/>
                        <a:satMod val="190000"/>
                      </a:srgbClr>
                    </a:gs>
                    <a:gs pos="80000">
                      <a:srgbClr val="DDDDD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751F99-1602-450B-9BAB-F76588799AAB}"/>
              </a:ext>
            </a:extLst>
          </p:cNvPr>
          <p:cNvSpPr txBox="1"/>
          <p:nvPr/>
        </p:nvSpPr>
        <p:spPr>
          <a:xfrm>
            <a:off x="3059113" y="260350"/>
            <a:ext cx="5846762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UNIVERSIDADE SANTA CECILIA</a:t>
            </a:r>
          </a:p>
        </p:txBody>
      </p:sp>
      <p:sp>
        <p:nvSpPr>
          <p:cNvPr id="7173" name="CaixaDeTexto 5">
            <a:extLst>
              <a:ext uri="{FF2B5EF4-FFF2-40B4-BE49-F238E27FC236}">
                <a16:creationId xmlns:a16="http://schemas.microsoft.com/office/drawing/2014/main" id="{B9E2DC32-169D-45E8-9EB3-DBEC367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97425"/>
            <a:ext cx="52324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SISTEMAS DE INFORMAÇÃO</a:t>
            </a:r>
          </a:p>
        </p:txBody>
      </p:sp>
      <p:sp>
        <p:nvSpPr>
          <p:cNvPr id="7174" name="Espaço Reservado para Número de Slide 5">
            <a:extLst>
              <a:ext uri="{FF2B5EF4-FFF2-40B4-BE49-F238E27FC236}">
                <a16:creationId xmlns:a16="http://schemas.microsoft.com/office/drawing/2014/main" id="{5A10FA73-E612-41BA-BFE4-4603C590A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D27D23-EEF8-4E14-BBCB-1D69960E5AAD}" type="slidenum">
              <a:rPr kumimoji="0" lang="pt-BR" altLang="pt-BR" sz="1200" b="1" i="0" u="none" strike="noStrike" kern="1200" cap="none" spc="0" normalizeH="0" baseline="0" noProof="0" smtClean="0">
                <a:ln>
                  <a:noFill/>
                </a:ln>
                <a:solidFill>
                  <a:srgbClr val="BCBCB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altLang="pt-BR" sz="1200" b="1" i="0" u="none" strike="noStrike" kern="1200" cap="none" spc="0" normalizeH="0" baseline="0" noProof="0">
              <a:ln>
                <a:noFill/>
              </a:ln>
              <a:solidFill>
                <a:srgbClr val="BCBCB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5" name="CaixaDeTexto 1">
            <a:extLst>
              <a:ext uri="{FF2B5EF4-FFF2-40B4-BE49-F238E27FC236}">
                <a16:creationId xmlns:a16="http://schemas.microsoft.com/office/drawing/2014/main" id="{C2B75264-4EA4-4DCF-A155-1D99A029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1201738"/>
            <a:ext cx="607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0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GESTÃO DA INOVAÇÃO</a:t>
            </a:r>
            <a:endParaRPr kumimoji="0" lang="pt-BR" altLang="pt-B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B9690F0-CF13-4D52-8A3C-6B8336685B36}"/>
              </a:ext>
            </a:extLst>
          </p:cNvPr>
          <p:cNvSpPr txBox="1"/>
          <p:nvPr/>
        </p:nvSpPr>
        <p:spPr>
          <a:xfrm>
            <a:off x="304800" y="1311424"/>
            <a:ext cx="83529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2025"/>
              </a:spcBef>
              <a:spcAft>
                <a:spcPts val="1275"/>
              </a:spcAft>
            </a:pPr>
            <a:r>
              <a:rPr lang="pt-BR" sz="2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pt-BR" sz="2800" b="1" dirty="0" err="1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Permite que um </a:t>
            </a:r>
            <a:r>
              <a:rPr lang="pt-BR" sz="1800" dirty="0" err="1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robot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aprenda com base em informações coletadas por meio do seu </a:t>
            </a:r>
            <a:r>
              <a:rPr lang="pt-BR" sz="1800" dirty="0" err="1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algorítmo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. Com isso, é possível oferecer a seus clientes um atendimento via </a:t>
            </a:r>
            <a:r>
              <a:rPr lang="pt-BR" sz="1800" b="1" u="sng" dirty="0" err="1">
                <a:solidFill>
                  <a:srgbClr val="4DB2EC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2"/>
              </a:rPr>
              <a:t>chatbot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 muito mais eficiente.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69A656-03FE-421F-9B28-C0DDEA64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pt-BR" dirty="0"/>
              <a:t>8- </a:t>
            </a:r>
            <a:r>
              <a:rPr lang="pt-BR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Exemplos de Transformação Digital</a:t>
            </a:r>
            <a:b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499CF-C9EE-4854-B1C8-91E599197651}"/>
              </a:ext>
            </a:extLst>
          </p:cNvPr>
          <p:cNvSpPr txBox="1"/>
          <p:nvPr/>
        </p:nvSpPr>
        <p:spPr>
          <a:xfrm>
            <a:off x="179512" y="2996952"/>
            <a:ext cx="8964488" cy="272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2025"/>
              </a:spcBef>
              <a:spcAft>
                <a:spcPts val="1275"/>
              </a:spcAft>
            </a:pPr>
            <a:r>
              <a:rPr lang="pt-BR" sz="2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– Uso de APIs</a:t>
            </a:r>
            <a:endParaRPr lang="pt-BR" sz="2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Otimizar processos de roteirização de entregas;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rgbClr val="222222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irecionar tráfego, exibindo comentários, fotos e horários de funcionamento;</a:t>
            </a: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rgbClr val="222222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judar seus clientes a localizar sua empresa ou loja mais próxima;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rgbClr val="222222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ermitir que seus clientes traçar rotas para chegar até você;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 tantas outras possibilidades.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6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F5440-1BCE-49DB-9FFF-341F60D5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9-     ELEMENTOS DA CRIATIVIDADE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1C7AA-CE04-4CF9-984B-B9D44744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pt-BR" b="1" i="0" dirty="0">
                <a:solidFill>
                  <a:srgbClr val="202124"/>
                </a:solidFill>
                <a:effectLst/>
                <a:latin typeface="Google Sans"/>
              </a:rPr>
              <a:t>Os 5 elementos da criatividade</a:t>
            </a:r>
            <a:endParaRPr lang="pt-BR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Capacidade de associação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.[Inovação x Modelo de Negócios x Resultados ]. Considerada como a característica mais importante dos inovadores. 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Questionamento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Geralmente, os inovadores não deixam nenhuma dúvida passar em branco. 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Observação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O inovador está sempre observando as coisas e tendo novos insights. 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Networking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Experimentação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8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750CB-B40A-4F85-B68C-66323659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10- RADAR DA INOVAÇÃO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8CDE6-F69C-4DCF-B516-37E986B3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Radar da Inovação é uma ferramenta auxiliadora na gestão da Inovação e que amplia a percepção da inovação incorporada pela empresa e </a:t>
            </a:r>
            <a:r>
              <a:rPr lang="pt-BR" b="1" dirty="0">
                <a:solidFill>
                  <a:srgbClr val="FF0000"/>
                </a:solidFill>
              </a:rPr>
              <a:t>é utilizada para mensurar o grau de inovação em empresas </a:t>
            </a:r>
            <a:r>
              <a:rPr lang="pt-BR" dirty="0"/>
              <a:t>a partir das analises de dados e acontecimentos. </a:t>
            </a:r>
          </a:p>
          <a:p>
            <a:endParaRPr lang="pt-BR" dirty="0"/>
          </a:p>
          <a:p>
            <a:r>
              <a:rPr lang="pt-BR" dirty="0"/>
              <a:t>O Radar da inovação é a ferramenta utilizada no Programa Agente Locais de Inovação (ALI) do Serviço Brasileiro de Apoio às Micro e Pequenas Empresas (SEBRAE) que estuda os acontecimentos inovadores em diferentes períodos.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Radar da inovação tem doze dimensões, sendo quatro pilares os principais: </a:t>
            </a:r>
            <a:r>
              <a:rPr lang="pt-BR" b="1" dirty="0">
                <a:solidFill>
                  <a:srgbClr val="FF0000"/>
                </a:solidFill>
              </a:rPr>
              <a:t>Oferta; Cliente; Processo e Presença</a:t>
            </a:r>
          </a:p>
        </p:txBody>
      </p:sp>
    </p:spTree>
    <p:extLst>
      <p:ext uri="{BB962C8B-B14F-4D97-AF65-F5344CB8AC3E}">
        <p14:creationId xmlns:p14="http://schemas.microsoft.com/office/powerpoint/2010/main" val="326808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adar da inovação e as 12 dimensões da inovação empresarial | Download  Scientific Diagram">
            <a:extLst>
              <a:ext uri="{FF2B5EF4-FFF2-40B4-BE49-F238E27FC236}">
                <a16:creationId xmlns:a16="http://schemas.microsoft.com/office/drawing/2014/main" id="{BCC19320-1B60-4B4E-AC1C-E85C9A610E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412776"/>
            <a:ext cx="8587680" cy="52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371FF44-0317-419B-A10B-319BE2E7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             10- RADAR DA INOVAÇÃO</a:t>
            </a:r>
          </a:p>
        </p:txBody>
      </p:sp>
    </p:spTree>
    <p:extLst>
      <p:ext uri="{BB962C8B-B14F-4D97-AF65-F5344CB8AC3E}">
        <p14:creationId xmlns:p14="http://schemas.microsoft.com/office/powerpoint/2010/main" val="257401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FFA70-EFBF-42C5-9E27-44F8719F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1. </a:t>
            </a:r>
            <a:r>
              <a:rPr lang="pt-BR" sz="1800" b="1" dirty="0"/>
              <a:t>Oferta</a:t>
            </a:r>
            <a:r>
              <a:rPr lang="pt-BR" sz="1800" dirty="0"/>
              <a:t>: Engloba a criação de um novo produto ou serviço. </a:t>
            </a:r>
          </a:p>
          <a:p>
            <a:r>
              <a:rPr lang="pt-BR" sz="1800" dirty="0"/>
              <a:t>2. </a:t>
            </a:r>
            <a:r>
              <a:rPr lang="pt-BR" sz="1800" b="1" dirty="0"/>
              <a:t>Plataforma</a:t>
            </a:r>
            <a:r>
              <a:rPr lang="pt-BR" sz="1800" dirty="0"/>
              <a:t>: Habilidade de produzir novos outputs utilizando os mesmos inputs. </a:t>
            </a:r>
          </a:p>
          <a:p>
            <a:r>
              <a:rPr lang="pt-BR" sz="1800" dirty="0"/>
              <a:t>3. </a:t>
            </a:r>
            <a:r>
              <a:rPr lang="pt-BR" sz="1800" b="1" dirty="0"/>
              <a:t>Solução</a:t>
            </a:r>
            <a:r>
              <a:rPr lang="pt-BR" sz="1800" dirty="0"/>
              <a:t>: Criação de ofertas personalizadas</a:t>
            </a:r>
            <a:r>
              <a:rPr lang="pt-BR" sz="1800" b="1" dirty="0"/>
              <a:t>. [ NICHOS DE MERCADOS]</a:t>
            </a:r>
          </a:p>
          <a:p>
            <a:r>
              <a:rPr lang="pt-BR" sz="1800" dirty="0"/>
              <a:t>4. </a:t>
            </a:r>
            <a:r>
              <a:rPr lang="pt-BR" sz="1800" b="1" dirty="0"/>
              <a:t>Cliente</a:t>
            </a:r>
            <a:r>
              <a:rPr lang="pt-BR" sz="1800" dirty="0"/>
              <a:t>: Atendimento de novas necessidades e identificação de novos segmentos. </a:t>
            </a:r>
          </a:p>
          <a:p>
            <a:r>
              <a:rPr lang="pt-BR" sz="1800" dirty="0"/>
              <a:t>5. </a:t>
            </a:r>
            <a:r>
              <a:rPr lang="pt-BR" sz="1800" b="1" dirty="0"/>
              <a:t>Experiências</a:t>
            </a:r>
            <a:r>
              <a:rPr lang="pt-BR" sz="1800" dirty="0"/>
              <a:t>: Conhecimentos adquiridos a partir dos contatos com os clientes. </a:t>
            </a:r>
          </a:p>
          <a:p>
            <a:r>
              <a:rPr lang="pt-BR" sz="1800" dirty="0"/>
              <a:t>6. </a:t>
            </a:r>
            <a:r>
              <a:rPr lang="pt-BR" sz="1800" b="1" dirty="0"/>
              <a:t>Valor</a:t>
            </a:r>
            <a:r>
              <a:rPr lang="pt-BR" sz="1800" dirty="0"/>
              <a:t>: Redefinição de produtos e processos para obtenção de receitas. </a:t>
            </a:r>
            <a:r>
              <a:rPr lang="pt-BR" sz="1800" b="1" dirty="0"/>
              <a:t>[VALOR]</a:t>
            </a:r>
          </a:p>
          <a:p>
            <a:r>
              <a:rPr lang="pt-BR" sz="1800" dirty="0"/>
              <a:t>7. </a:t>
            </a:r>
            <a:r>
              <a:rPr lang="pt-BR" sz="1800" b="1" dirty="0"/>
              <a:t>Processo</a:t>
            </a:r>
            <a:r>
              <a:rPr lang="pt-BR" sz="1800" dirty="0"/>
              <a:t>: Alterações que visem a melhoria dos processos. </a:t>
            </a:r>
          </a:p>
          <a:p>
            <a:r>
              <a:rPr lang="pt-BR" sz="1800" dirty="0"/>
              <a:t>8. </a:t>
            </a:r>
            <a:r>
              <a:rPr lang="pt-BR" sz="1800" b="1" dirty="0"/>
              <a:t>Organização</a:t>
            </a:r>
            <a:r>
              <a:rPr lang="pt-BR" sz="1800" dirty="0"/>
              <a:t>: Mudança de função, forma e atividades na empresa. </a:t>
            </a:r>
          </a:p>
          <a:p>
            <a:r>
              <a:rPr lang="pt-BR" sz="1800" dirty="0"/>
              <a:t>9. </a:t>
            </a:r>
            <a:r>
              <a:rPr lang="pt-BR" sz="1800" b="1" dirty="0"/>
              <a:t>Cadeia de fornecimento</a:t>
            </a:r>
            <a:r>
              <a:rPr lang="pt-BR" sz="1800" dirty="0"/>
              <a:t>: Redimensionamento dos relacionamentos entre fluxo de informações e terceirizações. </a:t>
            </a:r>
            <a:r>
              <a:rPr lang="pt-BR" sz="1800" b="1" dirty="0"/>
              <a:t>[ RELACIONAMENTO ]</a:t>
            </a:r>
          </a:p>
          <a:p>
            <a:r>
              <a:rPr lang="pt-BR" sz="1800" dirty="0"/>
              <a:t>10. </a:t>
            </a:r>
            <a:r>
              <a:rPr lang="pt-BR" sz="1800" b="1" dirty="0"/>
              <a:t>Presença</a:t>
            </a:r>
            <a:r>
              <a:rPr lang="pt-BR" sz="1800" dirty="0"/>
              <a:t>: Novos canais de distribuição e pontos de presença. </a:t>
            </a:r>
            <a:r>
              <a:rPr lang="pt-BR" sz="1800" b="1" dirty="0"/>
              <a:t>[LOGÍSTICA]</a:t>
            </a:r>
          </a:p>
          <a:p>
            <a:r>
              <a:rPr lang="pt-BR" sz="1800" dirty="0"/>
              <a:t>11. </a:t>
            </a:r>
            <a:r>
              <a:rPr lang="pt-BR" sz="1800" b="1" dirty="0"/>
              <a:t>Redes:</a:t>
            </a:r>
            <a:r>
              <a:rPr lang="pt-BR" sz="1800" dirty="0"/>
              <a:t> Tecnologia da informação e comunicação de forma integrada com a oferta. </a:t>
            </a:r>
            <a:r>
              <a:rPr lang="pt-BR" sz="1800" b="1" dirty="0"/>
              <a:t>[ TECNOLOGIA]</a:t>
            </a:r>
          </a:p>
          <a:p>
            <a:r>
              <a:rPr lang="pt-BR" sz="1800" dirty="0"/>
              <a:t>12. </a:t>
            </a:r>
            <a:r>
              <a:rPr lang="pt-BR" sz="1800" b="1" dirty="0"/>
              <a:t>Marca</a:t>
            </a:r>
            <a:r>
              <a:rPr lang="pt-BR" sz="1800" dirty="0"/>
              <a:t>: Expansão da marca ou criação de novas. </a:t>
            </a:r>
            <a:r>
              <a:rPr lang="pt-BR" sz="1800" b="1" dirty="0"/>
              <a:t>[MARKETING]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8259BD0-05F2-42F3-AE96-8218DE84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             10- RADAR DA INOVAÇÃO</a:t>
            </a:r>
          </a:p>
        </p:txBody>
      </p:sp>
    </p:spTree>
    <p:extLst>
      <p:ext uri="{BB962C8B-B14F-4D97-AF65-F5344CB8AC3E}">
        <p14:creationId xmlns:p14="http://schemas.microsoft.com/office/powerpoint/2010/main" val="199198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adar da inovação das três empresas pesquisadas. | Download Scientific  Diagram">
            <a:extLst>
              <a:ext uri="{FF2B5EF4-FFF2-40B4-BE49-F238E27FC236}">
                <a16:creationId xmlns:a16="http://schemas.microsoft.com/office/drawing/2014/main" id="{3BE849EC-78A2-46E2-A98E-F4D3775BFB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4" y="1242864"/>
            <a:ext cx="8556036" cy="53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C5EF725-8313-4B39-84FB-6AACA28B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             10- RADAR DA INOVAÇÃO</a:t>
            </a:r>
          </a:p>
        </p:txBody>
      </p:sp>
    </p:spTree>
    <p:extLst>
      <p:ext uri="{BB962C8B-B14F-4D97-AF65-F5344CB8AC3E}">
        <p14:creationId xmlns:p14="http://schemas.microsoft.com/office/powerpoint/2010/main" val="45610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740BA-E8C0-4DDB-8618-7F36DFAE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MANUAL DE OSLO, OS TIPOS DE INOVAÇÃO PODEM SER SISTEMATIZADOS EM 4 GRANDES GRUPOS:</a:t>
            </a:r>
          </a:p>
          <a:p>
            <a:r>
              <a:rPr lang="pt-BR" sz="30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</a:p>
          <a:p>
            <a:r>
              <a:rPr lang="pt-BR" sz="30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r>
              <a:rPr lang="pt-BR" sz="30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</a:p>
          <a:p>
            <a:r>
              <a:rPr lang="pt-BR" sz="30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4500" dirty="0"/>
              <a:t>Manual de Oslo-</a:t>
            </a:r>
            <a:r>
              <a:rPr lang="pt-BR" sz="4500" dirty="0">
                <a:sym typeface="Wingdings" panose="05000000000000000000" pitchFamily="2" charset="2"/>
              </a:rPr>
              <a:t></a:t>
            </a:r>
            <a:r>
              <a:rPr lang="pt-BR" sz="4500" dirty="0"/>
              <a:t> Proposta de Diretrizes para Coleta e Interpretação de Dados sobre Inovação Tecnológica</a:t>
            </a:r>
            <a:endParaRPr lang="pt-BR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http://www.finep.gov.br/images/a-finep/biblioteca/manual_de_oslo.pdf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rgbClr val="2021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rgbClr val="202124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rgbClr val="2021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3B0A6BC-A7C6-4864-B182-59C38D49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32812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2C26C-5982-4AEF-8FFB-9412CEA7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Segundo o Manual de Oslo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a introdução de um bem ou serviço novo ou significativamente melhorado, no que se refere às suas características ou usos previstos, ou ainda, à implementação de métodos ou processos de produção, distribuição, marketing ou organizacionais novos ou significativamente melhorados.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3" descr="Resultado de imagem">
            <a:hlinkClick r:id="rId2"/>
            <a:extLst>
              <a:ext uri="{FF2B5EF4-FFF2-40B4-BE49-F238E27FC236}">
                <a16:creationId xmlns:a16="http://schemas.microsoft.com/office/drawing/2014/main" id="{480C26DF-D74B-4BCE-B2FC-431BE3DE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488832" cy="30831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72F54CE-B180-44CC-9170-EABF5974F740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5625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32C36-1A73-4D8E-9CC0-8ED5CA17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Schumpeter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(1934) defende que a inovação e a mudança ocorrem por meio de um espiral de atração mútua (clusters) onde um empreendedor de sucesso atrai outro empreendedor e assim os efeitos são multiplicados.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Schumpeter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abordou os aspectos técnicos, mercadológicos e organizacionais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essa teoria( de Schumpeter ), existem 5 tipos de inovação: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 de um </a:t>
            </a:r>
            <a:r>
              <a:rPr lang="pt-B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novo bem;</a:t>
            </a:r>
            <a:endParaRPr lang="pt-BR" sz="1800" b="1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 de um </a:t>
            </a:r>
            <a:r>
              <a:rPr lang="pt-B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novo método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Abertura de um </a:t>
            </a:r>
            <a:r>
              <a:rPr lang="pt-B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novo mercado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Conquista de uma </a:t>
            </a:r>
            <a:r>
              <a:rPr lang="pt-B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 fonte de matéria-prima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aparecimento de uma </a:t>
            </a:r>
            <a:r>
              <a:rPr lang="pt-B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 estrutura de organização.</a:t>
            </a:r>
            <a:endParaRPr lang="pt-BR" sz="1800" b="1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B6B5381-5931-47EC-9618-F44A3A0B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11850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F0069F-8B34-4B24-B072-48BDB4EB9AB3}"/>
              </a:ext>
            </a:extLst>
          </p:cNvPr>
          <p:cNvSpPr txBox="1"/>
          <p:nvPr/>
        </p:nvSpPr>
        <p:spPr>
          <a:xfrm>
            <a:off x="395536" y="1889956"/>
            <a:ext cx="8928992" cy="468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 DOS TIPOS DE INOVAÇÃO que são mais comuns de se encontrar nas organizações: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 produto</a:t>
            </a:r>
            <a:r>
              <a:rPr lang="pt-BR" sz="3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 serviço</a:t>
            </a:r>
            <a:r>
              <a:rPr lang="pt-BR" sz="3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em processo produtivo</a:t>
            </a:r>
            <a:r>
              <a:rPr lang="pt-BR" sz="3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em modelo de negócios</a:t>
            </a:r>
            <a:r>
              <a:rPr lang="pt-BR" sz="3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tecnológica</a:t>
            </a:r>
            <a:r>
              <a:rPr lang="pt-BR" sz="3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logística</a:t>
            </a:r>
            <a:r>
              <a:rPr lang="pt-BR" sz="3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em Marketing.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5B8E31-1F32-4232-96F6-99B3B356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18178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C8DEC8-36EF-49AD-8D68-249F9E3A74E9}"/>
              </a:ext>
            </a:extLst>
          </p:cNvPr>
          <p:cNvSpPr txBox="1"/>
          <p:nvPr/>
        </p:nvSpPr>
        <p:spPr>
          <a:xfrm>
            <a:off x="233518" y="1659285"/>
            <a:ext cx="867696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pt-BR" sz="3200" b="1" dirty="0">
                <a:solidFill>
                  <a:srgbClr val="202124"/>
                </a:solidFill>
                <a:latin typeface="arial" panose="020B0604020202020204" pitchFamily="34" charset="0"/>
              </a:rPr>
              <a:t>G</a:t>
            </a: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estão de Inovação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a estruturação de um </a:t>
            </a: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PROCESSO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concreto de </a:t>
            </a: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inovação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com começo (entradas), meio (processamento) e fim (saídas e geração de </a:t>
            </a: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Em suma, a </a:t>
            </a: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gestão de inovação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consiste em estabelecer meios e métodos para gerar </a:t>
            </a: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VALOR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pt-BR" sz="32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</a:t>
            </a:r>
            <a:r>
              <a:rPr lang="pt-BR" sz="3200" b="1" dirty="0">
                <a:solidFill>
                  <a:srgbClr val="202124"/>
                </a:solidFill>
                <a:latin typeface="arial" panose="020B0604020202020204" pitchFamily="34" charset="0"/>
              </a:rPr>
              <a:t>CONCRETIZANDO IDEIAS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3200" dirty="0"/>
          </a:p>
        </p:txBody>
      </p:sp>
      <p:pic>
        <p:nvPicPr>
          <p:cNvPr id="2050" name="Picture 2" descr="Resultado de imagem para Gestão da inovação">
            <a:extLst>
              <a:ext uri="{FF2B5EF4-FFF2-40B4-BE49-F238E27FC236}">
                <a16:creationId xmlns:a16="http://schemas.microsoft.com/office/drawing/2014/main" id="{E394189D-C768-4CFB-B53A-0ECC266F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65835" y="4929158"/>
            <a:ext cx="211970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D101DFB-506F-4795-A839-05881A14E255}"/>
              </a:ext>
            </a:extLst>
          </p:cNvPr>
          <p:cNvSpPr txBox="1"/>
          <p:nvPr/>
        </p:nvSpPr>
        <p:spPr>
          <a:xfrm>
            <a:off x="0" y="476672"/>
            <a:ext cx="90365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700" b="1" dirty="0"/>
              <a:t>1- IMPORTÂNCIA DA GESTÃO DA INOVAÇÃO NAS EMPRESAS</a:t>
            </a:r>
          </a:p>
        </p:txBody>
      </p:sp>
    </p:spTree>
    <p:extLst>
      <p:ext uri="{BB962C8B-B14F-4D97-AF65-F5344CB8AC3E}">
        <p14:creationId xmlns:p14="http://schemas.microsoft.com/office/powerpoint/2010/main" val="354185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sultado de imagem">
            <a:hlinkClick r:id="rId2"/>
            <a:extLst>
              <a:ext uri="{FF2B5EF4-FFF2-40B4-BE49-F238E27FC236}">
                <a16:creationId xmlns:a16="http://schemas.microsoft.com/office/drawing/2014/main" id="{3C73015F-0CBD-4FA1-9335-7BD768A5F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1" y="1444812"/>
            <a:ext cx="8064896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881D72F-698C-421C-847D-5097AD35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9AB024-09C8-451C-9553-23FA025E4026}"/>
              </a:ext>
            </a:extLst>
          </p:cNvPr>
          <p:cNvSpPr/>
          <p:nvPr/>
        </p:nvSpPr>
        <p:spPr>
          <a:xfrm>
            <a:off x="2339752" y="5661248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EXISTENTE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9E48B4-9309-425E-BF45-D5213E39B991}"/>
              </a:ext>
            </a:extLst>
          </p:cNvPr>
          <p:cNvSpPr/>
          <p:nvPr/>
        </p:nvSpPr>
        <p:spPr>
          <a:xfrm>
            <a:off x="5148064" y="5658544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NOVA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F6E0F1-5480-4F11-A715-40B8D1EE4DAF}"/>
              </a:ext>
            </a:extLst>
          </p:cNvPr>
          <p:cNvSpPr/>
          <p:nvPr/>
        </p:nvSpPr>
        <p:spPr>
          <a:xfrm rot="16200000">
            <a:off x="839761" y="4521297"/>
            <a:ext cx="15598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EXISTENTE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5D1659A-A6B7-40C1-9648-FDBF70F36382}"/>
              </a:ext>
            </a:extLst>
          </p:cNvPr>
          <p:cNvSpPr/>
          <p:nvPr/>
        </p:nvSpPr>
        <p:spPr>
          <a:xfrm rot="16200000">
            <a:off x="863588" y="2744923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NOVA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34B0AF-FEA3-4A75-96A5-617926F620E3}"/>
              </a:ext>
            </a:extLst>
          </p:cNvPr>
          <p:cNvSpPr/>
          <p:nvPr/>
        </p:nvSpPr>
        <p:spPr>
          <a:xfrm rot="16200000">
            <a:off x="-828600" y="3645023"/>
            <a:ext cx="33123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MERCADO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AB4D6A-FC9E-4889-83D9-C98B045C3A44}"/>
              </a:ext>
            </a:extLst>
          </p:cNvPr>
          <p:cNvSpPr/>
          <p:nvPr/>
        </p:nvSpPr>
        <p:spPr>
          <a:xfrm>
            <a:off x="1979712" y="6112768"/>
            <a:ext cx="56886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TECNOLOGIA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DA480B-199E-4059-998E-9B92FEE29C00}"/>
              </a:ext>
            </a:extLst>
          </p:cNvPr>
          <p:cNvSpPr/>
          <p:nvPr/>
        </p:nvSpPr>
        <p:spPr>
          <a:xfrm>
            <a:off x="2051720" y="2204864"/>
            <a:ext cx="2808312" cy="16561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INOVAÇÃO ARQUITETÔNICA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6726A5E-FAD5-4532-AD73-063E415684E0}"/>
              </a:ext>
            </a:extLst>
          </p:cNvPr>
          <p:cNvSpPr/>
          <p:nvPr/>
        </p:nvSpPr>
        <p:spPr>
          <a:xfrm>
            <a:off x="2030501" y="3876316"/>
            <a:ext cx="2808312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INOVAÇÃO INCREMENTAL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6812E03-15E9-4592-BFEB-7C08853B5974}"/>
              </a:ext>
            </a:extLst>
          </p:cNvPr>
          <p:cNvSpPr/>
          <p:nvPr/>
        </p:nvSpPr>
        <p:spPr>
          <a:xfrm>
            <a:off x="4860032" y="2223036"/>
            <a:ext cx="2808312" cy="16380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INOVAÇÃO RADICAL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337F8B-ECAC-4343-9F42-9F01C559E5D4}"/>
              </a:ext>
            </a:extLst>
          </p:cNvPr>
          <p:cNvSpPr/>
          <p:nvPr/>
        </p:nvSpPr>
        <p:spPr>
          <a:xfrm>
            <a:off x="4860032" y="3885402"/>
            <a:ext cx="2808312" cy="16380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INOVAÇÃO DISRUPTIVA</a:t>
            </a:r>
          </a:p>
        </p:txBody>
      </p:sp>
    </p:spTree>
    <p:extLst>
      <p:ext uri="{BB962C8B-B14F-4D97-AF65-F5344CB8AC3E}">
        <p14:creationId xmlns:p14="http://schemas.microsoft.com/office/powerpoint/2010/main" val="176208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8122BC-0499-4987-BC38-1FE8385F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incremental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reflete as melhorias em produtos ou em linhas de produtos. Geralmente, representa avanços nos benefícios percebidos pelo consumidor e não modifica de forma expressiva a forma como o produto é consumido ou o modelo de negócio, mas traz um impacto mensurável nos negócios.</a:t>
            </a:r>
          </a:p>
          <a:p>
            <a:r>
              <a:rPr lang="pt-BR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MANTÉM O MERCADO E TECNOLOGIA EXISTENTES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B06749F-C2DA-41E1-ABE2-80D7BA7D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11 -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1587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F65AD-D30A-4F37-B824-DE7095A4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INCREMENTAL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 </a:t>
            </a:r>
            <a:r>
              <a:rPr lang="pt-BR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 de inovação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a </a:t>
            </a:r>
            <a:r>
              <a:rPr lang="pt-BR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comum, ainda que nem sempre seja notada.</a:t>
            </a:r>
            <a:r>
              <a:rPr lang="pt-BR" dirty="0"/>
              <a:t> O nível mais elementar e gradual de mudanças tecnológicas é representado pelas inovações incrementais.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 funciona como uma espécie de processo contínuo de otimizações e melhorias no mesmo produto ou serviço.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Iphone 5, 6, 10  surge um novo todo ano.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0DCA15-E2DA-4B83-BCA7-46BB214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C502B4-602C-4D7E-8836-3472113920FA}"/>
              </a:ext>
            </a:extLst>
          </p:cNvPr>
          <p:cNvSpPr txBox="1"/>
          <p:nvPr/>
        </p:nvSpPr>
        <p:spPr>
          <a:xfrm>
            <a:off x="683568" y="6015721"/>
            <a:ext cx="81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MANTÉM O MERCADO E TECNOLOGIA EXISTENTES</a:t>
            </a:r>
          </a:p>
        </p:txBody>
      </p:sp>
    </p:spTree>
    <p:extLst>
      <p:ext uri="{BB962C8B-B14F-4D97-AF65-F5344CB8AC3E}">
        <p14:creationId xmlns:p14="http://schemas.microsoft.com/office/powerpoint/2010/main" val="163295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675A4-98BF-4E3D-A2FE-3715AF74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QUAIS AS VANTAGENS DA INOVAÇÃO INCREMENTAL?</a:t>
            </a:r>
            <a:endParaRPr lang="pt-B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BARATA A IMPLEMENTAÇÃO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EXIGEM MENOS INVESTIMENTO NA FASE DE DESENVOLVIMENTO E PESQUISA;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GARANTIA DE SUCESSO;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MUITAS VEZES CONSEGUE SUBSTITUIR DE MANEIRA EFICAZ UMA INOVAÇÃO RADICAL; </a:t>
            </a:r>
            <a:r>
              <a:rPr lang="pt-BR" sz="180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NOVO MERCADO E NOVA TECNOLOGIA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 MAIS CONHECIDO, LINEAR E CONTROLÁVEL;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CERTEZA DE SUCESSO.</a:t>
            </a:r>
            <a:endParaRPr lang="pt-BR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775B102-C2C6-465B-9D04-E2479432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22152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1EA5C-EF09-4D42-81DE-2B26C2E7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 a diferença entre melhoria contínua e inovação incremental?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melhoria contínua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focada na excelência operacional e qualidade do produto;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busca a manutenção do mercado que já está dando certo e respeitando as demandas e experiência dos clientes e as próprias demandas do mercado e a própria competição entre todos os players. Pode representar até uma ruptura do modelo de negócios atual.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E, principalmente, sempre 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estimulado pela CRIATIVIDADE.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79D57B-CAF4-4E6C-B1B2-11045912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pt-BR" dirty="0"/>
              <a:t>11-  </a:t>
            </a:r>
            <a:r>
              <a:rPr lang="pt-BR" sz="3100" dirty="0"/>
              <a:t>MELHORIA CONTÍNUA X INOVAÇÃO INCREMENTAL</a:t>
            </a:r>
          </a:p>
        </p:txBody>
      </p:sp>
    </p:spTree>
    <p:extLst>
      <p:ext uri="{BB962C8B-B14F-4D97-AF65-F5344CB8AC3E}">
        <p14:creationId xmlns:p14="http://schemas.microsoft.com/office/powerpoint/2010/main" val="82950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FFA6-2263-40A7-B6C3-84DEF252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 Disruptiva?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disruptiva é um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processo em que uma tecnologia, produto ou serviço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transformado ou substituído por uma solução inovadora superior. Essa superioridade deve ser percebida pelos consumidores.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 a grande característica de um produto disruptivo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Possibilidade de até criar um novo Mercado ao atender as novas necessidades dos consumidores de forma melhor, mais 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econômica, mais confortável, mais inteligente, mas INOVADORA, mais surpreendente, e menos custosa . 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 é a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sacada da inovação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disruptiva.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3200" b="1" dirty="0">
              <a:solidFill>
                <a:srgbClr val="2021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D1EF251-C70D-41DC-AB46-C1F57B3A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82EF81-9326-48F3-8791-954C609D4792}"/>
              </a:ext>
            </a:extLst>
          </p:cNvPr>
          <p:cNvSpPr txBox="1"/>
          <p:nvPr/>
        </p:nvSpPr>
        <p:spPr>
          <a:xfrm>
            <a:off x="683568" y="6015721"/>
            <a:ext cx="81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MANTÉM O MERCADO E NOVA TECNOLOGIA</a:t>
            </a:r>
          </a:p>
        </p:txBody>
      </p:sp>
    </p:spTree>
    <p:extLst>
      <p:ext uri="{BB962C8B-B14F-4D97-AF65-F5344CB8AC3E}">
        <p14:creationId xmlns:p14="http://schemas.microsoft.com/office/powerpoint/2010/main" val="2626157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D66D9-E4B2-40FD-B859-E3F902DA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novação Disruptiva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geralmente envolve uma empresa interrompendo um player estabelecido, e foi exatamente isso que aconteceu com a Netflix. O novo movimento levou-a ao mesmo espaço competitivo da Blockbuster, acabando por expulsá-la do mercado.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6BD6AD-6481-4387-8121-C51B16BE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08DCFC-5C2E-46DF-A2DA-0CC6FA1F560E}"/>
              </a:ext>
            </a:extLst>
          </p:cNvPr>
          <p:cNvSpPr txBox="1"/>
          <p:nvPr/>
        </p:nvSpPr>
        <p:spPr>
          <a:xfrm>
            <a:off x="683568" y="6015721"/>
            <a:ext cx="81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MANTÉM O MERCADO E NOVA TECNOLOGIA</a:t>
            </a:r>
          </a:p>
        </p:txBody>
      </p:sp>
    </p:spTree>
    <p:extLst>
      <p:ext uri="{BB962C8B-B14F-4D97-AF65-F5344CB8AC3E}">
        <p14:creationId xmlns:p14="http://schemas.microsoft.com/office/powerpoint/2010/main" val="901363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61F2A-EC74-4D78-80E7-4D484B89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soluções criadas pelas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empresas disruptivas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geram uma nova lógica de operação em determinada atividade, tornando obsoleto o que existia antes. </a:t>
            </a:r>
          </a:p>
          <a:p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interessante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que, quando falamos “o que existia antes”, não estamos nos referindo necessariamente a produtos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serviços de outras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empresas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também a 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novos 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hábitos.</a:t>
            </a:r>
          </a:p>
          <a:p>
            <a:r>
              <a:rPr lang="pt-BR" dirty="0"/>
              <a:t>Novos hábitos ou Novos consumidores????????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197508-9A26-4A79-8043-CC126E4E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AAFA26-8EC4-4405-8B3E-E70D937F998E}"/>
              </a:ext>
            </a:extLst>
          </p:cNvPr>
          <p:cNvSpPr txBox="1"/>
          <p:nvPr/>
        </p:nvSpPr>
        <p:spPr>
          <a:xfrm>
            <a:off x="1187624" y="6216134"/>
            <a:ext cx="81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MANTÉM O MERCADO E NOVA TECNOLOGIA</a:t>
            </a:r>
          </a:p>
        </p:txBody>
      </p:sp>
    </p:spTree>
    <p:extLst>
      <p:ext uri="{BB962C8B-B14F-4D97-AF65-F5344CB8AC3E}">
        <p14:creationId xmlns:p14="http://schemas.microsoft.com/office/powerpoint/2010/main" val="175345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93DB0-E1CE-4598-AAC0-0BDC38C4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51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Inovação Radical</a:t>
            </a:r>
            <a:r>
              <a:rPr lang="pt-BR" sz="51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sz="33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sz="3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 representada por um produto ou processo que apresenta mudanças drásticas nas características de desempenho ou custo, criam novos mercados ou transformam os mercados existentes</a:t>
            </a:r>
            <a:endParaRPr lang="pt-BR" sz="3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b="1" dirty="0">
              <a:solidFill>
                <a:srgbClr val="2021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b="1" dirty="0">
              <a:solidFill>
                <a:srgbClr val="202124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9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CARACTERISTICAS MAIS IMPORTANTES DA INOVAÇÃO RADICAL</a:t>
            </a:r>
            <a:r>
              <a:rPr lang="pt-BR" sz="26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Alto investimento;</a:t>
            </a:r>
            <a:endParaRPr lang="pt-BR" sz="3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Alto impacto no mercado;</a:t>
            </a:r>
            <a:endParaRPr lang="pt-BR" sz="3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 para implementação extenso;</a:t>
            </a:r>
            <a:endParaRPr lang="pt-BR" sz="3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Desenvolve alta capacidade de renovação e reinvenção da organização;</a:t>
            </a:r>
            <a:endParaRPr lang="pt-BR" sz="3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Possibilita a expansão de novos nichos de atuação da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D906C7-C7F4-4DE0-9122-531A5D45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96FA64-7847-4F5A-9044-3ABD7B6EF947}"/>
              </a:ext>
            </a:extLst>
          </p:cNvPr>
          <p:cNvSpPr txBox="1"/>
          <p:nvPr/>
        </p:nvSpPr>
        <p:spPr>
          <a:xfrm>
            <a:off x="683568" y="6076624"/>
            <a:ext cx="81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NOVO MERCADO E NOVA TECNOLOGIA</a:t>
            </a:r>
          </a:p>
        </p:txBody>
      </p:sp>
    </p:spTree>
    <p:extLst>
      <p:ext uri="{BB962C8B-B14F-4D97-AF65-F5344CB8AC3E}">
        <p14:creationId xmlns:p14="http://schemas.microsoft.com/office/powerpoint/2010/main" val="3420414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63907-C0CA-4202-BCCE-6A4CAF6B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novação 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adical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exemplo temos a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Seu sistema de CRM aproveita não apenas uma nova plataforma de tecnologia na forma de computação em nuvem, mas também um novo modelo de negócios. Quando a empresa foi lançada em 1999, seu modelo de negócios de venda do software como serviço era verdadeiramente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inovador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6A8166-2820-45EF-9CB5-CC86DBF9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AB4386-6720-4CF1-9651-2EA3A83ECEF8}"/>
              </a:ext>
            </a:extLst>
          </p:cNvPr>
          <p:cNvSpPr txBox="1"/>
          <p:nvPr/>
        </p:nvSpPr>
        <p:spPr>
          <a:xfrm>
            <a:off x="1187624" y="6216134"/>
            <a:ext cx="81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MANTÉM O MERCADO E NOVA TECNOLOGIA</a:t>
            </a:r>
          </a:p>
        </p:txBody>
      </p:sp>
    </p:spTree>
    <p:extLst>
      <p:ext uri="{BB962C8B-B14F-4D97-AF65-F5344CB8AC3E}">
        <p14:creationId xmlns:p14="http://schemas.microsoft.com/office/powerpoint/2010/main" val="36720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4A98FE-F80D-45B1-97C0-D76192A34C72}"/>
              </a:ext>
            </a:extLst>
          </p:cNvPr>
          <p:cNvSpPr txBox="1"/>
          <p:nvPr/>
        </p:nvSpPr>
        <p:spPr>
          <a:xfrm>
            <a:off x="251519" y="1052736"/>
            <a:ext cx="86409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36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A ideia de </a:t>
            </a:r>
            <a:r>
              <a:rPr lang="pt-BR" sz="3600" b="1" dirty="0">
                <a:solidFill>
                  <a:srgbClr val="868585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TRANSFORMAÇÃO DIGITAL </a:t>
            </a:r>
            <a:r>
              <a:rPr lang="pt-BR" sz="36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diz respeito a uma reestruturação de </a:t>
            </a:r>
            <a:r>
              <a:rPr lang="pt-BR" sz="3600" b="1" u="sng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processos</a:t>
            </a:r>
            <a:r>
              <a:rPr lang="pt-BR" sz="36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 dentro das organizações por meio da qual elas passam a agregar em suas rotinas diversos aspectos da </a:t>
            </a:r>
            <a:r>
              <a:rPr lang="pt-BR" sz="3600" b="1" u="sng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cultura digital </a:t>
            </a:r>
            <a:r>
              <a:rPr lang="pt-BR" sz="36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visando o </a:t>
            </a:r>
            <a:r>
              <a:rPr lang="pt-BR" sz="36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ganho</a:t>
            </a:r>
            <a:r>
              <a:rPr lang="pt-BR" sz="36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 de produtividade, desenvolvimento de </a:t>
            </a:r>
            <a:r>
              <a:rPr lang="pt-BR" sz="3600" b="1" u="sng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estratégias</a:t>
            </a:r>
            <a:r>
              <a:rPr lang="pt-BR" sz="36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 digitais e o aumento de </a:t>
            </a:r>
            <a:r>
              <a:rPr lang="pt-BR" sz="3600" b="1" u="sng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performance</a:t>
            </a:r>
            <a:r>
              <a:rPr lang="pt-BR" sz="36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 em todos os setores.</a:t>
            </a:r>
            <a:endParaRPr lang="pt-B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ECC4C1-205E-46CB-9FF5-15F47A70E584}"/>
              </a:ext>
            </a:extLst>
          </p:cNvPr>
          <p:cNvSpPr txBox="1"/>
          <p:nvPr/>
        </p:nvSpPr>
        <p:spPr>
          <a:xfrm>
            <a:off x="76491" y="260648"/>
            <a:ext cx="908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2- TRANSFORMAÇÃO DIGITAL NAS EMPRESAS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951163-844B-4B9A-BBDE-D21E8826DE7E}"/>
              </a:ext>
            </a:extLst>
          </p:cNvPr>
          <p:cNvSpPr txBox="1"/>
          <p:nvPr/>
        </p:nvSpPr>
        <p:spPr>
          <a:xfrm>
            <a:off x="523647" y="6060081"/>
            <a:ext cx="783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PRINCIPAL--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TECNOLOGIA</a:t>
            </a:r>
          </a:p>
        </p:txBody>
      </p:sp>
    </p:spTree>
    <p:extLst>
      <p:ext uri="{BB962C8B-B14F-4D97-AF65-F5344CB8AC3E}">
        <p14:creationId xmlns:p14="http://schemas.microsoft.com/office/powerpoint/2010/main" val="2204222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235BD-DA77-4675-8FBC-E5FEDD0D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tipo de </a:t>
            </a:r>
            <a:r>
              <a:rPr lang="pt-BR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arquitetônica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modifica soluções já existentes para mercados completamente novos. Isso envolve pouca mudança tecnológica. Empresas que adotam a </a:t>
            </a:r>
            <a:r>
              <a:rPr lang="pt-BR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arquitetônica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precisam ficar de olho em outras indústrias e entender o que pode ser adaptado para a sua.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[Benchmarking intenso]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C289E69-23AC-45D5-A4B7-0DEDE0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E4AE53-1EEA-4C3D-AF29-B93B818479A5}"/>
              </a:ext>
            </a:extLst>
          </p:cNvPr>
          <p:cNvSpPr txBox="1"/>
          <p:nvPr/>
        </p:nvSpPr>
        <p:spPr>
          <a:xfrm>
            <a:off x="1187624" y="6216134"/>
            <a:ext cx="81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MANTÉM A TECNOLOGIA E NOVO MERCADO</a:t>
            </a:r>
          </a:p>
        </p:txBody>
      </p:sp>
    </p:spTree>
    <p:extLst>
      <p:ext uri="{BB962C8B-B14F-4D97-AF65-F5344CB8AC3E}">
        <p14:creationId xmlns:p14="http://schemas.microsoft.com/office/powerpoint/2010/main" val="3445110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FF265-D589-4FA5-9139-9E8B3D2E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11- TIPOS DE INOVAÇÃO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B1EC6-887E-419D-BB90-6972AC5B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 sistêmica?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Inovações sistêmicas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são aquelas que envolvem várias áreas em um negócio, contemplando uma nova mentalidade que envolve todos os níveis de uma organização.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105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AF85-8296-499C-801C-B0B1934E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 de Processo?</a:t>
            </a:r>
            <a:b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922719-BE4F-492B-B147-95FD53B4184D}"/>
              </a:ext>
            </a:extLst>
          </p:cNvPr>
          <p:cNvSpPr txBox="1"/>
          <p:nvPr/>
        </p:nvSpPr>
        <p:spPr>
          <a:xfrm>
            <a:off x="304800" y="2132856"/>
            <a:ext cx="8011616" cy="329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novação de Processo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trata de mudanças do </a:t>
            </a: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 fabricação do bem ou na prestação de um serviço. Não gera, necessariamente, impacto no produto final, mas produz benefícios no </a:t>
            </a: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 produção, geralmente com aumentos de produtividade e/ou qualidade do produto final e redução de custos.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FD72F3-067C-4AE8-AD5B-59EA6B61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63963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E12A4-FD28-421A-A326-81B1133E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 na marca?</a:t>
            </a:r>
            <a:endParaRPr lang="pt-BR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uma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marca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impulsiona a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significa que a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marca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tem acionado um clima de mudança. Isso implica no desafio de pessoas envolvidas no processo de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melhorar algo ou criar algum tipo de valor para seu produto ou serviço[ MARCA ]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 de posição?</a:t>
            </a:r>
            <a:endParaRPr lang="pt-BR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posição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diz respeito ao reposicionamento da forma que uma marca, representada por seu produto ou serviço já estabelecido no mercado, é AGORA percebida pelos consumidores.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D8B79F-BE4E-4CC1-B4CF-A69670A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71030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DA355-A5DB-493D-B005-32B2A195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sz="3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empresarial</a:t>
            </a:r>
            <a:r>
              <a:rPr lang="pt-BR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a decisão estratégica das corporações que querem garantir seu espaço e competitividade. O mercado atual tem por característica a concorrência predatória, realidade que torna URGENTE o desenvolvimento de diferenciais competitivos.</a:t>
            </a: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se pode considerar este tipo de Inovação em relação a uma Estratégia?</a:t>
            </a:r>
            <a:endParaRPr lang="pt-BR" sz="3200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44C1B67-FE43-4E7D-B22F-C82EA39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46169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13716-EBB9-4117-ADAF-3EF13A2E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é 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Organizacional?</a:t>
            </a:r>
            <a:b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 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costuma ser 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do tipo RADICAL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 transformações que vão resultar em grandes mudanças na empresa, por exemplo, em ramos de atuação, setores, cultura organizacional, tecnologia e até modelo de negócios.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Aqui 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sempre 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um planejamento estratégico para implementar essas mudanças, principalmente no modelo de gestão</a:t>
            </a: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FDFCCE-88CB-40FC-BF40-CF7FAEEE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384737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F6BA9-D27E-4788-ACFD-D15B1A2E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rgbClr val="2021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 de valor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de valor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uma lógica estratégica diferente, pois o foco é desviado da premissa de vencer os concorrentes, para passar a criar </a:t>
            </a:r>
            <a:r>
              <a:rPr lang="pt-BR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ambientes não concorrenciais, buscando assim novos espaços de mercado inexplorados. </a:t>
            </a:r>
            <a:r>
              <a:rPr lang="pt-BR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(KIM;MAUBORGNE, 2005).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95102B-4907-41E0-9D65-88F6711C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372393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1D7064-2822-45F5-8BEE-D0EE837A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14940"/>
            <a:ext cx="8686800" cy="49943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 evolucionária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evolutiva ou </a:t>
            </a: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revolucionária </a:t>
            </a:r>
            <a:r>
              <a:rPr lang="pt-BR" sz="2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asce do </a:t>
            </a:r>
            <a:r>
              <a:rPr lang="pt-BR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inconformismo</a:t>
            </a:r>
            <a:r>
              <a:rPr lang="pt-BR" sz="2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solidFill>
                <a:srgbClr val="2021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esmo quando um processo funciona bem ou um produto ou serviço tem aceitação no mercado, reina a sensação de que as coisas podem ser feitas de maneira melhor se novas ferramentas forem implementadas ou novas tecnologias adotadas</a:t>
            </a: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.[ Um Ambiente mais confortável para INOVAR]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4662D1-E5A1-42BC-8246-8411BC62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581595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6F797-1D0F-4E7B-B737-4003A0017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inovação distintiva?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 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inovação distintiva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caracteriza-se pelo fato de o novo produto, embora possuindo um conjunto de características idênticas àquele a partir do qual foi desenvolvido, apresenta uma série de atributos a que correspondem funções inexistentes anteriormente.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exemplo Vídeo Cassete x DVD Player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6CB753-C7CF-4E18-B6CA-93DB01FA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11- TIPOS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16621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76BD-28A2-44E9-A883-64FAE02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12- dicas para “ como inovar”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71F8E-D636-48F4-BB23-703E4FC9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melhore a ideia de outros negócios.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Pergunte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aos seus clientes. </a:t>
            </a: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Analise seus consumidores 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avalie suas necessidades. 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Aproveite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dificuldades e reclamações. 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Exercite criar 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associações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Pratique o desapego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Planeje 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inovar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9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88D0FF-2463-44FC-9EFA-50845F9DB0FF}"/>
              </a:ext>
            </a:extLst>
          </p:cNvPr>
          <p:cNvSpPr txBox="1"/>
          <p:nvPr/>
        </p:nvSpPr>
        <p:spPr>
          <a:xfrm>
            <a:off x="323528" y="1862653"/>
            <a:ext cx="849694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24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Empresas de tecnologia e de consultoria especializada nesse setor apontam </a:t>
            </a:r>
            <a:r>
              <a:rPr lang="pt-BR" sz="24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que a transformação digital se concentra em QUATRO PILARES: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b="1" dirty="0">
                <a:solidFill>
                  <a:srgbClr val="868585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DATA </a:t>
            </a:r>
            <a:r>
              <a:rPr lang="pt-BR" sz="18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ANALYTICS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b="1" dirty="0">
                <a:solidFill>
                  <a:srgbClr val="868585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MOBILIDADE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SOCIAL MEDIA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b="1" dirty="0">
                <a:solidFill>
                  <a:srgbClr val="868585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COMPUTAÇÃO EM NUVEM</a:t>
            </a:r>
            <a:endParaRPr lang="pt-BR" sz="1800" b="1" dirty="0">
              <a:solidFill>
                <a:srgbClr val="868585"/>
              </a:solidFill>
              <a:effectLst/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2E28E7-FC4D-4AB2-A8A5-345CA9E233E8}"/>
              </a:ext>
            </a:extLst>
          </p:cNvPr>
          <p:cNvSpPr txBox="1"/>
          <p:nvPr/>
        </p:nvSpPr>
        <p:spPr>
          <a:xfrm>
            <a:off x="1187624" y="332656"/>
            <a:ext cx="742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3D1A4A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3600" b="1" dirty="0">
                <a:solidFill>
                  <a:srgbClr val="3D1A4A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PILARES</a:t>
            </a:r>
            <a:r>
              <a:rPr lang="pt-BR" sz="3200" b="1" dirty="0">
                <a:solidFill>
                  <a:srgbClr val="3D1A4A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 DA TRANSFORMAÇÃO DIGITAL</a:t>
            </a:r>
            <a:endParaRPr lang="pt-BR" sz="3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75F342-E80E-4691-AAD4-CE70A1EED92C}"/>
              </a:ext>
            </a:extLst>
          </p:cNvPr>
          <p:cNvSpPr txBox="1"/>
          <p:nvPr/>
        </p:nvSpPr>
        <p:spPr>
          <a:xfrm>
            <a:off x="3725619" y="3140968"/>
            <a:ext cx="51125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A MAIORIA DOS INVESTIMENTOS SÃO DIRECIONADOS A FORTALECER ESTES 4 PILARES NAS EMPRESAS QUE QUEREM SER DIGITAIS E INOVADORAS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50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44023-A534-4F88-9DD6-9C0AB487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inovar um produto já existente</a:t>
            </a:r>
            <a:endParaRPr lang="pt-B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 Varie no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Brainstorming.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Analise desempenho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danos, interface e custos. 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 Use o raciocínio de “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reverso” .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4- Explore o método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SCAMPER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5- Saiba se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posicionar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forma diferente.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Dicas e estratégias para inovar com eficácia</a:t>
            </a:r>
            <a:endParaRPr lang="pt-B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 Adote uma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abordagem disciplinada e estruturada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 Concentre-se nas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necessidades do cliente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Abra as portas para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novas contribuições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4- Estimule o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engajamento dos funcionários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5- Crie uma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 de empreendedorismo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6- Mantenha a </a:t>
            </a:r>
            <a:r>
              <a:rPr lang="pt-BR" sz="22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mente aberta</a:t>
            </a:r>
            <a:r>
              <a:rPr lang="pt-BR" sz="2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D05F63-0F2F-41E2-83AC-A2E5AA33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12- dicas para “ como inovar”</a:t>
            </a:r>
          </a:p>
        </p:txBody>
      </p:sp>
    </p:spTree>
    <p:extLst>
      <p:ext uri="{BB962C8B-B14F-4D97-AF65-F5344CB8AC3E}">
        <p14:creationId xmlns:p14="http://schemas.microsoft.com/office/powerpoint/2010/main" val="3720198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esultado de imagem para método scamper exemplo">
            <a:hlinkClick r:id="rId2"/>
            <a:extLst>
              <a:ext uri="{FF2B5EF4-FFF2-40B4-BE49-F238E27FC236}">
                <a16:creationId xmlns:a16="http://schemas.microsoft.com/office/drawing/2014/main" id="{7C1AA313-8D77-4F86-A272-6AA30965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0" y="1844824"/>
            <a:ext cx="8686800" cy="45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EB154E1-8F0F-48C2-90F1-6F43A0222113}"/>
              </a:ext>
            </a:extLst>
          </p:cNvPr>
          <p:cNvSpPr txBox="1"/>
          <p:nvPr/>
        </p:nvSpPr>
        <p:spPr>
          <a:xfrm>
            <a:off x="205680" y="1997839"/>
            <a:ext cx="45776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Substituir. Essa é uma fase para análise do processo de desenvolvimento do seu produto ou serviço e se perguntar se há algum recurso que pode ser alterado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Combinar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Adaptar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Modificar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Propor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Eliminar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Reorganizar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F15372A-1AF2-492D-93B5-D8B062B4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21118"/>
            <a:ext cx="8686800" cy="838200"/>
          </a:xfrm>
        </p:spPr>
        <p:txBody>
          <a:bodyPr/>
          <a:lstStyle/>
          <a:p>
            <a:r>
              <a:rPr lang="pt-BR" dirty="0"/>
              <a:t>12- dicas para “ como inovar”</a:t>
            </a:r>
          </a:p>
        </p:txBody>
      </p:sp>
    </p:spTree>
    <p:extLst>
      <p:ext uri="{BB962C8B-B14F-4D97-AF65-F5344CB8AC3E}">
        <p14:creationId xmlns:p14="http://schemas.microsoft.com/office/powerpoint/2010/main" val="784035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D6E1A-69CA-409D-A4ED-8C8D1FEF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13- fatores críticos de sucesso(</a:t>
            </a:r>
            <a:r>
              <a:rPr lang="pt-BR" dirty="0" err="1"/>
              <a:t>fcs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BB56B-8A43-4A50-B24D-D9AAD480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Estabeleça a 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os objetivos estratégicos da sua empresa e as 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alinhe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 seu projeto.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Conheça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seu ramo de negócio.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Analise o 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empresa.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Defina prioridades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Identifique como você irá </a:t>
            </a: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monitorar e medir 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um dos FCS.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Comunique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às áreas importantes da empresa.</a:t>
            </a:r>
            <a:endParaRPr lang="pt-BR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813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0C3C9-C337-4C67-A9A0-F0C86C8C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14- Ciclo de vida da inovação</a:t>
            </a:r>
          </a:p>
        </p:txBody>
      </p:sp>
      <p:pic>
        <p:nvPicPr>
          <p:cNvPr id="2050" name="Picture 2" descr="Sociedade Portuguesa de Inovação">
            <a:extLst>
              <a:ext uri="{FF2B5EF4-FFF2-40B4-BE49-F238E27FC236}">
                <a16:creationId xmlns:a16="http://schemas.microsoft.com/office/drawing/2014/main" id="{5F731922-CFA4-4301-8DF4-A492E7FC7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69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80F40-B598-4A03-B42E-85092235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15- Indicadores de inovação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9911F-8956-4138-BDCE-A430555F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PINTEC é a principal referência brasileira para se obter informações e estatísticas sobre as atividades inovativas.</a:t>
            </a:r>
          </a:p>
          <a:p>
            <a:r>
              <a:rPr lang="pt-BR" dirty="0">
                <a:hlinkClick r:id="rId2"/>
              </a:rPr>
              <a:t>www.ibge.gov.br/PINTEC</a:t>
            </a:r>
            <a:endParaRPr lang="pt-BR" dirty="0"/>
          </a:p>
          <a:p>
            <a:r>
              <a:rPr lang="pt-BR" dirty="0"/>
              <a:t>Para o Estado de São Paulo, que concentra cerca de metade das atividades inovadoras no Brasil, a principal referência são os Indicadores de Ciência, Tecnologia e Inovação, editados a cada três anos pela FAPESP. As publicações estão disponíveis em formato eletrônico em </a:t>
            </a:r>
            <a:r>
              <a:rPr lang="pt-BR" b="1" dirty="0">
                <a:solidFill>
                  <a:srgbClr val="FF0000"/>
                </a:solidFill>
              </a:rPr>
              <a:t>www.fapesp.br/indicadores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939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F3C5C-DC7D-4BF0-B583-507540AA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Quais as Vantagens do uso de indicadores de inovação nas empresas?</a:t>
            </a:r>
          </a:p>
          <a:p>
            <a:pPr algn="l"/>
            <a:endParaRPr lang="pt-B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Visão mais clara sobre a capacidade de inovação da empresa;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Compreensão sobre onde é preciso concentrar mais esforços;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Identificação dos pontos fortes e fracos;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Maior entendimento sobre as atuais práticas e os resultados obtidos;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Promoção da cultura de inovação na empresa;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Melhoria contínua do potencial de inovação.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EA4DA0C-1244-48E2-A2CA-D84D189F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802951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9FE28-6028-430B-91E6-CD3A38D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Quais os principais motivos levam as empresas a buscarem Inovação?</a:t>
            </a:r>
          </a:p>
          <a:p>
            <a:pPr algn="l"/>
            <a:r>
              <a:rPr lang="pt-BR" b="1" i="0" dirty="0">
                <a:solidFill>
                  <a:srgbClr val="FF0000"/>
                </a:solidFill>
                <a:effectLst/>
                <a:latin typeface="-apple-system"/>
              </a:rPr>
              <a:t>1 – Redução de custos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A </a:t>
            </a:r>
            <a:r>
              <a:rPr lang="pt-BR" b="0" i="0" u="none" strike="noStrike" dirty="0">
                <a:solidFill>
                  <a:srgbClr val="DC0D15"/>
                </a:solidFill>
                <a:effectLst/>
                <a:latin typeface="system-ui"/>
                <a:hlinkClick r:id="rId2"/>
              </a:rPr>
              <a:t>redução de custos</a:t>
            </a:r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 dos processos internos é um dos principais motivos que levam as empresas a buscarem pela inovação.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Portanto, ao implementar uma ideia inovadora, o índice de redução de custos é um indicador muito útil</a:t>
            </a:r>
            <a:r>
              <a:rPr lang="pt-BR" dirty="0">
                <a:solidFill>
                  <a:srgbClr val="333333"/>
                </a:solidFill>
                <a:latin typeface="system-ui"/>
              </a:rPr>
              <a:t>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Afinal, não é vantagem se a sua empresa inovar e, ao mesmo tempo, ver os seus custos aumentarem significativamente.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D39781-E77F-4160-A5B3-71F1B49C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381689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A14FE-78DA-4DB5-A114-04FBB9B4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2 – Investimento em P&amp;D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A quantidade de investimento em Pesquisa e Desenvolvimento (P&amp;D) é um dos mais importantes indicadores de inovação tecnológica nas empresas.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Isso porque, para inovar, é preciso investir na produção de conhecimento e no desenvolvimento de habilidades e de tecnologia.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E02BAD-1015-40FF-A1F7-2964CF70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633150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059B2-14F0-4A62-9C86-2926405F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3 – Investimento médio por projeto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O cálculo para descobrir o investimento médio por projeto não é difícil. Basta pegar todo o montante investido e dividi-lo pela quantidade de projetos inovadores que foram implementados de fato.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Como resultado, teremos um indicador de inovação que  mostrará quanto cada projeto custou. Essa informação ajudará também na hora de avaliar o </a:t>
            </a:r>
            <a:r>
              <a:rPr lang="pt-BR" b="0" i="0" dirty="0">
                <a:solidFill>
                  <a:srgbClr val="FF0000"/>
                </a:solidFill>
                <a:effectLst/>
                <a:latin typeface="system-ui"/>
              </a:rPr>
              <a:t>ROI.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50547E-621C-4042-829D-3173A83B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672297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FBBBD-F0E1-4E4B-8E16-01E36AB2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4 – Retorno sobre o Investimento – ROI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Aqui não tem segredo. O Retorno sobre o Investimento é um indicador usado em diferentes aspectos de uma empresa; 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Para inovar, é preciso investir. Nesse sentido, o mínimo que se espera de um projeto de inovação é que ele traga um retorno capaz de cobrir o investimento.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Se o retorno for acima do valor investido, a empresa sai no lucro. Caso contrário, é prejuízo.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FC1D3D-F992-41A5-B123-8AD323FB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42457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A0E14-34C3-4173-9FBE-0339A546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60648"/>
            <a:ext cx="7344816" cy="838200"/>
          </a:xfrm>
        </p:spPr>
        <p:txBody>
          <a:bodyPr/>
          <a:lstStyle/>
          <a:p>
            <a:r>
              <a:rPr lang="pt-BR" dirty="0"/>
              <a:t>4. DESAFIOS DOS CIO’S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916D39-7D48-47C6-9C44-624A77253C47}"/>
              </a:ext>
            </a:extLst>
          </p:cNvPr>
          <p:cNvSpPr txBox="1"/>
          <p:nvPr/>
        </p:nvSpPr>
        <p:spPr>
          <a:xfrm>
            <a:off x="611560" y="1484784"/>
            <a:ext cx="828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pt-BR" b="1" dirty="0">
                <a:solidFill>
                  <a:srgbClr val="FF0000"/>
                </a:solidFill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ompreender a real importância e o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tamanho do impacto positivo 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a    transformação digital pode provocar nos mais diversos setores das organizações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1D4A68-8A15-4D2F-B9BC-A119C109A4D1}"/>
              </a:ext>
            </a:extLst>
          </p:cNvPr>
          <p:cNvSpPr txBox="1"/>
          <p:nvPr/>
        </p:nvSpPr>
        <p:spPr>
          <a:xfrm>
            <a:off x="633128" y="2605841"/>
            <a:ext cx="8259352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FF0000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2) </a:t>
            </a:r>
            <a:r>
              <a:rPr lang="pt-BR" b="1" dirty="0">
                <a:solidFill>
                  <a:srgbClr val="FF0000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Crer que a </a:t>
            </a:r>
            <a:r>
              <a:rPr lang="pt-BR" sz="1800" b="1" dirty="0">
                <a:solidFill>
                  <a:srgbClr val="FF0000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transformação digital envolve </a:t>
            </a:r>
            <a:r>
              <a:rPr lang="pt-BR" sz="1800" b="1" u="sng" dirty="0">
                <a:solidFill>
                  <a:srgbClr val="FF0000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promover e identificar novas oportunidades,</a:t>
            </a:r>
            <a:r>
              <a:rPr lang="pt-BR" sz="1800" b="1" dirty="0">
                <a:solidFill>
                  <a:srgbClr val="FF0000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 ampliar e melhorar a comunicação entre clientes e empresa, conectar processos de forma eficiente e dar ênfase para aquelas áreas onde exista a possibilidade de </a:t>
            </a:r>
            <a:r>
              <a:rPr lang="pt-BR" sz="1800" b="1" u="sng" dirty="0">
                <a:solidFill>
                  <a:srgbClr val="FF0000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geração de maior valor</a:t>
            </a:r>
            <a:r>
              <a:rPr lang="pt-BR" sz="1800" b="1" dirty="0">
                <a:solidFill>
                  <a:srgbClr val="FF0000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endParaRPr lang="pt-BR" sz="16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D6121D-A207-4DFA-9223-7258D8E12093}"/>
              </a:ext>
            </a:extLst>
          </p:cNvPr>
          <p:cNvSpPr txBox="1"/>
          <p:nvPr/>
        </p:nvSpPr>
        <p:spPr>
          <a:xfrm>
            <a:off x="633128" y="3933056"/>
            <a:ext cx="8259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3)Entender que na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essência do Negócio 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a tecnologia que  impulsiona a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mudança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É o próprio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humano o catalisador 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primário dessa nova visão.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370D07-9AE0-40A1-A551-986118C2FCB6}"/>
              </a:ext>
            </a:extLst>
          </p:cNvPr>
          <p:cNvSpPr txBox="1"/>
          <p:nvPr/>
        </p:nvSpPr>
        <p:spPr>
          <a:xfrm>
            <a:off x="633128" y="4955108"/>
            <a:ext cx="86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Compreender que em todos os aspectos envolvendo as 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inovações digitais,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executivos terão que voltar sua atenção para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processos e as pessoas </a:t>
            </a:r>
            <a:r>
              <a:rPr lang="pt-BR" b="1" dirty="0">
                <a:solidFill>
                  <a:srgbClr val="FF0000"/>
                </a:solidFill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ainda devem continuar no topo da cadeia, mesmo sabendo que é a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a responsável por atuar como agente de transformação</a:t>
            </a:r>
            <a:endParaRPr lang="pt-B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30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76849-438E-4C01-9A40-8E03172C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5 – Quantidade de ideias geradas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Toda inovação parte de uma ideia, as quais são avaliadas e testadas até que cheguem a um produto final inovador.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Portanto a quantidade de ideias geradas em determinado período é um interessante indicador do potencial inovativo da sua empresa. </a:t>
            </a:r>
          </a:p>
          <a:p>
            <a:pPr algn="l"/>
            <a:r>
              <a:rPr lang="pt-BR" dirty="0">
                <a:solidFill>
                  <a:srgbClr val="333333"/>
                </a:solidFill>
                <a:latin typeface="system-ui"/>
              </a:rPr>
              <a:t>Q</a:t>
            </a:r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uanto mais ideias os seus colaboradores tiverem, maior será a capacidade de a sua empresa inovar.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Vale lembrar que, neste indicador, não são consideradas apenas as </a:t>
            </a:r>
            <a:r>
              <a:rPr lang="pt-BR" b="0" i="0" u="none" strike="noStrike" dirty="0">
                <a:solidFill>
                  <a:srgbClr val="DC0D15"/>
                </a:solidFill>
                <a:effectLst/>
                <a:latin typeface="system-ui"/>
                <a:hlinkClick r:id="rId2"/>
              </a:rPr>
              <a:t>ideias que acabam virando projetos</a:t>
            </a:r>
            <a:endParaRPr lang="pt-BR" b="0" i="0" u="none" strike="noStrike" dirty="0">
              <a:solidFill>
                <a:srgbClr val="DC0D15"/>
              </a:solidFill>
              <a:effectLst/>
              <a:latin typeface="system-ui"/>
            </a:endParaRPr>
          </a:p>
          <a:p>
            <a:pPr algn="l"/>
            <a:endParaRPr lang="pt-BR" b="0" i="0" u="none" strike="noStrike" dirty="0">
              <a:solidFill>
                <a:srgbClr val="DC0D15"/>
              </a:solidFill>
              <a:effectLst/>
              <a:latin typeface="system-ui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ystem-ui"/>
              </a:rPr>
              <a:t>“ Então vamos intensificar a Cultura de Inovação nas Empresas???????”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EC2F0C9-2567-4E7A-A3F5-E45811B3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909262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00300-9D8A-434F-BC5D-5B1B619F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6 – Taxa de ideias por colaborador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Neste indicador, é medida a quantidade de ideias geradas por colaborador em determinado período.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Com essa informação, </a:t>
            </a:r>
            <a:r>
              <a:rPr lang="pt-BR" dirty="0">
                <a:solidFill>
                  <a:srgbClr val="333333"/>
                </a:solidFill>
                <a:latin typeface="system-ui"/>
              </a:rPr>
              <a:t>se </a:t>
            </a:r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pode identificar os colaboradores menos produtivos na geração de ideias e, partir disso, dialogar com cada um deles para descobrir as causas dessa baixa participação e incentivá-los a participarem mais.[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system-ui"/>
              </a:rPr>
              <a:t>Gestão Meritocrática</a:t>
            </a:r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]</a:t>
            </a:r>
          </a:p>
          <a:p>
            <a:pPr algn="l"/>
            <a:endParaRPr lang="pt-BR" b="0" i="0" dirty="0">
              <a:solidFill>
                <a:srgbClr val="333333"/>
              </a:solidFill>
              <a:effectLst/>
              <a:latin typeface="system-ui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45702-C7C3-49AF-9AF1-2CABF28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621341-A05C-44BB-A756-F0C1F5C66945}"/>
              </a:ext>
            </a:extLst>
          </p:cNvPr>
          <p:cNvSpPr txBox="1"/>
          <p:nvPr/>
        </p:nvSpPr>
        <p:spPr>
          <a:xfrm>
            <a:off x="827584" y="6015721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ystem-ui"/>
              </a:rPr>
              <a:t>“ Então vamos intensificar a Cultura de Inovação nas Empresas???????”</a:t>
            </a:r>
          </a:p>
        </p:txBody>
      </p:sp>
    </p:spTree>
    <p:extLst>
      <p:ext uri="{BB962C8B-B14F-4D97-AF65-F5344CB8AC3E}">
        <p14:creationId xmlns:p14="http://schemas.microsoft.com/office/powerpoint/2010/main" val="2057176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FBF6D-0F6F-4D4B-A36F-0EBCDC3F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7 – Quantidade de projetos em andamento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Já neste indicador, são contabilizadas as ideias que, de fato, viraram projetos de inovação e que já estão em andamento.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Com esse indicador, é possível prever o quão intensa é a inovação a curto e médio prazo e quantos projetos a sua empresa é capaz de executar em determinado período.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21C4CF-B785-458A-A019-0BC9E323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3485107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80CB0-1874-4B3A-AB66-2157A20D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8 – Quantidade de inovações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O projeto de inovação abandona o status de “projeto” e é efetivamente </a:t>
            </a:r>
            <a:r>
              <a:rPr lang="pt-BR" b="0" i="0" dirty="0">
                <a:solidFill>
                  <a:srgbClr val="FF0000"/>
                </a:solidFill>
                <a:effectLst/>
                <a:latin typeface="system-ui"/>
              </a:rPr>
              <a:t>implementado</a:t>
            </a:r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. 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A intenção deste indicador é medir quantas inovações a sua empresa conseguiu implementar em determinado período.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9DDD81-AF11-4C3E-844E-816CFECB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2687398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7FE7A-EE90-4072-AAB1-1DC47D14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-apple-system"/>
              </a:rPr>
              <a:t>9 – Taxa de sucesso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Se o seu projeto de inovação tem como objetivo lançar um novo produto ou serviço, você pode utilizar a taxa de sucesso como indicador para avaliar a recepção do público.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Se a taxa de sucesso for baixa, significa que a adesão do público não foi satisfatória e que, portanto, é preciso rever as estratégias de inovação para futuros produtos ou serviços.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555025-1E68-4B62-BEFD-516CDA3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15- Indicadores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3932288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88364-5B1B-45C4-B254-A94014BA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pt-BR" b="1" i="0" dirty="0">
                <a:solidFill>
                  <a:srgbClr val="3E5BC7"/>
                </a:solidFill>
                <a:effectLst/>
                <a:latin typeface="Open Sans" panose="020B0606030504020204" pitchFamily="34" charset="0"/>
              </a:rPr>
              <a:t>15- </a:t>
            </a:r>
            <a:r>
              <a:rPr lang="pt-BR" sz="3100" b="1" i="0" dirty="0" err="1">
                <a:solidFill>
                  <a:srgbClr val="3E5BC7"/>
                </a:solidFill>
                <a:effectLst/>
                <a:latin typeface="Open Sans" panose="020B0606030504020204" pitchFamily="34" charset="0"/>
              </a:rPr>
              <a:t>European</a:t>
            </a:r>
            <a:r>
              <a:rPr lang="pt-BR" sz="3100" b="1" i="0" dirty="0">
                <a:solidFill>
                  <a:srgbClr val="3E5BC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3100" b="1" i="0" dirty="0" err="1">
                <a:solidFill>
                  <a:srgbClr val="3E5BC7"/>
                </a:solidFill>
                <a:effectLst/>
                <a:latin typeface="Open Sans" panose="020B0606030504020204" pitchFamily="34" charset="0"/>
              </a:rPr>
              <a:t>Innovation</a:t>
            </a:r>
            <a:r>
              <a:rPr lang="pt-BR" sz="3100" b="1" i="0" dirty="0">
                <a:solidFill>
                  <a:srgbClr val="3E5BC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3100" b="1" i="0" dirty="0" err="1">
                <a:solidFill>
                  <a:srgbClr val="3E5BC7"/>
                </a:solidFill>
                <a:effectLst/>
                <a:latin typeface="Open Sans" panose="020B0606030504020204" pitchFamily="34" charset="0"/>
              </a:rPr>
              <a:t>Scoreboard</a:t>
            </a:r>
            <a:endParaRPr lang="pt-BR" sz="3100" b="1" i="0" dirty="0">
              <a:solidFill>
                <a:srgbClr val="3E5BC7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6C5AD5-FDA3-41FA-9E64-3CAA1053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2" name="Picture 4" descr="EIS 2021">
            <a:extLst>
              <a:ext uri="{FF2B5EF4-FFF2-40B4-BE49-F238E27FC236}">
                <a16:creationId xmlns:a16="http://schemas.microsoft.com/office/drawing/2014/main" id="{3B1E7E30-8E65-4380-8160-2D155093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8971"/>
            <a:ext cx="8991600" cy="56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083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B6435-6546-461D-B824-3ECDD9D7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16- Fontes de inovação nas empresas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3470F6B-F8ED-4535-9BF7-7C84BFEA4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09058"/>
              </p:ext>
            </p:extLst>
          </p:nvPr>
        </p:nvGraphicFramePr>
        <p:xfrm>
          <a:off x="467544" y="1412776"/>
          <a:ext cx="8064896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Worksheet" r:id="rId3" imgW="7410460" imgH="1914637" progId="Excel.Sheet.12">
                  <p:embed/>
                </p:oleObj>
              </mc:Choice>
              <mc:Fallback>
                <p:oleObj name="Worksheet" r:id="rId3" imgW="7410460" imgH="19146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412776"/>
                        <a:ext cx="8064896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922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0633F-CDC0-44CD-9986-B68CD32B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17- CROWDFUNDING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E91FE-7535-4DAB-A505-48BD92BF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Financiamento coletivo, também conhecido como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crowdfunding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consiste na obtenção de capital para iniciativas de interesse coletivo através da agregação de múltiplas fontes de financiamento, em geral pessoas físicas interessadas na iniciativa. </a:t>
            </a:r>
            <a:r>
              <a:rPr lang="pt-BR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Wikipédia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886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D770B-DAD3-403A-8C70-08320776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18- CULTURA DA INOVAÇÃO</a:t>
            </a:r>
          </a:p>
        </p:txBody>
      </p:sp>
      <p:pic>
        <p:nvPicPr>
          <p:cNvPr id="12290" name="Picture 2" descr="cultura da inovação e sua importânciaUFABC jr consultoria empresarial">
            <a:extLst>
              <a:ext uri="{FF2B5EF4-FFF2-40B4-BE49-F238E27FC236}">
                <a16:creationId xmlns:a16="http://schemas.microsoft.com/office/drawing/2014/main" id="{4CB0A8E8-1A09-4086-9806-33884CFC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78" y="1340768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2C43C7-A17B-47C8-BA09-573C376F6848}"/>
              </a:ext>
            </a:extLst>
          </p:cNvPr>
          <p:cNvSpPr txBox="1"/>
          <p:nvPr/>
        </p:nvSpPr>
        <p:spPr>
          <a:xfrm>
            <a:off x="138372" y="4543960"/>
            <a:ext cx="457764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Manrope"/>
              </a:rPr>
              <a:t>A cultura da inovação tem sido um termo aclamado pelo mercado, a maioria das empresas querem alcançar grandes patamares investindo e sendo reconhecidas pela sua capacidade de inovar.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2B077E-B6B1-4388-836B-148C4E747C5F}"/>
              </a:ext>
            </a:extLst>
          </p:cNvPr>
          <p:cNvSpPr txBox="1"/>
          <p:nvPr/>
        </p:nvSpPr>
        <p:spPr>
          <a:xfrm>
            <a:off x="4788024" y="4514637"/>
            <a:ext cx="4203576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Manrope"/>
              </a:rPr>
              <a:t>A cultura de inovação é uma nova forma de trabalhar e lidar com os processos da empresa sejam eles internos ou externos, é mais que ter potencial de ideias, é </a:t>
            </a:r>
            <a:r>
              <a:rPr lang="pt-BR" b="1" i="0" dirty="0">
                <a:solidFill>
                  <a:srgbClr val="000000"/>
                </a:solidFill>
                <a:effectLst/>
                <a:latin typeface="Manrope"/>
              </a:rPr>
              <a:t>ter capacidade de expandir para todas as áreas da organização o pensamento inovador.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50022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F25A0E6-A22A-4B2B-909F-69383266444C}"/>
              </a:ext>
            </a:extLst>
          </p:cNvPr>
          <p:cNvSpPr txBox="1"/>
          <p:nvPr/>
        </p:nvSpPr>
        <p:spPr>
          <a:xfrm>
            <a:off x="304800" y="1556792"/>
            <a:ext cx="85156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effectLst/>
                <a:latin typeface="Manrope"/>
              </a:rPr>
              <a:t>4 PASSOS PARA APLICAR A INOVAÇÃO NA EMPRESA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Manrope"/>
              </a:rPr>
              <a:t>O conceito de cultura de inovação é extremamente importante e agora que já foi compreendido é hora de implementar, aqui temos 4 dicas para ajudar a segregar essa cultura dentro da sua organização.</a:t>
            </a:r>
          </a:p>
          <a:p>
            <a:pPr algn="l"/>
            <a:endParaRPr lang="pt-BR" dirty="0">
              <a:solidFill>
                <a:srgbClr val="000000"/>
              </a:solidFill>
              <a:latin typeface="Manrope"/>
            </a:endParaRP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Manrope"/>
            </a:endParaRPr>
          </a:p>
          <a:p>
            <a:pPr algn="l"/>
            <a:endParaRPr lang="pt-BR" dirty="0">
              <a:solidFill>
                <a:srgbClr val="000000"/>
              </a:solidFill>
              <a:latin typeface="Manrope"/>
            </a:endParaRP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Manrope"/>
            </a:endParaRPr>
          </a:p>
          <a:p>
            <a:pPr marL="342900" indent="-342900" algn="l">
              <a:buAutoNum type="arabicPeriod"/>
            </a:pPr>
            <a:r>
              <a:rPr lang="pt-BR" b="1" i="0" dirty="0">
                <a:effectLst/>
                <a:latin typeface="Manrope"/>
              </a:rPr>
              <a:t>Aprendizado e adaptação em todo momento;</a:t>
            </a:r>
          </a:p>
          <a:p>
            <a:pPr marL="342900" indent="-342900">
              <a:buAutoNum type="arabicPeriod" startAt="2"/>
            </a:pPr>
            <a:r>
              <a:rPr lang="pt-BR" b="1" i="0" dirty="0">
                <a:effectLst/>
                <a:latin typeface="Manrope"/>
              </a:rPr>
              <a:t>Procure pela multidisciplinaridade;</a:t>
            </a:r>
          </a:p>
          <a:p>
            <a:r>
              <a:rPr lang="pt-BR" b="1" i="0" dirty="0">
                <a:effectLst/>
                <a:latin typeface="Manrope"/>
              </a:rPr>
              <a:t>3.   Aposte em uma liderança diversa;</a:t>
            </a:r>
          </a:p>
          <a:p>
            <a:r>
              <a:rPr lang="pt-BR" b="1" i="0" dirty="0">
                <a:effectLst/>
                <a:latin typeface="Manrope"/>
              </a:rPr>
              <a:t>4.   Incentive o processo de INOVAR.</a:t>
            </a:r>
          </a:p>
          <a:p>
            <a:endParaRPr lang="pt-BR" b="1" i="0" dirty="0">
              <a:effectLst/>
              <a:latin typeface="Manrope"/>
            </a:endParaRPr>
          </a:p>
          <a:p>
            <a:pPr marL="342900" indent="-342900">
              <a:buAutoNum type="arabicPeriod" startAt="2"/>
            </a:pPr>
            <a:endParaRPr lang="pt-BR" b="1" i="0" dirty="0">
              <a:effectLst/>
              <a:latin typeface="Manrope"/>
            </a:endParaRPr>
          </a:p>
          <a:p>
            <a:pPr algn="l"/>
            <a:endParaRPr lang="pt-BR" b="1" i="0" dirty="0">
              <a:effectLst/>
              <a:latin typeface="Manrope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75C570-7DB6-4419-B69D-A68D002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18- CULTURA DA INOVAÇÃO</a:t>
            </a:r>
          </a:p>
        </p:txBody>
      </p:sp>
    </p:spTree>
    <p:extLst>
      <p:ext uri="{BB962C8B-B14F-4D97-AF65-F5344CB8AC3E}">
        <p14:creationId xmlns:p14="http://schemas.microsoft.com/office/powerpoint/2010/main" val="82192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90467-E76B-40C5-8242-9AC4BC69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Vantagens para as empresas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9479D8-C804-4BF5-9BA7-E2E26E69402B}"/>
              </a:ext>
            </a:extLst>
          </p:cNvPr>
          <p:cNvSpPr txBox="1"/>
          <p:nvPr/>
        </p:nvSpPr>
        <p:spPr>
          <a:xfrm>
            <a:off x="611560" y="1320687"/>
            <a:ext cx="82360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As vantagens percebidas pela empresa quando ela passa a adotar a filosofia da transformação digital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estão muito além de uma reestruturação tecnológica.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Ela contribui para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um novo posicionamento estratégico no mercado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. Alguns dos principais aspectos positivos influenciados e trazidos à tona são os seguintes:</a:t>
            </a:r>
            <a:endParaRPr lang="pt-BR" sz="16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CE6797-CB5F-49FE-B0B2-A66BA32A33CF}"/>
              </a:ext>
            </a:extLst>
          </p:cNvPr>
          <p:cNvSpPr txBox="1"/>
          <p:nvPr/>
        </p:nvSpPr>
        <p:spPr>
          <a:xfrm>
            <a:off x="755576" y="3448159"/>
            <a:ext cx="868679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Otimização dos processos de produção;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Redução dos custos operacionais;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Times New Roman" panose="02020603050405020304" pitchFamily="18" charset="0"/>
              </a:rPr>
              <a:t>Aumento da vantagem competitiva no mercado;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Mais transparência, agilidade e eficiência;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Criação e implementação de </a:t>
            </a:r>
            <a:r>
              <a:rPr lang="pt-BR" sz="1800" b="1" u="sng" dirty="0">
                <a:solidFill>
                  <a:srgbClr val="00D9A6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hlinkClick r:id="rId2"/>
              </a:rPr>
              <a:t>estratégias de negócios</a:t>
            </a:r>
            <a:r>
              <a:rPr lang="pt-BR" sz="1800" b="1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, marketing, investimentos e vendas de forma mais objetiva e sólida;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68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78347-995C-4FFD-A526-AF6AAF8C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19- organizações exponenciais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9BFDE-1C47-4131-AD4C-6E19028C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ORGANIZAÇÃO EXPONENCIAL(</a:t>
            </a:r>
            <a:r>
              <a:rPr lang="pt-BR" dirty="0" err="1"/>
              <a:t>ExO</a:t>
            </a:r>
            <a:r>
              <a:rPr lang="pt-BR" dirty="0"/>
              <a:t>) É AQUELA CUJO IMPACTO (RESULTADO) É DESPROPORCIONALMENTE GRANDE, NO MÍNIMO 10 VEZES MAIOR, COMPARADO AO DE SEUS PARES, DEVIDO AO USO DE NOVAS TÉCNICAS INOVADORAS ORGANIZACIONAIS QUE ALAVANCAM AS TECNOLOGIAS ACELERADAS.</a:t>
            </a:r>
          </a:p>
        </p:txBody>
      </p:sp>
    </p:spTree>
    <p:extLst>
      <p:ext uri="{BB962C8B-B14F-4D97-AF65-F5344CB8AC3E}">
        <p14:creationId xmlns:p14="http://schemas.microsoft.com/office/powerpoint/2010/main" val="110540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A24610-4944-428D-A3AA-7156C4B6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3" y="1512687"/>
            <a:ext cx="9069791" cy="190373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As principais tendências tecnológicas estratégicas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acelerarão os recursos digitais 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impulsionarão o crescimento, resolvendo desafios comuns de negócios para CIOs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executivos de tecnologia.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Eles oferecem um roteiro para diferenciar sua organização de seus </a:t>
            </a: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concorrentes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cumprindo os objetivos de negócios e posicionando CIOs e executivos de TI como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parceiros estratégicos na organização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515ECF-EE36-4C78-B79E-DF6C16E3E687}"/>
              </a:ext>
            </a:extLst>
          </p:cNvPr>
          <p:cNvSpPr txBox="1"/>
          <p:nvPr/>
        </p:nvSpPr>
        <p:spPr>
          <a:xfrm>
            <a:off x="223673" y="332656"/>
            <a:ext cx="901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pt-BR" sz="2400" dirty="0">
                <a:solidFill>
                  <a:srgbClr val="202124"/>
                </a:solidFill>
                <a:latin typeface="inherit"/>
              </a:rPr>
              <a:t>20-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Como as tendências tecnológicas impulsionam os negócios digitais</a:t>
            </a:r>
            <a:endParaRPr lang="pt-BR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22B79-0885-4C26-8A2F-05B12871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3" y="4005064"/>
            <a:ext cx="9069791" cy="190373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Cada uma das tendências oferece um dos três resultados principais: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Confiança de engenharia: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        A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 tecnologias neste segmento criam uma base de TI mais resiliente e eficiente, garantindo que os dados sejam integrados e processados ​​com mais segurança em ambientes de nuvem e não-nuvem, para fornecer dimensionamento econômico da base de TI.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6A98B9-8C38-4A4A-99DA-66C61538B1ED}"/>
              </a:ext>
            </a:extLst>
          </p:cNvPr>
          <p:cNvSpPr txBox="1"/>
          <p:nvPr/>
        </p:nvSpPr>
        <p:spPr>
          <a:xfrm>
            <a:off x="10074" y="6515768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647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07F81F-41B4-4FD6-9235-3633B77E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3" y="1772816"/>
            <a:ext cx="9132757" cy="41658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2. Esculpindo a mudança: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A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 lançar as soluções invoadoras com novas tecnologias é possível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dimensionar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acelerar a digitalização da sua organização.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Essas tendências tecnológicas permitem responder a um ritmo crescente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das mudanças criando aplicativos mais rapidamente para automatizar as atividades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 negócios, otimizar a inteligência artificial (IA) e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permitir decisões mais rápidas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e inteligentes.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100" b="1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3. Acelerando o crescimento: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Ao capitalizar as tendências tecnológicas estratégicas neste segmento, libera-se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multiplicadores de força de TI que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ganharão negócios e participação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mercado.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Juntas, essas tendências permitem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maximizar a criação de valor 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aprimorar os recursos digitais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C537C7-32AB-4129-BBF9-56A3750B0A2D}"/>
              </a:ext>
            </a:extLst>
          </p:cNvPr>
          <p:cNvSpPr txBox="1"/>
          <p:nvPr/>
        </p:nvSpPr>
        <p:spPr>
          <a:xfrm>
            <a:off x="223673" y="332656"/>
            <a:ext cx="893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pt-BR" sz="2400" dirty="0">
                <a:solidFill>
                  <a:srgbClr val="202124"/>
                </a:solidFill>
                <a:latin typeface="inherit"/>
              </a:rPr>
              <a:t>20-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Como as tendências tecnológicas impulsionam os negócios digitais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AC40B0-822F-477A-9B8E-AA2EB4A8AE96}"/>
              </a:ext>
            </a:extLst>
          </p:cNvPr>
          <p:cNvSpPr txBox="1"/>
          <p:nvPr/>
        </p:nvSpPr>
        <p:spPr>
          <a:xfrm>
            <a:off x="10074" y="6515768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416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E4621-A26B-43F5-8FE7-426878B8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Como as tendências tecnológicas afetarão os negócios?</a:t>
            </a:r>
          </a:p>
          <a:p>
            <a:r>
              <a:rPr lang="pt-BR" dirty="0"/>
              <a:t>As organizações que adotam e planejam essas tendências criarão roteiros de longo prazo para um crescimento de negócios confiável e sustentável?</a:t>
            </a:r>
          </a:p>
          <a:p>
            <a:r>
              <a:rPr lang="pt-BR" dirty="0">
                <a:solidFill>
                  <a:srgbClr val="FF0000"/>
                </a:solidFill>
              </a:rPr>
              <a:t>Como essas inovações afetarão as organizações no curto, médio ou longo prazo?</a:t>
            </a:r>
          </a:p>
          <a:p>
            <a:r>
              <a:rPr lang="pt-BR" dirty="0"/>
              <a:t>Algumas dessas </a:t>
            </a:r>
            <a:r>
              <a:rPr lang="pt-BR" b="1" dirty="0">
                <a:solidFill>
                  <a:srgbClr val="FF0000"/>
                </a:solidFill>
              </a:rPr>
              <a:t>inovações</a:t>
            </a:r>
            <a:r>
              <a:rPr lang="pt-BR" dirty="0"/>
              <a:t> representam os </a:t>
            </a:r>
            <a:r>
              <a:rPr lang="pt-BR" b="1" u="sng" dirty="0"/>
              <a:t>recursos técnicos necessários para competir em um mundo digital,</a:t>
            </a:r>
            <a:r>
              <a:rPr lang="pt-BR" b="1" dirty="0"/>
              <a:t> </a:t>
            </a:r>
            <a:r>
              <a:rPr lang="pt-BR" dirty="0"/>
              <a:t>enquanto outras </a:t>
            </a:r>
            <a:r>
              <a:rPr lang="pt-BR" b="1" u="sng" dirty="0"/>
              <a:t>fornecem recursos orientados aos negócios para se antecipar à concorrência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628397-1095-48D1-B9C4-71E583CEC53E}"/>
              </a:ext>
            </a:extLst>
          </p:cNvPr>
          <p:cNvSpPr txBox="1"/>
          <p:nvPr/>
        </p:nvSpPr>
        <p:spPr>
          <a:xfrm>
            <a:off x="146647" y="476672"/>
            <a:ext cx="900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21- QUESTÕES MAIS FREQUENTAS SOBRE AS TENDÊNCIAS TECNOLÓGICAS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3654115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2D04E-AF86-4124-A808-A8413C6B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Fonte: </a:t>
            </a:r>
            <a:r>
              <a:rPr lang="pt-BR" sz="32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32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32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32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32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32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dirty="0"/>
              <a:t>As principais tendências tecnológicas estratégicas tem como base as prioridades estratégica dos CEOs X demandas dos </a:t>
            </a:r>
            <a:r>
              <a:rPr lang="pt-BR" dirty="0" err="1"/>
              <a:t>CIOs</a:t>
            </a:r>
            <a:r>
              <a:rPr lang="pt-BR" dirty="0"/>
              <a:t> e Líderes de TI.</a:t>
            </a:r>
          </a:p>
          <a:p>
            <a:r>
              <a:rPr lang="pt-BR" dirty="0" err="1"/>
              <a:t>CIOs</a:t>
            </a:r>
            <a:r>
              <a:rPr lang="pt-BR" dirty="0"/>
              <a:t> e executivos de TI devem usar essas tendências para analisar como suas organizações precisam evoluir sua implementação e adoções de tecnologia nos próximos 3 a 5 anos?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2390E3-427D-4280-AF9C-414B4E2A57B6}"/>
              </a:ext>
            </a:extLst>
          </p:cNvPr>
          <p:cNvSpPr txBox="1"/>
          <p:nvPr/>
        </p:nvSpPr>
        <p:spPr>
          <a:xfrm>
            <a:off x="146647" y="476672"/>
            <a:ext cx="900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21- QUESTÕES MAIS FREQUENTAS SOBRE AS TENDÊNCIAS TECNOLÓGICAS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1505505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25023-3A18-45AD-A2A9-282CF957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5100" dirty="0"/>
              <a:t>Como podemos identificar melhor as tecnologias e tendências candidatas em apoio à </a:t>
            </a:r>
            <a:r>
              <a:rPr lang="pt-BR" sz="5100" b="1" dirty="0">
                <a:solidFill>
                  <a:srgbClr val="FF0000"/>
                </a:solidFill>
              </a:rPr>
              <a:t>resiliência operacional </a:t>
            </a:r>
            <a:r>
              <a:rPr lang="pt-BR" sz="5100" dirty="0"/>
              <a:t>e à mudança do modelo de negócios nas empresas?</a:t>
            </a:r>
          </a:p>
          <a:p>
            <a:endParaRPr lang="pt-BR" dirty="0"/>
          </a:p>
          <a:p>
            <a:r>
              <a:rPr lang="pt-BR" sz="5900" dirty="0"/>
              <a:t>Os líderes de TI estão na posição ideal para determinar se as tendências  são uma ameaça ou uma oportunidade?</a:t>
            </a:r>
          </a:p>
          <a:p>
            <a:endParaRPr lang="pt-BR" dirty="0"/>
          </a:p>
          <a:p>
            <a:r>
              <a:rPr lang="pt-BR" sz="5900" dirty="0"/>
              <a:t>Eles podem realizar mudanças corporativas aproveitando seu conhecimento de negócios e tecnologia atuais para entender o impacto das tendências em suas organizações?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C58EE7-13F8-4387-8A72-F523766A91E6}"/>
              </a:ext>
            </a:extLst>
          </p:cNvPr>
          <p:cNvSpPr txBox="1"/>
          <p:nvPr/>
        </p:nvSpPr>
        <p:spPr>
          <a:xfrm>
            <a:off x="539552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6961B-D2F1-453E-85AF-87652626DA84}"/>
              </a:ext>
            </a:extLst>
          </p:cNvPr>
          <p:cNvSpPr txBox="1"/>
          <p:nvPr/>
        </p:nvSpPr>
        <p:spPr>
          <a:xfrm>
            <a:off x="323528" y="5616823"/>
            <a:ext cx="8512083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resiliência é a capacidade do indivíduo lidar com problemas, adaptar-se a mudanças, superar obstáculos ou resistir à pressão de situações adversas - choque, estresse, algum tipo de evento traumático, entre outros. (</a:t>
            </a:r>
            <a:r>
              <a:rPr lang="pt-BR" sz="18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Wikipédia</a:t>
            </a:r>
            <a:r>
              <a:rPr lang="pt-BR" sz="18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)</a:t>
            </a: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AC6EDE-C618-4D5F-9082-942BEF94E753}"/>
              </a:ext>
            </a:extLst>
          </p:cNvPr>
          <p:cNvSpPr txBox="1"/>
          <p:nvPr/>
        </p:nvSpPr>
        <p:spPr>
          <a:xfrm>
            <a:off x="146647" y="476672"/>
            <a:ext cx="900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21- QUESTÕES MAIS FREQUENTAS SOBRE AS TENDÊNCIAS TECNOLÓGICAS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1048276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FB95A-B668-43DA-A947-9F48342D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Quais são as tendências tecnológicas emergentes e estratégicas mais impactantes?</a:t>
            </a:r>
          </a:p>
          <a:p>
            <a:r>
              <a:rPr lang="pt-BR" dirty="0"/>
              <a:t>Tendências diferentes afetarão organizações diferentes de maneiras diferentes. Com uma forte integração entre a maioria das tendências, é provável que várias combinações de tecnologias sejam necessárias para competir em vários momentos do ciclo de crescimento dos negócios. </a:t>
            </a:r>
          </a:p>
          <a:p>
            <a:r>
              <a:rPr lang="pt-BR" dirty="0"/>
              <a:t>A seleção das tendências prioritárias girará em torno de </a:t>
            </a:r>
            <a:r>
              <a:rPr lang="pt-BR" dirty="0" err="1"/>
              <a:t>CIOs</a:t>
            </a:r>
            <a:r>
              <a:rPr lang="pt-BR" dirty="0"/>
              <a:t> e líderes de TI que entendem os objetivos de negócios estratégicos e de curto prazo de suas organizações.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B8C42F-A860-4FF3-B861-1C88725D2143}"/>
              </a:ext>
            </a:extLst>
          </p:cNvPr>
          <p:cNvSpPr txBox="1"/>
          <p:nvPr/>
        </p:nvSpPr>
        <p:spPr>
          <a:xfrm>
            <a:off x="146647" y="476672"/>
            <a:ext cx="900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21- QUESTÕES MAIS FREQUENTAS SOBRE AS TENDÊNCIAS TECNOLÓGICAS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35838411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B6A74-1E97-48FA-BD1F-79418187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sz="6000" dirty="0">
                <a:highlight>
                  <a:srgbClr val="FFFF00"/>
                </a:highlight>
              </a:rPr>
              <a:t>TRABALHOS PARA A P2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AA3567-3394-4170-8AD5-A49ECBA7FF43}"/>
              </a:ext>
            </a:extLst>
          </p:cNvPr>
          <p:cNvSpPr txBox="1"/>
          <p:nvPr/>
        </p:nvSpPr>
        <p:spPr>
          <a:xfrm>
            <a:off x="1907704" y="332656"/>
            <a:ext cx="4987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GESTÃO DA INOVAÇÃO</a:t>
            </a:r>
          </a:p>
        </p:txBody>
      </p:sp>
    </p:spTree>
    <p:extLst>
      <p:ext uri="{BB962C8B-B14F-4D97-AF65-F5344CB8AC3E}">
        <p14:creationId xmlns:p14="http://schemas.microsoft.com/office/powerpoint/2010/main" val="647557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08BE6-91F7-4132-A2A9-38CD9912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66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 principais tendências tecnológicas estratégicas para 2022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04AB1D-F720-4790-8EAB-E3E55D01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8" y="1329873"/>
            <a:ext cx="8889228" cy="22269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1: Malha de Dados---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1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malha de dados fornece uma integração flexível e resiliente de fontes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entre plataformas e usuários de negócios, disponibilizando dados em todos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lugares necessários, independentemente de onde os dados estejam. A malha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dados pode usar análises para aprender e recomendar ativamente onde os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devem ser usados ​​e alterados.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Isso pode reduzir os esforços de gerenciamento de dados em até 70%.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A76ED9-DA9A-41CF-8894-48396E2C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8" y="3615236"/>
            <a:ext cx="8975406" cy="25500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2: Malha de segurança cibernética ---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2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malha de segurança cibernética é uma arquitetura flexível e combinável 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integra serviços de segurança amplamente distribuídos e díspares.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malha de segurança cibernética permite que as melhores soluções de segurança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independentes trabalhem juntas para melhorar a segurança geral enquanto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aproximam os pontos de controle dos ativos que foram projetados para proteger.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Ele pode verificar de forma rápida e confiável a identidade, o contexto e a adesão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à política em ambientes de nuvem e fora da nuvem.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2E2F5-0F71-477A-BFBB-D1BF6F72F14C}"/>
              </a:ext>
            </a:extLst>
          </p:cNvPr>
          <p:cNvSpPr txBox="1"/>
          <p:nvPr/>
        </p:nvSpPr>
        <p:spPr>
          <a:xfrm>
            <a:off x="10074" y="6515768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719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226FF7-681D-45BF-8CE6-D2428F10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66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principais tendências tecnológicas estratégicas para 2022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27D0C2-9D2D-4B69-BE2C-42AF6E44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6" y="1323202"/>
            <a:ext cx="9085116" cy="25500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3: Computação que Melhora a Privacidade 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3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computação que aprimora a privacidade protege o processamento de dados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pessoais em ambientes não confiáveis ​​- o que é cada vez mais crítico devido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evolução das leis de privacidade e proteção de dados, bem como às crescentes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preocupações do consumidor.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computação de aprimoramento de privacidade utiliza uma variedade de técnicas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 proteção de privacidade para permitir que o valor seja extraído dos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enquanto ainda atende aos requisitos de conformidade.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3FA6BE-1A85-4612-9672-5965AC2E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" y="4005064"/>
            <a:ext cx="9120958" cy="22269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4: Plataformas nativas da nuvem 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4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As plataformas nativas da nuvem são tecnologias que permitem criar novas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arquiteturas de aplicativos resilientes, elásticas e ágeis, permitindo que você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responda às rápidas mudanças digitais.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As plataformas nativas da nuvem melhoram a abordagem tradicional de elevação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mudança da nuvem, que não aproveita os benefícios da nuvem e adiciona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complexidade à manutenção.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6D3DA3-1FDB-4D96-9D83-E104DC017EAF}"/>
              </a:ext>
            </a:extLst>
          </p:cNvPr>
          <p:cNvSpPr txBox="1"/>
          <p:nvPr/>
        </p:nvSpPr>
        <p:spPr>
          <a:xfrm>
            <a:off x="10074" y="6515768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3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F572-E6A7-44D1-AE34-DB363743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819"/>
            <a:ext cx="8686800" cy="838200"/>
          </a:xfrm>
        </p:spPr>
        <p:txBody>
          <a:bodyPr/>
          <a:lstStyle/>
          <a:p>
            <a:r>
              <a:rPr lang="pt-BR" dirty="0"/>
              <a:t>6. Lições das empresas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93DF9B-B51C-4E6C-B4CF-32938B594EAB}"/>
              </a:ext>
            </a:extLst>
          </p:cNvPr>
          <p:cNvSpPr txBox="1"/>
          <p:nvPr/>
        </p:nvSpPr>
        <p:spPr>
          <a:xfrm>
            <a:off x="228600" y="1412776"/>
            <a:ext cx="868680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Precisamos ter consciência de que as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tecnologias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, de uma forma geral,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sempre afetaram os negócios e o comportamento da sociedade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. </a:t>
            </a:r>
            <a:endParaRPr lang="pt-BR" b="1" dirty="0">
              <a:solidFill>
                <a:srgbClr val="FF0000"/>
              </a:solidFill>
              <a:latin typeface="Ubuntu" panose="020B050403060203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O fator essencial a ser avaliado é que as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mudanças provocadas atualmente  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são mais rápidas do que a capacidade de transformação das empresas. 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É importante entender que a transformação </a:t>
            </a:r>
            <a:r>
              <a:rPr lang="pt-BR" b="1" u="sng" dirty="0">
                <a:solidFill>
                  <a:srgbClr val="FF0000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DIGITAL NÃO É UMA ALTERNATIVA</a:t>
            </a:r>
            <a:r>
              <a:rPr lang="pt-BR" sz="1800" b="1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, mas sim 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UMA NECESSIDADE VITAL </a:t>
            </a:r>
            <a:r>
              <a:rPr lang="pt-BR" sz="1800" b="1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para que as empresas sobrevivam e se tornem mais competitivas em relação a seus concorrentes.</a:t>
            </a:r>
            <a:endParaRPr lang="pt-BR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Sendo assim, é melhor </a:t>
            </a:r>
            <a:r>
              <a:rPr lang="pt-BR" sz="1800" b="1" u="sng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COMEÇAR AGORA </a:t>
            </a:r>
            <a:r>
              <a:rPr lang="pt-BR" sz="1800" b="1" dirty="0">
                <a:solidFill>
                  <a:srgbClr val="FF0000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e não correr o risco de ficar de fora de um futuro promissor</a:t>
            </a:r>
            <a:r>
              <a:rPr lang="pt-BR" sz="1800" dirty="0">
                <a:solidFill>
                  <a:srgbClr val="868585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</a:rPr>
              <a:t>.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54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85ADBD-AEBA-4E17-A5B3-A613BE3D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9534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principais tendências tecnológicas estratégicas para 2022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EAAFD6-DD09-4830-B2D2-B21CE3F0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272364"/>
            <a:ext cx="8852873" cy="15805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5: Aplicativos Combináveis ---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5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Os aplicativos combináveis são criados a partir de componentes modulares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centrados nos negócios. Os aplicativos compostos facilitam o uso e a reutilização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de código, acelerando o tempo de colocação no mercado de novas soluções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 software e liberando valor corporativo.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888A74-06C3-4FFE-9E25-23A90E67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3284984"/>
            <a:ext cx="9084475" cy="22269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6: Inteligência de Decisão ---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6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inteligência de decisão é uma abordagem prática para melhorar a tomada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decisão organizacional. Ele modela cada decisão como um conjunto de processos,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usando inteligência e análise para informar, aprender e refinar as decisões.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 inteligência de decisão pode apoiar e aprimorar a tomada de decisão humana 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potencialmente, automatizá-la por meio do uso de análises aumentadas,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simulações e IA.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8ABB91-2509-4901-AA3C-DF0F1AD294E2}"/>
              </a:ext>
            </a:extLst>
          </p:cNvPr>
          <p:cNvSpPr txBox="1"/>
          <p:nvPr/>
        </p:nvSpPr>
        <p:spPr>
          <a:xfrm>
            <a:off x="10074" y="6525344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343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38B3BB3-E295-4516-AA5A-468114D4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principais tendências tecnológicas estratégicas para 2022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23BB75-9CFD-43A7-A5DE-6BE959A7B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776"/>
            <a:ext cx="9155070" cy="15805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7: Hiperautomação 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7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hiperautomação é uma abordagem disciplinada e orientada para os negócios para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identificar, examinar e automatizar rapidamente o maior número possível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processos de negócios e de TI. A hiperautomação permite escalabilidade, operação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remota e interrupção do modelo de negócios.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C86057-6FDA-47DD-B528-089C2B64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7817"/>
            <a:ext cx="9206879" cy="12574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8: Engenharia de IA 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8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engenharia de IA automatiza as atualizações de dados, modelos e aplicativos para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otimizar a entrega de IA. Combinada com uma forte governança de IA, a engenharia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 IA operacionalizará a entrega de IA para garantir seu valor comercial contínuo.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809B3-43C0-4D5A-B7EA-86CBE6CF90F9}"/>
              </a:ext>
            </a:extLst>
          </p:cNvPr>
          <p:cNvSpPr txBox="1"/>
          <p:nvPr/>
        </p:nvSpPr>
        <p:spPr>
          <a:xfrm>
            <a:off x="10074" y="6515768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477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BC3562F-038D-45DB-B702-0FDD551E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principais tendências tecnológicas estratégicas para 2022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95DD8C-3697-427B-94C7-C271FA292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1340768"/>
            <a:ext cx="8941871" cy="22269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Tendência 9: Empresas Distribuídas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As empresas distribuídas refletem um modelo de negócios que prioriza o digital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 o remoto para melhorar as experiências dos funcionários, digitalizar os pontos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 contato do consumidor e do parceiro e criar experiências de produtos.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As empresas distribuídas atendem melhor às necessidades de funcionários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consumidores remotos, que estão alimentando a demanda por serviços virtuais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locais de trabalho híbridos.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ED57F44-71A6-4CFB-90DB-67E9D3EC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" y="4203708"/>
            <a:ext cx="9101722" cy="190373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Tendência 10: Experiência Total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experiência total é uma estratégia de negócios que integra a experiência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funcionário, a experiência do cliente, a experiência do usuário e a multiexperiência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em vários pontos de contato para acelerar o crescimento. A experiência total pode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gerar maior confiança, satisfação, lealdade e defesa de clientes e funcionários por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meio do gerenciamento holístico das experiências das partes interessadas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7AF4ED-6E3E-4952-9B79-C41F3C12D412}"/>
              </a:ext>
            </a:extLst>
          </p:cNvPr>
          <p:cNvSpPr txBox="1"/>
          <p:nvPr/>
        </p:nvSpPr>
        <p:spPr>
          <a:xfrm>
            <a:off x="10074" y="6515768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7810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7E0F8-92D5-4036-86A9-F74E4209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04" y="-1786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principais tendências tecnológicas estratégicas para 2022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73BED8-4A19-48DD-BDB4-E40E404E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1484784"/>
            <a:ext cx="9262664" cy="22269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11: Sistemas Autonômicos ---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09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Sistemas autônomos são sistemas físicos ou de software autogerenciados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aprendem com seus ambientes e modificam dinamicamente seus próprios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algoritmos em tempo real para otimizar seu comportamento em ecossistemas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complexos. Os sistemas autônomos criam um conjunto ágil de recursos tecnológicos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capazes de suportar novos requisitos e situações, otimizar o desempenho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defender-se contra ataques sem intervenção humana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E777F6-37EE-4918-8285-610782C3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" y="4077072"/>
            <a:ext cx="9096849" cy="15805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</a:rPr>
              <a:t>Tendência 12: IA generativa ---</a:t>
            </a: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 GRUPO 10</a:t>
            </a:r>
            <a:endParaRPr kumimoji="0" lang="pt-PT" altLang="pt-BR" sz="21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IA generativa aprende sobre artefatos a partir de dados e gera novas criações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inovadoras que são semelhantes ao original, mas não o repetem. A IA generativa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tem o potencial de criar novas formas de conteúdo criativo, como vídeo, e acelerar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os ciclos de P&amp;D em áreas que vão da medicina à criação de produtos</a:t>
            </a:r>
            <a:r>
              <a:rPr kumimoji="0" lang="pt-PT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844FF7-BD54-4D37-82D2-4FA59716592F}"/>
              </a:ext>
            </a:extLst>
          </p:cNvPr>
          <p:cNvSpPr txBox="1"/>
          <p:nvPr/>
        </p:nvSpPr>
        <p:spPr>
          <a:xfrm>
            <a:off x="10074" y="6515768"/>
            <a:ext cx="565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pt-BR" sz="1800" b="1" kern="1800" dirty="0" err="1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pt-BR" sz="1800" b="1" kern="1800" dirty="0">
                <a:solidFill>
                  <a:srgbClr val="0028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33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44D6-B173-4A26-B85C-2F17D21E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</a:t>
            </a:r>
            <a:r>
              <a:rPr lang="pt-BR" sz="22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Como a transformação digital funciona na prática?</a:t>
            </a:r>
            <a:br>
              <a:rPr lang="pt-B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sz="2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C47183-8DA4-4742-A2A8-49BB01C5F3E6}"/>
              </a:ext>
            </a:extLst>
          </p:cNvPr>
          <p:cNvSpPr txBox="1"/>
          <p:nvPr/>
        </p:nvSpPr>
        <p:spPr>
          <a:xfrm>
            <a:off x="422176" y="1295400"/>
            <a:ext cx="84520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Ao contrário do que muitos podem pensar, a transformação digital vai muito além da mera presença de uma marca na Internet. </a:t>
            </a:r>
          </a:p>
          <a:p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Sua atuação 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RENOVA TODA A </a:t>
            </a:r>
            <a:r>
              <a:rPr lang="pt-BR" b="1" dirty="0">
                <a:solidFill>
                  <a:srgbClr val="222222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DA EMPRESA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dando origem a um novo modelo de organização, no qual a </a:t>
            </a:r>
            <a:r>
              <a:rPr lang="pt-BR" b="1" dirty="0">
                <a:solidFill>
                  <a:srgbClr val="222222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ECNOLOGIA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está no centro de sua 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ESTRATÉGIA DE NEGÓCIOS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3D4631-3F72-442C-8BD2-44A15FFC19B5}"/>
              </a:ext>
            </a:extLst>
          </p:cNvPr>
          <p:cNvSpPr txBox="1"/>
          <p:nvPr/>
        </p:nvSpPr>
        <p:spPr>
          <a:xfrm>
            <a:off x="251519" y="3925908"/>
            <a:ext cx="8622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950"/>
              </a:spcAft>
            </a:pP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Isso significa que, seja qual for o ramo de atuação da empresa, pode-se investir em transformação digital, 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utilizando a tecnologia para melhorar seus processos internos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, aumentando a eficiência do seu negócio,  com o 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desconforto, </a:t>
            </a:r>
            <a:r>
              <a:rPr lang="pt-BR" sz="1800" b="1" dirty="0" err="1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inconformação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, criatividade das PESSOAS.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FFE6C1-788E-47EC-B473-AB5E358BD696}"/>
              </a:ext>
            </a:extLst>
          </p:cNvPr>
          <p:cNvSpPr txBox="1"/>
          <p:nvPr/>
        </p:nvSpPr>
        <p:spPr>
          <a:xfrm>
            <a:off x="1043608" y="3087708"/>
            <a:ext cx="7495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QUEM MOVIMENTA TUDO ISTO???????????????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2080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1DDFC-2305-49A4-875B-41A9844D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8-Exemplos de Transformação Digital</a:t>
            </a:r>
            <a:b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351D90-AA34-4B32-8EA0-E17007CD7631}"/>
              </a:ext>
            </a:extLst>
          </p:cNvPr>
          <p:cNvSpPr txBox="1"/>
          <p:nvPr/>
        </p:nvSpPr>
        <p:spPr>
          <a:xfrm>
            <a:off x="322177" y="1295400"/>
            <a:ext cx="851702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2025"/>
              </a:spcBef>
              <a:spcAft>
                <a:spcPts val="1275"/>
              </a:spcAft>
            </a:pPr>
            <a:r>
              <a:rPr lang="pt-BR" sz="2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– Big Data</a:t>
            </a:r>
            <a:endParaRPr lang="pt-BR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pt-BR" dirty="0">
                <a:solidFill>
                  <a:srgbClr val="222222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P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ermite uma 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tomada de decisões 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com base em um grande volume de dados, utilizando o conhecimento já disponível na Internet para fazer escolhas mais acertadas para o seu negócio. Sem dúvidas, uma ótima forma de tornar a empresa mais competitiva no mercado.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F631AA-371F-4E05-B2DD-193B602BB676}"/>
              </a:ext>
            </a:extLst>
          </p:cNvPr>
          <p:cNvSpPr txBox="1"/>
          <p:nvPr/>
        </p:nvSpPr>
        <p:spPr>
          <a:xfrm>
            <a:off x="322177" y="3140968"/>
            <a:ext cx="8517023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2025"/>
              </a:spcBef>
              <a:spcAft>
                <a:spcPts val="1275"/>
              </a:spcAft>
            </a:pPr>
            <a:r>
              <a:rPr lang="pt-BR" sz="2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– Automação de Marketing</a:t>
            </a:r>
            <a:endParaRPr lang="pt-BR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Pensando na qualidade da interação entre empresa e consumidores, e na necessidade de construir um melhor relacionamento, a </a:t>
            </a:r>
            <a:r>
              <a:rPr lang="pt-BR" sz="1800" b="1" u="sng" dirty="0">
                <a:solidFill>
                  <a:srgbClr val="4DB2EC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2"/>
              </a:rPr>
              <a:t>automação de marketing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 é uma prática fundamental.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Com uma coleta de dados aprimorada, além de proporcionar um planejamento de campanhas mais bem elaboradas, ainda permite </a:t>
            </a:r>
            <a:r>
              <a:rPr lang="pt-BR" sz="1800" b="1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otimizar a experiência dos consumidores</a:t>
            </a:r>
            <a:r>
              <a:rPr lang="pt-BR" sz="18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 por meio de conteúdos personalizados, de acordo com o momento e necessidades de cada um.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Áp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5792</TotalTime>
  <Words>5662</Words>
  <Application>Microsoft Office PowerPoint</Application>
  <PresentationFormat>Apresentação na tela (4:3)</PresentationFormat>
  <Paragraphs>488</Paragraphs>
  <Slides>73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22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98" baseType="lpstr">
      <vt:lpstr>-apple-system</vt:lpstr>
      <vt:lpstr>Arial</vt:lpstr>
      <vt:lpstr>Arial</vt:lpstr>
      <vt:lpstr>Book Antiqua</vt:lpstr>
      <vt:lpstr>Calibri</vt:lpstr>
      <vt:lpstr>Calibri Light</vt:lpstr>
      <vt:lpstr>Franklin Gothic Book</vt:lpstr>
      <vt:lpstr>Franklin Gothic Medium</vt:lpstr>
      <vt:lpstr>Google Sans</vt:lpstr>
      <vt:lpstr>inherit</vt:lpstr>
      <vt:lpstr>Lucida Sans</vt:lpstr>
      <vt:lpstr>Manrope</vt:lpstr>
      <vt:lpstr>Montserrat</vt:lpstr>
      <vt:lpstr>Open Sans</vt:lpstr>
      <vt:lpstr>Roboto</vt:lpstr>
      <vt:lpstr>Symbol</vt:lpstr>
      <vt:lpstr>system-ui</vt:lpstr>
      <vt:lpstr>Times New Roman</vt:lpstr>
      <vt:lpstr>Ubuntu</vt:lpstr>
      <vt:lpstr>Wingdings</vt:lpstr>
      <vt:lpstr>Wingdings 2</vt:lpstr>
      <vt:lpstr>Wingdings 3</vt:lpstr>
      <vt:lpstr>Viagem</vt:lpstr>
      <vt:lpstr>Ápice</vt:lpstr>
      <vt:lpstr>Worksheet</vt:lpstr>
      <vt:lpstr>APOSTILA 4-  Paradigmas de Inovação nas Empresas</vt:lpstr>
      <vt:lpstr>Apresentação do PowerPoint</vt:lpstr>
      <vt:lpstr>Apresentação do PowerPoint</vt:lpstr>
      <vt:lpstr>Apresentação do PowerPoint</vt:lpstr>
      <vt:lpstr>4. DESAFIOS DOS CIO’S</vt:lpstr>
      <vt:lpstr>5. Vantagens para as empresas</vt:lpstr>
      <vt:lpstr>6. Lições das empresas</vt:lpstr>
      <vt:lpstr>7. Como a transformação digital funciona na prática? </vt:lpstr>
      <vt:lpstr>8-Exemplos de Transformação Digital </vt:lpstr>
      <vt:lpstr>8- Exemplos de Transformação Digital </vt:lpstr>
      <vt:lpstr>9-     ELEMENTOS DA CRIATIVIDADE</vt:lpstr>
      <vt:lpstr>             10- RADAR DA INOVAÇÃO</vt:lpstr>
      <vt:lpstr>             10- RADAR DA INOVAÇÃO</vt:lpstr>
      <vt:lpstr>             10- RADAR DA INOVAÇÃO</vt:lpstr>
      <vt:lpstr>             10- RADAR DA INOVAÇÃO</vt:lpstr>
      <vt:lpstr>11- TIPOS DE INOVAÇÃO</vt:lpstr>
      <vt:lpstr>Apresentação do PowerPoint</vt:lpstr>
      <vt:lpstr>11- TIPOS DE INOVAÇÃO</vt:lpstr>
      <vt:lpstr>11- TIPOS DE INOVAÇÃO</vt:lpstr>
      <vt:lpstr>11- TIPOS DE INOVAÇÃO</vt:lpstr>
      <vt:lpstr>11 - TIPOS DE INOVAÇÃO</vt:lpstr>
      <vt:lpstr>11- TIPOS DE INOVAÇÃO</vt:lpstr>
      <vt:lpstr>11- TIPOS DE INOVAÇÃO</vt:lpstr>
      <vt:lpstr>11-  MELHORIA CONTÍNUA X INOVAÇÃO INCREMENTAL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11- TIPOS DE INOVAÇÃO</vt:lpstr>
      <vt:lpstr>12- dicas para “ como inovar”</vt:lpstr>
      <vt:lpstr>12- dicas para “ como inovar”</vt:lpstr>
      <vt:lpstr>12- dicas para “ como inovar”</vt:lpstr>
      <vt:lpstr>13- fatores críticos de sucesso(fcs)</vt:lpstr>
      <vt:lpstr>14- Ciclo de vida da inovação</vt:lpstr>
      <vt:lpstr>15- Indicadores de inovação</vt:lpstr>
      <vt:lpstr>15- Indicadores de inovação</vt:lpstr>
      <vt:lpstr>15- Indicadores de inovação</vt:lpstr>
      <vt:lpstr>15- Indicadores de inovação</vt:lpstr>
      <vt:lpstr>15- Indicadores de inovação</vt:lpstr>
      <vt:lpstr>15- Indicadores de inovação</vt:lpstr>
      <vt:lpstr>15-Indicadores de inovação</vt:lpstr>
      <vt:lpstr>15- Indicadores de inovação</vt:lpstr>
      <vt:lpstr>15- Indicadores de inovação</vt:lpstr>
      <vt:lpstr>15- Indicadores de inovação</vt:lpstr>
      <vt:lpstr>15- Indicadores de inovação</vt:lpstr>
      <vt:lpstr>15- European Innovation Scoreboard</vt:lpstr>
      <vt:lpstr>16- Fontes de inovação nas empresas</vt:lpstr>
      <vt:lpstr>17- CROWDFUNDING</vt:lpstr>
      <vt:lpstr>18- CULTURA DA INOVAÇÃO</vt:lpstr>
      <vt:lpstr>18- CULTURA DA INOVAÇÃO</vt:lpstr>
      <vt:lpstr>19- organizações exponenciais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principais tendências tecnológicas estratégicas para 2022</vt:lpstr>
      <vt:lpstr>  principais tendências tecnológicas estratégicas para 2022</vt:lpstr>
      <vt:lpstr>  principais tendências tecnológicas estratégicas para 2022</vt:lpstr>
      <vt:lpstr>  principais tendências tecnológicas estratégicas para 2022</vt:lpstr>
      <vt:lpstr>  principais tendências tecnológicas estratégicas para 2022</vt:lpstr>
      <vt:lpstr>  principais tendências tecnológicas estratégicas para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</dc:title>
  <dc:creator>Paulin</dc:creator>
  <cp:lastModifiedBy>Fernando Augusto dos Santos Ribeiro</cp:lastModifiedBy>
  <cp:revision>230</cp:revision>
  <dcterms:created xsi:type="dcterms:W3CDTF">2010-09-13T15:03:08Z</dcterms:created>
  <dcterms:modified xsi:type="dcterms:W3CDTF">2022-04-20T00:16:42Z</dcterms:modified>
</cp:coreProperties>
</file>