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8" r:id="rId3"/>
    <p:sldId id="299" r:id="rId4"/>
    <p:sldId id="274" r:id="rId5"/>
    <p:sldId id="275" r:id="rId6"/>
    <p:sldId id="276" r:id="rId7"/>
    <p:sldId id="277" r:id="rId8"/>
    <p:sldId id="278" r:id="rId9"/>
    <p:sldId id="279" r:id="rId10"/>
    <p:sldId id="286" r:id="rId11"/>
    <p:sldId id="281" r:id="rId12"/>
    <p:sldId id="285" r:id="rId13"/>
    <p:sldId id="282" r:id="rId14"/>
    <p:sldId id="283" r:id="rId15"/>
    <p:sldId id="287" r:id="rId16"/>
    <p:sldId id="288" r:id="rId17"/>
    <p:sldId id="289" r:id="rId18"/>
    <p:sldId id="290" r:id="rId19"/>
    <p:sldId id="291" r:id="rId20"/>
    <p:sldId id="292" r:id="rId21"/>
    <p:sldId id="295" r:id="rId22"/>
    <p:sldId id="296" r:id="rId23"/>
    <p:sldId id="300" r:id="rId24"/>
    <p:sldId id="293" r:id="rId25"/>
    <p:sldId id="294" r:id="rId2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6A2"/>
    <a:srgbClr val="94E5F0"/>
    <a:srgbClr val="ABEAF3"/>
    <a:srgbClr val="19636B"/>
    <a:srgbClr val="A5A5A6"/>
    <a:srgbClr val="B98A82"/>
    <a:srgbClr val="D3B6B1"/>
    <a:srgbClr val="E4AF9C"/>
    <a:srgbClr val="D17B5C"/>
    <a:srgbClr val="E0A5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C758FE-79CF-41C1-896A-5B71C0BA08A2}" type="doc">
      <dgm:prSet loTypeId="urn:microsoft.com/office/officeart/2005/8/layout/cycle4" loCatId="cycle" qsTypeId="urn:microsoft.com/office/officeart/2005/8/quickstyle/simple1" qsCatId="simple" csTypeId="urn:microsoft.com/office/officeart/2005/8/colors/colorful5" csCatId="colorful" phldr="1"/>
      <dgm:spPr/>
      <dgm:t>
        <a:bodyPr/>
        <a:lstStyle/>
        <a:p>
          <a:endParaRPr lang="es-ES"/>
        </a:p>
      </dgm:t>
    </dgm:pt>
    <dgm:pt modelId="{625AD3D0-B24D-4774-BDDF-6E5623AA0DDF}">
      <dgm:prSet phldrT="[Texto]"/>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s-MX" dirty="0">
              <a:effectLst/>
            </a:rPr>
            <a:t>Planear el Sistema de Administración por Resultados</a:t>
          </a:r>
          <a:endParaRPr lang="es-ES" dirty="0"/>
        </a:p>
      </dgm:t>
    </dgm:pt>
    <dgm:pt modelId="{C8746D49-DC27-4BE0-A2F0-D4EF10125C43}" type="parTrans" cxnId="{43209725-A651-4A00-9A26-C9951EE13B56}">
      <dgm:prSet/>
      <dgm:spPr/>
      <dgm:t>
        <a:bodyPr/>
        <a:lstStyle/>
        <a:p>
          <a:endParaRPr lang="es-ES"/>
        </a:p>
      </dgm:t>
    </dgm:pt>
    <dgm:pt modelId="{38572E0C-3F9D-47C3-95FE-277A095DC2AB}" type="sibTrans" cxnId="{43209725-A651-4A00-9A26-C9951EE13B56}">
      <dgm:prSet/>
      <dgm:spPr/>
      <dgm:t>
        <a:bodyPr/>
        <a:lstStyle/>
        <a:p>
          <a:endParaRPr lang="es-ES"/>
        </a:p>
      </dgm:t>
    </dgm:pt>
    <dgm:pt modelId="{22D7C4D0-46D7-4FCA-BA97-D15FED9AD8CA}">
      <dgm:prSet phldrT="[Texto]"/>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s-ES" dirty="0"/>
            <a:t>Elemento 1 de 4</a:t>
          </a:r>
        </a:p>
      </dgm:t>
    </dgm:pt>
    <dgm:pt modelId="{71C8A75F-1B16-49FA-9056-374F62E2EB8A}" type="parTrans" cxnId="{A6EA8EF6-E45D-42AB-B708-4B3C1007CD55}">
      <dgm:prSet/>
      <dgm:spPr/>
      <dgm:t>
        <a:bodyPr/>
        <a:lstStyle/>
        <a:p>
          <a:endParaRPr lang="es-ES"/>
        </a:p>
      </dgm:t>
    </dgm:pt>
    <dgm:pt modelId="{CB1B2E3D-6C69-4D8A-B060-E246F888F2A7}" type="sibTrans" cxnId="{A6EA8EF6-E45D-42AB-B708-4B3C1007CD55}">
      <dgm:prSet/>
      <dgm:spPr/>
      <dgm:t>
        <a:bodyPr/>
        <a:lstStyle/>
        <a:p>
          <a:endParaRPr lang="es-ES"/>
        </a:p>
      </dgm:t>
    </dgm:pt>
    <dgm:pt modelId="{F1165974-FBF4-4F1C-9FAA-D30B9CAA7FBB}">
      <dgm:prSet phldrT="[Texto]"/>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s-MX">
              <a:effectLst/>
            </a:rPr>
            <a:t>Seguimiento a los Indicadores Estratégicos</a:t>
          </a:r>
          <a:endParaRPr lang="es-ES" dirty="0"/>
        </a:p>
      </dgm:t>
    </dgm:pt>
    <dgm:pt modelId="{978DE3B3-C760-4339-A61E-C61B37B879B3}" type="parTrans" cxnId="{005097A1-6CD5-4406-A9E3-60C5867B68EC}">
      <dgm:prSet/>
      <dgm:spPr/>
      <dgm:t>
        <a:bodyPr/>
        <a:lstStyle/>
        <a:p>
          <a:endParaRPr lang="es-ES"/>
        </a:p>
      </dgm:t>
    </dgm:pt>
    <dgm:pt modelId="{926B5EA3-A296-4D0C-82BD-F9968BAC6F68}" type="sibTrans" cxnId="{005097A1-6CD5-4406-A9E3-60C5867B68EC}">
      <dgm:prSet/>
      <dgm:spPr/>
      <dgm:t>
        <a:bodyPr/>
        <a:lstStyle/>
        <a:p>
          <a:endParaRPr lang="es-ES"/>
        </a:p>
      </dgm:t>
    </dgm:pt>
    <dgm:pt modelId="{A964D6D9-8B8B-4135-BB78-C2351B37ABB7}">
      <dgm:prSet phldrT="[Texto]"/>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s-ES" dirty="0"/>
            <a:t>Elemento 2 de 4</a:t>
          </a:r>
        </a:p>
      </dgm:t>
    </dgm:pt>
    <dgm:pt modelId="{5A15B460-3759-45B2-B6FC-DD26A009BB98}" type="parTrans" cxnId="{E6434179-0B5E-41BC-A7A3-1E1EC6278654}">
      <dgm:prSet/>
      <dgm:spPr/>
      <dgm:t>
        <a:bodyPr/>
        <a:lstStyle/>
        <a:p>
          <a:endParaRPr lang="es-ES"/>
        </a:p>
      </dgm:t>
    </dgm:pt>
    <dgm:pt modelId="{801B881E-07BF-4073-9663-9FF4C5F5C1F4}" type="sibTrans" cxnId="{E6434179-0B5E-41BC-A7A3-1E1EC6278654}">
      <dgm:prSet/>
      <dgm:spPr/>
      <dgm:t>
        <a:bodyPr/>
        <a:lstStyle/>
        <a:p>
          <a:endParaRPr lang="es-ES"/>
        </a:p>
      </dgm:t>
    </dgm:pt>
    <dgm:pt modelId="{2A90BCE2-DB14-4897-941B-C1BEC8700D24}">
      <dgm:prSet phldrT="[Texto]"/>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s-MX">
              <a:effectLst/>
            </a:rPr>
            <a:t>Evaluar los Indicadores del Plan de Gobierno</a:t>
          </a:r>
          <a:endParaRPr lang="es-ES" dirty="0"/>
        </a:p>
      </dgm:t>
    </dgm:pt>
    <dgm:pt modelId="{145323CD-A88D-4107-B88D-2ABDF93D7BA0}" type="parTrans" cxnId="{119F8FDD-AF9A-49E7-9641-86961F72C5B9}">
      <dgm:prSet/>
      <dgm:spPr/>
      <dgm:t>
        <a:bodyPr/>
        <a:lstStyle/>
        <a:p>
          <a:endParaRPr lang="es-ES"/>
        </a:p>
      </dgm:t>
    </dgm:pt>
    <dgm:pt modelId="{F73C700C-3FF4-41F4-AC59-E4A706E5C4B7}" type="sibTrans" cxnId="{119F8FDD-AF9A-49E7-9641-86961F72C5B9}">
      <dgm:prSet/>
      <dgm:spPr/>
      <dgm:t>
        <a:bodyPr/>
        <a:lstStyle/>
        <a:p>
          <a:endParaRPr lang="es-ES"/>
        </a:p>
      </dgm:t>
    </dgm:pt>
    <dgm:pt modelId="{BD6400C1-EAC9-4392-8925-E6566E83B2C1}">
      <dgm:prSet phldrT="[Texto]"/>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s-ES" dirty="0"/>
            <a:t>Elemento 3 de 4</a:t>
          </a:r>
        </a:p>
      </dgm:t>
    </dgm:pt>
    <dgm:pt modelId="{E69B75A3-E381-480F-9DC2-A4363A0BFDB9}" type="parTrans" cxnId="{A5350526-94BC-48AB-87D0-8E68326F39AA}">
      <dgm:prSet/>
      <dgm:spPr/>
      <dgm:t>
        <a:bodyPr/>
        <a:lstStyle/>
        <a:p>
          <a:endParaRPr lang="es-ES"/>
        </a:p>
      </dgm:t>
    </dgm:pt>
    <dgm:pt modelId="{13AD7155-6031-46BC-8790-34974E9AA37A}" type="sibTrans" cxnId="{A5350526-94BC-48AB-87D0-8E68326F39AA}">
      <dgm:prSet/>
      <dgm:spPr/>
      <dgm:t>
        <a:bodyPr/>
        <a:lstStyle/>
        <a:p>
          <a:endParaRPr lang="es-ES"/>
        </a:p>
      </dgm:t>
    </dgm:pt>
    <dgm:pt modelId="{7ACE8257-64A8-4545-A30A-394196D3F0C3}">
      <dgm:prSet phldrT="[Texto]"/>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s-MX">
              <a:effectLst/>
            </a:rPr>
            <a:t>Comunicar los Resultados</a:t>
          </a:r>
          <a:endParaRPr lang="es-ES" dirty="0"/>
        </a:p>
      </dgm:t>
    </dgm:pt>
    <dgm:pt modelId="{61C53815-9279-4A2F-AA39-06BA16824E1C}" type="parTrans" cxnId="{BABD3BF6-6171-4CBF-8F8F-F38ADC1238D8}">
      <dgm:prSet/>
      <dgm:spPr/>
      <dgm:t>
        <a:bodyPr/>
        <a:lstStyle/>
        <a:p>
          <a:endParaRPr lang="es-ES"/>
        </a:p>
      </dgm:t>
    </dgm:pt>
    <dgm:pt modelId="{DF18E102-B59A-4284-BE40-3E696E54B60D}" type="sibTrans" cxnId="{BABD3BF6-6171-4CBF-8F8F-F38ADC1238D8}">
      <dgm:prSet/>
      <dgm:spPr/>
      <dgm:t>
        <a:bodyPr/>
        <a:lstStyle/>
        <a:p>
          <a:endParaRPr lang="es-ES"/>
        </a:p>
      </dgm:t>
    </dgm:pt>
    <dgm:pt modelId="{AD1E96B4-E7DA-421E-9447-8259FEE2F695}">
      <dgm:prSet phldrT="[Texto]"/>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s-ES"/>
            <a:t>Elemento 4 de </a:t>
          </a:r>
          <a:r>
            <a:rPr lang="es-ES" dirty="0"/>
            <a:t>4</a:t>
          </a:r>
        </a:p>
      </dgm:t>
    </dgm:pt>
    <dgm:pt modelId="{74C58754-7586-4138-BEE2-CD581766CF85}" type="parTrans" cxnId="{CD62B4C8-85C7-4F03-AEE8-532448AEE412}">
      <dgm:prSet/>
      <dgm:spPr/>
      <dgm:t>
        <a:bodyPr/>
        <a:lstStyle/>
        <a:p>
          <a:endParaRPr lang="es-ES"/>
        </a:p>
      </dgm:t>
    </dgm:pt>
    <dgm:pt modelId="{D1FCEBBE-5E4F-40C3-ADD8-93B10D1565C7}" type="sibTrans" cxnId="{CD62B4C8-85C7-4F03-AEE8-532448AEE412}">
      <dgm:prSet/>
      <dgm:spPr/>
      <dgm:t>
        <a:bodyPr/>
        <a:lstStyle/>
        <a:p>
          <a:endParaRPr lang="es-ES"/>
        </a:p>
      </dgm:t>
    </dgm:pt>
    <dgm:pt modelId="{F4B348B5-C401-404E-9695-62CCC450E989}" type="pres">
      <dgm:prSet presAssocID="{C6C758FE-79CF-41C1-896A-5B71C0BA08A2}" presName="cycleMatrixDiagram" presStyleCnt="0">
        <dgm:presLayoutVars>
          <dgm:chMax val="1"/>
          <dgm:dir/>
          <dgm:animLvl val="lvl"/>
          <dgm:resizeHandles val="exact"/>
        </dgm:presLayoutVars>
      </dgm:prSet>
      <dgm:spPr/>
    </dgm:pt>
    <dgm:pt modelId="{7239EF8A-9A1B-4C6F-9907-84E57827E2F7}" type="pres">
      <dgm:prSet presAssocID="{C6C758FE-79CF-41C1-896A-5B71C0BA08A2}" presName="children" presStyleCnt="0"/>
      <dgm:spPr/>
    </dgm:pt>
    <dgm:pt modelId="{C254FD8D-EA2E-4020-9ADC-F29C0FABC225}" type="pres">
      <dgm:prSet presAssocID="{C6C758FE-79CF-41C1-896A-5B71C0BA08A2}" presName="child1group" presStyleCnt="0"/>
      <dgm:spPr/>
    </dgm:pt>
    <dgm:pt modelId="{066254D5-AC2D-40EA-922C-8C894FAFDE19}" type="pres">
      <dgm:prSet presAssocID="{C6C758FE-79CF-41C1-896A-5B71C0BA08A2}" presName="child1" presStyleLbl="bgAcc1" presStyleIdx="0" presStyleCnt="4"/>
      <dgm:spPr/>
    </dgm:pt>
    <dgm:pt modelId="{4104D489-CB71-4098-BDAB-7E035BD332CF}" type="pres">
      <dgm:prSet presAssocID="{C6C758FE-79CF-41C1-896A-5B71C0BA08A2}" presName="child1Text" presStyleLbl="bgAcc1" presStyleIdx="0" presStyleCnt="4">
        <dgm:presLayoutVars>
          <dgm:bulletEnabled val="1"/>
        </dgm:presLayoutVars>
      </dgm:prSet>
      <dgm:spPr/>
    </dgm:pt>
    <dgm:pt modelId="{ADA71E1E-FE86-45E0-BD19-7C29345F424B}" type="pres">
      <dgm:prSet presAssocID="{C6C758FE-79CF-41C1-896A-5B71C0BA08A2}" presName="child2group" presStyleCnt="0"/>
      <dgm:spPr/>
    </dgm:pt>
    <dgm:pt modelId="{64D9129D-61ED-4896-84A6-336184B6AFD1}" type="pres">
      <dgm:prSet presAssocID="{C6C758FE-79CF-41C1-896A-5B71C0BA08A2}" presName="child2" presStyleLbl="bgAcc1" presStyleIdx="1" presStyleCnt="4"/>
      <dgm:spPr/>
    </dgm:pt>
    <dgm:pt modelId="{B923A722-A518-4A9F-BDC0-EA1857A18268}" type="pres">
      <dgm:prSet presAssocID="{C6C758FE-79CF-41C1-896A-5B71C0BA08A2}" presName="child2Text" presStyleLbl="bgAcc1" presStyleIdx="1" presStyleCnt="4">
        <dgm:presLayoutVars>
          <dgm:bulletEnabled val="1"/>
        </dgm:presLayoutVars>
      </dgm:prSet>
      <dgm:spPr/>
    </dgm:pt>
    <dgm:pt modelId="{C4AC37C9-D84F-45BC-9C7F-7D4B2B64FFD0}" type="pres">
      <dgm:prSet presAssocID="{C6C758FE-79CF-41C1-896A-5B71C0BA08A2}" presName="child3group" presStyleCnt="0"/>
      <dgm:spPr/>
    </dgm:pt>
    <dgm:pt modelId="{BF9EA6C2-E737-41F0-B864-4A55AE67375D}" type="pres">
      <dgm:prSet presAssocID="{C6C758FE-79CF-41C1-896A-5B71C0BA08A2}" presName="child3" presStyleLbl="bgAcc1" presStyleIdx="2" presStyleCnt="4"/>
      <dgm:spPr/>
    </dgm:pt>
    <dgm:pt modelId="{F9B86F1A-2633-498F-9F9C-E9F93BA1C3FD}" type="pres">
      <dgm:prSet presAssocID="{C6C758FE-79CF-41C1-896A-5B71C0BA08A2}" presName="child3Text" presStyleLbl="bgAcc1" presStyleIdx="2" presStyleCnt="4">
        <dgm:presLayoutVars>
          <dgm:bulletEnabled val="1"/>
        </dgm:presLayoutVars>
      </dgm:prSet>
      <dgm:spPr/>
    </dgm:pt>
    <dgm:pt modelId="{A80A475A-6557-4233-BDE7-76CE28D6CFE8}" type="pres">
      <dgm:prSet presAssocID="{C6C758FE-79CF-41C1-896A-5B71C0BA08A2}" presName="child4group" presStyleCnt="0"/>
      <dgm:spPr/>
    </dgm:pt>
    <dgm:pt modelId="{BA90910F-9A68-4A85-B889-F5F8609E4365}" type="pres">
      <dgm:prSet presAssocID="{C6C758FE-79CF-41C1-896A-5B71C0BA08A2}" presName="child4" presStyleLbl="bgAcc1" presStyleIdx="3" presStyleCnt="4"/>
      <dgm:spPr/>
    </dgm:pt>
    <dgm:pt modelId="{B2EDB16F-B007-444C-8928-3FC119B5EE8F}" type="pres">
      <dgm:prSet presAssocID="{C6C758FE-79CF-41C1-896A-5B71C0BA08A2}" presName="child4Text" presStyleLbl="bgAcc1" presStyleIdx="3" presStyleCnt="4">
        <dgm:presLayoutVars>
          <dgm:bulletEnabled val="1"/>
        </dgm:presLayoutVars>
      </dgm:prSet>
      <dgm:spPr/>
    </dgm:pt>
    <dgm:pt modelId="{78BBAA3C-991F-4259-8D64-CA5B843FA667}" type="pres">
      <dgm:prSet presAssocID="{C6C758FE-79CF-41C1-896A-5B71C0BA08A2}" presName="childPlaceholder" presStyleCnt="0"/>
      <dgm:spPr/>
    </dgm:pt>
    <dgm:pt modelId="{8804A7B6-8F78-4A27-A6D5-057441F302C8}" type="pres">
      <dgm:prSet presAssocID="{C6C758FE-79CF-41C1-896A-5B71C0BA08A2}" presName="circle" presStyleCnt="0"/>
      <dgm:spPr/>
    </dgm:pt>
    <dgm:pt modelId="{FAEACFAB-E265-4940-8A2E-08DAEAAD58D3}" type="pres">
      <dgm:prSet presAssocID="{C6C758FE-79CF-41C1-896A-5B71C0BA08A2}" presName="quadrant1" presStyleLbl="node1" presStyleIdx="0" presStyleCnt="4">
        <dgm:presLayoutVars>
          <dgm:chMax val="1"/>
          <dgm:bulletEnabled val="1"/>
        </dgm:presLayoutVars>
      </dgm:prSet>
      <dgm:spPr/>
    </dgm:pt>
    <dgm:pt modelId="{821593DA-5299-42D0-91C1-B667C96A5CD6}" type="pres">
      <dgm:prSet presAssocID="{C6C758FE-79CF-41C1-896A-5B71C0BA08A2}" presName="quadrant2" presStyleLbl="node1" presStyleIdx="1" presStyleCnt="4">
        <dgm:presLayoutVars>
          <dgm:chMax val="1"/>
          <dgm:bulletEnabled val="1"/>
        </dgm:presLayoutVars>
      </dgm:prSet>
      <dgm:spPr/>
    </dgm:pt>
    <dgm:pt modelId="{DC68A0B2-FF33-4F60-887A-EB692553B99F}" type="pres">
      <dgm:prSet presAssocID="{C6C758FE-79CF-41C1-896A-5B71C0BA08A2}" presName="quadrant3" presStyleLbl="node1" presStyleIdx="2" presStyleCnt="4">
        <dgm:presLayoutVars>
          <dgm:chMax val="1"/>
          <dgm:bulletEnabled val="1"/>
        </dgm:presLayoutVars>
      </dgm:prSet>
      <dgm:spPr/>
    </dgm:pt>
    <dgm:pt modelId="{BA56BE42-E5DE-4EB7-B3C6-B3213614B58B}" type="pres">
      <dgm:prSet presAssocID="{C6C758FE-79CF-41C1-896A-5B71C0BA08A2}" presName="quadrant4" presStyleLbl="node1" presStyleIdx="3" presStyleCnt="4">
        <dgm:presLayoutVars>
          <dgm:chMax val="1"/>
          <dgm:bulletEnabled val="1"/>
        </dgm:presLayoutVars>
      </dgm:prSet>
      <dgm:spPr/>
    </dgm:pt>
    <dgm:pt modelId="{8DAC2467-CC60-4934-ABB6-9C5CD634198D}" type="pres">
      <dgm:prSet presAssocID="{C6C758FE-79CF-41C1-896A-5B71C0BA08A2}" presName="quadrantPlaceholder" presStyleCnt="0"/>
      <dgm:spPr/>
    </dgm:pt>
    <dgm:pt modelId="{47E55DAA-023D-4329-9B09-1372FECABE7D}" type="pres">
      <dgm:prSet presAssocID="{C6C758FE-79CF-41C1-896A-5B71C0BA08A2}" presName="center1" presStyleLbl="fgShp" presStyleIdx="0" presStyleCnt="2"/>
      <dgm:spPr/>
    </dgm:pt>
    <dgm:pt modelId="{2B0EA11A-A99A-42A3-810C-7C4FBB042FCB}" type="pres">
      <dgm:prSet presAssocID="{C6C758FE-79CF-41C1-896A-5B71C0BA08A2}" presName="center2" presStyleLbl="fgShp" presStyleIdx="1" presStyleCnt="2"/>
      <dgm:spPr/>
    </dgm:pt>
  </dgm:ptLst>
  <dgm:cxnLst>
    <dgm:cxn modelId="{94879D08-7455-4B29-B4A2-E06286E714E5}" type="presOf" srcId="{2A90BCE2-DB14-4897-941B-C1BEC8700D24}" destId="{DC68A0B2-FF33-4F60-887A-EB692553B99F}" srcOrd="0" destOrd="0" presId="urn:microsoft.com/office/officeart/2005/8/layout/cycle4"/>
    <dgm:cxn modelId="{EA62F51F-EF1D-41E7-BD13-FC068CAE350B}" type="presOf" srcId="{625AD3D0-B24D-4774-BDDF-6E5623AA0DDF}" destId="{FAEACFAB-E265-4940-8A2E-08DAEAAD58D3}" srcOrd="0" destOrd="0" presId="urn:microsoft.com/office/officeart/2005/8/layout/cycle4"/>
    <dgm:cxn modelId="{43209725-A651-4A00-9A26-C9951EE13B56}" srcId="{C6C758FE-79CF-41C1-896A-5B71C0BA08A2}" destId="{625AD3D0-B24D-4774-BDDF-6E5623AA0DDF}" srcOrd="0" destOrd="0" parTransId="{C8746D49-DC27-4BE0-A2F0-D4EF10125C43}" sibTransId="{38572E0C-3F9D-47C3-95FE-277A095DC2AB}"/>
    <dgm:cxn modelId="{A5350526-94BC-48AB-87D0-8E68326F39AA}" srcId="{2A90BCE2-DB14-4897-941B-C1BEC8700D24}" destId="{BD6400C1-EAC9-4392-8925-E6566E83B2C1}" srcOrd="0" destOrd="0" parTransId="{E69B75A3-E381-480F-9DC2-A4363A0BFDB9}" sibTransId="{13AD7155-6031-46BC-8790-34974E9AA37A}"/>
    <dgm:cxn modelId="{C4D69327-5DAB-41B1-8325-7099C75BA600}" type="presOf" srcId="{F1165974-FBF4-4F1C-9FAA-D30B9CAA7FBB}" destId="{821593DA-5299-42D0-91C1-B667C96A5CD6}" srcOrd="0" destOrd="0" presId="urn:microsoft.com/office/officeart/2005/8/layout/cycle4"/>
    <dgm:cxn modelId="{19882644-D8CF-43A7-B9FD-1389EE2FA010}" type="presOf" srcId="{22D7C4D0-46D7-4FCA-BA97-D15FED9AD8CA}" destId="{4104D489-CB71-4098-BDAB-7E035BD332CF}" srcOrd="1" destOrd="0" presId="urn:microsoft.com/office/officeart/2005/8/layout/cycle4"/>
    <dgm:cxn modelId="{C7043F4F-A869-4E14-82DA-4B0EE1363110}" type="presOf" srcId="{A964D6D9-8B8B-4135-BB78-C2351B37ABB7}" destId="{64D9129D-61ED-4896-84A6-336184B6AFD1}" srcOrd="0" destOrd="0" presId="urn:microsoft.com/office/officeart/2005/8/layout/cycle4"/>
    <dgm:cxn modelId="{E6434179-0B5E-41BC-A7A3-1E1EC6278654}" srcId="{F1165974-FBF4-4F1C-9FAA-D30B9CAA7FBB}" destId="{A964D6D9-8B8B-4135-BB78-C2351B37ABB7}" srcOrd="0" destOrd="0" parTransId="{5A15B460-3759-45B2-B6FC-DD26A009BB98}" sibTransId="{801B881E-07BF-4073-9663-9FF4C5F5C1F4}"/>
    <dgm:cxn modelId="{E5F9CD91-C078-42D5-BF9A-61AF6BC279B0}" type="presOf" srcId="{BD6400C1-EAC9-4392-8925-E6566E83B2C1}" destId="{F9B86F1A-2633-498F-9F9C-E9F93BA1C3FD}" srcOrd="1" destOrd="0" presId="urn:microsoft.com/office/officeart/2005/8/layout/cycle4"/>
    <dgm:cxn modelId="{1CD85093-585E-45D6-8B3B-6F46713B3AF7}" type="presOf" srcId="{C6C758FE-79CF-41C1-896A-5B71C0BA08A2}" destId="{F4B348B5-C401-404E-9695-62CCC450E989}" srcOrd="0" destOrd="0" presId="urn:microsoft.com/office/officeart/2005/8/layout/cycle4"/>
    <dgm:cxn modelId="{005097A1-6CD5-4406-A9E3-60C5867B68EC}" srcId="{C6C758FE-79CF-41C1-896A-5B71C0BA08A2}" destId="{F1165974-FBF4-4F1C-9FAA-D30B9CAA7FBB}" srcOrd="1" destOrd="0" parTransId="{978DE3B3-C760-4339-A61E-C61B37B879B3}" sibTransId="{926B5EA3-A296-4D0C-82BD-F9968BAC6F68}"/>
    <dgm:cxn modelId="{6A2A23A3-8F13-4410-9D7F-DA1565686F5A}" type="presOf" srcId="{7ACE8257-64A8-4545-A30A-394196D3F0C3}" destId="{BA56BE42-E5DE-4EB7-B3C6-B3213614B58B}" srcOrd="0" destOrd="0" presId="urn:microsoft.com/office/officeart/2005/8/layout/cycle4"/>
    <dgm:cxn modelId="{F48F5FB6-56BF-47F0-91BC-844BF64DC8A7}" type="presOf" srcId="{BD6400C1-EAC9-4392-8925-E6566E83B2C1}" destId="{BF9EA6C2-E737-41F0-B864-4A55AE67375D}" srcOrd="0" destOrd="0" presId="urn:microsoft.com/office/officeart/2005/8/layout/cycle4"/>
    <dgm:cxn modelId="{CD62B4C8-85C7-4F03-AEE8-532448AEE412}" srcId="{7ACE8257-64A8-4545-A30A-394196D3F0C3}" destId="{AD1E96B4-E7DA-421E-9447-8259FEE2F695}" srcOrd="0" destOrd="0" parTransId="{74C58754-7586-4138-BEE2-CD581766CF85}" sibTransId="{D1FCEBBE-5E4F-40C3-ADD8-93B10D1565C7}"/>
    <dgm:cxn modelId="{B54387CE-5A11-49FB-92FB-6B996CE5BF5D}" type="presOf" srcId="{A964D6D9-8B8B-4135-BB78-C2351B37ABB7}" destId="{B923A722-A518-4A9F-BDC0-EA1857A18268}" srcOrd="1" destOrd="0" presId="urn:microsoft.com/office/officeart/2005/8/layout/cycle4"/>
    <dgm:cxn modelId="{0F3E00D5-CA71-49ED-8200-85AD2D6E1084}" type="presOf" srcId="{AD1E96B4-E7DA-421E-9447-8259FEE2F695}" destId="{BA90910F-9A68-4A85-B889-F5F8609E4365}" srcOrd="0" destOrd="0" presId="urn:microsoft.com/office/officeart/2005/8/layout/cycle4"/>
    <dgm:cxn modelId="{119F8FDD-AF9A-49E7-9641-86961F72C5B9}" srcId="{C6C758FE-79CF-41C1-896A-5B71C0BA08A2}" destId="{2A90BCE2-DB14-4897-941B-C1BEC8700D24}" srcOrd="2" destOrd="0" parTransId="{145323CD-A88D-4107-B88D-2ABDF93D7BA0}" sibTransId="{F73C700C-3FF4-41F4-AC59-E4A706E5C4B7}"/>
    <dgm:cxn modelId="{1D50C1E4-B00B-4E31-BAA7-8CD2DB2BD96D}" type="presOf" srcId="{22D7C4D0-46D7-4FCA-BA97-D15FED9AD8CA}" destId="{066254D5-AC2D-40EA-922C-8C894FAFDE19}" srcOrd="0" destOrd="0" presId="urn:microsoft.com/office/officeart/2005/8/layout/cycle4"/>
    <dgm:cxn modelId="{F7B462E8-6965-495D-A7D6-3053421071CC}" type="presOf" srcId="{AD1E96B4-E7DA-421E-9447-8259FEE2F695}" destId="{B2EDB16F-B007-444C-8928-3FC119B5EE8F}" srcOrd="1" destOrd="0" presId="urn:microsoft.com/office/officeart/2005/8/layout/cycle4"/>
    <dgm:cxn modelId="{BABD3BF6-6171-4CBF-8F8F-F38ADC1238D8}" srcId="{C6C758FE-79CF-41C1-896A-5B71C0BA08A2}" destId="{7ACE8257-64A8-4545-A30A-394196D3F0C3}" srcOrd="3" destOrd="0" parTransId="{61C53815-9279-4A2F-AA39-06BA16824E1C}" sibTransId="{DF18E102-B59A-4284-BE40-3E696E54B60D}"/>
    <dgm:cxn modelId="{A6EA8EF6-E45D-42AB-B708-4B3C1007CD55}" srcId="{625AD3D0-B24D-4774-BDDF-6E5623AA0DDF}" destId="{22D7C4D0-46D7-4FCA-BA97-D15FED9AD8CA}" srcOrd="0" destOrd="0" parTransId="{71C8A75F-1B16-49FA-9056-374F62E2EB8A}" sibTransId="{CB1B2E3D-6C69-4D8A-B060-E246F888F2A7}"/>
    <dgm:cxn modelId="{E92807FB-3538-4D14-971B-84AA27210DB8}" type="presParOf" srcId="{F4B348B5-C401-404E-9695-62CCC450E989}" destId="{7239EF8A-9A1B-4C6F-9907-84E57827E2F7}" srcOrd="0" destOrd="0" presId="urn:microsoft.com/office/officeart/2005/8/layout/cycle4"/>
    <dgm:cxn modelId="{F9BEC24E-944E-4085-979C-2AD3D3E2F1A9}" type="presParOf" srcId="{7239EF8A-9A1B-4C6F-9907-84E57827E2F7}" destId="{C254FD8D-EA2E-4020-9ADC-F29C0FABC225}" srcOrd="0" destOrd="0" presId="urn:microsoft.com/office/officeart/2005/8/layout/cycle4"/>
    <dgm:cxn modelId="{BCFEEF23-67F5-4F99-BAA9-3D2C455E5279}" type="presParOf" srcId="{C254FD8D-EA2E-4020-9ADC-F29C0FABC225}" destId="{066254D5-AC2D-40EA-922C-8C894FAFDE19}" srcOrd="0" destOrd="0" presId="urn:microsoft.com/office/officeart/2005/8/layout/cycle4"/>
    <dgm:cxn modelId="{A5BDF346-BA65-4671-AEDE-E0A00A29D869}" type="presParOf" srcId="{C254FD8D-EA2E-4020-9ADC-F29C0FABC225}" destId="{4104D489-CB71-4098-BDAB-7E035BD332CF}" srcOrd="1" destOrd="0" presId="urn:microsoft.com/office/officeart/2005/8/layout/cycle4"/>
    <dgm:cxn modelId="{82DE7516-0941-40C2-A445-4C7A6719779F}" type="presParOf" srcId="{7239EF8A-9A1B-4C6F-9907-84E57827E2F7}" destId="{ADA71E1E-FE86-45E0-BD19-7C29345F424B}" srcOrd="1" destOrd="0" presId="urn:microsoft.com/office/officeart/2005/8/layout/cycle4"/>
    <dgm:cxn modelId="{564C9889-4CFD-4743-A6FF-9A9DBCAC48E9}" type="presParOf" srcId="{ADA71E1E-FE86-45E0-BD19-7C29345F424B}" destId="{64D9129D-61ED-4896-84A6-336184B6AFD1}" srcOrd="0" destOrd="0" presId="urn:microsoft.com/office/officeart/2005/8/layout/cycle4"/>
    <dgm:cxn modelId="{AA1AC051-5E2B-48EA-9210-156556123F12}" type="presParOf" srcId="{ADA71E1E-FE86-45E0-BD19-7C29345F424B}" destId="{B923A722-A518-4A9F-BDC0-EA1857A18268}" srcOrd="1" destOrd="0" presId="urn:microsoft.com/office/officeart/2005/8/layout/cycle4"/>
    <dgm:cxn modelId="{840E1B14-F11C-4F35-9C6E-E52995F9C569}" type="presParOf" srcId="{7239EF8A-9A1B-4C6F-9907-84E57827E2F7}" destId="{C4AC37C9-D84F-45BC-9C7F-7D4B2B64FFD0}" srcOrd="2" destOrd="0" presId="urn:microsoft.com/office/officeart/2005/8/layout/cycle4"/>
    <dgm:cxn modelId="{2C8C3644-F7C5-4397-A1C0-7F537C2E74D2}" type="presParOf" srcId="{C4AC37C9-D84F-45BC-9C7F-7D4B2B64FFD0}" destId="{BF9EA6C2-E737-41F0-B864-4A55AE67375D}" srcOrd="0" destOrd="0" presId="urn:microsoft.com/office/officeart/2005/8/layout/cycle4"/>
    <dgm:cxn modelId="{747959F7-6BA3-4712-B0F2-53EAEFEA6515}" type="presParOf" srcId="{C4AC37C9-D84F-45BC-9C7F-7D4B2B64FFD0}" destId="{F9B86F1A-2633-498F-9F9C-E9F93BA1C3FD}" srcOrd="1" destOrd="0" presId="urn:microsoft.com/office/officeart/2005/8/layout/cycle4"/>
    <dgm:cxn modelId="{FC3A9F83-28F2-42B0-B2ED-15FB219A81BB}" type="presParOf" srcId="{7239EF8A-9A1B-4C6F-9907-84E57827E2F7}" destId="{A80A475A-6557-4233-BDE7-76CE28D6CFE8}" srcOrd="3" destOrd="0" presId="urn:microsoft.com/office/officeart/2005/8/layout/cycle4"/>
    <dgm:cxn modelId="{33F5AC3E-2CDA-4940-8C2C-7BDF66A62ECE}" type="presParOf" srcId="{A80A475A-6557-4233-BDE7-76CE28D6CFE8}" destId="{BA90910F-9A68-4A85-B889-F5F8609E4365}" srcOrd="0" destOrd="0" presId="urn:microsoft.com/office/officeart/2005/8/layout/cycle4"/>
    <dgm:cxn modelId="{1D19D2EF-0C37-4F2F-9EDB-FD1D8DF7EC9A}" type="presParOf" srcId="{A80A475A-6557-4233-BDE7-76CE28D6CFE8}" destId="{B2EDB16F-B007-444C-8928-3FC119B5EE8F}" srcOrd="1" destOrd="0" presId="urn:microsoft.com/office/officeart/2005/8/layout/cycle4"/>
    <dgm:cxn modelId="{5EB37769-9F17-4F3E-824B-98951150994A}" type="presParOf" srcId="{7239EF8A-9A1B-4C6F-9907-84E57827E2F7}" destId="{78BBAA3C-991F-4259-8D64-CA5B843FA667}" srcOrd="4" destOrd="0" presId="urn:microsoft.com/office/officeart/2005/8/layout/cycle4"/>
    <dgm:cxn modelId="{D6B95DD3-3A22-43EC-9E5F-693215F196B0}" type="presParOf" srcId="{F4B348B5-C401-404E-9695-62CCC450E989}" destId="{8804A7B6-8F78-4A27-A6D5-057441F302C8}" srcOrd="1" destOrd="0" presId="urn:microsoft.com/office/officeart/2005/8/layout/cycle4"/>
    <dgm:cxn modelId="{355584FF-E7C4-4D98-83BC-66EBAE700F52}" type="presParOf" srcId="{8804A7B6-8F78-4A27-A6D5-057441F302C8}" destId="{FAEACFAB-E265-4940-8A2E-08DAEAAD58D3}" srcOrd="0" destOrd="0" presId="urn:microsoft.com/office/officeart/2005/8/layout/cycle4"/>
    <dgm:cxn modelId="{D68207C3-1B2F-4D36-AD48-036525F6CD27}" type="presParOf" srcId="{8804A7B6-8F78-4A27-A6D5-057441F302C8}" destId="{821593DA-5299-42D0-91C1-B667C96A5CD6}" srcOrd="1" destOrd="0" presId="urn:microsoft.com/office/officeart/2005/8/layout/cycle4"/>
    <dgm:cxn modelId="{A8961976-9D06-4BCB-9F18-92CFE74D5600}" type="presParOf" srcId="{8804A7B6-8F78-4A27-A6D5-057441F302C8}" destId="{DC68A0B2-FF33-4F60-887A-EB692553B99F}" srcOrd="2" destOrd="0" presId="urn:microsoft.com/office/officeart/2005/8/layout/cycle4"/>
    <dgm:cxn modelId="{A4CA3898-2B43-4340-9413-F877C2BF799F}" type="presParOf" srcId="{8804A7B6-8F78-4A27-A6D5-057441F302C8}" destId="{BA56BE42-E5DE-4EB7-B3C6-B3213614B58B}" srcOrd="3" destOrd="0" presId="urn:microsoft.com/office/officeart/2005/8/layout/cycle4"/>
    <dgm:cxn modelId="{7555469A-4144-4503-B793-E7A83CF9C0DE}" type="presParOf" srcId="{8804A7B6-8F78-4A27-A6D5-057441F302C8}" destId="{8DAC2467-CC60-4934-ABB6-9C5CD634198D}" srcOrd="4" destOrd="0" presId="urn:microsoft.com/office/officeart/2005/8/layout/cycle4"/>
    <dgm:cxn modelId="{881D9542-2288-4A1A-9451-02F810C90EAD}" type="presParOf" srcId="{F4B348B5-C401-404E-9695-62CCC450E989}" destId="{47E55DAA-023D-4329-9B09-1372FECABE7D}" srcOrd="2" destOrd="0" presId="urn:microsoft.com/office/officeart/2005/8/layout/cycle4"/>
    <dgm:cxn modelId="{81499E5C-8B04-4B33-B541-B3E933CD48E4}" type="presParOf" srcId="{F4B348B5-C401-404E-9695-62CCC450E989}" destId="{2B0EA11A-A99A-42A3-810C-7C4FBB042FCB}"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1C09D-8D08-49D9-B016-EDC2E7141E69}" type="doc">
      <dgm:prSet loTypeId="urn:microsoft.com/office/officeart/2005/8/layout/vList6" loCatId="list" qsTypeId="urn:microsoft.com/office/officeart/2005/8/quickstyle/simple1" qsCatId="simple" csTypeId="urn:microsoft.com/office/officeart/2005/8/colors/colorful5" csCatId="colorful" phldr="1"/>
      <dgm:spPr/>
      <dgm:t>
        <a:bodyPr/>
        <a:lstStyle/>
        <a:p>
          <a:endParaRPr lang="es-ES"/>
        </a:p>
      </dgm:t>
    </dgm:pt>
    <dgm:pt modelId="{220F9372-4303-41F9-9F3F-C72E45AE69AD}">
      <dgm:prSet phldrT="[Texto]"/>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s-MX" b="1">
              <a:effectLst/>
              <a:latin typeface="Arial" panose="020B0604020202020204" pitchFamily="34" charset="0"/>
              <a:cs typeface="Arial" panose="020B0604020202020204" pitchFamily="34" charset="0"/>
            </a:rPr>
            <a:t>Orden:</a:t>
          </a:r>
          <a:endParaRPr lang="es-ES" b="1" dirty="0"/>
        </a:p>
      </dgm:t>
    </dgm:pt>
    <dgm:pt modelId="{C082E558-0575-4285-8774-14FB3CA8CA8F}" type="parTrans" cxnId="{B020AC12-79DB-4995-986C-36F0557DEAF1}">
      <dgm:prSet/>
      <dgm:spPr/>
      <dgm:t>
        <a:bodyPr/>
        <a:lstStyle/>
        <a:p>
          <a:endParaRPr lang="es-ES"/>
        </a:p>
      </dgm:t>
    </dgm:pt>
    <dgm:pt modelId="{E4D30E6B-C463-46C5-9608-C1B82AA68570}" type="sibTrans" cxnId="{B020AC12-79DB-4995-986C-36F0557DEAF1}">
      <dgm:prSet/>
      <dgm:spPr/>
      <dgm:t>
        <a:bodyPr/>
        <a:lstStyle/>
        <a:p>
          <a:endParaRPr lang="es-ES"/>
        </a:p>
      </dgm:t>
    </dgm:pt>
    <dgm:pt modelId="{13B83877-EC2A-439A-BE9E-18C0E84717B1}">
      <dgm:prSet phldrT="[Texto]"/>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r>
            <a:rPr lang="es-MX" b="0">
              <a:effectLst/>
              <a:latin typeface="Arial" panose="020B0604020202020204" pitchFamily="34" charset="0"/>
              <a:cs typeface="Arial" panose="020B0604020202020204" pitchFamily="34" charset="0"/>
            </a:rPr>
            <a:t>La manera en que establece y/o respetar prioridades y secuencias en el programa de Administración por Resultados en su Dependencia.</a:t>
          </a:r>
          <a:endParaRPr lang="es-ES" dirty="0"/>
        </a:p>
      </dgm:t>
    </dgm:pt>
    <dgm:pt modelId="{BADA5C06-549D-4849-B2F2-570119EC3DAE}" type="parTrans" cxnId="{C2904A53-08C8-4ABA-AA97-284EE5C258FA}">
      <dgm:prSet/>
      <dgm:spPr/>
      <dgm:t>
        <a:bodyPr/>
        <a:lstStyle/>
        <a:p>
          <a:endParaRPr lang="es-ES"/>
        </a:p>
      </dgm:t>
    </dgm:pt>
    <dgm:pt modelId="{8FCF9893-67C7-4361-84C2-4D470FE6C62B}" type="sibTrans" cxnId="{C2904A53-08C8-4ABA-AA97-284EE5C258FA}">
      <dgm:prSet/>
      <dgm:spPr/>
      <dgm:t>
        <a:bodyPr/>
        <a:lstStyle/>
        <a:p>
          <a:endParaRPr lang="es-ES"/>
        </a:p>
      </dgm:t>
    </dgm:pt>
    <dgm:pt modelId="{732A593F-8BB8-4941-AF62-9B5EEFE8C5E6}">
      <dgm:prSet phldrT="[Texto]"/>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s-MX" b="1">
              <a:effectLst/>
              <a:latin typeface="Arial" panose="020B0604020202020204" pitchFamily="34" charset="0"/>
              <a:cs typeface="Arial" panose="020B0604020202020204" pitchFamily="34" charset="0"/>
            </a:rPr>
            <a:t>Responsabilidad:</a:t>
          </a:r>
          <a:endParaRPr lang="es-ES" b="1" dirty="0"/>
        </a:p>
      </dgm:t>
    </dgm:pt>
    <dgm:pt modelId="{618FE25A-CC30-48AC-A272-5A7041CF3F17}" type="parTrans" cxnId="{4FFD12CC-469E-4956-975B-BFFCA2F3CE2E}">
      <dgm:prSet/>
      <dgm:spPr/>
      <dgm:t>
        <a:bodyPr/>
        <a:lstStyle/>
        <a:p>
          <a:endParaRPr lang="es-ES"/>
        </a:p>
      </dgm:t>
    </dgm:pt>
    <dgm:pt modelId="{DEE6358C-6736-4B39-B125-E02B18247104}" type="sibTrans" cxnId="{4FFD12CC-469E-4956-975B-BFFCA2F3CE2E}">
      <dgm:prSet/>
      <dgm:spPr/>
      <dgm:t>
        <a:bodyPr/>
        <a:lstStyle/>
        <a:p>
          <a:endParaRPr lang="es-ES"/>
        </a:p>
      </dgm:t>
    </dgm:pt>
    <dgm:pt modelId="{7B43A624-7CE2-4F16-8B64-9B82376BE847}">
      <dgm:prSet phldrT="[Texto]"/>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s-MX" dirty="0">
              <a:effectLst/>
              <a:latin typeface="Arial" panose="020B0604020202020204" pitchFamily="34" charset="0"/>
              <a:cs typeface="Arial" panose="020B0604020202020204" pitchFamily="34" charset="0"/>
            </a:rPr>
            <a:t>La manera en que realiza el programa de Administración por Resultados de acuerdo con la metodología Administración Gubernamental por Resultados.</a:t>
          </a:r>
          <a:endParaRPr lang="es-ES" dirty="0"/>
        </a:p>
      </dgm:t>
    </dgm:pt>
    <dgm:pt modelId="{D55AE209-A875-4B3F-81A6-F6B29E810B56}" type="parTrans" cxnId="{C011BF52-7E34-4224-AD3C-21A999BFA837}">
      <dgm:prSet/>
      <dgm:spPr/>
      <dgm:t>
        <a:bodyPr/>
        <a:lstStyle/>
        <a:p>
          <a:endParaRPr lang="es-ES"/>
        </a:p>
      </dgm:t>
    </dgm:pt>
    <dgm:pt modelId="{0C6EF05C-A59C-44BB-9851-947887FA75B5}" type="sibTrans" cxnId="{C011BF52-7E34-4224-AD3C-21A999BFA837}">
      <dgm:prSet/>
      <dgm:spPr/>
      <dgm:t>
        <a:bodyPr/>
        <a:lstStyle/>
        <a:p>
          <a:endParaRPr lang="es-ES"/>
        </a:p>
      </dgm:t>
    </dgm:pt>
    <dgm:pt modelId="{8063CEFE-B6D1-4024-A5D5-029D47C7C755}" type="pres">
      <dgm:prSet presAssocID="{44A1C09D-8D08-49D9-B016-EDC2E7141E69}" presName="Name0" presStyleCnt="0">
        <dgm:presLayoutVars>
          <dgm:dir/>
          <dgm:animLvl val="lvl"/>
          <dgm:resizeHandles/>
        </dgm:presLayoutVars>
      </dgm:prSet>
      <dgm:spPr/>
    </dgm:pt>
    <dgm:pt modelId="{833478E0-CECD-4D8A-9515-759C6B0372EB}" type="pres">
      <dgm:prSet presAssocID="{220F9372-4303-41F9-9F3F-C72E45AE69AD}" presName="linNode" presStyleCnt="0"/>
      <dgm:spPr/>
    </dgm:pt>
    <dgm:pt modelId="{696C8F2F-BDAA-4312-A476-632C3BD31A09}" type="pres">
      <dgm:prSet presAssocID="{220F9372-4303-41F9-9F3F-C72E45AE69AD}" presName="parentShp" presStyleLbl="node1" presStyleIdx="0" presStyleCnt="2" custScaleX="88718">
        <dgm:presLayoutVars>
          <dgm:bulletEnabled val="1"/>
        </dgm:presLayoutVars>
      </dgm:prSet>
      <dgm:spPr/>
    </dgm:pt>
    <dgm:pt modelId="{8F1762FE-A924-486A-B6C1-B8C613FC0122}" type="pres">
      <dgm:prSet presAssocID="{220F9372-4303-41F9-9F3F-C72E45AE69AD}" presName="childShp" presStyleLbl="bgAccFollowNode1" presStyleIdx="0" presStyleCnt="2" custScaleX="136702">
        <dgm:presLayoutVars>
          <dgm:bulletEnabled val="1"/>
        </dgm:presLayoutVars>
      </dgm:prSet>
      <dgm:spPr/>
    </dgm:pt>
    <dgm:pt modelId="{B9FE4B68-8B1F-4784-9CFD-E3C0434E68DA}" type="pres">
      <dgm:prSet presAssocID="{E4D30E6B-C463-46C5-9608-C1B82AA68570}" presName="spacing" presStyleCnt="0"/>
      <dgm:spPr/>
    </dgm:pt>
    <dgm:pt modelId="{97699F8F-0D8D-4547-9BEF-822175086A85}" type="pres">
      <dgm:prSet presAssocID="{732A593F-8BB8-4941-AF62-9B5EEFE8C5E6}" presName="linNode" presStyleCnt="0"/>
      <dgm:spPr/>
    </dgm:pt>
    <dgm:pt modelId="{30A91469-C3FD-4DFB-AACA-319C27EA9BC3}" type="pres">
      <dgm:prSet presAssocID="{732A593F-8BB8-4941-AF62-9B5EEFE8C5E6}" presName="parentShp" presStyleLbl="node1" presStyleIdx="1" presStyleCnt="2" custScaleX="78930" custLinFactNeighborX="-5574" custLinFactNeighborY="-6809">
        <dgm:presLayoutVars>
          <dgm:bulletEnabled val="1"/>
        </dgm:presLayoutVars>
      </dgm:prSet>
      <dgm:spPr/>
    </dgm:pt>
    <dgm:pt modelId="{A936B7B1-8AA3-4F96-9885-9FD735CF93CC}" type="pres">
      <dgm:prSet presAssocID="{732A593F-8BB8-4941-AF62-9B5EEFE8C5E6}" presName="childShp" presStyleLbl="bgAccFollowNode1" presStyleIdx="1" presStyleCnt="2" custLinFactNeighborX="-7107" custLinFactNeighborY="-3590">
        <dgm:presLayoutVars>
          <dgm:bulletEnabled val="1"/>
        </dgm:presLayoutVars>
      </dgm:prSet>
      <dgm:spPr/>
    </dgm:pt>
  </dgm:ptLst>
  <dgm:cxnLst>
    <dgm:cxn modelId="{B020AC12-79DB-4995-986C-36F0557DEAF1}" srcId="{44A1C09D-8D08-49D9-B016-EDC2E7141E69}" destId="{220F9372-4303-41F9-9F3F-C72E45AE69AD}" srcOrd="0" destOrd="0" parTransId="{C082E558-0575-4285-8774-14FB3CA8CA8F}" sibTransId="{E4D30E6B-C463-46C5-9608-C1B82AA68570}"/>
    <dgm:cxn modelId="{F4E0E727-590B-465B-8CD6-F2E389829EF7}" type="presOf" srcId="{13B83877-EC2A-439A-BE9E-18C0E84717B1}" destId="{8F1762FE-A924-486A-B6C1-B8C613FC0122}" srcOrd="0" destOrd="0" presId="urn:microsoft.com/office/officeart/2005/8/layout/vList6"/>
    <dgm:cxn modelId="{783C1748-9448-472D-AACB-E81CA8A6E5A3}" type="presOf" srcId="{220F9372-4303-41F9-9F3F-C72E45AE69AD}" destId="{696C8F2F-BDAA-4312-A476-632C3BD31A09}" srcOrd="0" destOrd="0" presId="urn:microsoft.com/office/officeart/2005/8/layout/vList6"/>
    <dgm:cxn modelId="{C011BF52-7E34-4224-AD3C-21A999BFA837}" srcId="{732A593F-8BB8-4941-AF62-9B5EEFE8C5E6}" destId="{7B43A624-7CE2-4F16-8B64-9B82376BE847}" srcOrd="0" destOrd="0" parTransId="{D55AE209-A875-4B3F-81A6-F6B29E810B56}" sibTransId="{0C6EF05C-A59C-44BB-9851-947887FA75B5}"/>
    <dgm:cxn modelId="{C2904A53-08C8-4ABA-AA97-284EE5C258FA}" srcId="{220F9372-4303-41F9-9F3F-C72E45AE69AD}" destId="{13B83877-EC2A-439A-BE9E-18C0E84717B1}" srcOrd="0" destOrd="0" parTransId="{BADA5C06-549D-4849-B2F2-570119EC3DAE}" sibTransId="{8FCF9893-67C7-4361-84C2-4D470FE6C62B}"/>
    <dgm:cxn modelId="{8868647C-D39B-4B13-A6B4-0BB82DB66BB5}" type="presOf" srcId="{7B43A624-7CE2-4F16-8B64-9B82376BE847}" destId="{A936B7B1-8AA3-4F96-9885-9FD735CF93CC}" srcOrd="0" destOrd="0" presId="urn:microsoft.com/office/officeart/2005/8/layout/vList6"/>
    <dgm:cxn modelId="{1905A17F-1A17-464E-97E2-8B18F18A1ED0}" type="presOf" srcId="{732A593F-8BB8-4941-AF62-9B5EEFE8C5E6}" destId="{30A91469-C3FD-4DFB-AACA-319C27EA9BC3}" srcOrd="0" destOrd="0" presId="urn:microsoft.com/office/officeart/2005/8/layout/vList6"/>
    <dgm:cxn modelId="{83C54C94-59B6-4652-9F9F-F5FD7061CD5A}" type="presOf" srcId="{44A1C09D-8D08-49D9-B016-EDC2E7141E69}" destId="{8063CEFE-B6D1-4024-A5D5-029D47C7C755}" srcOrd="0" destOrd="0" presId="urn:microsoft.com/office/officeart/2005/8/layout/vList6"/>
    <dgm:cxn modelId="{4FFD12CC-469E-4956-975B-BFFCA2F3CE2E}" srcId="{44A1C09D-8D08-49D9-B016-EDC2E7141E69}" destId="{732A593F-8BB8-4941-AF62-9B5EEFE8C5E6}" srcOrd="1" destOrd="0" parTransId="{618FE25A-CC30-48AC-A272-5A7041CF3F17}" sibTransId="{DEE6358C-6736-4B39-B125-E02B18247104}"/>
    <dgm:cxn modelId="{7447BFAC-2AE7-472E-9264-DF1C58DBB660}" type="presParOf" srcId="{8063CEFE-B6D1-4024-A5D5-029D47C7C755}" destId="{833478E0-CECD-4D8A-9515-759C6B0372EB}" srcOrd="0" destOrd="0" presId="urn:microsoft.com/office/officeart/2005/8/layout/vList6"/>
    <dgm:cxn modelId="{2F8A0990-0447-40F0-9E05-A0E59F0DE20A}" type="presParOf" srcId="{833478E0-CECD-4D8A-9515-759C6B0372EB}" destId="{696C8F2F-BDAA-4312-A476-632C3BD31A09}" srcOrd="0" destOrd="0" presId="urn:microsoft.com/office/officeart/2005/8/layout/vList6"/>
    <dgm:cxn modelId="{A4379FBC-0D40-4870-91CF-6BD91C299FAE}" type="presParOf" srcId="{833478E0-CECD-4D8A-9515-759C6B0372EB}" destId="{8F1762FE-A924-486A-B6C1-B8C613FC0122}" srcOrd="1" destOrd="0" presId="urn:microsoft.com/office/officeart/2005/8/layout/vList6"/>
    <dgm:cxn modelId="{F59EFEDB-818A-468E-A121-8BBBC4F68F4B}" type="presParOf" srcId="{8063CEFE-B6D1-4024-A5D5-029D47C7C755}" destId="{B9FE4B68-8B1F-4784-9CFD-E3C0434E68DA}" srcOrd="1" destOrd="0" presId="urn:microsoft.com/office/officeart/2005/8/layout/vList6"/>
    <dgm:cxn modelId="{67CD5CC9-B921-40D0-B373-41D09343ACC9}" type="presParOf" srcId="{8063CEFE-B6D1-4024-A5D5-029D47C7C755}" destId="{97699F8F-0D8D-4547-9BEF-822175086A85}" srcOrd="2" destOrd="0" presId="urn:microsoft.com/office/officeart/2005/8/layout/vList6"/>
    <dgm:cxn modelId="{856BCB8B-4C76-43EB-908F-699918F58277}" type="presParOf" srcId="{97699F8F-0D8D-4547-9BEF-822175086A85}" destId="{30A91469-C3FD-4DFB-AACA-319C27EA9BC3}" srcOrd="0" destOrd="0" presId="urn:microsoft.com/office/officeart/2005/8/layout/vList6"/>
    <dgm:cxn modelId="{4F150EFF-881A-4597-8560-A764D3430D9B}" type="presParOf" srcId="{97699F8F-0D8D-4547-9BEF-822175086A85}" destId="{A936B7B1-8AA3-4F96-9885-9FD735CF93CC}"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D64064-AAF7-4DFB-821F-EC25A1DAB647}"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37ED4B74-5096-401A-A765-9DEF5CB2DEB0}">
      <dgm:prSet phldrT="[Texto]"/>
      <dgm:spPr>
        <a:scene3d>
          <a:camera prst="orthographicFront">
            <a:rot lat="0" lon="0" rev="0"/>
          </a:camera>
          <a:lightRig rig="balanced" dir="t">
            <a:rot lat="0" lon="0" rev="8700000"/>
          </a:lightRig>
        </a:scene3d>
        <a:sp3d>
          <a:bevelT w="190500" h="38100"/>
        </a:sp3d>
      </dgm:spPr>
      <dgm:t>
        <a:bodyPr/>
        <a:lstStyle/>
        <a:p>
          <a:r>
            <a:rPr lang="es-MX" b="1" dirty="0">
              <a:effectLst/>
              <a:latin typeface="Arial" panose="020B0604020202020204" pitchFamily="34" charset="0"/>
              <a:cs typeface="Arial" panose="020B0604020202020204" pitchFamily="34" charset="0"/>
            </a:rPr>
            <a:t>Administración por Resultados:</a:t>
          </a:r>
          <a:endParaRPr lang="es-ES" b="1" dirty="0"/>
        </a:p>
      </dgm:t>
    </dgm:pt>
    <dgm:pt modelId="{446E9ED5-24F8-413A-AD65-91BE9919DB19}" type="parTrans" cxnId="{CA3E9479-6FF4-4022-88EC-6D8ABC6ED530}">
      <dgm:prSet/>
      <dgm:spPr/>
      <dgm:t>
        <a:bodyPr/>
        <a:lstStyle/>
        <a:p>
          <a:endParaRPr lang="es-ES"/>
        </a:p>
      </dgm:t>
    </dgm:pt>
    <dgm:pt modelId="{A85D65EA-D477-4608-A34A-B6F3F0CCAF33}" type="sibTrans" cxnId="{CA3E9479-6FF4-4022-88EC-6D8ABC6ED530}">
      <dgm:prSet/>
      <dgm:spPr/>
      <dgm:t>
        <a:bodyPr/>
        <a:lstStyle/>
        <a:p>
          <a:endParaRPr lang="es-ES"/>
        </a:p>
      </dgm:t>
    </dgm:pt>
    <dgm:pt modelId="{13884D59-9528-4FC4-B83C-5590AD638E81}">
      <dgm:prSet phldrT="[Texto]"/>
      <dgm:spPr>
        <a:scene3d>
          <a:camera prst="orthographicFront">
            <a:rot lat="0" lon="0" rev="0"/>
          </a:camera>
          <a:lightRig rig="balanced" dir="t">
            <a:rot lat="0" lon="0" rev="8700000"/>
          </a:lightRig>
        </a:scene3d>
        <a:sp3d>
          <a:bevelT w="190500" h="38100"/>
        </a:sp3d>
      </dgm:spPr>
      <dgm:t>
        <a:bodyPr/>
        <a:lstStyle/>
        <a:p>
          <a:r>
            <a:rPr lang="es-MX" b="1">
              <a:effectLst/>
              <a:latin typeface="Arial" panose="020B0604020202020204" pitchFamily="34" charset="0"/>
              <a:cs typeface="Arial" panose="020B0604020202020204" pitchFamily="34" charset="0"/>
            </a:rPr>
            <a:t>Legado:</a:t>
          </a:r>
          <a:endParaRPr lang="es-ES" b="1" dirty="0"/>
        </a:p>
      </dgm:t>
    </dgm:pt>
    <dgm:pt modelId="{6CAD398D-3D72-48C0-87A4-1CE52CA9D6EB}" type="parTrans" cxnId="{211324DA-6DD0-4F69-BC96-D681919A70BA}">
      <dgm:prSet/>
      <dgm:spPr/>
      <dgm:t>
        <a:bodyPr/>
        <a:lstStyle/>
        <a:p>
          <a:endParaRPr lang="es-ES"/>
        </a:p>
      </dgm:t>
    </dgm:pt>
    <dgm:pt modelId="{4D1C8D8C-020A-4468-BF01-D8633A0A0BC3}" type="sibTrans" cxnId="{211324DA-6DD0-4F69-BC96-D681919A70BA}">
      <dgm:prSet/>
      <dgm:spPr/>
      <dgm:t>
        <a:bodyPr/>
        <a:lstStyle/>
        <a:p>
          <a:endParaRPr lang="es-ES"/>
        </a:p>
      </dgm:t>
    </dgm:pt>
    <dgm:pt modelId="{009E4D6C-4A9B-4D9C-87A7-33E1C57FD91D}">
      <dgm:prSet phldrT="[Texto]"/>
      <dgm:spPr>
        <a:scene3d>
          <a:camera prst="orthographicFront">
            <a:rot lat="0" lon="0" rev="0"/>
          </a:camera>
          <a:lightRig rig="balanced" dir="t">
            <a:rot lat="0" lon="0" rev="8700000"/>
          </a:lightRig>
        </a:scene3d>
        <a:sp3d>
          <a:bevelT w="190500" h="38100"/>
        </a:sp3d>
      </dgm:spPr>
      <dgm:t>
        <a:bodyPr/>
        <a:lstStyle/>
        <a:p>
          <a:r>
            <a:rPr lang="es-MX" b="1">
              <a:effectLst/>
              <a:latin typeface="Arial" panose="020B0604020202020204" pitchFamily="34" charset="0"/>
              <a:cs typeface="Arial" panose="020B0604020202020204" pitchFamily="34" charset="0"/>
            </a:rPr>
            <a:t>Riesgo:</a:t>
          </a:r>
          <a:endParaRPr lang="es-ES" b="1" dirty="0"/>
        </a:p>
      </dgm:t>
    </dgm:pt>
    <dgm:pt modelId="{354BCCE5-4143-4215-96F4-504F7F0F844F}" type="parTrans" cxnId="{29C37B77-3F68-4BCB-962D-10431FC9C5E9}">
      <dgm:prSet/>
      <dgm:spPr/>
      <dgm:t>
        <a:bodyPr/>
        <a:lstStyle/>
        <a:p>
          <a:endParaRPr lang="es-ES"/>
        </a:p>
      </dgm:t>
    </dgm:pt>
    <dgm:pt modelId="{98DD7B9F-9179-4F62-9EC5-49292969D287}" type="sibTrans" cxnId="{29C37B77-3F68-4BCB-962D-10431FC9C5E9}">
      <dgm:prSet/>
      <dgm:spPr/>
      <dgm:t>
        <a:bodyPr/>
        <a:lstStyle/>
        <a:p>
          <a:endParaRPr lang="es-ES"/>
        </a:p>
      </dgm:t>
    </dgm:pt>
    <dgm:pt modelId="{3A371539-25CA-4BF0-8E6A-070086D718C8}">
      <dgm:prSet custT="1"/>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r>
            <a:rPr lang="es-MX" sz="1200">
              <a:effectLst/>
              <a:latin typeface="Arial" panose="020B0604020202020204" pitchFamily="34" charset="0"/>
              <a:cs typeface="Arial" panose="020B0604020202020204" pitchFamily="34" charset="0"/>
            </a:rPr>
            <a:t>Enfoque conceptual y de gestión que tendrá como función principal facilitar a los órdenes de gobierno una planeación efectiva basada en la eficacia, eficiencia y efectividad de su razón de ser; es decir, sobre su desempeño institucional, además de que proporciona un valor agregado, al implementar el concepto de Legado como la consecución de los objetivos de gobierno y la mejora continua de sus Instituciones.</a:t>
          </a:r>
          <a:endParaRPr lang="es-ES" sz="1200" dirty="0"/>
        </a:p>
      </dgm:t>
    </dgm:pt>
    <dgm:pt modelId="{E93DB93A-6FD8-4F99-A572-995C0C1BBDA3}" type="parTrans" cxnId="{B8889D6C-E510-44A3-8A85-3E071F0E85D2}">
      <dgm:prSet/>
      <dgm:spPr/>
      <dgm:t>
        <a:bodyPr/>
        <a:lstStyle/>
        <a:p>
          <a:endParaRPr lang="es-ES"/>
        </a:p>
      </dgm:t>
    </dgm:pt>
    <dgm:pt modelId="{196CD92F-4747-4C38-A612-CDC99113C112}" type="sibTrans" cxnId="{B8889D6C-E510-44A3-8A85-3E071F0E85D2}">
      <dgm:prSet/>
      <dgm:spPr/>
      <dgm:t>
        <a:bodyPr/>
        <a:lstStyle/>
        <a:p>
          <a:endParaRPr lang="es-ES"/>
        </a:p>
      </dgm:t>
    </dgm:pt>
    <dgm:pt modelId="{ADE1D535-FCF1-4BB9-9E06-757C2B684FAB}">
      <dgm:prSet custT="1"/>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r>
            <a:rPr lang="es-MX" sz="1200" dirty="0">
              <a:effectLst/>
              <a:latin typeface="Arial" panose="020B0604020202020204" pitchFamily="34" charset="0"/>
              <a:cs typeface="Arial" panose="020B0604020202020204" pitchFamily="34" charset="0"/>
            </a:rPr>
            <a:t>Es la herencia del gobernante, considerada también como la obra culminante que lo hace representativo de su administración, permite desarrollar productos/ servicios que atiendan a necesidades y deseos de los ciudadanos, evalúa la efectividad de los servicios integrados además de mantener un contacto permanente con la sociedad.</a:t>
          </a:r>
          <a:endParaRPr lang="es-ES" sz="1200" dirty="0">
            <a:latin typeface="Arial" panose="020B0604020202020204" pitchFamily="34" charset="0"/>
            <a:cs typeface="Arial" panose="020B0604020202020204" pitchFamily="34" charset="0"/>
          </a:endParaRPr>
        </a:p>
      </dgm:t>
    </dgm:pt>
    <dgm:pt modelId="{0496F131-621F-4977-BA49-23E2F77CE277}" type="parTrans" cxnId="{C0864D52-C765-45C1-8C29-57BB3416CE9F}">
      <dgm:prSet/>
      <dgm:spPr/>
      <dgm:t>
        <a:bodyPr/>
        <a:lstStyle/>
        <a:p>
          <a:endParaRPr lang="es-ES"/>
        </a:p>
      </dgm:t>
    </dgm:pt>
    <dgm:pt modelId="{9CC5E3C4-2C34-425B-B3BD-7B92F2F1E26C}" type="sibTrans" cxnId="{C0864D52-C765-45C1-8C29-57BB3416CE9F}">
      <dgm:prSet/>
      <dgm:spPr/>
      <dgm:t>
        <a:bodyPr/>
        <a:lstStyle/>
        <a:p>
          <a:endParaRPr lang="es-ES"/>
        </a:p>
      </dgm:t>
    </dgm:pt>
    <dgm:pt modelId="{24852EBA-CBED-4941-A5F8-DD733B232E4A}">
      <dgm:prSet custT="1"/>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r>
            <a:rPr lang="es-MX" sz="1200" dirty="0">
              <a:effectLst/>
              <a:latin typeface="Arial" panose="020B0604020202020204" pitchFamily="34" charset="0"/>
              <a:cs typeface="Arial" panose="020B0604020202020204" pitchFamily="34" charset="0"/>
            </a:rPr>
            <a:t>Representan una amenaza para el cumplimiento de los objetivos, son posibles eventos en el futuro con incertidumbre en su ocurrencia y pueden tener una o más causas raíz. Si ocurren, pueden tener uno o más impactos negativos.</a:t>
          </a:r>
          <a:endParaRPr lang="es-ES" sz="1200" dirty="0">
            <a:latin typeface="Arial" panose="020B0604020202020204" pitchFamily="34" charset="0"/>
            <a:cs typeface="Arial" panose="020B0604020202020204" pitchFamily="34" charset="0"/>
          </a:endParaRPr>
        </a:p>
      </dgm:t>
    </dgm:pt>
    <dgm:pt modelId="{90BF8EAB-3A34-4E15-A316-9CD6356A94E8}" type="parTrans" cxnId="{E496AB74-46D6-45B8-85C8-275AB480EB5A}">
      <dgm:prSet/>
      <dgm:spPr/>
      <dgm:t>
        <a:bodyPr/>
        <a:lstStyle/>
        <a:p>
          <a:endParaRPr lang="es-ES"/>
        </a:p>
      </dgm:t>
    </dgm:pt>
    <dgm:pt modelId="{775BFAE4-BA10-438F-B191-D03304933D92}" type="sibTrans" cxnId="{E496AB74-46D6-45B8-85C8-275AB480EB5A}">
      <dgm:prSet/>
      <dgm:spPr/>
      <dgm:t>
        <a:bodyPr/>
        <a:lstStyle/>
        <a:p>
          <a:endParaRPr lang="es-ES"/>
        </a:p>
      </dgm:t>
    </dgm:pt>
    <dgm:pt modelId="{B94DE568-2F55-482C-82A1-BC0647CB1401}" type="pres">
      <dgm:prSet presAssocID="{32D64064-AAF7-4DFB-821F-EC25A1DAB647}" presName="linear" presStyleCnt="0">
        <dgm:presLayoutVars>
          <dgm:dir/>
          <dgm:animLvl val="lvl"/>
          <dgm:resizeHandles val="exact"/>
        </dgm:presLayoutVars>
      </dgm:prSet>
      <dgm:spPr/>
    </dgm:pt>
    <dgm:pt modelId="{6EE50DE0-2B71-4A66-B739-E1759E39D4D0}" type="pres">
      <dgm:prSet presAssocID="{37ED4B74-5096-401A-A765-9DEF5CB2DEB0}" presName="parentLin" presStyleCnt="0"/>
      <dgm:spPr/>
    </dgm:pt>
    <dgm:pt modelId="{582D8E87-0B1F-4B03-B445-3F6367714BB0}" type="pres">
      <dgm:prSet presAssocID="{37ED4B74-5096-401A-A765-9DEF5CB2DEB0}" presName="parentLeftMargin" presStyleLbl="node1" presStyleIdx="0" presStyleCnt="3"/>
      <dgm:spPr/>
    </dgm:pt>
    <dgm:pt modelId="{907076FC-8989-4DEA-A28E-B93B5DF8C1BE}" type="pres">
      <dgm:prSet presAssocID="{37ED4B74-5096-401A-A765-9DEF5CB2DEB0}" presName="parentText" presStyleLbl="node1" presStyleIdx="0" presStyleCnt="3">
        <dgm:presLayoutVars>
          <dgm:chMax val="0"/>
          <dgm:bulletEnabled val="1"/>
        </dgm:presLayoutVars>
      </dgm:prSet>
      <dgm:spPr/>
    </dgm:pt>
    <dgm:pt modelId="{AC834B72-FBCB-43F0-BC25-49E526C13F53}" type="pres">
      <dgm:prSet presAssocID="{37ED4B74-5096-401A-A765-9DEF5CB2DEB0}" presName="negativeSpace" presStyleCnt="0"/>
      <dgm:spPr/>
    </dgm:pt>
    <dgm:pt modelId="{FE328522-8C46-4983-982D-796A240429EE}" type="pres">
      <dgm:prSet presAssocID="{37ED4B74-5096-401A-A765-9DEF5CB2DEB0}" presName="childText" presStyleLbl="conFgAcc1" presStyleIdx="0" presStyleCnt="3">
        <dgm:presLayoutVars>
          <dgm:bulletEnabled val="1"/>
        </dgm:presLayoutVars>
      </dgm:prSet>
      <dgm:spPr/>
    </dgm:pt>
    <dgm:pt modelId="{BC423077-9C45-4E96-BDAE-DD8283628FE5}" type="pres">
      <dgm:prSet presAssocID="{A85D65EA-D477-4608-A34A-B6F3F0CCAF33}" presName="spaceBetweenRectangles" presStyleCnt="0"/>
      <dgm:spPr/>
    </dgm:pt>
    <dgm:pt modelId="{9358B0D5-5703-40F2-B4AE-874C07D96598}" type="pres">
      <dgm:prSet presAssocID="{13884D59-9528-4FC4-B83C-5590AD638E81}" presName="parentLin" presStyleCnt="0"/>
      <dgm:spPr/>
    </dgm:pt>
    <dgm:pt modelId="{D012680D-5356-415F-9148-7969815BD9DB}" type="pres">
      <dgm:prSet presAssocID="{13884D59-9528-4FC4-B83C-5590AD638E81}" presName="parentLeftMargin" presStyleLbl="node1" presStyleIdx="0" presStyleCnt="3"/>
      <dgm:spPr/>
    </dgm:pt>
    <dgm:pt modelId="{F67508C5-25D4-430C-8B9C-65A318C6ECBF}" type="pres">
      <dgm:prSet presAssocID="{13884D59-9528-4FC4-B83C-5590AD638E81}" presName="parentText" presStyleLbl="node1" presStyleIdx="1" presStyleCnt="3">
        <dgm:presLayoutVars>
          <dgm:chMax val="0"/>
          <dgm:bulletEnabled val="1"/>
        </dgm:presLayoutVars>
      </dgm:prSet>
      <dgm:spPr/>
    </dgm:pt>
    <dgm:pt modelId="{D3032C3C-5F5A-4B00-B29F-0EEFD9289312}" type="pres">
      <dgm:prSet presAssocID="{13884D59-9528-4FC4-B83C-5590AD638E81}" presName="negativeSpace" presStyleCnt="0"/>
      <dgm:spPr/>
    </dgm:pt>
    <dgm:pt modelId="{17F41CDC-726A-4E62-848F-B32281B12E3E}" type="pres">
      <dgm:prSet presAssocID="{13884D59-9528-4FC4-B83C-5590AD638E81}" presName="childText" presStyleLbl="conFgAcc1" presStyleIdx="1" presStyleCnt="3">
        <dgm:presLayoutVars>
          <dgm:bulletEnabled val="1"/>
        </dgm:presLayoutVars>
      </dgm:prSet>
      <dgm:spPr/>
    </dgm:pt>
    <dgm:pt modelId="{18559D48-084E-48EF-B7E3-8A18F961A312}" type="pres">
      <dgm:prSet presAssocID="{4D1C8D8C-020A-4468-BF01-D8633A0A0BC3}" presName="spaceBetweenRectangles" presStyleCnt="0"/>
      <dgm:spPr/>
    </dgm:pt>
    <dgm:pt modelId="{F55D277C-1F71-4CA2-B492-A243A31E9882}" type="pres">
      <dgm:prSet presAssocID="{009E4D6C-4A9B-4D9C-87A7-33E1C57FD91D}" presName="parentLin" presStyleCnt="0"/>
      <dgm:spPr/>
    </dgm:pt>
    <dgm:pt modelId="{C8C9E400-C8A1-4049-A675-9AF77BFD2C6D}" type="pres">
      <dgm:prSet presAssocID="{009E4D6C-4A9B-4D9C-87A7-33E1C57FD91D}" presName="parentLeftMargin" presStyleLbl="node1" presStyleIdx="1" presStyleCnt="3"/>
      <dgm:spPr/>
    </dgm:pt>
    <dgm:pt modelId="{AC35D185-621A-4883-B473-A89B138A6BAE}" type="pres">
      <dgm:prSet presAssocID="{009E4D6C-4A9B-4D9C-87A7-33E1C57FD91D}" presName="parentText" presStyleLbl="node1" presStyleIdx="2" presStyleCnt="3">
        <dgm:presLayoutVars>
          <dgm:chMax val="0"/>
          <dgm:bulletEnabled val="1"/>
        </dgm:presLayoutVars>
      </dgm:prSet>
      <dgm:spPr/>
    </dgm:pt>
    <dgm:pt modelId="{E2E8088C-2D15-4DD7-9CD6-A075837BDDB7}" type="pres">
      <dgm:prSet presAssocID="{009E4D6C-4A9B-4D9C-87A7-33E1C57FD91D}" presName="negativeSpace" presStyleCnt="0"/>
      <dgm:spPr/>
    </dgm:pt>
    <dgm:pt modelId="{AB163610-552C-4D55-8006-1F3F57EDA89B}" type="pres">
      <dgm:prSet presAssocID="{009E4D6C-4A9B-4D9C-87A7-33E1C57FD91D}" presName="childText" presStyleLbl="conFgAcc1" presStyleIdx="2" presStyleCnt="3">
        <dgm:presLayoutVars>
          <dgm:bulletEnabled val="1"/>
        </dgm:presLayoutVars>
      </dgm:prSet>
      <dgm:spPr/>
    </dgm:pt>
  </dgm:ptLst>
  <dgm:cxnLst>
    <dgm:cxn modelId="{FB034D0B-F761-4CF8-AE21-C2AA817B20D0}" type="presOf" srcId="{37ED4B74-5096-401A-A765-9DEF5CB2DEB0}" destId="{582D8E87-0B1F-4B03-B445-3F6367714BB0}" srcOrd="0" destOrd="0" presId="urn:microsoft.com/office/officeart/2005/8/layout/list1"/>
    <dgm:cxn modelId="{F85C9C1E-5040-4FF7-AB80-73ACA5EAB9F2}" type="presOf" srcId="{009E4D6C-4A9B-4D9C-87A7-33E1C57FD91D}" destId="{C8C9E400-C8A1-4049-A675-9AF77BFD2C6D}" srcOrd="0" destOrd="0" presId="urn:microsoft.com/office/officeart/2005/8/layout/list1"/>
    <dgm:cxn modelId="{E069F21F-B751-4F84-AF7E-6923AAD1101D}" type="presOf" srcId="{32D64064-AAF7-4DFB-821F-EC25A1DAB647}" destId="{B94DE568-2F55-482C-82A1-BC0647CB1401}" srcOrd="0" destOrd="0" presId="urn:microsoft.com/office/officeart/2005/8/layout/list1"/>
    <dgm:cxn modelId="{00D4CC61-C4B3-4E58-9FC9-35936BE3215F}" type="presOf" srcId="{ADE1D535-FCF1-4BB9-9E06-757C2B684FAB}" destId="{17F41CDC-726A-4E62-848F-B32281B12E3E}" srcOrd="0" destOrd="0" presId="urn:microsoft.com/office/officeart/2005/8/layout/list1"/>
    <dgm:cxn modelId="{B8889D6C-E510-44A3-8A85-3E071F0E85D2}" srcId="{37ED4B74-5096-401A-A765-9DEF5CB2DEB0}" destId="{3A371539-25CA-4BF0-8E6A-070086D718C8}" srcOrd="0" destOrd="0" parTransId="{E93DB93A-6FD8-4F99-A572-995C0C1BBDA3}" sibTransId="{196CD92F-4747-4C38-A612-CDC99113C112}"/>
    <dgm:cxn modelId="{C0864D52-C765-45C1-8C29-57BB3416CE9F}" srcId="{13884D59-9528-4FC4-B83C-5590AD638E81}" destId="{ADE1D535-FCF1-4BB9-9E06-757C2B684FAB}" srcOrd="0" destOrd="0" parTransId="{0496F131-621F-4977-BA49-23E2F77CE277}" sibTransId="{9CC5E3C4-2C34-425B-B3BD-7B92F2F1E26C}"/>
    <dgm:cxn modelId="{E496AB74-46D6-45B8-85C8-275AB480EB5A}" srcId="{009E4D6C-4A9B-4D9C-87A7-33E1C57FD91D}" destId="{24852EBA-CBED-4941-A5F8-DD733B232E4A}" srcOrd="0" destOrd="0" parTransId="{90BF8EAB-3A34-4E15-A316-9CD6356A94E8}" sibTransId="{775BFAE4-BA10-438F-B191-D03304933D92}"/>
    <dgm:cxn modelId="{29C37B77-3F68-4BCB-962D-10431FC9C5E9}" srcId="{32D64064-AAF7-4DFB-821F-EC25A1DAB647}" destId="{009E4D6C-4A9B-4D9C-87A7-33E1C57FD91D}" srcOrd="2" destOrd="0" parTransId="{354BCCE5-4143-4215-96F4-504F7F0F844F}" sibTransId="{98DD7B9F-9179-4F62-9EC5-49292969D287}"/>
    <dgm:cxn modelId="{CA3E9479-6FF4-4022-88EC-6D8ABC6ED530}" srcId="{32D64064-AAF7-4DFB-821F-EC25A1DAB647}" destId="{37ED4B74-5096-401A-A765-9DEF5CB2DEB0}" srcOrd="0" destOrd="0" parTransId="{446E9ED5-24F8-413A-AD65-91BE9919DB19}" sibTransId="{A85D65EA-D477-4608-A34A-B6F3F0CCAF33}"/>
    <dgm:cxn modelId="{4BBBC57C-CC09-4F38-976C-88DEA66D3D1F}" type="presOf" srcId="{009E4D6C-4A9B-4D9C-87A7-33E1C57FD91D}" destId="{AC35D185-621A-4883-B473-A89B138A6BAE}" srcOrd="1" destOrd="0" presId="urn:microsoft.com/office/officeart/2005/8/layout/list1"/>
    <dgm:cxn modelId="{2386C286-D1B7-4B0F-AF70-166DBC2029E3}" type="presOf" srcId="{24852EBA-CBED-4941-A5F8-DD733B232E4A}" destId="{AB163610-552C-4D55-8006-1F3F57EDA89B}" srcOrd="0" destOrd="0" presId="urn:microsoft.com/office/officeart/2005/8/layout/list1"/>
    <dgm:cxn modelId="{D835928D-4D9A-45D9-A9A9-1E963D1F7B8B}" type="presOf" srcId="{3A371539-25CA-4BF0-8E6A-070086D718C8}" destId="{FE328522-8C46-4983-982D-796A240429EE}" srcOrd="0" destOrd="0" presId="urn:microsoft.com/office/officeart/2005/8/layout/list1"/>
    <dgm:cxn modelId="{08B83B9D-979F-40A5-80AA-6AE91B67E42B}" type="presOf" srcId="{13884D59-9528-4FC4-B83C-5590AD638E81}" destId="{D012680D-5356-415F-9148-7969815BD9DB}" srcOrd="0" destOrd="0" presId="urn:microsoft.com/office/officeart/2005/8/layout/list1"/>
    <dgm:cxn modelId="{9D1B8CA1-8291-4423-ADAD-E40F9E7237DC}" type="presOf" srcId="{37ED4B74-5096-401A-A765-9DEF5CB2DEB0}" destId="{907076FC-8989-4DEA-A28E-B93B5DF8C1BE}" srcOrd="1" destOrd="0" presId="urn:microsoft.com/office/officeart/2005/8/layout/list1"/>
    <dgm:cxn modelId="{C80AFCD5-2C5B-4509-95EC-6BD6ED18D081}" type="presOf" srcId="{13884D59-9528-4FC4-B83C-5590AD638E81}" destId="{F67508C5-25D4-430C-8B9C-65A318C6ECBF}" srcOrd="1" destOrd="0" presId="urn:microsoft.com/office/officeart/2005/8/layout/list1"/>
    <dgm:cxn modelId="{211324DA-6DD0-4F69-BC96-D681919A70BA}" srcId="{32D64064-AAF7-4DFB-821F-EC25A1DAB647}" destId="{13884D59-9528-4FC4-B83C-5590AD638E81}" srcOrd="1" destOrd="0" parTransId="{6CAD398D-3D72-48C0-87A4-1CE52CA9D6EB}" sibTransId="{4D1C8D8C-020A-4468-BF01-D8633A0A0BC3}"/>
    <dgm:cxn modelId="{A5BD3678-5AF8-4E8C-85CD-55578AD27213}" type="presParOf" srcId="{B94DE568-2F55-482C-82A1-BC0647CB1401}" destId="{6EE50DE0-2B71-4A66-B739-E1759E39D4D0}" srcOrd="0" destOrd="0" presId="urn:microsoft.com/office/officeart/2005/8/layout/list1"/>
    <dgm:cxn modelId="{7C2E98B0-C5B5-4AC6-BCD6-04ED12DB01DA}" type="presParOf" srcId="{6EE50DE0-2B71-4A66-B739-E1759E39D4D0}" destId="{582D8E87-0B1F-4B03-B445-3F6367714BB0}" srcOrd="0" destOrd="0" presId="urn:microsoft.com/office/officeart/2005/8/layout/list1"/>
    <dgm:cxn modelId="{3C38D1F1-C790-41CF-82C6-40849B333EBD}" type="presParOf" srcId="{6EE50DE0-2B71-4A66-B739-E1759E39D4D0}" destId="{907076FC-8989-4DEA-A28E-B93B5DF8C1BE}" srcOrd="1" destOrd="0" presId="urn:microsoft.com/office/officeart/2005/8/layout/list1"/>
    <dgm:cxn modelId="{18AABE98-116F-452A-9C57-8BBD562AB0E1}" type="presParOf" srcId="{B94DE568-2F55-482C-82A1-BC0647CB1401}" destId="{AC834B72-FBCB-43F0-BC25-49E526C13F53}" srcOrd="1" destOrd="0" presId="urn:microsoft.com/office/officeart/2005/8/layout/list1"/>
    <dgm:cxn modelId="{69BF736D-DF95-4B65-B26C-2CA7A431688D}" type="presParOf" srcId="{B94DE568-2F55-482C-82A1-BC0647CB1401}" destId="{FE328522-8C46-4983-982D-796A240429EE}" srcOrd="2" destOrd="0" presId="urn:microsoft.com/office/officeart/2005/8/layout/list1"/>
    <dgm:cxn modelId="{9A9BBA35-7503-4369-BE62-694B8B3E3C90}" type="presParOf" srcId="{B94DE568-2F55-482C-82A1-BC0647CB1401}" destId="{BC423077-9C45-4E96-BDAE-DD8283628FE5}" srcOrd="3" destOrd="0" presId="urn:microsoft.com/office/officeart/2005/8/layout/list1"/>
    <dgm:cxn modelId="{69D53D55-0299-42F9-B27D-B944561D0C73}" type="presParOf" srcId="{B94DE568-2F55-482C-82A1-BC0647CB1401}" destId="{9358B0D5-5703-40F2-B4AE-874C07D96598}" srcOrd="4" destOrd="0" presId="urn:microsoft.com/office/officeart/2005/8/layout/list1"/>
    <dgm:cxn modelId="{54E729B9-1585-4D20-AE23-8B6575A77742}" type="presParOf" srcId="{9358B0D5-5703-40F2-B4AE-874C07D96598}" destId="{D012680D-5356-415F-9148-7969815BD9DB}" srcOrd="0" destOrd="0" presId="urn:microsoft.com/office/officeart/2005/8/layout/list1"/>
    <dgm:cxn modelId="{6D4DE1CF-8AC9-4C5D-8C7D-B8CC59510023}" type="presParOf" srcId="{9358B0D5-5703-40F2-B4AE-874C07D96598}" destId="{F67508C5-25D4-430C-8B9C-65A318C6ECBF}" srcOrd="1" destOrd="0" presId="urn:microsoft.com/office/officeart/2005/8/layout/list1"/>
    <dgm:cxn modelId="{4C88F34A-AC82-4EAE-BEE5-C1CB0CBBAA97}" type="presParOf" srcId="{B94DE568-2F55-482C-82A1-BC0647CB1401}" destId="{D3032C3C-5F5A-4B00-B29F-0EEFD9289312}" srcOrd="5" destOrd="0" presId="urn:microsoft.com/office/officeart/2005/8/layout/list1"/>
    <dgm:cxn modelId="{E3C96926-85F2-4EA6-B2B8-A946C3DB8CA2}" type="presParOf" srcId="{B94DE568-2F55-482C-82A1-BC0647CB1401}" destId="{17F41CDC-726A-4E62-848F-B32281B12E3E}" srcOrd="6" destOrd="0" presId="urn:microsoft.com/office/officeart/2005/8/layout/list1"/>
    <dgm:cxn modelId="{94279B4B-A6A8-4E63-A3FA-EF614E15F5C7}" type="presParOf" srcId="{B94DE568-2F55-482C-82A1-BC0647CB1401}" destId="{18559D48-084E-48EF-B7E3-8A18F961A312}" srcOrd="7" destOrd="0" presId="urn:microsoft.com/office/officeart/2005/8/layout/list1"/>
    <dgm:cxn modelId="{9A6307A9-B1D1-4C1E-9F3B-7F7B7EA75029}" type="presParOf" srcId="{B94DE568-2F55-482C-82A1-BC0647CB1401}" destId="{F55D277C-1F71-4CA2-B492-A243A31E9882}" srcOrd="8" destOrd="0" presId="urn:microsoft.com/office/officeart/2005/8/layout/list1"/>
    <dgm:cxn modelId="{3ABC98BD-3D98-48BA-8373-AEEF4E7FBDAF}" type="presParOf" srcId="{F55D277C-1F71-4CA2-B492-A243A31E9882}" destId="{C8C9E400-C8A1-4049-A675-9AF77BFD2C6D}" srcOrd="0" destOrd="0" presId="urn:microsoft.com/office/officeart/2005/8/layout/list1"/>
    <dgm:cxn modelId="{D1BCB418-4E8E-4EE4-8FC8-1B27543D78B9}" type="presParOf" srcId="{F55D277C-1F71-4CA2-B492-A243A31E9882}" destId="{AC35D185-621A-4883-B473-A89B138A6BAE}" srcOrd="1" destOrd="0" presId="urn:microsoft.com/office/officeart/2005/8/layout/list1"/>
    <dgm:cxn modelId="{D8BC081C-0B72-47E9-805F-B84E64F9121C}" type="presParOf" srcId="{B94DE568-2F55-482C-82A1-BC0647CB1401}" destId="{E2E8088C-2D15-4DD7-9CD6-A075837BDDB7}" srcOrd="9" destOrd="0" presId="urn:microsoft.com/office/officeart/2005/8/layout/list1"/>
    <dgm:cxn modelId="{185A8A9E-2137-470C-A1C2-CE7C9EC02FD4}" type="presParOf" srcId="{B94DE568-2F55-482C-82A1-BC0647CB1401}" destId="{AB163610-552C-4D55-8006-1F3F57EDA89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D64064-AAF7-4DFB-821F-EC25A1DAB647}"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ES"/>
        </a:p>
      </dgm:t>
    </dgm:pt>
    <dgm:pt modelId="{37ED4B74-5096-401A-A765-9DEF5CB2DEB0}">
      <dgm:prSet phldrT="[Texto]"/>
      <dgm:spPr>
        <a:scene3d>
          <a:camera prst="orthographicFront">
            <a:rot lat="0" lon="0" rev="0"/>
          </a:camera>
          <a:lightRig rig="balanced" dir="t">
            <a:rot lat="0" lon="0" rev="8700000"/>
          </a:lightRig>
        </a:scene3d>
        <a:sp3d>
          <a:bevelT w="190500" h="38100"/>
        </a:sp3d>
      </dgm:spPr>
      <dgm:t>
        <a:bodyPr/>
        <a:lstStyle/>
        <a:p>
          <a:r>
            <a:rPr lang="es-MX" b="1" dirty="0">
              <a:effectLst/>
              <a:latin typeface="Arial" panose="020B0604020202020204" pitchFamily="34" charset="0"/>
              <a:cs typeface="Arial" panose="020B0604020202020204" pitchFamily="34" charset="0"/>
            </a:rPr>
            <a:t>Matriz de Indicadores para Resultados, MIR:</a:t>
          </a:r>
          <a:endParaRPr lang="es-ES" b="1" dirty="0"/>
        </a:p>
      </dgm:t>
    </dgm:pt>
    <dgm:pt modelId="{446E9ED5-24F8-413A-AD65-91BE9919DB19}" type="parTrans" cxnId="{CA3E9479-6FF4-4022-88EC-6D8ABC6ED530}">
      <dgm:prSet/>
      <dgm:spPr/>
      <dgm:t>
        <a:bodyPr/>
        <a:lstStyle/>
        <a:p>
          <a:endParaRPr lang="es-ES"/>
        </a:p>
      </dgm:t>
    </dgm:pt>
    <dgm:pt modelId="{A85D65EA-D477-4608-A34A-B6F3F0CCAF33}" type="sibTrans" cxnId="{CA3E9479-6FF4-4022-88EC-6D8ABC6ED530}">
      <dgm:prSet/>
      <dgm:spPr/>
      <dgm:t>
        <a:bodyPr/>
        <a:lstStyle/>
        <a:p>
          <a:endParaRPr lang="es-ES"/>
        </a:p>
      </dgm:t>
    </dgm:pt>
    <dgm:pt modelId="{13884D59-9528-4FC4-B83C-5590AD638E81}">
      <dgm:prSet phldrT="[Texto]"/>
      <dgm:spPr>
        <a:scene3d>
          <a:camera prst="orthographicFront">
            <a:rot lat="0" lon="0" rev="0"/>
          </a:camera>
          <a:lightRig rig="balanced" dir="t">
            <a:rot lat="0" lon="0" rev="8700000"/>
          </a:lightRig>
        </a:scene3d>
        <a:sp3d>
          <a:bevelT w="190500" h="38100"/>
        </a:sp3d>
      </dgm:spPr>
      <dgm:t>
        <a:bodyPr/>
        <a:lstStyle/>
        <a:p>
          <a:r>
            <a:rPr lang="es-MX" b="1">
              <a:effectLst/>
              <a:latin typeface="Arial" panose="020B0604020202020204" pitchFamily="34" charset="0"/>
              <a:cs typeface="Arial" panose="020B0604020202020204" pitchFamily="34" charset="0"/>
            </a:rPr>
            <a:t>Metodología del Marco lógico:</a:t>
          </a:r>
          <a:endParaRPr lang="es-ES" b="1" dirty="0"/>
        </a:p>
      </dgm:t>
    </dgm:pt>
    <dgm:pt modelId="{6CAD398D-3D72-48C0-87A4-1CE52CA9D6EB}" type="parTrans" cxnId="{211324DA-6DD0-4F69-BC96-D681919A70BA}">
      <dgm:prSet/>
      <dgm:spPr/>
      <dgm:t>
        <a:bodyPr/>
        <a:lstStyle/>
        <a:p>
          <a:endParaRPr lang="es-ES"/>
        </a:p>
      </dgm:t>
    </dgm:pt>
    <dgm:pt modelId="{4D1C8D8C-020A-4468-BF01-D8633A0A0BC3}" type="sibTrans" cxnId="{211324DA-6DD0-4F69-BC96-D681919A70BA}">
      <dgm:prSet/>
      <dgm:spPr/>
      <dgm:t>
        <a:bodyPr/>
        <a:lstStyle/>
        <a:p>
          <a:endParaRPr lang="es-ES"/>
        </a:p>
      </dgm:t>
    </dgm:pt>
    <dgm:pt modelId="{3A371539-25CA-4BF0-8E6A-070086D718C8}">
      <dgm:prSet custT="1"/>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r>
            <a:rPr lang="es-MX" sz="1200" dirty="0">
              <a:effectLst/>
              <a:latin typeface="Arial" panose="020B0604020202020204" pitchFamily="34" charset="0"/>
              <a:cs typeface="Arial" panose="020B0604020202020204" pitchFamily="34" charset="0"/>
            </a:rPr>
            <a:t>Conocida como MIR, es una herramienta de planeación participativa que maneja una técnica cualitativa con bases científicas, siendo este un instrumento que apoya la gestión de programas y proyectos, permite la integración del diseño y la ejecución de los programas, presenta de forma sintética y estructurada cualquier programa incluyendo los resultados esperados. El MIR es el referente para el monitoreo y la evaluación de procesos resultados e impacto del programa.</a:t>
          </a:r>
          <a:endParaRPr lang="es-ES" sz="1200" dirty="0">
            <a:latin typeface="Arial" panose="020B0604020202020204" pitchFamily="34" charset="0"/>
            <a:cs typeface="Arial" panose="020B0604020202020204" pitchFamily="34" charset="0"/>
          </a:endParaRPr>
        </a:p>
      </dgm:t>
    </dgm:pt>
    <dgm:pt modelId="{E93DB93A-6FD8-4F99-A572-995C0C1BBDA3}" type="parTrans" cxnId="{B8889D6C-E510-44A3-8A85-3E071F0E85D2}">
      <dgm:prSet/>
      <dgm:spPr/>
      <dgm:t>
        <a:bodyPr/>
        <a:lstStyle/>
        <a:p>
          <a:endParaRPr lang="es-ES"/>
        </a:p>
      </dgm:t>
    </dgm:pt>
    <dgm:pt modelId="{196CD92F-4747-4C38-A612-CDC99113C112}" type="sibTrans" cxnId="{B8889D6C-E510-44A3-8A85-3E071F0E85D2}">
      <dgm:prSet/>
      <dgm:spPr/>
      <dgm:t>
        <a:bodyPr/>
        <a:lstStyle/>
        <a:p>
          <a:endParaRPr lang="es-ES"/>
        </a:p>
      </dgm:t>
    </dgm:pt>
    <dgm:pt modelId="{ADE1D535-FCF1-4BB9-9E06-757C2B684FAB}">
      <dgm:prSet custT="1"/>
      <dgm:spPr>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r>
            <a:rPr lang="es-MX" sz="1200" dirty="0">
              <a:effectLst/>
              <a:latin typeface="Arial" panose="020B0604020202020204" pitchFamily="34" charset="0"/>
              <a:cs typeface="Arial" panose="020B0604020202020204" pitchFamily="34" charset="0"/>
            </a:rPr>
            <a:t>Es un proceso de pasos a seguir que contempla el análisis del problema de los involucrados, la jerarquía de estrategia de objetivos, así como la selección de una estrategia de implementación.</a:t>
          </a:r>
          <a:endParaRPr lang="es-ES" sz="1200" dirty="0">
            <a:latin typeface="Arial" panose="020B0604020202020204" pitchFamily="34" charset="0"/>
            <a:cs typeface="Arial" panose="020B0604020202020204" pitchFamily="34" charset="0"/>
          </a:endParaRPr>
        </a:p>
      </dgm:t>
    </dgm:pt>
    <dgm:pt modelId="{0496F131-621F-4977-BA49-23E2F77CE277}" type="parTrans" cxnId="{C0864D52-C765-45C1-8C29-57BB3416CE9F}">
      <dgm:prSet/>
      <dgm:spPr/>
      <dgm:t>
        <a:bodyPr/>
        <a:lstStyle/>
        <a:p>
          <a:endParaRPr lang="es-ES"/>
        </a:p>
      </dgm:t>
    </dgm:pt>
    <dgm:pt modelId="{9CC5E3C4-2C34-425B-B3BD-7B92F2F1E26C}" type="sibTrans" cxnId="{C0864D52-C765-45C1-8C29-57BB3416CE9F}">
      <dgm:prSet/>
      <dgm:spPr/>
      <dgm:t>
        <a:bodyPr/>
        <a:lstStyle/>
        <a:p>
          <a:endParaRPr lang="es-ES"/>
        </a:p>
      </dgm:t>
    </dgm:pt>
    <dgm:pt modelId="{B94DE568-2F55-482C-82A1-BC0647CB1401}" type="pres">
      <dgm:prSet presAssocID="{32D64064-AAF7-4DFB-821F-EC25A1DAB647}" presName="linear" presStyleCnt="0">
        <dgm:presLayoutVars>
          <dgm:dir/>
          <dgm:animLvl val="lvl"/>
          <dgm:resizeHandles val="exact"/>
        </dgm:presLayoutVars>
      </dgm:prSet>
      <dgm:spPr/>
    </dgm:pt>
    <dgm:pt modelId="{6EE50DE0-2B71-4A66-B739-E1759E39D4D0}" type="pres">
      <dgm:prSet presAssocID="{37ED4B74-5096-401A-A765-9DEF5CB2DEB0}" presName="parentLin" presStyleCnt="0"/>
      <dgm:spPr/>
    </dgm:pt>
    <dgm:pt modelId="{582D8E87-0B1F-4B03-B445-3F6367714BB0}" type="pres">
      <dgm:prSet presAssocID="{37ED4B74-5096-401A-A765-9DEF5CB2DEB0}" presName="parentLeftMargin" presStyleLbl="node1" presStyleIdx="0" presStyleCnt="2"/>
      <dgm:spPr/>
    </dgm:pt>
    <dgm:pt modelId="{907076FC-8989-4DEA-A28E-B93B5DF8C1BE}" type="pres">
      <dgm:prSet presAssocID="{37ED4B74-5096-401A-A765-9DEF5CB2DEB0}" presName="parentText" presStyleLbl="node1" presStyleIdx="0" presStyleCnt="2">
        <dgm:presLayoutVars>
          <dgm:chMax val="0"/>
          <dgm:bulletEnabled val="1"/>
        </dgm:presLayoutVars>
      </dgm:prSet>
      <dgm:spPr/>
    </dgm:pt>
    <dgm:pt modelId="{AC834B72-FBCB-43F0-BC25-49E526C13F53}" type="pres">
      <dgm:prSet presAssocID="{37ED4B74-5096-401A-A765-9DEF5CB2DEB0}" presName="negativeSpace" presStyleCnt="0"/>
      <dgm:spPr/>
    </dgm:pt>
    <dgm:pt modelId="{FE328522-8C46-4983-982D-796A240429EE}" type="pres">
      <dgm:prSet presAssocID="{37ED4B74-5096-401A-A765-9DEF5CB2DEB0}" presName="childText" presStyleLbl="conFgAcc1" presStyleIdx="0" presStyleCnt="2">
        <dgm:presLayoutVars>
          <dgm:bulletEnabled val="1"/>
        </dgm:presLayoutVars>
      </dgm:prSet>
      <dgm:spPr/>
    </dgm:pt>
    <dgm:pt modelId="{BC423077-9C45-4E96-BDAE-DD8283628FE5}" type="pres">
      <dgm:prSet presAssocID="{A85D65EA-D477-4608-A34A-B6F3F0CCAF33}" presName="spaceBetweenRectangles" presStyleCnt="0"/>
      <dgm:spPr/>
    </dgm:pt>
    <dgm:pt modelId="{9358B0D5-5703-40F2-B4AE-874C07D96598}" type="pres">
      <dgm:prSet presAssocID="{13884D59-9528-4FC4-B83C-5590AD638E81}" presName="parentLin" presStyleCnt="0"/>
      <dgm:spPr/>
    </dgm:pt>
    <dgm:pt modelId="{D012680D-5356-415F-9148-7969815BD9DB}" type="pres">
      <dgm:prSet presAssocID="{13884D59-9528-4FC4-B83C-5590AD638E81}" presName="parentLeftMargin" presStyleLbl="node1" presStyleIdx="0" presStyleCnt="2"/>
      <dgm:spPr/>
    </dgm:pt>
    <dgm:pt modelId="{F67508C5-25D4-430C-8B9C-65A318C6ECBF}" type="pres">
      <dgm:prSet presAssocID="{13884D59-9528-4FC4-B83C-5590AD638E81}" presName="parentText" presStyleLbl="node1" presStyleIdx="1" presStyleCnt="2">
        <dgm:presLayoutVars>
          <dgm:chMax val="0"/>
          <dgm:bulletEnabled val="1"/>
        </dgm:presLayoutVars>
      </dgm:prSet>
      <dgm:spPr/>
    </dgm:pt>
    <dgm:pt modelId="{D3032C3C-5F5A-4B00-B29F-0EEFD9289312}" type="pres">
      <dgm:prSet presAssocID="{13884D59-9528-4FC4-B83C-5590AD638E81}" presName="negativeSpace" presStyleCnt="0"/>
      <dgm:spPr/>
    </dgm:pt>
    <dgm:pt modelId="{17F41CDC-726A-4E62-848F-B32281B12E3E}" type="pres">
      <dgm:prSet presAssocID="{13884D59-9528-4FC4-B83C-5590AD638E81}" presName="childText" presStyleLbl="conFgAcc1" presStyleIdx="1" presStyleCnt="2">
        <dgm:presLayoutVars>
          <dgm:bulletEnabled val="1"/>
        </dgm:presLayoutVars>
      </dgm:prSet>
      <dgm:spPr/>
    </dgm:pt>
  </dgm:ptLst>
  <dgm:cxnLst>
    <dgm:cxn modelId="{FB034D0B-F761-4CF8-AE21-C2AA817B20D0}" type="presOf" srcId="{37ED4B74-5096-401A-A765-9DEF5CB2DEB0}" destId="{582D8E87-0B1F-4B03-B445-3F6367714BB0}" srcOrd="0" destOrd="0" presId="urn:microsoft.com/office/officeart/2005/8/layout/list1"/>
    <dgm:cxn modelId="{E069F21F-B751-4F84-AF7E-6923AAD1101D}" type="presOf" srcId="{32D64064-AAF7-4DFB-821F-EC25A1DAB647}" destId="{B94DE568-2F55-482C-82A1-BC0647CB1401}" srcOrd="0" destOrd="0" presId="urn:microsoft.com/office/officeart/2005/8/layout/list1"/>
    <dgm:cxn modelId="{00D4CC61-C4B3-4E58-9FC9-35936BE3215F}" type="presOf" srcId="{ADE1D535-FCF1-4BB9-9E06-757C2B684FAB}" destId="{17F41CDC-726A-4E62-848F-B32281B12E3E}" srcOrd="0" destOrd="0" presId="urn:microsoft.com/office/officeart/2005/8/layout/list1"/>
    <dgm:cxn modelId="{B8889D6C-E510-44A3-8A85-3E071F0E85D2}" srcId="{37ED4B74-5096-401A-A765-9DEF5CB2DEB0}" destId="{3A371539-25CA-4BF0-8E6A-070086D718C8}" srcOrd="0" destOrd="0" parTransId="{E93DB93A-6FD8-4F99-A572-995C0C1BBDA3}" sibTransId="{196CD92F-4747-4C38-A612-CDC99113C112}"/>
    <dgm:cxn modelId="{C0864D52-C765-45C1-8C29-57BB3416CE9F}" srcId="{13884D59-9528-4FC4-B83C-5590AD638E81}" destId="{ADE1D535-FCF1-4BB9-9E06-757C2B684FAB}" srcOrd="0" destOrd="0" parTransId="{0496F131-621F-4977-BA49-23E2F77CE277}" sibTransId="{9CC5E3C4-2C34-425B-B3BD-7B92F2F1E26C}"/>
    <dgm:cxn modelId="{CA3E9479-6FF4-4022-88EC-6D8ABC6ED530}" srcId="{32D64064-AAF7-4DFB-821F-EC25A1DAB647}" destId="{37ED4B74-5096-401A-A765-9DEF5CB2DEB0}" srcOrd="0" destOrd="0" parTransId="{446E9ED5-24F8-413A-AD65-91BE9919DB19}" sibTransId="{A85D65EA-D477-4608-A34A-B6F3F0CCAF33}"/>
    <dgm:cxn modelId="{D835928D-4D9A-45D9-A9A9-1E963D1F7B8B}" type="presOf" srcId="{3A371539-25CA-4BF0-8E6A-070086D718C8}" destId="{FE328522-8C46-4983-982D-796A240429EE}" srcOrd="0" destOrd="0" presId="urn:microsoft.com/office/officeart/2005/8/layout/list1"/>
    <dgm:cxn modelId="{08B83B9D-979F-40A5-80AA-6AE91B67E42B}" type="presOf" srcId="{13884D59-9528-4FC4-B83C-5590AD638E81}" destId="{D012680D-5356-415F-9148-7969815BD9DB}" srcOrd="0" destOrd="0" presId="urn:microsoft.com/office/officeart/2005/8/layout/list1"/>
    <dgm:cxn modelId="{9D1B8CA1-8291-4423-ADAD-E40F9E7237DC}" type="presOf" srcId="{37ED4B74-5096-401A-A765-9DEF5CB2DEB0}" destId="{907076FC-8989-4DEA-A28E-B93B5DF8C1BE}" srcOrd="1" destOrd="0" presId="urn:microsoft.com/office/officeart/2005/8/layout/list1"/>
    <dgm:cxn modelId="{C80AFCD5-2C5B-4509-95EC-6BD6ED18D081}" type="presOf" srcId="{13884D59-9528-4FC4-B83C-5590AD638E81}" destId="{F67508C5-25D4-430C-8B9C-65A318C6ECBF}" srcOrd="1" destOrd="0" presId="urn:microsoft.com/office/officeart/2005/8/layout/list1"/>
    <dgm:cxn modelId="{211324DA-6DD0-4F69-BC96-D681919A70BA}" srcId="{32D64064-AAF7-4DFB-821F-EC25A1DAB647}" destId="{13884D59-9528-4FC4-B83C-5590AD638E81}" srcOrd="1" destOrd="0" parTransId="{6CAD398D-3D72-48C0-87A4-1CE52CA9D6EB}" sibTransId="{4D1C8D8C-020A-4468-BF01-D8633A0A0BC3}"/>
    <dgm:cxn modelId="{A5BD3678-5AF8-4E8C-85CD-55578AD27213}" type="presParOf" srcId="{B94DE568-2F55-482C-82A1-BC0647CB1401}" destId="{6EE50DE0-2B71-4A66-B739-E1759E39D4D0}" srcOrd="0" destOrd="0" presId="urn:microsoft.com/office/officeart/2005/8/layout/list1"/>
    <dgm:cxn modelId="{7C2E98B0-C5B5-4AC6-BCD6-04ED12DB01DA}" type="presParOf" srcId="{6EE50DE0-2B71-4A66-B739-E1759E39D4D0}" destId="{582D8E87-0B1F-4B03-B445-3F6367714BB0}" srcOrd="0" destOrd="0" presId="urn:microsoft.com/office/officeart/2005/8/layout/list1"/>
    <dgm:cxn modelId="{3C38D1F1-C790-41CF-82C6-40849B333EBD}" type="presParOf" srcId="{6EE50DE0-2B71-4A66-B739-E1759E39D4D0}" destId="{907076FC-8989-4DEA-A28E-B93B5DF8C1BE}" srcOrd="1" destOrd="0" presId="urn:microsoft.com/office/officeart/2005/8/layout/list1"/>
    <dgm:cxn modelId="{18AABE98-116F-452A-9C57-8BBD562AB0E1}" type="presParOf" srcId="{B94DE568-2F55-482C-82A1-BC0647CB1401}" destId="{AC834B72-FBCB-43F0-BC25-49E526C13F53}" srcOrd="1" destOrd="0" presId="urn:microsoft.com/office/officeart/2005/8/layout/list1"/>
    <dgm:cxn modelId="{69BF736D-DF95-4B65-B26C-2CA7A431688D}" type="presParOf" srcId="{B94DE568-2F55-482C-82A1-BC0647CB1401}" destId="{FE328522-8C46-4983-982D-796A240429EE}" srcOrd="2" destOrd="0" presId="urn:microsoft.com/office/officeart/2005/8/layout/list1"/>
    <dgm:cxn modelId="{9A9BBA35-7503-4369-BE62-694B8B3E3C90}" type="presParOf" srcId="{B94DE568-2F55-482C-82A1-BC0647CB1401}" destId="{BC423077-9C45-4E96-BDAE-DD8283628FE5}" srcOrd="3" destOrd="0" presId="urn:microsoft.com/office/officeart/2005/8/layout/list1"/>
    <dgm:cxn modelId="{69D53D55-0299-42F9-B27D-B944561D0C73}" type="presParOf" srcId="{B94DE568-2F55-482C-82A1-BC0647CB1401}" destId="{9358B0D5-5703-40F2-B4AE-874C07D96598}" srcOrd="4" destOrd="0" presId="urn:microsoft.com/office/officeart/2005/8/layout/list1"/>
    <dgm:cxn modelId="{54E729B9-1585-4D20-AE23-8B6575A77742}" type="presParOf" srcId="{9358B0D5-5703-40F2-B4AE-874C07D96598}" destId="{D012680D-5356-415F-9148-7969815BD9DB}" srcOrd="0" destOrd="0" presId="urn:microsoft.com/office/officeart/2005/8/layout/list1"/>
    <dgm:cxn modelId="{6D4DE1CF-8AC9-4C5D-8C7D-B8CC59510023}" type="presParOf" srcId="{9358B0D5-5703-40F2-B4AE-874C07D96598}" destId="{F67508C5-25D4-430C-8B9C-65A318C6ECBF}" srcOrd="1" destOrd="0" presId="urn:microsoft.com/office/officeart/2005/8/layout/list1"/>
    <dgm:cxn modelId="{4C88F34A-AC82-4EAE-BEE5-C1CB0CBBAA97}" type="presParOf" srcId="{B94DE568-2F55-482C-82A1-BC0647CB1401}" destId="{D3032C3C-5F5A-4B00-B29F-0EEFD9289312}" srcOrd="5" destOrd="0" presId="urn:microsoft.com/office/officeart/2005/8/layout/list1"/>
    <dgm:cxn modelId="{E3C96926-85F2-4EA6-B2B8-A946C3DB8CA2}" type="presParOf" srcId="{B94DE568-2F55-482C-82A1-BC0647CB1401}" destId="{17F41CDC-726A-4E62-848F-B32281B12E3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EA6C2-E737-41F0-B864-4A55AE67375D}">
      <dsp:nvSpPr>
        <dsp:cNvPr id="0" name=""/>
        <dsp:cNvSpPr/>
      </dsp:nvSpPr>
      <dsp:spPr>
        <a:xfrm>
          <a:off x="3718018" y="3119885"/>
          <a:ext cx="2266505" cy="146818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s-ES" sz="2100" kern="1200" dirty="0"/>
            <a:t>Elemento 3 de 4</a:t>
          </a:r>
        </a:p>
      </dsp:txBody>
      <dsp:txXfrm>
        <a:off x="4430220" y="3519181"/>
        <a:ext cx="1522051" cy="1036634"/>
      </dsp:txXfrm>
    </dsp:sp>
    <dsp:sp modelId="{BA90910F-9A68-4A85-B889-F5F8609E4365}">
      <dsp:nvSpPr>
        <dsp:cNvPr id="0" name=""/>
        <dsp:cNvSpPr/>
      </dsp:nvSpPr>
      <dsp:spPr>
        <a:xfrm>
          <a:off x="20036" y="3119885"/>
          <a:ext cx="2266505" cy="146818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s-ES" sz="2100" kern="1200"/>
            <a:t>Elemento 4 de </a:t>
          </a:r>
          <a:r>
            <a:rPr lang="es-ES" sz="2100" kern="1200" dirty="0"/>
            <a:t>4</a:t>
          </a:r>
        </a:p>
      </dsp:txBody>
      <dsp:txXfrm>
        <a:off x="52287" y="3519181"/>
        <a:ext cx="1522051" cy="1036634"/>
      </dsp:txXfrm>
    </dsp:sp>
    <dsp:sp modelId="{64D9129D-61ED-4896-84A6-336184B6AFD1}">
      <dsp:nvSpPr>
        <dsp:cNvPr id="0" name=""/>
        <dsp:cNvSpPr/>
      </dsp:nvSpPr>
      <dsp:spPr>
        <a:xfrm>
          <a:off x="3718018" y="0"/>
          <a:ext cx="2266505" cy="146818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s-ES" sz="2100" kern="1200" dirty="0"/>
            <a:t>Elemento 2 de 4</a:t>
          </a:r>
        </a:p>
      </dsp:txBody>
      <dsp:txXfrm>
        <a:off x="4430220" y="32251"/>
        <a:ext cx="1522051" cy="1036634"/>
      </dsp:txXfrm>
    </dsp:sp>
    <dsp:sp modelId="{066254D5-AC2D-40EA-922C-8C894FAFDE19}">
      <dsp:nvSpPr>
        <dsp:cNvPr id="0" name=""/>
        <dsp:cNvSpPr/>
      </dsp:nvSpPr>
      <dsp:spPr>
        <a:xfrm>
          <a:off x="20036" y="0"/>
          <a:ext cx="2266505" cy="146818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s-ES" sz="2100" kern="1200" dirty="0"/>
            <a:t>Elemento 1 de 4</a:t>
          </a:r>
        </a:p>
      </dsp:txBody>
      <dsp:txXfrm>
        <a:off x="52287" y="32251"/>
        <a:ext cx="1522051" cy="1036634"/>
      </dsp:txXfrm>
    </dsp:sp>
    <dsp:sp modelId="{FAEACFAB-E265-4940-8A2E-08DAEAAD58D3}">
      <dsp:nvSpPr>
        <dsp:cNvPr id="0" name=""/>
        <dsp:cNvSpPr/>
      </dsp:nvSpPr>
      <dsp:spPr>
        <a:xfrm>
          <a:off x="969766" y="261519"/>
          <a:ext cx="1986633" cy="1986633"/>
        </a:xfrm>
        <a:prstGeom prst="pieWedg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effectLst/>
            </a:rPr>
            <a:t>Planear el Sistema de Administración por Resultados</a:t>
          </a:r>
          <a:endParaRPr lang="es-ES" sz="1500" kern="1200" dirty="0"/>
        </a:p>
      </dsp:txBody>
      <dsp:txXfrm>
        <a:off x="1551637" y="843390"/>
        <a:ext cx="1404762" cy="1404762"/>
      </dsp:txXfrm>
    </dsp:sp>
    <dsp:sp modelId="{821593DA-5299-42D0-91C1-B667C96A5CD6}">
      <dsp:nvSpPr>
        <dsp:cNvPr id="0" name=""/>
        <dsp:cNvSpPr/>
      </dsp:nvSpPr>
      <dsp:spPr>
        <a:xfrm rot="5400000">
          <a:off x="3048160" y="261519"/>
          <a:ext cx="1986633" cy="1986633"/>
        </a:xfrm>
        <a:prstGeom prst="pieWedge">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a:effectLst/>
            </a:rPr>
            <a:t>Seguimiento a los Indicadores Estratégicos</a:t>
          </a:r>
          <a:endParaRPr lang="es-ES" sz="1500" kern="1200" dirty="0"/>
        </a:p>
      </dsp:txBody>
      <dsp:txXfrm rot="-5400000">
        <a:off x="3048160" y="843390"/>
        <a:ext cx="1404762" cy="1404762"/>
      </dsp:txXfrm>
    </dsp:sp>
    <dsp:sp modelId="{DC68A0B2-FF33-4F60-887A-EB692553B99F}">
      <dsp:nvSpPr>
        <dsp:cNvPr id="0" name=""/>
        <dsp:cNvSpPr/>
      </dsp:nvSpPr>
      <dsp:spPr>
        <a:xfrm rot="10800000">
          <a:off x="3048160" y="2339914"/>
          <a:ext cx="1986633" cy="1986633"/>
        </a:xfrm>
        <a:prstGeom prst="pieWedge">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a:effectLst/>
            </a:rPr>
            <a:t>Evaluar los Indicadores del Plan de Gobierno</a:t>
          </a:r>
          <a:endParaRPr lang="es-ES" sz="1500" kern="1200" dirty="0"/>
        </a:p>
      </dsp:txBody>
      <dsp:txXfrm rot="10800000">
        <a:off x="3048160" y="2339914"/>
        <a:ext cx="1404762" cy="1404762"/>
      </dsp:txXfrm>
    </dsp:sp>
    <dsp:sp modelId="{BA56BE42-E5DE-4EB7-B3C6-B3213614B58B}">
      <dsp:nvSpPr>
        <dsp:cNvPr id="0" name=""/>
        <dsp:cNvSpPr/>
      </dsp:nvSpPr>
      <dsp:spPr>
        <a:xfrm rot="16200000">
          <a:off x="969766" y="2339914"/>
          <a:ext cx="1986633" cy="1986633"/>
        </a:xfrm>
        <a:prstGeom prst="pieWedg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a:effectLst/>
            </a:rPr>
            <a:t>Comunicar los Resultados</a:t>
          </a:r>
          <a:endParaRPr lang="es-ES" sz="1500" kern="1200" dirty="0"/>
        </a:p>
      </dsp:txBody>
      <dsp:txXfrm rot="5400000">
        <a:off x="1551637" y="2339914"/>
        <a:ext cx="1404762" cy="1404762"/>
      </dsp:txXfrm>
    </dsp:sp>
    <dsp:sp modelId="{47E55DAA-023D-4329-9B09-1372FECABE7D}">
      <dsp:nvSpPr>
        <dsp:cNvPr id="0" name=""/>
        <dsp:cNvSpPr/>
      </dsp:nvSpPr>
      <dsp:spPr>
        <a:xfrm>
          <a:off x="2659321" y="1881107"/>
          <a:ext cx="685916" cy="596448"/>
        </a:xfrm>
        <a:prstGeom prst="circular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0EA11A-A99A-42A3-810C-7C4FBB042FCB}">
      <dsp:nvSpPr>
        <dsp:cNvPr id="0" name=""/>
        <dsp:cNvSpPr/>
      </dsp:nvSpPr>
      <dsp:spPr>
        <a:xfrm rot="10800000">
          <a:off x="2659321" y="2110510"/>
          <a:ext cx="685916" cy="596448"/>
        </a:xfrm>
        <a:prstGeom prst="circular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762FE-A924-486A-B6C1-B8C613FC0122}">
      <dsp:nvSpPr>
        <dsp:cNvPr id="0" name=""/>
        <dsp:cNvSpPr/>
      </dsp:nvSpPr>
      <dsp:spPr>
        <a:xfrm>
          <a:off x="2753141" y="409"/>
          <a:ext cx="6358145" cy="1597742"/>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just" defTabSz="844550">
            <a:lnSpc>
              <a:spcPct val="90000"/>
            </a:lnSpc>
            <a:spcBef>
              <a:spcPct val="0"/>
            </a:spcBef>
            <a:spcAft>
              <a:spcPct val="15000"/>
            </a:spcAft>
            <a:buChar char="•"/>
          </a:pPr>
          <a:r>
            <a:rPr lang="es-MX" sz="1900" b="0" kern="1200">
              <a:effectLst/>
              <a:latin typeface="Arial" panose="020B0604020202020204" pitchFamily="34" charset="0"/>
              <a:cs typeface="Arial" panose="020B0604020202020204" pitchFamily="34" charset="0"/>
            </a:rPr>
            <a:t>La manera en que establece y/o respetar prioridades y secuencias en el programa de Administración por Resultados en su Dependencia.</a:t>
          </a:r>
          <a:endParaRPr lang="es-ES" sz="1900" kern="1200" dirty="0"/>
        </a:p>
      </dsp:txBody>
      <dsp:txXfrm>
        <a:off x="2753141" y="200127"/>
        <a:ext cx="5758992" cy="1198306"/>
      </dsp:txXfrm>
    </dsp:sp>
    <dsp:sp modelId="{696C8F2F-BDAA-4312-A476-632C3BD31A09}">
      <dsp:nvSpPr>
        <dsp:cNvPr id="0" name=""/>
        <dsp:cNvSpPr/>
      </dsp:nvSpPr>
      <dsp:spPr>
        <a:xfrm>
          <a:off x="2233" y="409"/>
          <a:ext cx="2750908" cy="159774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s-MX" sz="2200" b="1" kern="1200">
              <a:effectLst/>
              <a:latin typeface="Arial" panose="020B0604020202020204" pitchFamily="34" charset="0"/>
              <a:cs typeface="Arial" panose="020B0604020202020204" pitchFamily="34" charset="0"/>
            </a:rPr>
            <a:t>Orden:</a:t>
          </a:r>
          <a:endParaRPr lang="es-ES" sz="2200" b="1" kern="1200" dirty="0"/>
        </a:p>
      </dsp:txBody>
      <dsp:txXfrm>
        <a:off x="80228" y="78404"/>
        <a:ext cx="2594918" cy="1441752"/>
      </dsp:txXfrm>
    </dsp:sp>
    <dsp:sp modelId="{A936B7B1-8AA3-4F96-9885-9FD735CF93CC}">
      <dsp:nvSpPr>
        <dsp:cNvPr id="0" name=""/>
        <dsp:cNvSpPr/>
      </dsp:nvSpPr>
      <dsp:spPr>
        <a:xfrm>
          <a:off x="3002285" y="1700567"/>
          <a:ext cx="5468112" cy="1597742"/>
        </a:xfrm>
        <a:prstGeom prst="rightArrow">
          <a:avLst>
            <a:gd name="adj1" fmla="val 75000"/>
            <a:gd name="adj2" fmla="val 50000"/>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s-MX" sz="1900" kern="1200" dirty="0">
              <a:effectLst/>
              <a:latin typeface="Arial" panose="020B0604020202020204" pitchFamily="34" charset="0"/>
              <a:cs typeface="Arial" panose="020B0604020202020204" pitchFamily="34" charset="0"/>
            </a:rPr>
            <a:t>La manera en que realiza el programa de Administración por Resultados de acuerdo con la metodología Administración Gubernamental por Resultados.</a:t>
          </a:r>
          <a:endParaRPr lang="es-ES" sz="1900" kern="1200" dirty="0"/>
        </a:p>
      </dsp:txBody>
      <dsp:txXfrm>
        <a:off x="3002285" y="1900285"/>
        <a:ext cx="4868959" cy="1198306"/>
      </dsp:txXfrm>
    </dsp:sp>
    <dsp:sp modelId="{30A91469-C3FD-4DFB-AACA-319C27EA9BC3}">
      <dsp:nvSpPr>
        <dsp:cNvPr id="0" name=""/>
        <dsp:cNvSpPr/>
      </dsp:nvSpPr>
      <dsp:spPr>
        <a:xfrm>
          <a:off x="79251" y="1649136"/>
          <a:ext cx="2877320" cy="1597742"/>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s-MX" sz="2200" b="1" kern="1200">
              <a:effectLst/>
              <a:latin typeface="Arial" panose="020B0604020202020204" pitchFamily="34" charset="0"/>
              <a:cs typeface="Arial" panose="020B0604020202020204" pitchFamily="34" charset="0"/>
            </a:rPr>
            <a:t>Responsabilidad:</a:t>
          </a:r>
          <a:endParaRPr lang="es-ES" sz="2200" b="1" kern="1200" dirty="0"/>
        </a:p>
      </dsp:txBody>
      <dsp:txXfrm>
        <a:off x="157246" y="1727131"/>
        <a:ext cx="2721330" cy="14417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28522-8C46-4983-982D-796A240429EE}">
      <dsp:nvSpPr>
        <dsp:cNvPr id="0" name=""/>
        <dsp:cNvSpPr/>
      </dsp:nvSpPr>
      <dsp:spPr>
        <a:xfrm>
          <a:off x="0" y="334235"/>
          <a:ext cx="7978571" cy="1323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619226" tIns="416560" rIns="619226" bIns="85344" numCol="1" spcCol="1270" anchor="t" anchorCtr="0">
          <a:noAutofit/>
        </a:bodyPr>
        <a:lstStyle/>
        <a:p>
          <a:pPr marL="114300" lvl="1" indent="-114300" algn="just" defTabSz="533400">
            <a:lnSpc>
              <a:spcPct val="90000"/>
            </a:lnSpc>
            <a:spcBef>
              <a:spcPct val="0"/>
            </a:spcBef>
            <a:spcAft>
              <a:spcPct val="15000"/>
            </a:spcAft>
            <a:buChar char="•"/>
          </a:pPr>
          <a:r>
            <a:rPr lang="es-MX" sz="1200" kern="1200">
              <a:effectLst/>
              <a:latin typeface="Arial" panose="020B0604020202020204" pitchFamily="34" charset="0"/>
              <a:cs typeface="Arial" panose="020B0604020202020204" pitchFamily="34" charset="0"/>
            </a:rPr>
            <a:t>Enfoque conceptual y de gestión que tendrá como función principal facilitar a los órdenes de gobierno una planeación efectiva basada en la eficacia, eficiencia y efectividad de su razón de ser; es decir, sobre su desempeño institucional, además de que proporciona un valor agregado, al implementar el concepto de Legado como la consecución de los objetivos de gobierno y la mejora continua de sus Instituciones.</a:t>
          </a:r>
          <a:endParaRPr lang="es-ES" sz="1200" kern="1200" dirty="0"/>
        </a:p>
      </dsp:txBody>
      <dsp:txXfrm>
        <a:off x="0" y="334235"/>
        <a:ext cx="7978571" cy="1323000"/>
      </dsp:txXfrm>
    </dsp:sp>
    <dsp:sp modelId="{907076FC-8989-4DEA-A28E-B93B5DF8C1BE}">
      <dsp:nvSpPr>
        <dsp:cNvPr id="0" name=""/>
        <dsp:cNvSpPr/>
      </dsp:nvSpPr>
      <dsp:spPr>
        <a:xfrm>
          <a:off x="398928" y="39035"/>
          <a:ext cx="5584999"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1100" tIns="0" rIns="211100" bIns="0" numCol="1" spcCol="1270" anchor="ctr" anchorCtr="0">
          <a:noAutofit/>
        </a:bodyPr>
        <a:lstStyle/>
        <a:p>
          <a:pPr marL="0" lvl="0" indent="0" algn="l" defTabSz="889000">
            <a:lnSpc>
              <a:spcPct val="90000"/>
            </a:lnSpc>
            <a:spcBef>
              <a:spcPct val="0"/>
            </a:spcBef>
            <a:spcAft>
              <a:spcPct val="35000"/>
            </a:spcAft>
            <a:buNone/>
          </a:pPr>
          <a:r>
            <a:rPr lang="es-MX" sz="2000" b="1" kern="1200" dirty="0">
              <a:effectLst/>
              <a:latin typeface="Arial" panose="020B0604020202020204" pitchFamily="34" charset="0"/>
              <a:cs typeface="Arial" panose="020B0604020202020204" pitchFamily="34" charset="0"/>
            </a:rPr>
            <a:t>Administración por Resultados:</a:t>
          </a:r>
          <a:endParaRPr lang="es-ES" sz="2000" b="1" kern="1200" dirty="0"/>
        </a:p>
      </dsp:txBody>
      <dsp:txXfrm>
        <a:off x="427749" y="67856"/>
        <a:ext cx="5527357" cy="532758"/>
      </dsp:txXfrm>
    </dsp:sp>
    <dsp:sp modelId="{17F41CDC-726A-4E62-848F-B32281B12E3E}">
      <dsp:nvSpPr>
        <dsp:cNvPr id="0" name=""/>
        <dsp:cNvSpPr/>
      </dsp:nvSpPr>
      <dsp:spPr>
        <a:xfrm>
          <a:off x="0" y="2060436"/>
          <a:ext cx="7978571" cy="1134000"/>
        </a:xfrm>
        <a:prstGeom prst="rect">
          <a:avLst/>
        </a:prstGeom>
        <a:solidFill>
          <a:schemeClr val="lt1">
            <a:alpha val="90000"/>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619226" tIns="416560" rIns="619226" bIns="85344" numCol="1" spcCol="1270" anchor="t" anchorCtr="0">
          <a:noAutofit/>
        </a:bodyPr>
        <a:lstStyle/>
        <a:p>
          <a:pPr marL="114300" lvl="1" indent="-114300" algn="just" defTabSz="533400">
            <a:lnSpc>
              <a:spcPct val="90000"/>
            </a:lnSpc>
            <a:spcBef>
              <a:spcPct val="0"/>
            </a:spcBef>
            <a:spcAft>
              <a:spcPct val="15000"/>
            </a:spcAft>
            <a:buChar char="•"/>
          </a:pPr>
          <a:r>
            <a:rPr lang="es-MX" sz="1200" kern="1200" dirty="0">
              <a:effectLst/>
              <a:latin typeface="Arial" panose="020B0604020202020204" pitchFamily="34" charset="0"/>
              <a:cs typeface="Arial" panose="020B0604020202020204" pitchFamily="34" charset="0"/>
            </a:rPr>
            <a:t>Es la herencia del gobernante, considerada también como la obra culminante que lo hace representativo de su administración, permite desarrollar productos/ servicios que atiendan a necesidades y deseos de los ciudadanos, evalúa la efectividad de los servicios integrados además de mantener un contacto permanente con la sociedad.</a:t>
          </a:r>
          <a:endParaRPr lang="es-ES" sz="1200" kern="1200" dirty="0">
            <a:latin typeface="Arial" panose="020B0604020202020204" pitchFamily="34" charset="0"/>
            <a:cs typeface="Arial" panose="020B0604020202020204" pitchFamily="34" charset="0"/>
          </a:endParaRPr>
        </a:p>
      </dsp:txBody>
      <dsp:txXfrm>
        <a:off x="0" y="2060436"/>
        <a:ext cx="7978571" cy="1134000"/>
      </dsp:txXfrm>
    </dsp:sp>
    <dsp:sp modelId="{F67508C5-25D4-430C-8B9C-65A318C6ECBF}">
      <dsp:nvSpPr>
        <dsp:cNvPr id="0" name=""/>
        <dsp:cNvSpPr/>
      </dsp:nvSpPr>
      <dsp:spPr>
        <a:xfrm>
          <a:off x="398928" y="1765236"/>
          <a:ext cx="5584999" cy="59040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1100" tIns="0" rIns="211100" bIns="0" numCol="1" spcCol="1270" anchor="ctr" anchorCtr="0">
          <a:noAutofit/>
        </a:bodyPr>
        <a:lstStyle/>
        <a:p>
          <a:pPr marL="0" lvl="0" indent="0" algn="l" defTabSz="889000">
            <a:lnSpc>
              <a:spcPct val="90000"/>
            </a:lnSpc>
            <a:spcBef>
              <a:spcPct val="0"/>
            </a:spcBef>
            <a:spcAft>
              <a:spcPct val="35000"/>
            </a:spcAft>
            <a:buNone/>
          </a:pPr>
          <a:r>
            <a:rPr lang="es-MX" sz="2000" b="1" kern="1200">
              <a:effectLst/>
              <a:latin typeface="Arial" panose="020B0604020202020204" pitchFamily="34" charset="0"/>
              <a:cs typeface="Arial" panose="020B0604020202020204" pitchFamily="34" charset="0"/>
            </a:rPr>
            <a:t>Legado:</a:t>
          </a:r>
          <a:endParaRPr lang="es-ES" sz="2000" b="1" kern="1200" dirty="0"/>
        </a:p>
      </dsp:txBody>
      <dsp:txXfrm>
        <a:off x="427749" y="1794057"/>
        <a:ext cx="5527357" cy="532758"/>
      </dsp:txXfrm>
    </dsp:sp>
    <dsp:sp modelId="{AB163610-552C-4D55-8006-1F3F57EDA89B}">
      <dsp:nvSpPr>
        <dsp:cNvPr id="0" name=""/>
        <dsp:cNvSpPr/>
      </dsp:nvSpPr>
      <dsp:spPr>
        <a:xfrm>
          <a:off x="0" y="3597636"/>
          <a:ext cx="7978571" cy="97650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619226" tIns="416560" rIns="619226" bIns="85344" numCol="1" spcCol="1270" anchor="t" anchorCtr="0">
          <a:noAutofit/>
        </a:bodyPr>
        <a:lstStyle/>
        <a:p>
          <a:pPr marL="114300" lvl="1" indent="-114300" algn="just" defTabSz="533400">
            <a:lnSpc>
              <a:spcPct val="90000"/>
            </a:lnSpc>
            <a:spcBef>
              <a:spcPct val="0"/>
            </a:spcBef>
            <a:spcAft>
              <a:spcPct val="15000"/>
            </a:spcAft>
            <a:buChar char="•"/>
          </a:pPr>
          <a:r>
            <a:rPr lang="es-MX" sz="1200" kern="1200" dirty="0">
              <a:effectLst/>
              <a:latin typeface="Arial" panose="020B0604020202020204" pitchFamily="34" charset="0"/>
              <a:cs typeface="Arial" panose="020B0604020202020204" pitchFamily="34" charset="0"/>
            </a:rPr>
            <a:t>Representan una amenaza para el cumplimiento de los objetivos, son posibles eventos en el futuro con incertidumbre en su ocurrencia y pueden tener una o más causas raíz. Si ocurren, pueden tener uno o más impactos negativos.</a:t>
          </a:r>
          <a:endParaRPr lang="es-ES" sz="1200" kern="1200" dirty="0">
            <a:latin typeface="Arial" panose="020B0604020202020204" pitchFamily="34" charset="0"/>
            <a:cs typeface="Arial" panose="020B0604020202020204" pitchFamily="34" charset="0"/>
          </a:endParaRPr>
        </a:p>
      </dsp:txBody>
      <dsp:txXfrm>
        <a:off x="0" y="3597636"/>
        <a:ext cx="7978571" cy="976500"/>
      </dsp:txXfrm>
    </dsp:sp>
    <dsp:sp modelId="{AC35D185-621A-4883-B473-A89B138A6BAE}">
      <dsp:nvSpPr>
        <dsp:cNvPr id="0" name=""/>
        <dsp:cNvSpPr/>
      </dsp:nvSpPr>
      <dsp:spPr>
        <a:xfrm>
          <a:off x="398928" y="3302435"/>
          <a:ext cx="5584999" cy="59040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1100" tIns="0" rIns="211100" bIns="0" numCol="1" spcCol="1270" anchor="ctr" anchorCtr="0">
          <a:noAutofit/>
        </a:bodyPr>
        <a:lstStyle/>
        <a:p>
          <a:pPr marL="0" lvl="0" indent="0" algn="l" defTabSz="889000">
            <a:lnSpc>
              <a:spcPct val="90000"/>
            </a:lnSpc>
            <a:spcBef>
              <a:spcPct val="0"/>
            </a:spcBef>
            <a:spcAft>
              <a:spcPct val="35000"/>
            </a:spcAft>
            <a:buNone/>
          </a:pPr>
          <a:r>
            <a:rPr lang="es-MX" sz="2000" b="1" kern="1200">
              <a:effectLst/>
              <a:latin typeface="Arial" panose="020B0604020202020204" pitchFamily="34" charset="0"/>
              <a:cs typeface="Arial" panose="020B0604020202020204" pitchFamily="34" charset="0"/>
            </a:rPr>
            <a:t>Riesgo:</a:t>
          </a:r>
          <a:endParaRPr lang="es-ES" sz="2000" b="1" kern="1200" dirty="0"/>
        </a:p>
      </dsp:txBody>
      <dsp:txXfrm>
        <a:off x="427749" y="3331256"/>
        <a:ext cx="5527357"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28522-8C46-4983-982D-796A240429EE}">
      <dsp:nvSpPr>
        <dsp:cNvPr id="0" name=""/>
        <dsp:cNvSpPr/>
      </dsp:nvSpPr>
      <dsp:spPr>
        <a:xfrm>
          <a:off x="0" y="1153034"/>
          <a:ext cx="7980680" cy="128677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619389" tIns="395732" rIns="619389" bIns="85344" numCol="1" spcCol="1270" anchor="t" anchorCtr="0">
          <a:noAutofit/>
        </a:bodyPr>
        <a:lstStyle/>
        <a:p>
          <a:pPr marL="114300" lvl="1" indent="-114300" algn="just" defTabSz="533400">
            <a:lnSpc>
              <a:spcPct val="90000"/>
            </a:lnSpc>
            <a:spcBef>
              <a:spcPct val="0"/>
            </a:spcBef>
            <a:spcAft>
              <a:spcPct val="15000"/>
            </a:spcAft>
            <a:buChar char="•"/>
          </a:pPr>
          <a:r>
            <a:rPr lang="es-MX" sz="1200" kern="1200" dirty="0">
              <a:effectLst/>
              <a:latin typeface="Arial" panose="020B0604020202020204" pitchFamily="34" charset="0"/>
              <a:cs typeface="Arial" panose="020B0604020202020204" pitchFamily="34" charset="0"/>
            </a:rPr>
            <a:t>Conocida como MIR, es una herramienta de planeación participativa que maneja una técnica cualitativa con bases científicas, siendo este un instrumento que apoya la gestión de programas y proyectos, permite la integración del diseño y la ejecución de los programas, presenta de forma sintética y estructurada cualquier programa incluyendo los resultados esperados. El MIR es el referente para el monitoreo y la evaluación de procesos resultados e impacto del programa.</a:t>
          </a:r>
          <a:endParaRPr lang="es-ES" sz="1200" kern="1200" dirty="0">
            <a:latin typeface="Arial" panose="020B0604020202020204" pitchFamily="34" charset="0"/>
            <a:cs typeface="Arial" panose="020B0604020202020204" pitchFamily="34" charset="0"/>
          </a:endParaRPr>
        </a:p>
      </dsp:txBody>
      <dsp:txXfrm>
        <a:off x="0" y="1153034"/>
        <a:ext cx="7980680" cy="1286775"/>
      </dsp:txXfrm>
    </dsp:sp>
    <dsp:sp modelId="{907076FC-8989-4DEA-A28E-B93B5DF8C1BE}">
      <dsp:nvSpPr>
        <dsp:cNvPr id="0" name=""/>
        <dsp:cNvSpPr/>
      </dsp:nvSpPr>
      <dsp:spPr>
        <a:xfrm>
          <a:off x="399034" y="872594"/>
          <a:ext cx="5586476"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1155" tIns="0" rIns="211155" bIns="0" numCol="1" spcCol="1270" anchor="ctr" anchorCtr="0">
          <a:noAutofit/>
        </a:bodyPr>
        <a:lstStyle/>
        <a:p>
          <a:pPr marL="0" lvl="0" indent="0" algn="l" defTabSz="844550">
            <a:lnSpc>
              <a:spcPct val="90000"/>
            </a:lnSpc>
            <a:spcBef>
              <a:spcPct val="0"/>
            </a:spcBef>
            <a:spcAft>
              <a:spcPct val="35000"/>
            </a:spcAft>
            <a:buNone/>
          </a:pPr>
          <a:r>
            <a:rPr lang="es-MX" sz="1900" b="1" kern="1200" dirty="0">
              <a:effectLst/>
              <a:latin typeface="Arial" panose="020B0604020202020204" pitchFamily="34" charset="0"/>
              <a:cs typeface="Arial" panose="020B0604020202020204" pitchFamily="34" charset="0"/>
            </a:rPr>
            <a:t>Matriz de Indicadores para Resultados, MIR:</a:t>
          </a:r>
          <a:endParaRPr lang="es-ES" sz="1900" b="1" kern="1200" dirty="0"/>
        </a:p>
      </dsp:txBody>
      <dsp:txXfrm>
        <a:off x="426414" y="899974"/>
        <a:ext cx="5531716" cy="506120"/>
      </dsp:txXfrm>
    </dsp:sp>
    <dsp:sp modelId="{17F41CDC-726A-4E62-848F-B32281B12E3E}">
      <dsp:nvSpPr>
        <dsp:cNvPr id="0" name=""/>
        <dsp:cNvSpPr/>
      </dsp:nvSpPr>
      <dsp:spPr>
        <a:xfrm>
          <a:off x="0" y="2822849"/>
          <a:ext cx="7980680" cy="807975"/>
        </a:xfrm>
        <a:prstGeom prst="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619389" tIns="395732" rIns="619389" bIns="85344" numCol="1" spcCol="1270" anchor="t" anchorCtr="0">
          <a:noAutofit/>
        </a:bodyPr>
        <a:lstStyle/>
        <a:p>
          <a:pPr marL="114300" lvl="1" indent="-114300" algn="just" defTabSz="533400">
            <a:lnSpc>
              <a:spcPct val="90000"/>
            </a:lnSpc>
            <a:spcBef>
              <a:spcPct val="0"/>
            </a:spcBef>
            <a:spcAft>
              <a:spcPct val="15000"/>
            </a:spcAft>
            <a:buChar char="•"/>
          </a:pPr>
          <a:r>
            <a:rPr lang="es-MX" sz="1200" kern="1200" dirty="0">
              <a:effectLst/>
              <a:latin typeface="Arial" panose="020B0604020202020204" pitchFamily="34" charset="0"/>
              <a:cs typeface="Arial" panose="020B0604020202020204" pitchFamily="34" charset="0"/>
            </a:rPr>
            <a:t>Es un proceso de pasos a seguir que contempla el análisis del problema de los involucrados, la jerarquía de estrategia de objetivos, así como la selección de una estrategia de implementación.</a:t>
          </a:r>
          <a:endParaRPr lang="es-ES" sz="1200" kern="1200" dirty="0">
            <a:latin typeface="Arial" panose="020B0604020202020204" pitchFamily="34" charset="0"/>
            <a:cs typeface="Arial" panose="020B0604020202020204" pitchFamily="34" charset="0"/>
          </a:endParaRPr>
        </a:p>
      </dsp:txBody>
      <dsp:txXfrm>
        <a:off x="0" y="2822849"/>
        <a:ext cx="7980680" cy="807975"/>
      </dsp:txXfrm>
    </dsp:sp>
    <dsp:sp modelId="{F67508C5-25D4-430C-8B9C-65A318C6ECBF}">
      <dsp:nvSpPr>
        <dsp:cNvPr id="0" name=""/>
        <dsp:cNvSpPr/>
      </dsp:nvSpPr>
      <dsp:spPr>
        <a:xfrm>
          <a:off x="399034" y="2542409"/>
          <a:ext cx="5586476" cy="56088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1155" tIns="0" rIns="211155" bIns="0" numCol="1" spcCol="1270" anchor="ctr" anchorCtr="0">
          <a:noAutofit/>
        </a:bodyPr>
        <a:lstStyle/>
        <a:p>
          <a:pPr marL="0" lvl="0" indent="0" algn="l" defTabSz="844550">
            <a:lnSpc>
              <a:spcPct val="90000"/>
            </a:lnSpc>
            <a:spcBef>
              <a:spcPct val="0"/>
            </a:spcBef>
            <a:spcAft>
              <a:spcPct val="35000"/>
            </a:spcAft>
            <a:buNone/>
          </a:pPr>
          <a:r>
            <a:rPr lang="es-MX" sz="1900" b="1" kern="1200">
              <a:effectLst/>
              <a:latin typeface="Arial" panose="020B0604020202020204" pitchFamily="34" charset="0"/>
              <a:cs typeface="Arial" panose="020B0604020202020204" pitchFamily="34" charset="0"/>
            </a:rPr>
            <a:t>Metodología del Marco lógico:</a:t>
          </a:r>
          <a:endParaRPr lang="es-ES" sz="1900" b="1" kern="1200" dirty="0"/>
        </a:p>
      </dsp:txBody>
      <dsp:txXfrm>
        <a:off x="426414" y="2569789"/>
        <a:ext cx="5531716"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1A3D5-8EFD-4000-8567-5BCCDB7D8007}" type="datetimeFigureOut">
              <a:rPr lang="es-MX" smtClean="0"/>
              <a:t>20/10/2022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0E54D-3C98-4000-B238-050DDD456241}" type="slidenum">
              <a:rPr lang="es-MX" smtClean="0"/>
              <a:t>‹Nº›</a:t>
            </a:fld>
            <a:endParaRPr lang="es-MX"/>
          </a:p>
        </p:txBody>
      </p:sp>
    </p:spTree>
    <p:extLst>
      <p:ext uri="{BB962C8B-B14F-4D97-AF65-F5344CB8AC3E}">
        <p14:creationId xmlns:p14="http://schemas.microsoft.com/office/powerpoint/2010/main" val="3045316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BBA0E54D-3C98-4000-B238-050DDD456241}" type="slidenum">
              <a:rPr lang="es-MX" smtClean="0"/>
              <a:t>5</a:t>
            </a:fld>
            <a:endParaRPr lang="es-MX"/>
          </a:p>
        </p:txBody>
      </p:sp>
    </p:spTree>
    <p:extLst>
      <p:ext uri="{BB962C8B-B14F-4D97-AF65-F5344CB8AC3E}">
        <p14:creationId xmlns:p14="http://schemas.microsoft.com/office/powerpoint/2010/main" val="344530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B8832331-F14F-409E-B79F-E92687EEBA69}" type="datetimeFigureOut">
              <a:rPr lang="es-MX" smtClean="0"/>
              <a:t>20/10/2022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BA03611-4133-415B-89AF-6E0D1FD953B9}" type="slidenum">
              <a:rPr lang="es-MX" smtClean="0"/>
              <a:t>‹Nº›</a:t>
            </a:fld>
            <a:endParaRPr lang="es-MX"/>
          </a:p>
        </p:txBody>
      </p:sp>
    </p:spTree>
    <p:extLst>
      <p:ext uri="{BB962C8B-B14F-4D97-AF65-F5344CB8AC3E}">
        <p14:creationId xmlns:p14="http://schemas.microsoft.com/office/powerpoint/2010/main" val="42339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B8832331-F14F-409E-B79F-E92687EEBA69}" type="datetimeFigureOut">
              <a:rPr lang="es-MX" smtClean="0"/>
              <a:t>20/10/2022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BA03611-4133-415B-89AF-6E0D1FD953B9}" type="slidenum">
              <a:rPr lang="es-MX" smtClean="0"/>
              <a:t>‹Nº›</a:t>
            </a:fld>
            <a:endParaRPr lang="es-MX"/>
          </a:p>
        </p:txBody>
      </p:sp>
    </p:spTree>
    <p:extLst>
      <p:ext uri="{BB962C8B-B14F-4D97-AF65-F5344CB8AC3E}">
        <p14:creationId xmlns:p14="http://schemas.microsoft.com/office/powerpoint/2010/main" val="399641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B8832331-F14F-409E-B79F-E92687EEBA69}" type="datetimeFigureOut">
              <a:rPr lang="es-MX" smtClean="0"/>
              <a:t>20/10/2022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BA03611-4133-415B-89AF-6E0D1FD953B9}" type="slidenum">
              <a:rPr lang="es-MX" smtClean="0"/>
              <a:t>‹Nº›</a:t>
            </a:fld>
            <a:endParaRPr lang="es-MX"/>
          </a:p>
        </p:txBody>
      </p:sp>
    </p:spTree>
    <p:extLst>
      <p:ext uri="{BB962C8B-B14F-4D97-AF65-F5344CB8AC3E}">
        <p14:creationId xmlns:p14="http://schemas.microsoft.com/office/powerpoint/2010/main" val="287567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B8832331-F14F-409E-B79F-E92687EEBA69}" type="datetimeFigureOut">
              <a:rPr lang="es-MX" smtClean="0"/>
              <a:t>20/10/2022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BA03611-4133-415B-89AF-6E0D1FD953B9}" type="slidenum">
              <a:rPr lang="es-MX" smtClean="0"/>
              <a:t>‹Nº›</a:t>
            </a:fld>
            <a:endParaRPr lang="es-MX"/>
          </a:p>
        </p:txBody>
      </p:sp>
    </p:spTree>
    <p:extLst>
      <p:ext uri="{BB962C8B-B14F-4D97-AF65-F5344CB8AC3E}">
        <p14:creationId xmlns:p14="http://schemas.microsoft.com/office/powerpoint/2010/main" val="384612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8832331-F14F-409E-B79F-E92687EEBA69}" type="datetimeFigureOut">
              <a:rPr lang="es-MX" smtClean="0"/>
              <a:t>20/10/2022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BA03611-4133-415B-89AF-6E0D1FD953B9}" type="slidenum">
              <a:rPr lang="es-MX" smtClean="0"/>
              <a:t>‹Nº›</a:t>
            </a:fld>
            <a:endParaRPr lang="es-MX"/>
          </a:p>
        </p:txBody>
      </p:sp>
    </p:spTree>
    <p:extLst>
      <p:ext uri="{BB962C8B-B14F-4D97-AF65-F5344CB8AC3E}">
        <p14:creationId xmlns:p14="http://schemas.microsoft.com/office/powerpoint/2010/main" val="116858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B8832331-F14F-409E-B79F-E92687EEBA69}" type="datetimeFigureOut">
              <a:rPr lang="es-MX" smtClean="0"/>
              <a:t>20/10/2022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BA03611-4133-415B-89AF-6E0D1FD953B9}" type="slidenum">
              <a:rPr lang="es-MX" smtClean="0"/>
              <a:t>‹Nº›</a:t>
            </a:fld>
            <a:endParaRPr lang="es-MX"/>
          </a:p>
        </p:txBody>
      </p:sp>
    </p:spTree>
    <p:extLst>
      <p:ext uri="{BB962C8B-B14F-4D97-AF65-F5344CB8AC3E}">
        <p14:creationId xmlns:p14="http://schemas.microsoft.com/office/powerpoint/2010/main" val="182420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B8832331-F14F-409E-B79F-E92687EEBA69}" type="datetimeFigureOut">
              <a:rPr lang="es-MX" smtClean="0"/>
              <a:t>20/10/2022</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5BA03611-4133-415B-89AF-6E0D1FD953B9}" type="slidenum">
              <a:rPr lang="es-MX" smtClean="0"/>
              <a:t>‹Nº›</a:t>
            </a:fld>
            <a:endParaRPr lang="es-MX"/>
          </a:p>
        </p:txBody>
      </p:sp>
    </p:spTree>
    <p:extLst>
      <p:ext uri="{BB962C8B-B14F-4D97-AF65-F5344CB8AC3E}">
        <p14:creationId xmlns:p14="http://schemas.microsoft.com/office/powerpoint/2010/main" val="49403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B8832331-F14F-409E-B79F-E92687EEBA69}" type="datetimeFigureOut">
              <a:rPr lang="es-MX" smtClean="0"/>
              <a:t>20/10/2022</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BA03611-4133-415B-89AF-6E0D1FD953B9}" type="slidenum">
              <a:rPr lang="es-MX" smtClean="0"/>
              <a:t>‹Nº›</a:t>
            </a:fld>
            <a:endParaRPr lang="es-MX"/>
          </a:p>
        </p:txBody>
      </p:sp>
    </p:spTree>
    <p:extLst>
      <p:ext uri="{BB962C8B-B14F-4D97-AF65-F5344CB8AC3E}">
        <p14:creationId xmlns:p14="http://schemas.microsoft.com/office/powerpoint/2010/main" val="212657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8832331-F14F-409E-B79F-E92687EEBA69}" type="datetimeFigureOut">
              <a:rPr lang="es-MX" smtClean="0"/>
              <a:t>20/10/2022</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BA03611-4133-415B-89AF-6E0D1FD953B9}" type="slidenum">
              <a:rPr lang="es-MX" smtClean="0"/>
              <a:t>‹Nº›</a:t>
            </a:fld>
            <a:endParaRPr lang="es-MX"/>
          </a:p>
        </p:txBody>
      </p:sp>
    </p:spTree>
    <p:extLst>
      <p:ext uri="{BB962C8B-B14F-4D97-AF65-F5344CB8AC3E}">
        <p14:creationId xmlns:p14="http://schemas.microsoft.com/office/powerpoint/2010/main" val="140858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8832331-F14F-409E-B79F-E92687EEBA69}" type="datetimeFigureOut">
              <a:rPr lang="es-MX" smtClean="0"/>
              <a:t>20/10/2022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BA03611-4133-415B-89AF-6E0D1FD953B9}" type="slidenum">
              <a:rPr lang="es-MX" smtClean="0"/>
              <a:t>‹Nº›</a:t>
            </a:fld>
            <a:endParaRPr lang="es-MX"/>
          </a:p>
        </p:txBody>
      </p:sp>
    </p:spTree>
    <p:extLst>
      <p:ext uri="{BB962C8B-B14F-4D97-AF65-F5344CB8AC3E}">
        <p14:creationId xmlns:p14="http://schemas.microsoft.com/office/powerpoint/2010/main" val="404335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8832331-F14F-409E-B79F-E92687EEBA69}" type="datetimeFigureOut">
              <a:rPr lang="es-MX" smtClean="0"/>
              <a:t>20/10/2022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BA03611-4133-415B-89AF-6E0D1FD953B9}" type="slidenum">
              <a:rPr lang="es-MX" smtClean="0"/>
              <a:t>‹Nº›</a:t>
            </a:fld>
            <a:endParaRPr lang="es-MX"/>
          </a:p>
        </p:txBody>
      </p:sp>
    </p:spTree>
    <p:extLst>
      <p:ext uri="{BB962C8B-B14F-4D97-AF65-F5344CB8AC3E}">
        <p14:creationId xmlns:p14="http://schemas.microsoft.com/office/powerpoint/2010/main" val="77192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32331-F14F-409E-B79F-E92687EEBA69}" type="datetimeFigureOut">
              <a:rPr lang="es-MX" smtClean="0"/>
              <a:t>20/10/2022</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03611-4133-415B-89AF-6E0D1FD953B9}" type="slidenum">
              <a:rPr lang="es-MX" smtClean="0"/>
              <a:t>‹Nº›</a:t>
            </a:fld>
            <a:endParaRPr lang="es-MX"/>
          </a:p>
        </p:txBody>
      </p:sp>
    </p:spTree>
    <p:extLst>
      <p:ext uri="{BB962C8B-B14F-4D97-AF65-F5344CB8AC3E}">
        <p14:creationId xmlns:p14="http://schemas.microsoft.com/office/powerpoint/2010/main" val="4097033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mailto:cuevasramon@yahoo.com.mx" TargetMode="Externa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7F0F4C2-38B3-2847-4A11-EE80E686C8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Tree>
    <p:extLst>
      <p:ext uri="{BB962C8B-B14F-4D97-AF65-F5344CB8AC3E}">
        <p14:creationId xmlns:p14="http://schemas.microsoft.com/office/powerpoint/2010/main" val="130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9FEE51E-2DA5-806F-1AEA-A5F0EC4A3C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sp>
        <p:nvSpPr>
          <p:cNvPr id="5" name="Rectángulo 4"/>
          <p:cNvSpPr/>
          <p:nvPr/>
        </p:nvSpPr>
        <p:spPr>
          <a:xfrm>
            <a:off x="831851" y="1394939"/>
            <a:ext cx="10515600" cy="502920"/>
          </a:xfrm>
          <a:prstGeom prst="rect">
            <a:avLst/>
          </a:prstGeom>
          <a:solidFill>
            <a:srgbClr val="ABEA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s-MX" b="1" dirty="0">
                <a:latin typeface="Arial" panose="020B0604020202020204" pitchFamily="34" charset="0"/>
                <a:cs typeface="Arial" panose="020B0604020202020204" pitchFamily="34" charset="0"/>
              </a:rPr>
              <a:t>La persona es competente cuando demuestra las siguientes ACTITUDES/HÁBITOS/VALORES:</a:t>
            </a:r>
          </a:p>
        </p:txBody>
      </p:sp>
      <p:graphicFrame>
        <p:nvGraphicFramePr>
          <p:cNvPr id="8" name="Diagrama 7"/>
          <p:cNvGraphicFramePr/>
          <p:nvPr>
            <p:extLst>
              <p:ext uri="{D42A27DB-BD31-4B8C-83A1-F6EECF244321}">
                <p14:modId xmlns:p14="http://schemas.microsoft.com/office/powerpoint/2010/main" val="3680385541"/>
              </p:ext>
            </p:extLst>
          </p:nvPr>
        </p:nvGraphicFramePr>
        <p:xfrm>
          <a:off x="1539240" y="2425068"/>
          <a:ext cx="9113520" cy="3356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983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32622B3-4A56-532C-501E-80DA03BCA5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1760475620"/>
              </p:ext>
            </p:extLst>
          </p:nvPr>
        </p:nvGraphicFramePr>
        <p:xfrm>
          <a:off x="1883647" y="1021420"/>
          <a:ext cx="6339840" cy="362903"/>
        </p:xfrm>
        <a:graphic>
          <a:graphicData uri="http://schemas.openxmlformats.org/drawingml/2006/table">
            <a:tbl>
              <a:tblPr firstRow="1" firstCol="1" bandRow="1">
                <a:tableStyleId>{5C22544A-7EE6-4342-B048-85BDC9FD1C3A}</a:tableStyleId>
              </a:tblPr>
              <a:tblGrid>
                <a:gridCol w="6339840">
                  <a:extLst>
                    <a:ext uri="{9D8B030D-6E8A-4147-A177-3AD203B41FA5}">
                      <a16:colId xmlns:a16="http://schemas.microsoft.com/office/drawing/2014/main" val="3196015707"/>
                    </a:ext>
                  </a:extLst>
                </a:gridCol>
              </a:tblGrid>
              <a:tr h="291227">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ea typeface="+mn-ea"/>
                          <a:cs typeface="Arial" panose="020B0604020202020204" pitchFamily="34" charset="0"/>
                        </a:rPr>
                        <a:t>GLOSARIO</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graphicFrame>
        <p:nvGraphicFramePr>
          <p:cNvPr id="7" name="Diagrama 6"/>
          <p:cNvGraphicFramePr/>
          <p:nvPr>
            <p:extLst>
              <p:ext uri="{D42A27DB-BD31-4B8C-83A1-F6EECF244321}">
                <p14:modId xmlns:p14="http://schemas.microsoft.com/office/powerpoint/2010/main" val="1466032710"/>
              </p:ext>
            </p:extLst>
          </p:nvPr>
        </p:nvGraphicFramePr>
        <p:xfrm>
          <a:off x="2107768" y="1441342"/>
          <a:ext cx="7978571" cy="4613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072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7642EA6-BB24-599D-AFF7-82F85BF719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481519450"/>
              </p:ext>
            </p:extLst>
          </p:nvPr>
        </p:nvGraphicFramePr>
        <p:xfrm>
          <a:off x="1930142" y="1172528"/>
          <a:ext cx="6339840" cy="362903"/>
        </p:xfrm>
        <a:graphic>
          <a:graphicData uri="http://schemas.openxmlformats.org/drawingml/2006/table">
            <a:tbl>
              <a:tblPr firstRow="1" firstCol="1" bandRow="1">
                <a:tableStyleId>{5C22544A-7EE6-4342-B048-85BDC9FD1C3A}</a:tableStyleId>
              </a:tblPr>
              <a:tblGrid>
                <a:gridCol w="6339840">
                  <a:extLst>
                    <a:ext uri="{9D8B030D-6E8A-4147-A177-3AD203B41FA5}">
                      <a16:colId xmlns:a16="http://schemas.microsoft.com/office/drawing/2014/main" val="3196015707"/>
                    </a:ext>
                  </a:extLst>
                </a:gridCol>
              </a:tblGrid>
              <a:tr h="291227">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ea typeface="+mn-ea"/>
                          <a:cs typeface="Arial" panose="020B0604020202020204" pitchFamily="34" charset="0"/>
                        </a:rPr>
                        <a:t>GLOSARIO</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graphicFrame>
        <p:nvGraphicFramePr>
          <p:cNvPr id="7" name="Diagrama 6"/>
          <p:cNvGraphicFramePr/>
          <p:nvPr>
            <p:extLst>
              <p:ext uri="{D42A27DB-BD31-4B8C-83A1-F6EECF244321}">
                <p14:modId xmlns:p14="http://schemas.microsoft.com/office/powerpoint/2010/main" val="4014414338"/>
              </p:ext>
            </p:extLst>
          </p:nvPr>
        </p:nvGraphicFramePr>
        <p:xfrm>
          <a:off x="2174240" y="1026669"/>
          <a:ext cx="7980680" cy="4503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1071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37F842DE-7FE5-9CB7-458E-EAB794755C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489783761"/>
              </p:ext>
            </p:extLst>
          </p:nvPr>
        </p:nvGraphicFramePr>
        <p:xfrm>
          <a:off x="2800027" y="1007280"/>
          <a:ext cx="4995620" cy="486247"/>
        </p:xfrm>
        <a:graphic>
          <a:graphicData uri="http://schemas.openxmlformats.org/drawingml/2006/table">
            <a:tbl>
              <a:tblPr firstRow="1" firstCol="1" bandRow="1">
                <a:tableStyleId>{5C22544A-7EE6-4342-B048-85BDC9FD1C3A}</a:tableStyleId>
              </a:tblPr>
              <a:tblGrid>
                <a:gridCol w="4995620">
                  <a:extLst>
                    <a:ext uri="{9D8B030D-6E8A-4147-A177-3AD203B41FA5}">
                      <a16:colId xmlns:a16="http://schemas.microsoft.com/office/drawing/2014/main" val="3196015707"/>
                    </a:ext>
                  </a:extLst>
                </a:gridCol>
              </a:tblGrid>
              <a:tr h="486247">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cs typeface="Arial" panose="020B0604020202020204" pitchFamily="34" charset="0"/>
                        </a:rPr>
                        <a:t>Criterios de evaluación</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sp>
        <p:nvSpPr>
          <p:cNvPr id="5" name="Título 3"/>
          <p:cNvSpPr txBox="1">
            <a:spLocks/>
          </p:cNvSpPr>
          <p:nvPr/>
        </p:nvSpPr>
        <p:spPr>
          <a:xfrm>
            <a:off x="776599" y="1483915"/>
            <a:ext cx="10433050" cy="762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fontAlgn="base"/>
            <a:r>
              <a:rPr lang="es-MX" sz="1600" dirty="0">
                <a:latin typeface="Arial" panose="020B0604020202020204" pitchFamily="34" charset="0"/>
                <a:cs typeface="Arial" panose="020B0604020202020204" pitchFamily="34" charset="0"/>
              </a:rPr>
              <a:t>¿Cuándo se considera competente a una persona (empleada/o, o trabajador/a) en el </a:t>
            </a:r>
            <a:r>
              <a:rPr lang="es-MX" sz="1800" b="1" dirty="0">
                <a:latin typeface="Arial" panose="020B0604020202020204" pitchFamily="34" charset="0"/>
                <a:cs typeface="Arial" panose="020B0604020202020204" pitchFamily="34" charset="0"/>
              </a:rPr>
              <a:t>segundo elemento </a:t>
            </a:r>
            <a:r>
              <a:rPr lang="es-MX" sz="1600" b="1" dirty="0">
                <a:latin typeface="Arial" panose="020B0604020202020204" pitchFamily="34" charset="0"/>
                <a:cs typeface="Arial" panose="020B0604020202020204" pitchFamily="34" charset="0"/>
              </a:rPr>
              <a:t>“</a:t>
            </a:r>
            <a:r>
              <a:rPr lang="es-MX" sz="1600" b="1" i="1" u="sng" dirty="0">
                <a:latin typeface="Arial" panose="020B0604020202020204" pitchFamily="34" charset="0"/>
                <a:cs typeface="Arial" panose="020B0604020202020204" pitchFamily="34" charset="0"/>
              </a:rPr>
              <a:t>Seguimiento a los indicadores estratégicos</a:t>
            </a:r>
            <a:r>
              <a:rPr lang="es-MX" sz="1600" b="1" dirty="0">
                <a:latin typeface="Arial" panose="020B0604020202020204" pitchFamily="34" charset="0"/>
                <a:cs typeface="Arial" panose="020B0604020202020204" pitchFamily="34" charset="0"/>
              </a:rPr>
              <a:t>” d</a:t>
            </a:r>
            <a:r>
              <a:rPr lang="es-MX" sz="1600" dirty="0">
                <a:latin typeface="Arial" panose="020B0604020202020204" pitchFamily="34" charset="0"/>
                <a:cs typeface="Arial" panose="020B0604020202020204" pitchFamily="34" charset="0"/>
              </a:rPr>
              <a:t>el Perfil del Estándar de Competencia </a:t>
            </a:r>
            <a:r>
              <a:rPr lang="es-ES" sz="1600" dirty="0">
                <a:latin typeface="Arial" panose="020B0604020202020204" pitchFamily="34" charset="0"/>
                <a:cs typeface="Arial" panose="020B0604020202020204" pitchFamily="34" charset="0"/>
              </a:rPr>
              <a:t>en Administración Gubernamental por Resultados (</a:t>
            </a:r>
            <a:r>
              <a:rPr lang="es-ES" sz="1600" dirty="0" err="1">
                <a:latin typeface="Arial" panose="020B0604020202020204" pitchFamily="34" charset="0"/>
                <a:cs typeface="Arial" panose="020B0604020202020204" pitchFamily="34" charset="0"/>
              </a:rPr>
              <a:t>AGpR</a:t>
            </a:r>
            <a:r>
              <a:rPr lang="es-ES" sz="1600" dirty="0">
                <a:latin typeface="Arial" panose="020B0604020202020204" pitchFamily="34" charset="0"/>
                <a:cs typeface="Arial" panose="020B0604020202020204" pitchFamily="34" charset="0"/>
              </a:rPr>
              <a:t>) ECGAGR01?</a:t>
            </a:r>
            <a:endParaRPr lang="es-MX" sz="1600" dirty="0">
              <a:latin typeface="Arial" panose="020B0604020202020204" pitchFamily="34" charset="0"/>
              <a:cs typeface="Arial" panose="020B0604020202020204" pitchFamily="34" charset="0"/>
            </a:endParaRPr>
          </a:p>
        </p:txBody>
      </p:sp>
      <p:sp>
        <p:nvSpPr>
          <p:cNvPr id="6" name="Rectángulo 5"/>
          <p:cNvSpPr/>
          <p:nvPr/>
        </p:nvSpPr>
        <p:spPr>
          <a:xfrm>
            <a:off x="1220470" y="2335616"/>
            <a:ext cx="9738360" cy="435505"/>
          </a:xfrm>
          <a:prstGeom prst="rect">
            <a:avLst/>
          </a:prstGeom>
          <a:solidFill>
            <a:srgbClr val="ABEA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s-MX" b="1" dirty="0">
                <a:latin typeface="Arial" panose="020B0604020202020204" pitchFamily="34" charset="0"/>
                <a:cs typeface="Arial" panose="020B0604020202020204" pitchFamily="34" charset="0"/>
              </a:rPr>
              <a:t>La persona es competente cuando demuestra los siguientes DESEMPEÑOS:</a:t>
            </a:r>
          </a:p>
        </p:txBody>
      </p:sp>
      <p:cxnSp>
        <p:nvCxnSpPr>
          <p:cNvPr id="7" name="Conector recto 6"/>
          <p:cNvCxnSpPr/>
          <p:nvPr/>
        </p:nvCxnSpPr>
        <p:spPr>
          <a:xfrm>
            <a:off x="5986774" y="2771122"/>
            <a:ext cx="0" cy="288000"/>
          </a:xfrm>
          <a:prstGeom prst="line">
            <a:avLst/>
          </a:prstGeom>
        </p:spPr>
        <p:style>
          <a:lnRef idx="3">
            <a:schemeClr val="dk1"/>
          </a:lnRef>
          <a:fillRef idx="0">
            <a:schemeClr val="dk1"/>
          </a:fillRef>
          <a:effectRef idx="2">
            <a:schemeClr val="dk1"/>
          </a:effectRef>
          <a:fontRef idx="minor">
            <a:schemeClr val="tx1"/>
          </a:fontRef>
        </p:style>
      </p:cxnSp>
      <p:sp>
        <p:nvSpPr>
          <p:cNvPr id="8" name="Rectángulo 7"/>
          <p:cNvSpPr/>
          <p:nvPr/>
        </p:nvSpPr>
        <p:spPr>
          <a:xfrm>
            <a:off x="1981200" y="3072897"/>
            <a:ext cx="8580120" cy="489145"/>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b="1" dirty="0"/>
          </a:p>
          <a:p>
            <a:pPr lvl="0"/>
            <a:r>
              <a:rPr lang="es-MX" b="1" dirty="0"/>
              <a:t>1. Maneja la herramienta automatizada del Sistema de Administración por Resultados</a:t>
            </a:r>
            <a:r>
              <a:rPr lang="es-MX" dirty="0"/>
              <a:t>:</a:t>
            </a:r>
          </a:p>
          <a:p>
            <a:pPr lvl="0" algn="ctr"/>
            <a:endParaRPr lang="es-MX" dirty="0"/>
          </a:p>
        </p:txBody>
      </p:sp>
      <p:sp>
        <p:nvSpPr>
          <p:cNvPr id="9" name="Flecha abajo 8"/>
          <p:cNvSpPr/>
          <p:nvPr/>
        </p:nvSpPr>
        <p:spPr>
          <a:xfrm flipH="1">
            <a:off x="5890249" y="3575817"/>
            <a:ext cx="205751" cy="24850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0" name="Rectángulo 9"/>
          <p:cNvSpPr/>
          <p:nvPr/>
        </p:nvSpPr>
        <p:spPr>
          <a:xfrm>
            <a:off x="1402080" y="3872378"/>
            <a:ext cx="9738360" cy="2399835"/>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lvl="0"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Entrando a la plataforma a través de un portal/página de internet.</a:t>
            </a:r>
          </a:p>
          <a:p>
            <a:pPr lvl="0"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Capturando la contraseña y usuario asignado, oprimiendo el botón “ingresar”. </a:t>
            </a:r>
          </a:p>
          <a:p>
            <a:pPr lvl="0"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Seleccionando la pestaña “administración de estructuras”.</a:t>
            </a:r>
          </a:p>
          <a:p>
            <a:pPr marL="274638" lvl="0" indent="-274638"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Entrando a “estructura orgánica” aprieta el botón de “agregar Dependencia”/seleccionando la dependencia de gobierno.</a:t>
            </a:r>
          </a:p>
          <a:p>
            <a:pPr marL="274638" lvl="0" indent="-274638"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Dando de alta el nombre, el titular, la clave, la dirección, localidad, colonia, correo electrónico y teléfono, misión, visión y objetivos, concluyendo con el guardado. </a:t>
            </a:r>
          </a:p>
          <a:p>
            <a:pPr lvl="0"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Seleccionando el botón “guardar”.</a:t>
            </a:r>
          </a:p>
        </p:txBody>
      </p:sp>
    </p:spTree>
    <p:extLst>
      <p:ext uri="{BB962C8B-B14F-4D97-AF65-F5344CB8AC3E}">
        <p14:creationId xmlns:p14="http://schemas.microsoft.com/office/powerpoint/2010/main" val="80021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F0E1A1F-B314-E29D-AE66-50361C0479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1841150479"/>
              </p:ext>
            </p:extLst>
          </p:nvPr>
        </p:nvGraphicFramePr>
        <p:xfrm>
          <a:off x="831851" y="1016051"/>
          <a:ext cx="8266430" cy="370789"/>
        </p:xfrm>
        <a:graphic>
          <a:graphicData uri="http://schemas.openxmlformats.org/drawingml/2006/table">
            <a:tbl>
              <a:tblPr firstRow="1" firstCol="1" bandRow="1">
                <a:tableStyleId>{5C22544A-7EE6-4342-B048-85BDC9FD1C3A}</a:tableStyleId>
              </a:tblPr>
              <a:tblGrid>
                <a:gridCol w="8266430">
                  <a:extLst>
                    <a:ext uri="{9D8B030D-6E8A-4147-A177-3AD203B41FA5}">
                      <a16:colId xmlns:a16="http://schemas.microsoft.com/office/drawing/2014/main" val="3196015707"/>
                    </a:ext>
                  </a:extLst>
                </a:gridCol>
              </a:tblGrid>
              <a:tr h="370789">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cs typeface="Arial" panose="020B0604020202020204" pitchFamily="34" charset="0"/>
                        </a:rPr>
                        <a:t>Criterios de evaluación</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sp>
        <p:nvSpPr>
          <p:cNvPr id="5" name="Rectángulo 4"/>
          <p:cNvSpPr/>
          <p:nvPr/>
        </p:nvSpPr>
        <p:spPr>
          <a:xfrm>
            <a:off x="1154431" y="1584960"/>
            <a:ext cx="9883137" cy="4686134"/>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274638" lvl="0" indent="-274638" algn="just"/>
            <a:r>
              <a:rPr lang="es-MX" dirty="0">
                <a:latin typeface="Arial" panose="020B0604020202020204" pitchFamily="34" charset="0"/>
                <a:cs typeface="Arial" panose="020B0604020202020204" pitchFamily="34" charset="0"/>
                <a:sym typeface="Symbol" panose="05050102010706020507" pitchFamily="18" charset="2"/>
              </a:rPr>
              <a:t></a:t>
            </a:r>
            <a:r>
              <a:rPr lang="es-MX" dirty="0"/>
              <a:t> </a:t>
            </a:r>
            <a:r>
              <a:rPr lang="es-MX" dirty="0">
                <a:latin typeface="Arial" panose="020B0604020202020204" pitchFamily="34" charset="0"/>
                <a:cs typeface="Arial" panose="020B0604020202020204" pitchFamily="34" charset="0"/>
              </a:rPr>
              <a:t>Agregando la estructura programática, dando </a:t>
            </a:r>
            <a:r>
              <a:rPr lang="es-MX" dirty="0" err="1">
                <a:latin typeface="Arial" panose="020B0604020202020204" pitchFamily="34" charset="0"/>
                <a:cs typeface="Arial" panose="020B0604020202020204" pitchFamily="34" charset="0"/>
              </a:rPr>
              <a:t>click</a:t>
            </a:r>
            <a:r>
              <a:rPr lang="es-MX" dirty="0">
                <a:latin typeface="Arial" panose="020B0604020202020204" pitchFamily="34" charset="0"/>
                <a:cs typeface="Arial" panose="020B0604020202020204" pitchFamily="34" charset="0"/>
              </a:rPr>
              <a:t> en el botón de “Administración de estructuras”, selecciona del menú desplegable el botón de estructura programática, y apretando el botón de programa.</a:t>
            </a:r>
          </a:p>
          <a:p>
            <a:pPr marL="274638" lvl="0" indent="-274638"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Dando de alta la descripción del programa, la clave programática, misión, objetivos, estrategias y metas, y guardando.</a:t>
            </a:r>
          </a:p>
          <a:p>
            <a:pPr marL="274638" lvl="0" indent="-274638"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Seleccionando la pestaña de programación estratégica, dando </a:t>
            </a:r>
            <a:r>
              <a:rPr lang="es-MX" dirty="0" err="1">
                <a:latin typeface="Arial" panose="020B0604020202020204" pitchFamily="34" charset="0"/>
                <a:cs typeface="Arial" panose="020B0604020202020204" pitchFamily="34" charset="0"/>
              </a:rPr>
              <a:t>click</a:t>
            </a:r>
            <a:r>
              <a:rPr lang="es-MX" dirty="0">
                <a:latin typeface="Arial" panose="020B0604020202020204" pitchFamily="34" charset="0"/>
                <a:cs typeface="Arial" panose="020B0604020202020204" pitchFamily="34" charset="0"/>
              </a:rPr>
              <a:t> en el botón de registro de proyectos y agregando los proyectos conforme a la estructura programática a la que pertenezca. </a:t>
            </a:r>
          </a:p>
          <a:p>
            <a:pPr lvl="0"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Seleccionar un programa de la estructura programática del programa vigente.</a:t>
            </a:r>
          </a:p>
          <a:p>
            <a:pPr lvl="0"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Oprimiendo el botón “Proyectos” y dando de alta proyecto.</a:t>
            </a:r>
          </a:p>
          <a:p>
            <a:pPr marL="285750" lvl="0" indent="-285750" algn="just">
              <a:buFont typeface="Symbol" panose="05050102010706020507" pitchFamily="18" charset="2"/>
              <a:buChar char="§"/>
            </a:pPr>
            <a:r>
              <a:rPr lang="es-MX" dirty="0">
                <a:latin typeface="Arial" panose="020B0604020202020204" pitchFamily="34" charset="0"/>
                <a:cs typeface="Arial" panose="020B0604020202020204" pitchFamily="34" charset="0"/>
              </a:rPr>
              <a:t>Seleccionando el área del menú desplegable, escribiendo el nombre del proyecto en el apartado del “nombre”. </a:t>
            </a:r>
          </a:p>
          <a:p>
            <a:pPr marL="285750" indent="-285750" algn="just">
              <a:buFont typeface="Symbol" panose="05050102010706020507" pitchFamily="18" charset="2"/>
              <a:buChar char="§"/>
            </a:pPr>
            <a:r>
              <a:rPr lang="es-MX" dirty="0">
                <a:latin typeface="Arial" panose="020B0604020202020204" pitchFamily="34" charset="0"/>
                <a:cs typeface="Arial" panose="020B0604020202020204" pitchFamily="34" charset="0"/>
              </a:rPr>
              <a:t>Dando de alta área, nombre, objetivos, estrategias, observaciones, riesgos, responsable, teléfono, correo electrónico, dirección de actividad, colonia, latitud, longitud, fecha de inicio, fecha de cumplimiento y selecciona el botón “guardar”. </a:t>
            </a:r>
          </a:p>
          <a:p>
            <a:pPr marL="285750" lvl="0" indent="-285750" algn="just">
              <a:buFont typeface="Symbol" panose="05050102010706020507" pitchFamily="18" charset="2"/>
              <a:buChar char="§"/>
            </a:pPr>
            <a:endParaRPr lang="es-MX" dirty="0">
              <a:latin typeface="Arial" panose="020B0604020202020204" pitchFamily="34" charset="0"/>
              <a:cs typeface="Arial" panose="020B0604020202020204" pitchFamily="34" charset="0"/>
            </a:endParaRPr>
          </a:p>
          <a:p>
            <a:pPr lvl="0" algn="just"/>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558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F32BA3A-BB4A-0A48-5000-54A45E9B57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12012221"/>
              </p:ext>
            </p:extLst>
          </p:nvPr>
        </p:nvGraphicFramePr>
        <p:xfrm>
          <a:off x="1513777" y="1137971"/>
          <a:ext cx="8266430" cy="370789"/>
        </p:xfrm>
        <a:graphic>
          <a:graphicData uri="http://schemas.openxmlformats.org/drawingml/2006/table">
            <a:tbl>
              <a:tblPr firstRow="1" firstCol="1" bandRow="1">
                <a:tableStyleId>{5C22544A-7EE6-4342-B048-85BDC9FD1C3A}</a:tableStyleId>
              </a:tblPr>
              <a:tblGrid>
                <a:gridCol w="8266430">
                  <a:extLst>
                    <a:ext uri="{9D8B030D-6E8A-4147-A177-3AD203B41FA5}">
                      <a16:colId xmlns:a16="http://schemas.microsoft.com/office/drawing/2014/main" val="3196015707"/>
                    </a:ext>
                  </a:extLst>
                </a:gridCol>
              </a:tblGrid>
              <a:tr h="370789">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cs typeface="Arial" panose="020B0604020202020204" pitchFamily="34" charset="0"/>
                        </a:rPr>
                        <a:t>Criterios de evaluación</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sp>
        <p:nvSpPr>
          <p:cNvPr id="6" name="Rectángulo 5"/>
          <p:cNvSpPr/>
          <p:nvPr/>
        </p:nvSpPr>
        <p:spPr>
          <a:xfrm>
            <a:off x="1085851" y="1529322"/>
            <a:ext cx="10020297" cy="4688598"/>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274638" lvl="0" indent="-274638"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Seleccionando el botón de “indicadores”, dando de alta el indicador, eligiendo la Dependencia y el proyecto, dando de alta incluyendo nombre del indicador, interpretación, frecuencia, dimensión, escribiendo la fórmula abreviada. </a:t>
            </a:r>
          </a:p>
          <a:p>
            <a:pPr marL="274638" lvl="0" indent="-274638"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Escribiendo la variable y su abreviatura, eligiendo la medida y dando </a:t>
            </a:r>
            <a:r>
              <a:rPr lang="es-MX" dirty="0" err="1">
                <a:latin typeface="Arial" panose="020B0604020202020204" pitchFamily="34" charset="0"/>
                <a:cs typeface="Arial" panose="020B0604020202020204" pitchFamily="34" charset="0"/>
              </a:rPr>
              <a:t>click</a:t>
            </a:r>
            <a:r>
              <a:rPr lang="es-MX" dirty="0">
                <a:latin typeface="Arial" panose="020B0604020202020204" pitchFamily="34" charset="0"/>
                <a:cs typeface="Arial" panose="020B0604020202020204" pitchFamily="34" charset="0"/>
              </a:rPr>
              <a:t> en el botón “guardar cambios”.</a:t>
            </a:r>
          </a:p>
          <a:p>
            <a:pPr marL="274638" lvl="0" indent="-274638"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Seleccionando el botón “metas”, oprimiendo el botón “agregar metas”, eligiendo la Dependencia, el proyecto, dando de alta el nombre de la meta, unidad de medida, Responsable, especificando el teléfono fijo/móvil/celular, correo electrónico programado anual y programado mensualmente, concluye dando </a:t>
            </a:r>
            <a:r>
              <a:rPr lang="es-MX" dirty="0" err="1">
                <a:latin typeface="Arial" panose="020B0604020202020204" pitchFamily="34" charset="0"/>
                <a:cs typeface="Arial" panose="020B0604020202020204" pitchFamily="34" charset="0"/>
              </a:rPr>
              <a:t>click</a:t>
            </a:r>
            <a:r>
              <a:rPr lang="es-MX" dirty="0">
                <a:latin typeface="Arial" panose="020B0604020202020204" pitchFamily="34" charset="0"/>
                <a:cs typeface="Arial" panose="020B0604020202020204" pitchFamily="34" charset="0"/>
              </a:rPr>
              <a:t> el botón “guardar”.</a:t>
            </a:r>
          </a:p>
          <a:p>
            <a:pPr marL="274638" lvl="0" indent="-274638"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Presionando el botón actividades, dando </a:t>
            </a:r>
            <a:r>
              <a:rPr lang="es-MX" dirty="0" err="1">
                <a:latin typeface="Arial" panose="020B0604020202020204" pitchFamily="34" charset="0"/>
                <a:cs typeface="Arial" panose="020B0604020202020204" pitchFamily="34" charset="0"/>
              </a:rPr>
              <a:t>click</a:t>
            </a:r>
            <a:r>
              <a:rPr lang="es-MX" dirty="0">
                <a:latin typeface="Arial" panose="020B0604020202020204" pitchFamily="34" charset="0"/>
                <a:cs typeface="Arial" panose="020B0604020202020204" pitchFamily="34" charset="0"/>
              </a:rPr>
              <a:t> en el botón “agregar actividad”, seleccionando la dependencia, el proyecto, y el nombre de la actividad, escribiendo el nombre del responsable, teléfono fijo/móvil/celular, correo electrónico, seleccionando la fecha de cumplimiento de la actividad y seleccionando el botón de “guardar”, y </a:t>
            </a:r>
          </a:p>
          <a:p>
            <a:pPr lvl="0"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Dando la opción “salir”.</a:t>
            </a:r>
          </a:p>
        </p:txBody>
      </p:sp>
    </p:spTree>
    <p:extLst>
      <p:ext uri="{BB962C8B-B14F-4D97-AF65-F5344CB8AC3E}">
        <p14:creationId xmlns:p14="http://schemas.microsoft.com/office/powerpoint/2010/main" val="147981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3B4C0AF1-FD0B-BD3A-C8ED-E1FCDA178D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sp>
        <p:nvSpPr>
          <p:cNvPr id="5" name="Rectángulo 4"/>
          <p:cNvSpPr/>
          <p:nvPr/>
        </p:nvSpPr>
        <p:spPr>
          <a:xfrm>
            <a:off x="1127758" y="1541618"/>
            <a:ext cx="3901442" cy="1171101"/>
          </a:xfrm>
          <a:prstGeom prst="rect">
            <a:avLst/>
          </a:prstGeom>
          <a:solidFill>
            <a:srgbClr val="2696A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s-MX" b="1" dirty="0">
                <a:latin typeface="Arial" panose="020B0604020202020204" pitchFamily="34" charset="0"/>
                <a:cs typeface="Arial" panose="020B0604020202020204" pitchFamily="34" charset="0"/>
              </a:rPr>
              <a:t>La persona es competente cuando obtiene el PRODUCTO siguiente:</a:t>
            </a:r>
          </a:p>
        </p:txBody>
      </p:sp>
      <p:cxnSp>
        <p:nvCxnSpPr>
          <p:cNvPr id="6" name="Conector recto 5"/>
          <p:cNvCxnSpPr/>
          <p:nvPr/>
        </p:nvCxnSpPr>
        <p:spPr>
          <a:xfrm>
            <a:off x="3077023" y="2766139"/>
            <a:ext cx="0" cy="167641"/>
          </a:xfrm>
          <a:prstGeom prst="line">
            <a:avLst/>
          </a:prstGeom>
        </p:spPr>
        <p:style>
          <a:lnRef idx="3">
            <a:schemeClr val="dk1"/>
          </a:lnRef>
          <a:fillRef idx="0">
            <a:schemeClr val="dk1"/>
          </a:fillRef>
          <a:effectRef idx="2">
            <a:schemeClr val="dk1"/>
          </a:effectRef>
          <a:fontRef idx="minor">
            <a:schemeClr val="tx1"/>
          </a:fontRef>
        </p:style>
      </p:cxnSp>
      <p:sp>
        <p:nvSpPr>
          <p:cNvPr id="7" name="Rectángulo 6"/>
          <p:cNvSpPr/>
          <p:nvPr/>
        </p:nvSpPr>
        <p:spPr>
          <a:xfrm>
            <a:off x="1106468" y="2933780"/>
            <a:ext cx="3922732" cy="632559"/>
          </a:xfrm>
          <a:prstGeom prst="rect">
            <a:avLst/>
          </a:prstGeom>
          <a:solidFill>
            <a:srgbClr val="94E5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b="1" dirty="0"/>
          </a:p>
          <a:p>
            <a:pPr algn="just"/>
            <a:r>
              <a:rPr lang="es-MX" b="1" dirty="0"/>
              <a:t>1. Las evaluaciones de las metas y actividades cumplidas</a:t>
            </a:r>
            <a:r>
              <a:rPr lang="es-MX" dirty="0"/>
              <a:t>:</a:t>
            </a:r>
          </a:p>
          <a:p>
            <a:pPr lvl="0" algn="ctr"/>
            <a:endParaRPr lang="es-MX" dirty="0"/>
          </a:p>
        </p:txBody>
      </p:sp>
      <p:sp>
        <p:nvSpPr>
          <p:cNvPr id="11" name="Flecha abajo 10"/>
          <p:cNvSpPr/>
          <p:nvPr/>
        </p:nvSpPr>
        <p:spPr>
          <a:xfrm flipH="1">
            <a:off x="3011468" y="3656250"/>
            <a:ext cx="234651" cy="2733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2" name="Rectángulo 11"/>
          <p:cNvSpPr/>
          <p:nvPr/>
        </p:nvSpPr>
        <p:spPr>
          <a:xfrm>
            <a:off x="1127758" y="3936761"/>
            <a:ext cx="3922732" cy="2211744"/>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274638" indent="-274638" algn="just"/>
            <a:r>
              <a:rPr lang="es-MX" dirty="0">
                <a:latin typeface="Arial" panose="020B0604020202020204" pitchFamily="34" charset="0"/>
                <a:cs typeface="Arial" panose="020B0604020202020204" pitchFamily="34" charset="0"/>
                <a:sym typeface="Symbol" panose="05050102010706020507" pitchFamily="18" charset="2"/>
              </a:rPr>
              <a:t></a:t>
            </a:r>
            <a:r>
              <a:rPr lang="es-MX" dirty="0"/>
              <a:t> </a:t>
            </a:r>
            <a:r>
              <a:rPr lang="es-MX" sz="1400" dirty="0">
                <a:latin typeface="Arial" panose="020B0604020202020204" pitchFamily="34" charset="0"/>
                <a:cs typeface="Arial" panose="020B0604020202020204" pitchFamily="34" charset="0"/>
              </a:rPr>
              <a:t>Se visualizan en color verde las actividades realizadas, en color rojo las actividades incumplidas, y en color gris las actividades programadas en una fecha próxima.</a:t>
            </a:r>
          </a:p>
          <a:p>
            <a:pPr lvl="0" algn="just"/>
            <a:endParaRPr lang="es-MX" dirty="0">
              <a:latin typeface="Arial" panose="020B0604020202020204" pitchFamily="34" charset="0"/>
              <a:cs typeface="Arial" panose="020B0604020202020204" pitchFamily="34" charset="0"/>
            </a:endParaRPr>
          </a:p>
        </p:txBody>
      </p:sp>
      <p:sp>
        <p:nvSpPr>
          <p:cNvPr id="13" name="Rectángulo 12"/>
          <p:cNvSpPr/>
          <p:nvPr/>
        </p:nvSpPr>
        <p:spPr>
          <a:xfrm>
            <a:off x="6904020" y="1619827"/>
            <a:ext cx="4174190" cy="1092892"/>
          </a:xfrm>
          <a:prstGeom prst="rect">
            <a:avLst/>
          </a:prstGeom>
          <a:solidFill>
            <a:srgbClr val="2696A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just"/>
            <a:r>
              <a:rPr lang="es-MX" b="1" dirty="0">
                <a:latin typeface="Arial" panose="020B0604020202020204" pitchFamily="34" charset="0"/>
                <a:cs typeface="Arial" panose="020B0604020202020204" pitchFamily="34" charset="0"/>
              </a:rPr>
              <a:t>La persona es competente cuando demuestra las siguientes ACTITUDES/HÁBITOS/VALORES:</a:t>
            </a:r>
            <a:endParaRPr lang="es-MX" dirty="0">
              <a:latin typeface="Arial" panose="020B0604020202020204" pitchFamily="34" charset="0"/>
              <a:cs typeface="Arial" panose="020B0604020202020204" pitchFamily="34" charset="0"/>
            </a:endParaRPr>
          </a:p>
        </p:txBody>
      </p:sp>
      <p:graphicFrame>
        <p:nvGraphicFramePr>
          <p:cNvPr id="14" name="Tabla 13"/>
          <p:cNvGraphicFramePr>
            <a:graphicFrameLocks noGrp="1"/>
          </p:cNvGraphicFramePr>
          <p:nvPr>
            <p:extLst>
              <p:ext uri="{D42A27DB-BD31-4B8C-83A1-F6EECF244321}">
                <p14:modId xmlns:p14="http://schemas.microsoft.com/office/powerpoint/2010/main" val="2679033348"/>
              </p:ext>
            </p:extLst>
          </p:nvPr>
        </p:nvGraphicFramePr>
        <p:xfrm>
          <a:off x="6903720" y="3250058"/>
          <a:ext cx="4174490" cy="1901061"/>
        </p:xfrm>
        <a:graphic>
          <a:graphicData uri="http://schemas.openxmlformats.org/drawingml/2006/table">
            <a:tbl>
              <a:tblPr firstRow="1" firstCol="1" bandRow="1">
                <a:effectLst>
                  <a:outerShdw blurRad="50800" dist="38100" dir="13500000" algn="br" rotWithShape="0">
                    <a:prstClr val="black">
                      <a:alpha val="40000"/>
                    </a:prstClr>
                  </a:outerShdw>
                </a:effectLst>
                <a:tableStyleId>{5C22544A-7EE6-4342-B048-85BDC9FD1C3A}</a:tableStyleId>
              </a:tblPr>
              <a:tblGrid>
                <a:gridCol w="1036320">
                  <a:extLst>
                    <a:ext uri="{9D8B030D-6E8A-4147-A177-3AD203B41FA5}">
                      <a16:colId xmlns:a16="http://schemas.microsoft.com/office/drawing/2014/main" val="2799695156"/>
                    </a:ext>
                  </a:extLst>
                </a:gridCol>
                <a:gridCol w="3138170">
                  <a:extLst>
                    <a:ext uri="{9D8B030D-6E8A-4147-A177-3AD203B41FA5}">
                      <a16:colId xmlns:a16="http://schemas.microsoft.com/office/drawing/2014/main" val="1525114468"/>
                    </a:ext>
                  </a:extLst>
                </a:gridCol>
              </a:tblGrid>
              <a:tr h="1901061">
                <a:tc>
                  <a:txBody>
                    <a:bodyPr/>
                    <a:lstStyle/>
                    <a:p>
                      <a:pPr algn="just">
                        <a:lnSpc>
                          <a:spcPct val="107000"/>
                        </a:lnSpc>
                        <a:spcAft>
                          <a:spcPts val="0"/>
                        </a:spcAft>
                      </a:pPr>
                      <a:r>
                        <a:rPr lang="es-MX" sz="2000" dirty="0">
                          <a:effectLst/>
                          <a:latin typeface="Arial" panose="020B0604020202020204" pitchFamily="34" charset="0"/>
                          <a:cs typeface="Arial" panose="020B0604020202020204" pitchFamily="34" charset="0"/>
                        </a:rPr>
                        <a:t>Orden:</a:t>
                      </a:r>
                      <a:endParaRPr lang="es-MX"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4E5F0"/>
                    </a:solidFill>
                  </a:tcPr>
                </a:tc>
                <a:tc>
                  <a:txBody>
                    <a:bodyPr/>
                    <a:lstStyle/>
                    <a:p>
                      <a:pPr algn="just">
                        <a:lnSpc>
                          <a:spcPct val="107000"/>
                        </a:lnSpc>
                        <a:spcAft>
                          <a:spcPts val="300"/>
                        </a:spcAft>
                      </a:pPr>
                      <a:r>
                        <a:rPr lang="es-MX" sz="2000" b="0" kern="1200" dirty="0">
                          <a:solidFill>
                            <a:schemeClr val="tx1"/>
                          </a:solidFill>
                          <a:effectLst/>
                          <a:latin typeface="Arial" panose="020B0604020202020204" pitchFamily="34" charset="0"/>
                          <a:ea typeface="+mn-ea"/>
                          <a:cs typeface="Arial" panose="020B0604020202020204" pitchFamily="34" charset="0"/>
                        </a:rPr>
                        <a:t>La manera </a:t>
                      </a:r>
                      <a:r>
                        <a:rPr lang="es-MX" sz="2000" b="0" dirty="0">
                          <a:solidFill>
                            <a:schemeClr val="tx1"/>
                          </a:solidFill>
                          <a:effectLst/>
                          <a:latin typeface="Arial" panose="020B0604020202020204" pitchFamily="34" charset="0"/>
                          <a:cs typeface="Arial" panose="020B0604020202020204" pitchFamily="34" charset="0"/>
                        </a:rPr>
                        <a:t>de registrar en la herramienta automatizada siguiendo la metodología establecida.</a:t>
                      </a:r>
                      <a:endParaRPr lang="es-MX" sz="20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3137982905"/>
                  </a:ext>
                </a:extLst>
              </a:tr>
            </a:tbl>
          </a:graphicData>
        </a:graphic>
      </p:graphicFrame>
      <p:sp>
        <p:nvSpPr>
          <p:cNvPr id="15" name="Flecha abajo 14"/>
          <p:cNvSpPr/>
          <p:nvPr/>
        </p:nvSpPr>
        <p:spPr>
          <a:xfrm flipH="1">
            <a:off x="8986126" y="2849411"/>
            <a:ext cx="234651" cy="2733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2630327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4CA1B5B-2E6B-2901-BBD9-8A2C9DDB6E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16" name="Tabla 15"/>
          <p:cNvGraphicFramePr>
            <a:graphicFrameLocks noGrp="1"/>
          </p:cNvGraphicFramePr>
          <p:nvPr>
            <p:extLst>
              <p:ext uri="{D42A27DB-BD31-4B8C-83A1-F6EECF244321}">
                <p14:modId xmlns:p14="http://schemas.microsoft.com/office/powerpoint/2010/main" val="2580354297"/>
              </p:ext>
            </p:extLst>
          </p:nvPr>
        </p:nvGraphicFramePr>
        <p:xfrm>
          <a:off x="831850" y="1468756"/>
          <a:ext cx="10744199" cy="481964"/>
        </p:xfrm>
        <a:graphic>
          <a:graphicData uri="http://schemas.openxmlformats.org/drawingml/2006/table">
            <a:tbl>
              <a:tblPr firstRow="1" firstCol="1" bandRow="1">
                <a:tableStyleId>{5C22544A-7EE6-4342-B048-85BDC9FD1C3A}</a:tableStyleId>
              </a:tblPr>
              <a:tblGrid>
                <a:gridCol w="10744199">
                  <a:extLst>
                    <a:ext uri="{9D8B030D-6E8A-4147-A177-3AD203B41FA5}">
                      <a16:colId xmlns:a16="http://schemas.microsoft.com/office/drawing/2014/main" val="3196015707"/>
                    </a:ext>
                  </a:extLst>
                </a:gridCol>
              </a:tblGrid>
              <a:tr h="48196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cs typeface="Arial" panose="020B0604020202020204" pitchFamily="34" charset="0"/>
                        </a:rPr>
                        <a:t>Glosario</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graphicFrame>
        <p:nvGraphicFramePr>
          <p:cNvPr id="17" name="Tabla 16"/>
          <p:cNvGraphicFramePr>
            <a:graphicFrameLocks noGrp="1"/>
          </p:cNvGraphicFramePr>
          <p:nvPr>
            <p:extLst>
              <p:ext uri="{D42A27DB-BD31-4B8C-83A1-F6EECF244321}">
                <p14:modId xmlns:p14="http://schemas.microsoft.com/office/powerpoint/2010/main" val="673183216"/>
              </p:ext>
            </p:extLst>
          </p:nvPr>
        </p:nvGraphicFramePr>
        <p:xfrm>
          <a:off x="1456692" y="2613659"/>
          <a:ext cx="10119357" cy="2308861"/>
        </p:xfrm>
        <a:graphic>
          <a:graphicData uri="http://schemas.openxmlformats.org/drawingml/2006/table">
            <a:tbl>
              <a:tblPr firstRow="1" firstCol="1" bandRow="1">
                <a:effectLst>
                  <a:innerShdw blurRad="63500" dist="50800" dir="13500000">
                    <a:prstClr val="black">
                      <a:alpha val="50000"/>
                    </a:prstClr>
                  </a:innerShdw>
                </a:effectLst>
                <a:tableStyleId>{5C22544A-7EE6-4342-B048-85BDC9FD1C3A}</a:tableStyleId>
              </a:tblPr>
              <a:tblGrid>
                <a:gridCol w="2749249">
                  <a:extLst>
                    <a:ext uri="{9D8B030D-6E8A-4147-A177-3AD203B41FA5}">
                      <a16:colId xmlns:a16="http://schemas.microsoft.com/office/drawing/2014/main" val="3991213497"/>
                    </a:ext>
                  </a:extLst>
                </a:gridCol>
                <a:gridCol w="7370108">
                  <a:extLst>
                    <a:ext uri="{9D8B030D-6E8A-4147-A177-3AD203B41FA5}">
                      <a16:colId xmlns:a16="http://schemas.microsoft.com/office/drawing/2014/main" val="926653383"/>
                    </a:ext>
                  </a:extLst>
                </a:gridCol>
              </a:tblGrid>
              <a:tr h="2308861">
                <a:tc>
                  <a:txBody>
                    <a:bodyPr/>
                    <a:lstStyle/>
                    <a:p>
                      <a:pPr marL="0" lvl="0" indent="0" algn="just">
                        <a:lnSpc>
                          <a:spcPct val="107000"/>
                        </a:lnSpc>
                        <a:spcAft>
                          <a:spcPts val="0"/>
                        </a:spcAft>
                        <a:buClr>
                          <a:srgbClr val="000000"/>
                        </a:buClr>
                        <a:buSzPts val="1100"/>
                        <a:buFont typeface="+mj-lt"/>
                        <a:buNone/>
                      </a:pPr>
                      <a:r>
                        <a:rPr lang="es-MX" sz="2000" b="1" kern="1200" dirty="0">
                          <a:solidFill>
                            <a:schemeClr val="tx1"/>
                          </a:solidFill>
                          <a:effectLst/>
                          <a:latin typeface="Arial" panose="020B0604020202020204" pitchFamily="34" charset="0"/>
                          <a:ea typeface="+mn-ea"/>
                          <a:cs typeface="Arial" panose="020B0604020202020204" pitchFamily="34" charset="0"/>
                        </a:rPr>
                        <a:t>Herramienta automatizada del Sistema de  Administración por Resultados: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96A2"/>
                    </a:solidFill>
                  </a:tcPr>
                </a:tc>
                <a:tc>
                  <a:txBody>
                    <a:bodyPr/>
                    <a:lstStyle/>
                    <a:p>
                      <a:pPr algn="just">
                        <a:lnSpc>
                          <a:spcPct val="107000"/>
                        </a:lnSpc>
                        <a:spcAft>
                          <a:spcPts val="300"/>
                        </a:spcAft>
                      </a:pPr>
                      <a:r>
                        <a:rPr lang="es-MX" sz="2000" b="0" dirty="0">
                          <a:solidFill>
                            <a:schemeClr val="tx1"/>
                          </a:solidFill>
                          <a:effectLst/>
                          <a:latin typeface="Arial" panose="020B0604020202020204" pitchFamily="34" charset="0"/>
                          <a:cs typeface="Arial" panose="020B0604020202020204" pitchFamily="34" charset="0"/>
                        </a:rPr>
                        <a:t>Plataforma virtual que la persona opera a través del Software diseñado para sistematizar la programación y resultados de las </a:t>
                      </a:r>
                      <a:r>
                        <a:rPr lang="es-MX" sz="2000" b="0" kern="1200" dirty="0">
                          <a:solidFill>
                            <a:schemeClr val="tx1"/>
                          </a:solidFill>
                          <a:effectLst/>
                          <a:latin typeface="Arial" panose="020B0604020202020204" pitchFamily="34" charset="0"/>
                          <a:ea typeface="+mn-ea"/>
                          <a:cs typeface="Arial" panose="020B0604020202020204" pitchFamily="34" charset="0"/>
                        </a:rPr>
                        <a:t>dependencias gubernamentales.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8256353"/>
                  </a:ext>
                </a:extLst>
              </a:tr>
            </a:tbl>
          </a:graphicData>
        </a:graphic>
      </p:graphicFrame>
    </p:spTree>
    <p:extLst>
      <p:ext uri="{BB962C8B-B14F-4D97-AF65-F5344CB8AC3E}">
        <p14:creationId xmlns:p14="http://schemas.microsoft.com/office/powerpoint/2010/main" val="23774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3336393-01E1-C4A3-A90A-F3E13000EC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1058267461"/>
              </p:ext>
            </p:extLst>
          </p:nvPr>
        </p:nvGraphicFramePr>
        <p:xfrm>
          <a:off x="2483603" y="980605"/>
          <a:ext cx="6477000" cy="518557"/>
        </p:xfrm>
        <a:graphic>
          <a:graphicData uri="http://schemas.openxmlformats.org/drawingml/2006/table">
            <a:tbl>
              <a:tblPr firstRow="1" firstCol="1" bandRow="1">
                <a:tableStyleId>{5C22544A-7EE6-4342-B048-85BDC9FD1C3A}</a:tableStyleId>
              </a:tblPr>
              <a:tblGrid>
                <a:gridCol w="6477000">
                  <a:extLst>
                    <a:ext uri="{9D8B030D-6E8A-4147-A177-3AD203B41FA5}">
                      <a16:colId xmlns:a16="http://schemas.microsoft.com/office/drawing/2014/main" val="3196015707"/>
                    </a:ext>
                  </a:extLst>
                </a:gridCol>
              </a:tblGrid>
              <a:tr h="518557">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cs typeface="Arial" panose="020B0604020202020204" pitchFamily="34" charset="0"/>
                        </a:rPr>
                        <a:t>Criterios de evaluación</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sp>
        <p:nvSpPr>
          <p:cNvPr id="7" name="Título 3"/>
          <p:cNvSpPr txBox="1">
            <a:spLocks/>
          </p:cNvSpPr>
          <p:nvPr/>
        </p:nvSpPr>
        <p:spPr>
          <a:xfrm>
            <a:off x="831850" y="1569354"/>
            <a:ext cx="10433050" cy="762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just"/>
            <a:r>
              <a:rPr lang="es-MX" sz="1600" dirty="0">
                <a:latin typeface="Arial" panose="020B0604020202020204" pitchFamily="34" charset="0"/>
                <a:cs typeface="Arial" panose="020B0604020202020204" pitchFamily="34" charset="0"/>
              </a:rPr>
              <a:t>¿Cuándo se considera competente a una persona (empleada/o, o trabajador/a) en el </a:t>
            </a:r>
            <a:r>
              <a:rPr lang="es-MX" sz="1800" b="1" dirty="0">
                <a:latin typeface="Arial" panose="020B0604020202020204" pitchFamily="34" charset="0"/>
                <a:cs typeface="Arial" panose="020B0604020202020204" pitchFamily="34" charset="0"/>
              </a:rPr>
              <a:t>tercer elemento </a:t>
            </a:r>
            <a:r>
              <a:rPr lang="es-MX" sz="1600" b="1" i="1" u="sng" dirty="0">
                <a:latin typeface="Arial" panose="020B0604020202020204" pitchFamily="34" charset="0"/>
                <a:cs typeface="Arial" panose="020B0604020202020204" pitchFamily="34" charset="0"/>
              </a:rPr>
              <a:t>“Evaluar los Indicadores del Plan de Gobierno”</a:t>
            </a:r>
            <a:r>
              <a:rPr lang="es-MX" sz="1600" b="1" dirty="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del Perfil del Estándar de Competencia </a:t>
            </a:r>
            <a:r>
              <a:rPr lang="es-ES" sz="1600" dirty="0">
                <a:latin typeface="Arial" panose="020B0604020202020204" pitchFamily="34" charset="0"/>
                <a:cs typeface="Arial" panose="020B0604020202020204" pitchFamily="34" charset="0"/>
              </a:rPr>
              <a:t>en Administración Gubernamental por Resultados (</a:t>
            </a:r>
            <a:r>
              <a:rPr lang="es-ES" sz="1600" dirty="0" err="1">
                <a:latin typeface="Arial" panose="020B0604020202020204" pitchFamily="34" charset="0"/>
                <a:cs typeface="Arial" panose="020B0604020202020204" pitchFamily="34" charset="0"/>
              </a:rPr>
              <a:t>AGpR</a:t>
            </a:r>
            <a:r>
              <a:rPr lang="es-ES" sz="1600" dirty="0">
                <a:latin typeface="Arial" panose="020B0604020202020204" pitchFamily="34" charset="0"/>
                <a:cs typeface="Arial" panose="020B0604020202020204" pitchFamily="34" charset="0"/>
              </a:rPr>
              <a:t>) ECGAGR01?</a:t>
            </a:r>
            <a:endParaRPr lang="es-MX" sz="1600" dirty="0">
              <a:latin typeface="Arial" panose="020B0604020202020204" pitchFamily="34" charset="0"/>
              <a:cs typeface="Arial" panose="020B0604020202020204" pitchFamily="34" charset="0"/>
            </a:endParaRPr>
          </a:p>
        </p:txBody>
      </p:sp>
      <p:sp>
        <p:nvSpPr>
          <p:cNvPr id="8" name="Rectángulo 7"/>
          <p:cNvSpPr/>
          <p:nvPr/>
        </p:nvSpPr>
        <p:spPr>
          <a:xfrm>
            <a:off x="1234440" y="2503295"/>
            <a:ext cx="9738360" cy="502920"/>
          </a:xfrm>
          <a:prstGeom prst="rect">
            <a:avLst/>
          </a:prstGeom>
          <a:solidFill>
            <a:srgbClr val="ABEA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s-MX" b="1" dirty="0">
                <a:latin typeface="Arial" panose="020B0604020202020204" pitchFamily="34" charset="0"/>
                <a:cs typeface="Arial" panose="020B0604020202020204" pitchFamily="34" charset="0"/>
              </a:rPr>
              <a:t>La persona es competente cuando demuestra los siguientes DESEMPEÑOS:</a:t>
            </a:r>
          </a:p>
        </p:txBody>
      </p:sp>
      <p:cxnSp>
        <p:nvCxnSpPr>
          <p:cNvPr id="9" name="Conector recto 8"/>
          <p:cNvCxnSpPr/>
          <p:nvPr/>
        </p:nvCxnSpPr>
        <p:spPr>
          <a:xfrm>
            <a:off x="5883898" y="3006214"/>
            <a:ext cx="0" cy="180000"/>
          </a:xfrm>
          <a:prstGeom prst="line">
            <a:avLst/>
          </a:prstGeom>
        </p:spPr>
        <p:style>
          <a:lnRef idx="3">
            <a:schemeClr val="dk1"/>
          </a:lnRef>
          <a:fillRef idx="0">
            <a:schemeClr val="dk1"/>
          </a:fillRef>
          <a:effectRef idx="2">
            <a:schemeClr val="dk1"/>
          </a:effectRef>
          <a:fontRef idx="minor">
            <a:schemeClr val="tx1"/>
          </a:fontRef>
        </p:style>
      </p:cxnSp>
      <p:sp>
        <p:nvSpPr>
          <p:cNvPr id="10" name="Rectángulo 9"/>
          <p:cNvSpPr/>
          <p:nvPr/>
        </p:nvSpPr>
        <p:spPr>
          <a:xfrm>
            <a:off x="1468755" y="3184427"/>
            <a:ext cx="9159240" cy="489145"/>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b="1" dirty="0"/>
          </a:p>
          <a:p>
            <a:pPr algn="just"/>
            <a:r>
              <a:rPr lang="es-MX" b="1" dirty="0">
                <a:solidFill>
                  <a:schemeClr val="tx1"/>
                </a:solidFill>
              </a:rPr>
              <a:t>1. </a:t>
            </a:r>
            <a:r>
              <a:rPr lang="es-MX" b="1" dirty="0">
                <a:solidFill>
                  <a:schemeClr val="tx1"/>
                </a:solidFill>
                <a:latin typeface="Arial" panose="020B0604020202020204" pitchFamily="34" charset="0"/>
                <a:cs typeface="Arial" panose="020B0604020202020204" pitchFamily="34" charset="0"/>
              </a:rPr>
              <a:t>Verifica el cumplimiento de las acciones plasmadas en el Sistema de Administración por resultados</a:t>
            </a:r>
            <a:r>
              <a:rPr lang="es-MX" dirty="0">
                <a:solidFill>
                  <a:schemeClr val="tx1"/>
                </a:solidFill>
                <a:latin typeface="Arial" panose="020B0604020202020204" pitchFamily="34" charset="0"/>
                <a:cs typeface="Arial" panose="020B0604020202020204" pitchFamily="34" charset="0"/>
              </a:rPr>
              <a:t>:</a:t>
            </a:r>
          </a:p>
          <a:p>
            <a:pPr lvl="0" algn="ctr"/>
            <a:endParaRPr lang="es-MX" dirty="0"/>
          </a:p>
        </p:txBody>
      </p:sp>
      <p:sp>
        <p:nvSpPr>
          <p:cNvPr id="11" name="Flecha abajo 10"/>
          <p:cNvSpPr/>
          <p:nvPr/>
        </p:nvSpPr>
        <p:spPr>
          <a:xfrm flipH="1">
            <a:off x="5883898" y="3648721"/>
            <a:ext cx="205751" cy="24850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2" name="Rectángulo 11"/>
          <p:cNvSpPr/>
          <p:nvPr/>
        </p:nvSpPr>
        <p:spPr>
          <a:xfrm>
            <a:off x="1234440" y="3990580"/>
            <a:ext cx="9738360" cy="2146749"/>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182563" lvl="0" indent="-182563" algn="just"/>
            <a:r>
              <a:rPr lang="es-MX" dirty="0">
                <a:latin typeface="Arial" panose="020B0604020202020204" pitchFamily="34" charset="0"/>
                <a:cs typeface="Arial" panose="020B0604020202020204" pitchFamily="34" charset="0"/>
                <a:sym typeface="Symbol" panose="05050102010706020507" pitchFamily="18" charset="2"/>
              </a:rPr>
              <a:t></a:t>
            </a:r>
            <a:r>
              <a:rPr lang="es-MX" sz="2000" dirty="0">
                <a:latin typeface="Arial" panose="020B0604020202020204" pitchFamily="34" charset="0"/>
                <a:cs typeface="Arial" panose="020B0604020202020204" pitchFamily="34" charset="0"/>
              </a:rPr>
              <a:t>Corroborando la congruencia del legado, la visión, la misión, los objetivos estratégicos, los objetivos de la gestión, las estrategias, los riesgos, los indicadores y las metas, y</a:t>
            </a:r>
          </a:p>
          <a:p>
            <a:pPr marL="182563" lvl="0" indent="-182563" algn="just"/>
            <a:r>
              <a:rPr lang="es-MX" sz="2000" dirty="0">
                <a:latin typeface="Arial" panose="020B0604020202020204" pitchFamily="34" charset="0"/>
                <a:cs typeface="Arial" panose="020B0604020202020204" pitchFamily="34" charset="0"/>
                <a:sym typeface="Symbol" panose="05050102010706020507" pitchFamily="18" charset="2"/>
              </a:rPr>
              <a:t> </a:t>
            </a:r>
            <a:r>
              <a:rPr lang="es-MX" sz="2000" dirty="0">
                <a:latin typeface="Arial" panose="020B0604020202020204" pitchFamily="34" charset="0"/>
                <a:cs typeface="Arial" panose="020B0604020202020204" pitchFamily="34" charset="0"/>
              </a:rPr>
              <a:t>Cumpliendo las actividades planeadas por mes con base en las metas, indicadores y actividades registrados en la herramienta automatizada de Administración por Resultados. </a:t>
            </a:r>
          </a:p>
          <a:p>
            <a:pPr lvl="0" algn="just"/>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9855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54B8679B-EFAF-5920-F0A9-DA7EA38AE2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sp>
        <p:nvSpPr>
          <p:cNvPr id="4" name="Rectángulo 3"/>
          <p:cNvSpPr/>
          <p:nvPr/>
        </p:nvSpPr>
        <p:spPr>
          <a:xfrm>
            <a:off x="1040765" y="1145497"/>
            <a:ext cx="9738360" cy="502920"/>
          </a:xfrm>
          <a:prstGeom prst="rect">
            <a:avLst/>
          </a:prstGeom>
          <a:solidFill>
            <a:srgbClr val="ABEA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endParaRPr lang="es-MX" i="1" dirty="0">
              <a:latin typeface="Arial" panose="020B0604020202020204" pitchFamily="34" charset="0"/>
              <a:cs typeface="Arial" panose="020B0604020202020204" pitchFamily="34" charset="0"/>
            </a:endParaRPr>
          </a:p>
          <a:p>
            <a:pPr algn="ctr"/>
            <a:r>
              <a:rPr lang="es-MX" b="1" dirty="0">
                <a:latin typeface="Arial" panose="020B0604020202020204" pitchFamily="34" charset="0"/>
                <a:cs typeface="Arial" panose="020B0604020202020204" pitchFamily="34" charset="0"/>
              </a:rPr>
              <a:t>La persona es competente cuando obtiene los siguientes PRODUCTOS:</a:t>
            </a:r>
          </a:p>
          <a:p>
            <a:pPr algn="ctr"/>
            <a:endParaRPr lang="es-MX" b="1" dirty="0">
              <a:latin typeface="Arial" panose="020B0604020202020204" pitchFamily="34" charset="0"/>
              <a:cs typeface="Arial" panose="020B0604020202020204" pitchFamily="34" charset="0"/>
            </a:endParaRPr>
          </a:p>
        </p:txBody>
      </p:sp>
      <p:sp>
        <p:nvSpPr>
          <p:cNvPr id="5" name="Rectángulo 4"/>
          <p:cNvSpPr/>
          <p:nvPr/>
        </p:nvSpPr>
        <p:spPr>
          <a:xfrm>
            <a:off x="1226820" y="2145026"/>
            <a:ext cx="3869690" cy="889636"/>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b="1" dirty="0"/>
          </a:p>
          <a:p>
            <a:pPr algn="just"/>
            <a:r>
              <a:rPr lang="es-MX" b="1" dirty="0">
                <a:solidFill>
                  <a:schemeClr val="tx1"/>
                </a:solidFill>
              </a:rPr>
              <a:t>1. </a:t>
            </a:r>
            <a:r>
              <a:rPr lang="es-MX" b="1" dirty="0">
                <a:solidFill>
                  <a:schemeClr val="tx1"/>
                </a:solidFill>
                <a:latin typeface="Arial" panose="020B0604020202020204" pitchFamily="34" charset="0"/>
                <a:cs typeface="Arial" panose="020B0604020202020204" pitchFamily="34" charset="0"/>
              </a:rPr>
              <a:t>La estrategia de comunicación de los resultados elaborada:</a:t>
            </a:r>
          </a:p>
          <a:p>
            <a:pPr algn="just"/>
            <a:endParaRPr lang="es-MX" dirty="0"/>
          </a:p>
        </p:txBody>
      </p:sp>
      <p:sp>
        <p:nvSpPr>
          <p:cNvPr id="6" name="Rectángulo 5"/>
          <p:cNvSpPr/>
          <p:nvPr/>
        </p:nvSpPr>
        <p:spPr>
          <a:xfrm>
            <a:off x="6909435" y="2145026"/>
            <a:ext cx="3869690" cy="889636"/>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b="1" dirty="0"/>
          </a:p>
          <a:p>
            <a:pPr algn="just"/>
            <a:r>
              <a:rPr lang="es-MX" b="1" dirty="0">
                <a:solidFill>
                  <a:schemeClr val="tx1"/>
                </a:solidFill>
              </a:rPr>
              <a:t>2. </a:t>
            </a:r>
            <a:r>
              <a:rPr lang="es-MX" b="1" dirty="0">
                <a:solidFill>
                  <a:schemeClr val="tx1"/>
                </a:solidFill>
                <a:latin typeface="Arial" panose="020B0604020202020204" pitchFamily="34" charset="0"/>
                <a:cs typeface="Arial" panose="020B0604020202020204" pitchFamily="34" charset="0"/>
              </a:rPr>
              <a:t>El reporte de verificación de auditoría contiene</a:t>
            </a:r>
            <a:r>
              <a:rPr lang="es-MX" dirty="0">
                <a:solidFill>
                  <a:schemeClr val="tx1"/>
                </a:solidFill>
                <a:latin typeface="Arial" panose="020B0604020202020204" pitchFamily="34" charset="0"/>
                <a:cs typeface="Arial" panose="020B0604020202020204" pitchFamily="34" charset="0"/>
              </a:rPr>
              <a:t>: </a:t>
            </a:r>
          </a:p>
          <a:p>
            <a:pPr algn="just"/>
            <a:endParaRPr lang="es-MX" dirty="0"/>
          </a:p>
        </p:txBody>
      </p:sp>
      <p:sp>
        <p:nvSpPr>
          <p:cNvPr id="7" name="Rectángulo 6"/>
          <p:cNvSpPr/>
          <p:nvPr/>
        </p:nvSpPr>
        <p:spPr>
          <a:xfrm>
            <a:off x="1012825" y="3464833"/>
            <a:ext cx="4297680" cy="2399835"/>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274638" lvl="0" indent="-274638"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Transmite los resultados obtenidos en la gestión Federal/Estatal/Municipal.</a:t>
            </a:r>
          </a:p>
          <a:p>
            <a:pPr marL="274638" lvl="0" indent="-274638"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Contiene los elementos de Administración por Resultados, y</a:t>
            </a:r>
          </a:p>
          <a:p>
            <a:pPr marL="182563" lvl="0" indent="-182563" algn="just"/>
            <a:r>
              <a:rPr lang="es-MX" dirty="0">
                <a:latin typeface="Arial" panose="020B0604020202020204" pitchFamily="34" charset="0"/>
                <a:cs typeface="Arial" panose="020B0604020202020204" pitchFamily="34" charset="0"/>
                <a:sym typeface="Symbol" panose="05050102010706020507" pitchFamily="18" charset="2"/>
              </a:rPr>
              <a:t> </a:t>
            </a:r>
            <a:r>
              <a:rPr lang="es-MX" dirty="0">
                <a:latin typeface="Arial" panose="020B0604020202020204" pitchFamily="34" charset="0"/>
                <a:cs typeface="Arial" panose="020B0604020202020204" pitchFamily="34" charset="0"/>
              </a:rPr>
              <a:t>Está basada en el beneficiario, resultado e impacto.</a:t>
            </a:r>
          </a:p>
        </p:txBody>
      </p:sp>
      <p:sp>
        <p:nvSpPr>
          <p:cNvPr id="8" name="Rectángulo 7"/>
          <p:cNvSpPr/>
          <p:nvPr/>
        </p:nvSpPr>
        <p:spPr>
          <a:xfrm>
            <a:off x="6062980" y="3309704"/>
            <a:ext cx="5562600" cy="2710095"/>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lvl="0"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400" dirty="0">
                <a:latin typeface="Arial" panose="020B0604020202020204" pitchFamily="34" charset="0"/>
                <a:cs typeface="Arial" panose="020B0604020202020204" pitchFamily="34" charset="0"/>
              </a:rPr>
              <a:t>Nombre de la Dependencia de Gobierno.</a:t>
            </a:r>
          </a:p>
          <a:p>
            <a:pPr lvl="0"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400" dirty="0">
                <a:latin typeface="Arial" panose="020B0604020202020204" pitchFamily="34" charset="0"/>
                <a:cs typeface="Arial" panose="020B0604020202020204" pitchFamily="34" charset="0"/>
              </a:rPr>
              <a:t>Nombre del Proyecto/Programa.</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400" dirty="0">
                <a:latin typeface="Arial" panose="020B0604020202020204" pitchFamily="34" charset="0"/>
                <a:cs typeface="Arial" panose="020B0604020202020204" pitchFamily="34" charset="0"/>
              </a:rPr>
              <a:t>El hallazgo presentado de acuerdo a los resultados programados en la verificación. </a:t>
            </a:r>
          </a:p>
          <a:p>
            <a:pPr marL="274638" lvl="0" indent="-274638"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400" dirty="0">
                <a:latin typeface="Arial" panose="020B0604020202020204" pitchFamily="34" charset="0"/>
                <a:cs typeface="Arial" panose="020B0604020202020204" pitchFamily="34" charset="0"/>
              </a:rPr>
              <a:t>La recomendación de mejora con base en recomendaciones/asesoría/capacitación/ampliación de información/otros aspectos de mejora.</a:t>
            </a:r>
          </a:p>
          <a:p>
            <a:pPr lvl="0"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400" dirty="0">
                <a:latin typeface="Arial" panose="020B0604020202020204" pitchFamily="34" charset="0"/>
                <a:cs typeface="Arial" panose="020B0604020202020204" pitchFamily="34" charset="0"/>
              </a:rPr>
              <a:t>Fecha compromiso de cumplimiento, y</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400" dirty="0">
                <a:latin typeface="Arial" panose="020B0604020202020204" pitchFamily="34" charset="0"/>
                <a:cs typeface="Arial" panose="020B0604020202020204" pitchFamily="34" charset="0"/>
              </a:rPr>
              <a:t>Estatus de la evaluación de acuerdo al semáforo de cada actividad, cuantificando las actividades presentadas en rojo, cuantificando las actividades presentadas en verde y cuantificando las actividades presentadas en gris.  </a:t>
            </a:r>
          </a:p>
        </p:txBody>
      </p:sp>
      <p:cxnSp>
        <p:nvCxnSpPr>
          <p:cNvPr id="9" name="Conector recto 8"/>
          <p:cNvCxnSpPr/>
          <p:nvPr/>
        </p:nvCxnSpPr>
        <p:spPr>
          <a:xfrm flipV="1">
            <a:off x="2725005" y="1884668"/>
            <a:ext cx="6248813" cy="5"/>
          </a:xfrm>
          <a:prstGeom prst="line">
            <a:avLst/>
          </a:prstGeom>
        </p:spPr>
        <p:style>
          <a:lnRef idx="2">
            <a:schemeClr val="dk1"/>
          </a:lnRef>
          <a:fillRef idx="0">
            <a:schemeClr val="dk1"/>
          </a:fillRef>
          <a:effectRef idx="1">
            <a:schemeClr val="dk1"/>
          </a:effectRef>
          <a:fontRef idx="minor">
            <a:schemeClr val="tx1"/>
          </a:fontRef>
        </p:style>
      </p:cxnSp>
      <p:sp>
        <p:nvSpPr>
          <p:cNvPr id="10" name="Flecha abajo 9"/>
          <p:cNvSpPr/>
          <p:nvPr/>
        </p:nvSpPr>
        <p:spPr>
          <a:xfrm flipH="1">
            <a:off x="2595467" y="1923873"/>
            <a:ext cx="259077" cy="18517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1" name="Flecha abajo 10"/>
          <p:cNvSpPr/>
          <p:nvPr/>
        </p:nvSpPr>
        <p:spPr>
          <a:xfrm flipH="1">
            <a:off x="8844280" y="1923873"/>
            <a:ext cx="259077" cy="18517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cxnSp>
        <p:nvCxnSpPr>
          <p:cNvPr id="14" name="Conector recto 13"/>
          <p:cNvCxnSpPr>
            <a:stCxn id="4" idx="2"/>
          </p:cNvCxnSpPr>
          <p:nvPr/>
        </p:nvCxnSpPr>
        <p:spPr>
          <a:xfrm>
            <a:off x="5909945" y="1648417"/>
            <a:ext cx="0" cy="236251"/>
          </a:xfrm>
          <a:prstGeom prst="line">
            <a:avLst/>
          </a:prstGeom>
        </p:spPr>
        <p:style>
          <a:lnRef idx="1">
            <a:schemeClr val="dk1"/>
          </a:lnRef>
          <a:fillRef idx="0">
            <a:schemeClr val="dk1"/>
          </a:fillRef>
          <a:effectRef idx="0">
            <a:schemeClr val="dk1"/>
          </a:effectRef>
          <a:fontRef idx="minor">
            <a:schemeClr val="tx1"/>
          </a:fontRef>
        </p:style>
      </p:cxnSp>
      <p:sp>
        <p:nvSpPr>
          <p:cNvPr id="16" name="Flecha abajo 15"/>
          <p:cNvSpPr/>
          <p:nvPr/>
        </p:nvSpPr>
        <p:spPr>
          <a:xfrm flipH="1">
            <a:off x="2607752" y="3190343"/>
            <a:ext cx="259077" cy="18517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7" name="Flecha abajo 16"/>
          <p:cNvSpPr/>
          <p:nvPr/>
        </p:nvSpPr>
        <p:spPr>
          <a:xfrm flipH="1">
            <a:off x="8840714" y="3155797"/>
            <a:ext cx="259077" cy="18517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224368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B73FAF53-F70E-405A-36CF-E5163CD3B1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1655236742"/>
              </p:ext>
            </p:extLst>
          </p:nvPr>
        </p:nvGraphicFramePr>
        <p:xfrm>
          <a:off x="2214244" y="813436"/>
          <a:ext cx="7750811" cy="362903"/>
        </p:xfrm>
        <a:graphic>
          <a:graphicData uri="http://schemas.openxmlformats.org/drawingml/2006/table">
            <a:tbl>
              <a:tblPr firstRow="1" firstCol="1" bandRow="1">
                <a:tableStyleId>{5C22544A-7EE6-4342-B048-85BDC9FD1C3A}</a:tableStyleId>
              </a:tblPr>
              <a:tblGrid>
                <a:gridCol w="7750811">
                  <a:extLst>
                    <a:ext uri="{9D8B030D-6E8A-4147-A177-3AD203B41FA5}">
                      <a16:colId xmlns:a16="http://schemas.microsoft.com/office/drawing/2014/main" val="3196015707"/>
                    </a:ext>
                  </a:extLst>
                </a:gridCol>
              </a:tblGrid>
              <a:tr h="180022">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cs typeface="Arial" panose="020B0604020202020204" pitchFamily="34" charset="0"/>
                        </a:rPr>
                        <a:t>Elementos del Estándar de </a:t>
                      </a:r>
                      <a:r>
                        <a:rPr lang="es-MX" sz="2400" dirty="0" err="1">
                          <a:solidFill>
                            <a:schemeClr val="tx1"/>
                          </a:solidFill>
                          <a:effectLst/>
                          <a:latin typeface="Arial" panose="020B0604020202020204" pitchFamily="34" charset="0"/>
                          <a:cs typeface="Arial" panose="020B0604020202020204" pitchFamily="34" charset="0"/>
                        </a:rPr>
                        <a:t>Competenci</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536257245"/>
              </p:ext>
            </p:extLst>
          </p:nvPr>
        </p:nvGraphicFramePr>
        <p:xfrm>
          <a:off x="2499360" y="813436"/>
          <a:ext cx="6461760" cy="448151"/>
        </p:xfrm>
        <a:graphic>
          <a:graphicData uri="http://schemas.openxmlformats.org/drawingml/2006/table">
            <a:tbl>
              <a:tblPr firstRow="1" firstCol="1" bandRow="1">
                <a:tableStyleId>{5C22544A-7EE6-4342-B048-85BDC9FD1C3A}</a:tableStyleId>
              </a:tblPr>
              <a:tblGrid>
                <a:gridCol w="6461760">
                  <a:extLst>
                    <a:ext uri="{9D8B030D-6E8A-4147-A177-3AD203B41FA5}">
                      <a16:colId xmlns:a16="http://schemas.microsoft.com/office/drawing/2014/main" val="3196015707"/>
                    </a:ext>
                  </a:extLst>
                </a:gridCol>
              </a:tblGrid>
              <a:tr h="448151">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cs typeface="Arial" panose="020B0604020202020204" pitchFamily="34" charset="0"/>
                        </a:rPr>
                        <a:t>Introducción</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sp>
        <p:nvSpPr>
          <p:cNvPr id="4" name="Rectángulo 3"/>
          <p:cNvSpPr/>
          <p:nvPr/>
        </p:nvSpPr>
        <p:spPr>
          <a:xfrm>
            <a:off x="831849" y="1261587"/>
            <a:ext cx="10515600" cy="5363904"/>
          </a:xfrm>
          <a:prstGeom prst="rect">
            <a:avLst/>
          </a:prstGeom>
        </p:spPr>
        <p:txBody>
          <a:bodyPr wrap="square">
            <a:spAutoFit/>
          </a:bodyPr>
          <a:lstStyle/>
          <a:p>
            <a:pPr algn="just">
              <a:lnSpc>
                <a:spcPct val="107000"/>
              </a:lnSpc>
              <a:spcAft>
                <a:spcPts val="800"/>
              </a:spcAft>
            </a:pPr>
            <a:r>
              <a:rPr lang="es-ES" sz="1700" dirty="0">
                <a:latin typeface="Arial" panose="020B0604020202020204" pitchFamily="34" charset="0"/>
                <a:ea typeface="Calibri" panose="020F0502020204030204" pitchFamily="34" charset="0"/>
                <a:cs typeface="Arial" panose="020B0604020202020204" pitchFamily="34" charset="0"/>
              </a:rPr>
              <a:t>El </a:t>
            </a:r>
            <a:r>
              <a:rPr lang="es-ES" sz="1700" b="1" dirty="0">
                <a:solidFill>
                  <a:srgbClr val="C00000"/>
                </a:solidFill>
                <a:latin typeface="Arial" panose="020B0604020202020204" pitchFamily="34" charset="0"/>
                <a:ea typeface="Calibri" panose="020F0502020204030204" pitchFamily="34" charset="0"/>
                <a:cs typeface="Arial" panose="020B0604020202020204" pitchFamily="34" charset="0"/>
              </a:rPr>
              <a:t>Estándar de Competencia </a:t>
            </a:r>
            <a:r>
              <a:rPr lang="es-ES" sz="1700" dirty="0">
                <a:latin typeface="Arial" panose="020B0604020202020204" pitchFamily="34" charset="0"/>
                <a:ea typeface="Calibri" panose="020F0502020204030204" pitchFamily="34" charset="0"/>
                <a:cs typeface="Arial" panose="020B0604020202020204" pitchFamily="34" charset="0"/>
              </a:rPr>
              <a:t>refiere las funciones propias para constituir una Administración por Resultados, que desarrollen las y los funcionarios, a través de la construcción de objetivos, incorporando un mejor uso de estrategias, riesgos, indicadores y metas. Es decir, que satisfaga las necesidades de la ciudadanía incorporando mecanismos de competencia que promuevan los servicios de calidad, mediante nuevos modelos de organización gubernamental. </a:t>
            </a:r>
            <a:r>
              <a:rPr lang="es-ES" sz="1700" dirty="0">
                <a:solidFill>
                  <a:srgbClr val="FF0000"/>
                </a:solidFill>
                <a:latin typeface="Arial" panose="020B0604020202020204" pitchFamily="34" charset="0"/>
                <a:ea typeface="Calibri" panose="020F0502020204030204" pitchFamily="34" charset="0"/>
                <a:cs typeface="Arial" panose="020B0604020202020204" pitchFamily="34" charset="0"/>
              </a:rPr>
              <a:t>Asimismo, establece la necesidad de efectuar una comunicación efectiva de los resultados obtenidos.</a:t>
            </a:r>
          </a:p>
          <a:p>
            <a:pPr algn="just"/>
            <a:endParaRPr lang="es-ES" sz="1700" dirty="0">
              <a:latin typeface="Arial" panose="020B0604020202020204" pitchFamily="34" charset="0"/>
              <a:cs typeface="Arial" panose="020B0604020202020204" pitchFamily="34" charset="0"/>
            </a:endParaRPr>
          </a:p>
          <a:p>
            <a:pPr algn="just">
              <a:lnSpc>
                <a:spcPct val="107000"/>
              </a:lnSpc>
              <a:spcAft>
                <a:spcPts val="800"/>
              </a:spcAft>
            </a:pPr>
            <a:r>
              <a:rPr lang="es-ES" sz="1700" dirty="0">
                <a:latin typeface="Arial" panose="020B0604020202020204" pitchFamily="34" charset="0"/>
                <a:cs typeface="Arial" panose="020B0604020202020204" pitchFamily="34" charset="0"/>
              </a:rPr>
              <a:t>La persona que se evalúe demostrará que tiene la habilidad para desarrollar una </a:t>
            </a:r>
            <a:r>
              <a:rPr lang="es-ES" sz="1700" u="sng" dirty="0">
                <a:latin typeface="Arial" panose="020B0604020202020204" pitchFamily="34" charset="0"/>
                <a:cs typeface="Arial" panose="020B0604020202020204" pitchFamily="34" charset="0"/>
              </a:rPr>
              <a:t>cultura de monitoreo y evaluación </a:t>
            </a:r>
            <a:r>
              <a:rPr lang="es-ES" sz="1700" dirty="0">
                <a:latin typeface="Arial" panose="020B0604020202020204" pitchFamily="34" charset="0"/>
                <a:cs typeface="Arial" panose="020B0604020202020204" pitchFamily="34" charset="0"/>
              </a:rPr>
              <a:t>que fortalezca la incorporación del enfoque de Administración Gubernamental por Resultados en las instituciones públicas, a través de la planeación, seguimiento, evaluación y comunicación de una gestión pública de calidad, orientada a resultados y centrada en la ciudadanía y/o usuarios de los programas. </a:t>
            </a:r>
          </a:p>
          <a:p>
            <a:pPr algn="just"/>
            <a:endParaRPr lang="es-ES" sz="1700" dirty="0">
              <a:latin typeface="Arial" panose="020B0604020202020204" pitchFamily="34" charset="0"/>
              <a:cs typeface="Arial" panose="020B0604020202020204" pitchFamily="34" charset="0"/>
            </a:endParaRPr>
          </a:p>
          <a:p>
            <a:pPr algn="just"/>
            <a:r>
              <a:rPr lang="es-MX" sz="1700" b="1" dirty="0">
                <a:solidFill>
                  <a:srgbClr val="FF0000"/>
                </a:solidFill>
                <a:latin typeface="Arial" panose="020B0604020202020204" pitchFamily="34" charset="0"/>
                <a:cs typeface="Arial" panose="020B0604020202020204" pitchFamily="34" charset="0"/>
              </a:rPr>
              <a:t>El estándar de competencia establece los conocimientos teóricos -básicos y prácticos- </a:t>
            </a:r>
            <a:r>
              <a:rPr lang="es-MX" sz="1700" dirty="0">
                <a:latin typeface="Arial" panose="020B0604020202020204" pitchFamily="34" charset="0"/>
                <a:cs typeface="Arial" panose="020B0604020202020204" pitchFamily="34" charset="0"/>
              </a:rPr>
              <a:t>con los que debe contar una persona para realizar un trabajo, así como las actitudes relevantes en su desempeño y se fundamenta en criterios rectores de legalidad, competitividad, libre acceso, respeto, trabajo digno y responsabilidad social, valorado mediante cuatro elementos.</a:t>
            </a:r>
          </a:p>
          <a:p>
            <a:pPr algn="just">
              <a:lnSpc>
                <a:spcPct val="107000"/>
              </a:lnSpc>
              <a:spcAft>
                <a:spcPts val="800"/>
              </a:spcAft>
            </a:pPr>
            <a:endParaRPr lang="es-MX"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8248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A34CE7D3-5104-20CD-91CB-F68B9BE538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sp>
        <p:nvSpPr>
          <p:cNvPr id="4" name="Rectángulo 3"/>
          <p:cNvSpPr/>
          <p:nvPr/>
        </p:nvSpPr>
        <p:spPr>
          <a:xfrm>
            <a:off x="1040765" y="1145496"/>
            <a:ext cx="4201795" cy="1369103"/>
          </a:xfrm>
          <a:prstGeom prst="rect">
            <a:avLst/>
          </a:prstGeom>
          <a:solidFill>
            <a:srgbClr val="2696A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endParaRPr lang="es-MX" i="1" dirty="0">
              <a:latin typeface="Arial" panose="020B0604020202020204" pitchFamily="34" charset="0"/>
              <a:cs typeface="Arial" panose="020B0604020202020204" pitchFamily="34" charset="0"/>
            </a:endParaRPr>
          </a:p>
          <a:p>
            <a:pPr algn="ctr"/>
            <a:r>
              <a:rPr lang="es-MX" b="1" dirty="0">
                <a:latin typeface="Arial" panose="020B0604020202020204" pitchFamily="34" charset="0"/>
                <a:cs typeface="Arial" panose="020B0604020202020204" pitchFamily="34" charset="0"/>
              </a:rPr>
              <a:t>La persona es competente cuando posee los siguientes CONOCIMIENTOS</a:t>
            </a:r>
            <a:r>
              <a:rPr lang="es-MX" dirty="0">
                <a:latin typeface="Arial" panose="020B0604020202020204" pitchFamily="34" charset="0"/>
                <a:cs typeface="Arial" panose="020B0604020202020204" pitchFamily="34" charset="0"/>
              </a:rPr>
              <a:t>:</a:t>
            </a:r>
          </a:p>
          <a:p>
            <a:pPr algn="ctr"/>
            <a:endParaRPr lang="es-MX" b="1" dirty="0">
              <a:latin typeface="Arial" panose="020B0604020202020204" pitchFamily="34" charset="0"/>
              <a:cs typeface="Arial" panose="020B0604020202020204" pitchFamily="34" charset="0"/>
            </a:endParaRPr>
          </a:p>
        </p:txBody>
      </p:sp>
      <p:sp>
        <p:nvSpPr>
          <p:cNvPr id="6" name="Rectángulo 5"/>
          <p:cNvSpPr/>
          <p:nvPr/>
        </p:nvSpPr>
        <p:spPr>
          <a:xfrm>
            <a:off x="6873241" y="1145496"/>
            <a:ext cx="4297680" cy="1369103"/>
          </a:xfrm>
          <a:prstGeom prst="rect">
            <a:avLst/>
          </a:prstGeom>
          <a:solidFill>
            <a:srgbClr val="2696A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s-MX" b="1" dirty="0">
                <a:latin typeface="Arial" panose="020B0604020202020204" pitchFamily="34" charset="0"/>
                <a:cs typeface="Arial" panose="020B0604020202020204" pitchFamily="34" charset="0"/>
              </a:rPr>
              <a:t>La persona es competente cuando demuestra las siguientes ACTITUDES/HÁBITOS/VALORES:</a:t>
            </a:r>
          </a:p>
        </p:txBody>
      </p:sp>
      <p:sp>
        <p:nvSpPr>
          <p:cNvPr id="7" name="Rectángulo 6"/>
          <p:cNvSpPr/>
          <p:nvPr/>
        </p:nvSpPr>
        <p:spPr>
          <a:xfrm>
            <a:off x="1242695" y="3522342"/>
            <a:ext cx="3869690" cy="701995"/>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b="1" dirty="0"/>
          </a:p>
          <a:p>
            <a:pPr algn="just"/>
            <a:r>
              <a:rPr lang="es-MX" b="1" dirty="0">
                <a:solidFill>
                  <a:schemeClr val="tx1">
                    <a:lumMod val="65000"/>
                    <a:lumOff val="35000"/>
                  </a:schemeClr>
                </a:solidFill>
                <a:latin typeface="Arial" panose="020B0604020202020204" pitchFamily="34" charset="0"/>
                <a:cs typeface="Arial" panose="020B0604020202020204" pitchFamily="34" charset="0"/>
              </a:rPr>
              <a:t>1. Elemento básico de auditoría</a:t>
            </a:r>
            <a:r>
              <a:rPr lang="es-MX" dirty="0">
                <a:solidFill>
                  <a:schemeClr val="tx1">
                    <a:lumMod val="65000"/>
                    <a:lumOff val="35000"/>
                  </a:schemeClr>
                </a:solidFill>
                <a:latin typeface="Arial" panose="020B0604020202020204" pitchFamily="34" charset="0"/>
                <a:cs typeface="Arial" panose="020B0604020202020204" pitchFamily="34" charset="0"/>
              </a:rPr>
              <a:t>.</a:t>
            </a:r>
          </a:p>
          <a:p>
            <a:pPr algn="just"/>
            <a:endParaRPr lang="es-MX" dirty="0"/>
          </a:p>
        </p:txBody>
      </p:sp>
      <p:graphicFrame>
        <p:nvGraphicFramePr>
          <p:cNvPr id="3" name="Tabla 2"/>
          <p:cNvGraphicFramePr>
            <a:graphicFrameLocks noGrp="1"/>
          </p:cNvGraphicFramePr>
          <p:nvPr>
            <p:extLst>
              <p:ext uri="{D42A27DB-BD31-4B8C-83A1-F6EECF244321}">
                <p14:modId xmlns:p14="http://schemas.microsoft.com/office/powerpoint/2010/main" val="2263840173"/>
              </p:ext>
            </p:extLst>
          </p:nvPr>
        </p:nvGraphicFramePr>
        <p:xfrm>
          <a:off x="6355080" y="2948939"/>
          <a:ext cx="5501640" cy="2177777"/>
        </p:xfrm>
        <a:graphic>
          <a:graphicData uri="http://schemas.openxmlformats.org/drawingml/2006/table">
            <a:tbl>
              <a:tblPr firstRow="1" firstCol="1" bandRow="1">
                <a:tableStyleId>{5C22544A-7EE6-4342-B048-85BDC9FD1C3A}</a:tableStyleId>
              </a:tblPr>
              <a:tblGrid>
                <a:gridCol w="1517831">
                  <a:extLst>
                    <a:ext uri="{9D8B030D-6E8A-4147-A177-3AD203B41FA5}">
                      <a16:colId xmlns:a16="http://schemas.microsoft.com/office/drawing/2014/main" val="2761184015"/>
                    </a:ext>
                  </a:extLst>
                </a:gridCol>
                <a:gridCol w="3983809">
                  <a:extLst>
                    <a:ext uri="{9D8B030D-6E8A-4147-A177-3AD203B41FA5}">
                      <a16:colId xmlns:a16="http://schemas.microsoft.com/office/drawing/2014/main" val="865704820"/>
                    </a:ext>
                  </a:extLst>
                </a:gridCol>
              </a:tblGrid>
              <a:tr h="2177777">
                <a:tc>
                  <a:txBody>
                    <a:bodyPr/>
                    <a:lstStyle/>
                    <a:p>
                      <a:pPr algn="ctr">
                        <a:lnSpc>
                          <a:spcPct val="107000"/>
                        </a:lnSpc>
                        <a:spcAft>
                          <a:spcPts val="0"/>
                        </a:spcAft>
                      </a:pPr>
                      <a:r>
                        <a:rPr lang="es-MX" sz="1600" dirty="0">
                          <a:solidFill>
                            <a:schemeClr val="tx1">
                              <a:lumMod val="65000"/>
                              <a:lumOff val="35000"/>
                            </a:schemeClr>
                          </a:solidFill>
                          <a:effectLst/>
                          <a:latin typeface="Arial" panose="020B0604020202020204" pitchFamily="34" charset="0"/>
                          <a:cs typeface="Arial" panose="020B0604020202020204" pitchFamily="34" charset="0"/>
                        </a:rPr>
                        <a:t>1. Iniciativa:</a:t>
                      </a:r>
                      <a:endParaRPr lang="es-MX" sz="1600" dirty="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4E5F0"/>
                    </a:solidFill>
                  </a:tcPr>
                </a:tc>
                <a:tc>
                  <a:txBody>
                    <a:bodyPr/>
                    <a:lstStyle/>
                    <a:p>
                      <a:pPr algn="just">
                        <a:lnSpc>
                          <a:spcPct val="107000"/>
                        </a:lnSpc>
                        <a:spcAft>
                          <a:spcPts val="600"/>
                        </a:spcAft>
                      </a:pPr>
                      <a:r>
                        <a:rPr lang="es-MX" sz="1600" b="0" dirty="0">
                          <a:solidFill>
                            <a:schemeClr val="tx1">
                              <a:lumMod val="65000"/>
                              <a:lumOff val="35000"/>
                            </a:schemeClr>
                          </a:solidFill>
                          <a:effectLst/>
                          <a:latin typeface="Arial" panose="020B0604020202020204" pitchFamily="34" charset="0"/>
                          <a:cs typeface="Arial" panose="020B0604020202020204" pitchFamily="34" charset="0"/>
                        </a:rPr>
                        <a:t>La manera en que ofrece alternativas de mejora, áreas de oportunidad, emitiendo recomendaciones de prevención de riesgos/amenazas del Sistema de Administración por Resultados. </a:t>
                      </a:r>
                      <a:endParaRPr lang="es-MX" sz="1600" b="0" dirty="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2874718551"/>
                  </a:ext>
                </a:extLst>
              </a:tr>
            </a:tbl>
          </a:graphicData>
        </a:graphic>
      </p:graphicFrame>
    </p:spTree>
    <p:extLst>
      <p:ext uri="{BB962C8B-B14F-4D97-AF65-F5344CB8AC3E}">
        <p14:creationId xmlns:p14="http://schemas.microsoft.com/office/powerpoint/2010/main" val="2525723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15369CD-ACA0-9ECB-7608-55E7B8EFD2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2013456100"/>
              </p:ext>
            </p:extLst>
          </p:nvPr>
        </p:nvGraphicFramePr>
        <p:xfrm>
          <a:off x="831850" y="1468756"/>
          <a:ext cx="10744199" cy="481964"/>
        </p:xfrm>
        <a:graphic>
          <a:graphicData uri="http://schemas.openxmlformats.org/drawingml/2006/table">
            <a:tbl>
              <a:tblPr firstRow="1" firstCol="1" bandRow="1">
                <a:tableStyleId>{5C22544A-7EE6-4342-B048-85BDC9FD1C3A}</a:tableStyleId>
              </a:tblPr>
              <a:tblGrid>
                <a:gridCol w="10744199">
                  <a:extLst>
                    <a:ext uri="{9D8B030D-6E8A-4147-A177-3AD203B41FA5}">
                      <a16:colId xmlns:a16="http://schemas.microsoft.com/office/drawing/2014/main" val="3196015707"/>
                    </a:ext>
                  </a:extLst>
                </a:gridCol>
              </a:tblGrid>
              <a:tr h="48196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cs typeface="Arial" panose="020B0604020202020204" pitchFamily="34" charset="0"/>
                        </a:rPr>
                        <a:t>Glosario</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486224940"/>
              </p:ext>
            </p:extLst>
          </p:nvPr>
        </p:nvGraphicFramePr>
        <p:xfrm>
          <a:off x="1456692" y="2613660"/>
          <a:ext cx="10119357" cy="1379220"/>
        </p:xfrm>
        <a:graphic>
          <a:graphicData uri="http://schemas.openxmlformats.org/drawingml/2006/table">
            <a:tbl>
              <a:tblPr firstRow="1" firstCol="1" bandRow="1">
                <a:effectLst>
                  <a:innerShdw blurRad="114300">
                    <a:prstClr val="black"/>
                  </a:innerShdw>
                </a:effectLst>
                <a:tableStyleId>{5C22544A-7EE6-4342-B048-85BDC9FD1C3A}</a:tableStyleId>
              </a:tblPr>
              <a:tblGrid>
                <a:gridCol w="2749249">
                  <a:extLst>
                    <a:ext uri="{9D8B030D-6E8A-4147-A177-3AD203B41FA5}">
                      <a16:colId xmlns:a16="http://schemas.microsoft.com/office/drawing/2014/main" val="3991213497"/>
                    </a:ext>
                  </a:extLst>
                </a:gridCol>
                <a:gridCol w="7370108">
                  <a:extLst>
                    <a:ext uri="{9D8B030D-6E8A-4147-A177-3AD203B41FA5}">
                      <a16:colId xmlns:a16="http://schemas.microsoft.com/office/drawing/2014/main" val="926653383"/>
                    </a:ext>
                  </a:extLst>
                </a:gridCol>
              </a:tblGrid>
              <a:tr h="1379220">
                <a:tc>
                  <a:txBody>
                    <a:bodyPr/>
                    <a:lstStyle/>
                    <a:p>
                      <a:pPr marL="0" lvl="0" indent="0" algn="ctr">
                        <a:lnSpc>
                          <a:spcPct val="107000"/>
                        </a:lnSpc>
                        <a:spcAft>
                          <a:spcPts val="0"/>
                        </a:spcAft>
                        <a:buClr>
                          <a:srgbClr val="000000"/>
                        </a:buClr>
                        <a:buSzPts val="1100"/>
                        <a:buFont typeface="+mj-lt"/>
                        <a:buNone/>
                      </a:pPr>
                      <a:r>
                        <a:rPr lang="es-MX" sz="1800" b="1" kern="1200" dirty="0">
                          <a:solidFill>
                            <a:schemeClr val="tx1"/>
                          </a:solidFill>
                          <a:effectLst/>
                          <a:latin typeface="Arial" panose="020B0604020202020204" pitchFamily="34" charset="0"/>
                          <a:ea typeface="+mn-ea"/>
                          <a:cs typeface="Arial" panose="020B0604020202020204" pitchFamily="34" charset="0"/>
                        </a:rPr>
                        <a:t>Hallazgo:</a:t>
                      </a:r>
                      <a:endParaRPr lang="es-MX" sz="2000" b="1"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96A2"/>
                    </a:solidFill>
                  </a:tcPr>
                </a:tc>
                <a:tc>
                  <a:txBody>
                    <a:bodyPr/>
                    <a:lstStyle/>
                    <a:p>
                      <a:pPr algn="just">
                        <a:lnSpc>
                          <a:spcPct val="107000"/>
                        </a:lnSpc>
                        <a:spcAft>
                          <a:spcPts val="300"/>
                        </a:spcAft>
                      </a:pPr>
                      <a:r>
                        <a:rPr lang="es-MX" sz="2400" b="0" kern="1200" dirty="0">
                          <a:solidFill>
                            <a:schemeClr val="tx1">
                              <a:lumMod val="65000"/>
                              <a:lumOff val="35000"/>
                            </a:schemeClr>
                          </a:solidFill>
                          <a:effectLst/>
                          <a:latin typeface="Arial" panose="020B0604020202020204" pitchFamily="34" charset="0"/>
                          <a:ea typeface="+mn-ea"/>
                          <a:cs typeface="Arial" panose="020B0604020202020204" pitchFamily="34" charset="0"/>
                        </a:rPr>
                        <a:t>Describir la situación real encontrada en cada una de las actividades durante la verificación en el Sistema de Administración por Resultados.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8256353"/>
                  </a:ext>
                </a:extLst>
              </a:tr>
            </a:tbl>
          </a:graphicData>
        </a:graphic>
      </p:graphicFrame>
    </p:spTree>
    <p:extLst>
      <p:ext uri="{BB962C8B-B14F-4D97-AF65-F5344CB8AC3E}">
        <p14:creationId xmlns:p14="http://schemas.microsoft.com/office/powerpoint/2010/main" val="4130807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CABD841F-E180-E348-6624-D37093709D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906301639"/>
              </p:ext>
            </p:extLst>
          </p:nvPr>
        </p:nvGraphicFramePr>
        <p:xfrm>
          <a:off x="2886560" y="996697"/>
          <a:ext cx="4909088" cy="362903"/>
        </p:xfrm>
        <a:graphic>
          <a:graphicData uri="http://schemas.openxmlformats.org/drawingml/2006/table">
            <a:tbl>
              <a:tblPr firstRow="1" firstCol="1" bandRow="1">
                <a:tableStyleId>{5C22544A-7EE6-4342-B048-85BDC9FD1C3A}</a:tableStyleId>
              </a:tblPr>
              <a:tblGrid>
                <a:gridCol w="4909088">
                  <a:extLst>
                    <a:ext uri="{9D8B030D-6E8A-4147-A177-3AD203B41FA5}">
                      <a16:colId xmlns:a16="http://schemas.microsoft.com/office/drawing/2014/main" val="3196015707"/>
                    </a:ext>
                  </a:extLst>
                </a:gridCol>
              </a:tblGrid>
              <a:tr h="338512">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cs typeface="Arial" panose="020B0604020202020204" pitchFamily="34" charset="0"/>
                        </a:rPr>
                        <a:t>Criterios de evaluación</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sp>
        <p:nvSpPr>
          <p:cNvPr id="5" name="Título 3"/>
          <p:cNvSpPr txBox="1">
            <a:spLocks/>
          </p:cNvSpPr>
          <p:nvPr/>
        </p:nvSpPr>
        <p:spPr>
          <a:xfrm>
            <a:off x="831850" y="1408814"/>
            <a:ext cx="10433050" cy="762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just"/>
            <a:r>
              <a:rPr lang="es-MX" sz="1600" dirty="0">
                <a:latin typeface="Arial" panose="020B0604020202020204" pitchFamily="34" charset="0"/>
                <a:cs typeface="Arial" panose="020B0604020202020204" pitchFamily="34" charset="0"/>
              </a:rPr>
              <a:t>¿Cuándo se considera competente a una persona (empleada/o </a:t>
            </a:r>
            <a:r>
              <a:rPr lang="es-MX" sz="1600" dirty="0" err="1">
                <a:latin typeface="Arial" panose="020B0604020202020204" pitchFamily="34" charset="0"/>
                <a:cs typeface="Arial" panose="020B0604020202020204" pitchFamily="34" charset="0"/>
              </a:rPr>
              <a:t>o</a:t>
            </a:r>
            <a:r>
              <a:rPr lang="es-MX" sz="1600" dirty="0">
                <a:latin typeface="Arial" panose="020B0604020202020204" pitchFamily="34" charset="0"/>
                <a:cs typeface="Arial" panose="020B0604020202020204" pitchFamily="34" charset="0"/>
              </a:rPr>
              <a:t> trabajador/a) en el </a:t>
            </a:r>
            <a:r>
              <a:rPr lang="es-MX" sz="1800" b="1" dirty="0">
                <a:latin typeface="Arial" panose="020B0604020202020204" pitchFamily="34" charset="0"/>
                <a:cs typeface="Arial" panose="020B0604020202020204" pitchFamily="34" charset="0"/>
              </a:rPr>
              <a:t>cuarto elemento </a:t>
            </a:r>
            <a:r>
              <a:rPr lang="es-MX" sz="1600" i="1" u="sng" dirty="0">
                <a:latin typeface="Arial" panose="020B0604020202020204" pitchFamily="34" charset="0"/>
                <a:cs typeface="Arial" panose="020B0604020202020204" pitchFamily="34" charset="0"/>
              </a:rPr>
              <a:t>“</a:t>
            </a:r>
            <a:r>
              <a:rPr lang="es-MX" sz="1600" b="1" i="1" u="sng" dirty="0">
                <a:latin typeface="Arial" panose="020B0604020202020204" pitchFamily="34" charset="0"/>
                <a:cs typeface="Arial" panose="020B0604020202020204" pitchFamily="34" charset="0"/>
              </a:rPr>
              <a:t>Comunicar los Resultados”</a:t>
            </a:r>
            <a:r>
              <a:rPr lang="es-MX" sz="1600" b="1" dirty="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del Perfil del Estándar de Competencia </a:t>
            </a:r>
            <a:r>
              <a:rPr lang="es-ES" sz="1600" dirty="0">
                <a:latin typeface="Arial" panose="020B0604020202020204" pitchFamily="34" charset="0"/>
                <a:cs typeface="Arial" panose="020B0604020202020204" pitchFamily="34" charset="0"/>
              </a:rPr>
              <a:t>en Administración Gubernamental por Resultados (</a:t>
            </a:r>
            <a:r>
              <a:rPr lang="es-ES" sz="1600" dirty="0" err="1">
                <a:latin typeface="Arial" panose="020B0604020202020204" pitchFamily="34" charset="0"/>
                <a:cs typeface="Arial" panose="020B0604020202020204" pitchFamily="34" charset="0"/>
              </a:rPr>
              <a:t>AGpR</a:t>
            </a:r>
            <a:r>
              <a:rPr lang="es-ES" sz="1600" dirty="0">
                <a:latin typeface="Arial" panose="020B0604020202020204" pitchFamily="34" charset="0"/>
                <a:cs typeface="Arial" panose="020B0604020202020204" pitchFamily="34" charset="0"/>
              </a:rPr>
              <a:t>) ECGAGR01?</a:t>
            </a:r>
            <a:endParaRPr lang="es-MX" sz="1600" dirty="0">
              <a:latin typeface="Arial" panose="020B0604020202020204" pitchFamily="34" charset="0"/>
              <a:cs typeface="Arial" panose="020B0604020202020204" pitchFamily="34" charset="0"/>
            </a:endParaRPr>
          </a:p>
        </p:txBody>
      </p:sp>
      <p:sp>
        <p:nvSpPr>
          <p:cNvPr id="6" name="Rectángulo 5"/>
          <p:cNvSpPr/>
          <p:nvPr/>
        </p:nvSpPr>
        <p:spPr>
          <a:xfrm>
            <a:off x="1220470" y="2268202"/>
            <a:ext cx="9738360" cy="502920"/>
          </a:xfrm>
          <a:prstGeom prst="rect">
            <a:avLst/>
          </a:prstGeom>
          <a:solidFill>
            <a:srgbClr val="94E5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endParaRPr lang="es-MX" b="1" dirty="0">
              <a:latin typeface="Arial" panose="020B0604020202020204" pitchFamily="34" charset="0"/>
              <a:cs typeface="Arial" panose="020B0604020202020204" pitchFamily="34" charset="0"/>
            </a:endParaRPr>
          </a:p>
          <a:p>
            <a:pPr algn="ctr"/>
            <a:r>
              <a:rPr lang="es-MX" b="1" dirty="0">
                <a:latin typeface="Arial" panose="020B0604020202020204" pitchFamily="34" charset="0"/>
                <a:cs typeface="Arial" panose="020B0604020202020204" pitchFamily="34" charset="0"/>
              </a:rPr>
              <a:t>La persona es competente cuando demuestra los siguientes PRODUCTOS:</a:t>
            </a:r>
          </a:p>
          <a:p>
            <a:pPr algn="ctr"/>
            <a:endParaRPr lang="es-MX" b="1" dirty="0">
              <a:latin typeface="Arial" panose="020B0604020202020204" pitchFamily="34" charset="0"/>
              <a:cs typeface="Arial" panose="020B0604020202020204" pitchFamily="34" charset="0"/>
            </a:endParaRPr>
          </a:p>
        </p:txBody>
      </p:sp>
      <p:sp>
        <p:nvSpPr>
          <p:cNvPr id="7" name="Rectángulo 6"/>
          <p:cNvSpPr/>
          <p:nvPr/>
        </p:nvSpPr>
        <p:spPr>
          <a:xfrm>
            <a:off x="1436052" y="3233831"/>
            <a:ext cx="4201795" cy="601139"/>
          </a:xfrm>
          <a:prstGeom prst="rect">
            <a:avLst/>
          </a:prstGeom>
          <a:solidFill>
            <a:srgbClr val="2696A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s-MX" b="1" dirty="0"/>
              <a:t>Los instrumentos de comunicación elaborados</a:t>
            </a:r>
            <a:r>
              <a:rPr lang="es-MX" dirty="0"/>
              <a:t>:</a:t>
            </a:r>
          </a:p>
        </p:txBody>
      </p:sp>
      <p:sp>
        <p:nvSpPr>
          <p:cNvPr id="8" name="Rectángulo 7"/>
          <p:cNvSpPr/>
          <p:nvPr/>
        </p:nvSpPr>
        <p:spPr>
          <a:xfrm>
            <a:off x="6757035" y="3249510"/>
            <a:ext cx="4201795" cy="569782"/>
          </a:xfrm>
          <a:prstGeom prst="rect">
            <a:avLst/>
          </a:prstGeom>
          <a:solidFill>
            <a:srgbClr val="2696A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lvl="0" algn="ctr"/>
            <a:r>
              <a:rPr lang="es-MX" b="1" dirty="0"/>
              <a:t>Los instrumentos de comunicación impresos/electrónicos</a:t>
            </a:r>
            <a:r>
              <a:rPr lang="es-MX" dirty="0"/>
              <a:t>:</a:t>
            </a:r>
          </a:p>
        </p:txBody>
      </p:sp>
      <p:sp>
        <p:nvSpPr>
          <p:cNvPr id="9" name="Rectángulo 8"/>
          <p:cNvSpPr/>
          <p:nvPr/>
        </p:nvSpPr>
        <p:spPr>
          <a:xfrm>
            <a:off x="831850" y="4188920"/>
            <a:ext cx="5142230" cy="1974533"/>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lvl="0"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300" dirty="0">
                <a:latin typeface="Arial" panose="020B0604020202020204" pitchFamily="34" charset="0"/>
                <a:cs typeface="Arial" panose="020B0604020202020204" pitchFamily="34" charset="0"/>
              </a:rPr>
              <a:t>Se presentan de manera impresa/electrónica/virtual.</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300" dirty="0">
                <a:latin typeface="Arial" panose="020B0604020202020204" pitchFamily="34" charset="0"/>
                <a:cs typeface="Arial" panose="020B0604020202020204" pitchFamily="34" charset="0"/>
              </a:rPr>
              <a:t>Contienen los elementos de Administración por Resultados. </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300" dirty="0">
                <a:latin typeface="Arial" panose="020B0604020202020204" pitchFamily="34" charset="0"/>
                <a:cs typeface="Arial" panose="020B0604020202020204" pitchFamily="34" charset="0"/>
              </a:rPr>
              <a:t>Especifican el aviso de confidencialidad del instrumento de comunicación a utilizar. </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300" dirty="0">
                <a:latin typeface="Arial" panose="020B0604020202020204" pitchFamily="34" charset="0"/>
                <a:cs typeface="Arial" panose="020B0604020202020204" pitchFamily="34" charset="0"/>
              </a:rPr>
              <a:t>Detallan el beneficiario, el resultado y el impacto.</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300" dirty="0">
                <a:latin typeface="Arial" panose="020B0604020202020204" pitchFamily="34" charset="0"/>
                <a:cs typeface="Arial" panose="020B0604020202020204" pitchFamily="34" charset="0"/>
              </a:rPr>
              <a:t>Comunican los resultados obtenidos en la gestión, y</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300" dirty="0">
                <a:latin typeface="Arial" panose="020B0604020202020204" pitchFamily="34" charset="0"/>
                <a:cs typeface="Arial" panose="020B0604020202020204" pitchFamily="34" charset="0"/>
              </a:rPr>
              <a:t>Transmiten los resultados obtenidos en la gestión Federal/Estatal/Municipal plasmando en las metas, actividades e indicadores.</a:t>
            </a:r>
          </a:p>
        </p:txBody>
      </p:sp>
      <p:sp>
        <p:nvSpPr>
          <p:cNvPr id="11" name="Rectángulo 10"/>
          <p:cNvSpPr/>
          <p:nvPr/>
        </p:nvSpPr>
        <p:spPr>
          <a:xfrm>
            <a:off x="6357620" y="4188921"/>
            <a:ext cx="5142230" cy="1974533"/>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274638" lvl="0" indent="-274638"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dirty="0">
                <a:latin typeface="Arial" panose="020B0604020202020204" pitchFamily="34" charset="0"/>
                <a:cs typeface="Arial" panose="020B0604020202020204" pitchFamily="34" charset="0"/>
                <a:sym typeface="Symbol" panose="05050102010706020507" pitchFamily="18" charset="2"/>
              </a:rPr>
              <a:t> </a:t>
            </a:r>
            <a:r>
              <a:rPr lang="es-MX" dirty="0"/>
              <a:t>E</a:t>
            </a:r>
            <a:r>
              <a:rPr lang="es-MX" sz="1400" dirty="0">
                <a:latin typeface="Arial" panose="020B0604020202020204" pitchFamily="34" charset="0"/>
                <a:cs typeface="Arial" panose="020B0604020202020204" pitchFamily="34" charset="0"/>
              </a:rPr>
              <a:t>stán integrados en un formato de comunicación de resultados. </a:t>
            </a:r>
          </a:p>
          <a:p>
            <a:pPr lvl="0"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400" dirty="0">
                <a:latin typeface="Arial" panose="020B0604020202020204" pitchFamily="34" charset="0"/>
                <a:cs typeface="Arial" panose="020B0604020202020204" pitchFamily="34" charset="0"/>
              </a:rPr>
              <a:t>Muestran el mes de realización de la actividad.</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400" dirty="0">
                <a:latin typeface="Arial" panose="020B0604020202020204" pitchFamily="34" charset="0"/>
                <a:cs typeface="Arial" panose="020B0604020202020204" pitchFamily="34" charset="0"/>
              </a:rPr>
              <a:t>Indican los resultados parciales redactados con base en la sintaxis, beneficiario, resultado obtenido e impacto.</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400" dirty="0">
                <a:latin typeface="Arial" panose="020B0604020202020204" pitchFamily="34" charset="0"/>
                <a:cs typeface="Arial" panose="020B0604020202020204" pitchFamily="34" charset="0"/>
              </a:rPr>
              <a:t>Presentan la actividad que arroje información a difundir a la ciudadanía, e </a:t>
            </a:r>
          </a:p>
          <a:p>
            <a:pPr lvl="0"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400" dirty="0">
                <a:latin typeface="Arial" panose="020B0604020202020204" pitchFamily="34" charset="0"/>
                <a:cs typeface="Arial" panose="020B0604020202020204" pitchFamily="34" charset="0"/>
              </a:rPr>
              <a:t>Incluye evidencia fotográfica relacionada con la actividad.</a:t>
            </a:r>
          </a:p>
          <a:p>
            <a:pPr lvl="0" algn="just"/>
            <a:endParaRPr lang="es-MX"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16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63F6BCA-4CDF-D56E-E853-261119C90C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sp>
        <p:nvSpPr>
          <p:cNvPr id="5" name="Rectángulo 4"/>
          <p:cNvSpPr/>
          <p:nvPr/>
        </p:nvSpPr>
        <p:spPr>
          <a:xfrm>
            <a:off x="1129030" y="1276323"/>
            <a:ext cx="9921240" cy="4824078"/>
          </a:xfrm>
          <a:prstGeom prst="rect">
            <a:avLst/>
          </a:prstGeom>
        </p:spPr>
        <p:txBody>
          <a:bodyPr wrap="square">
            <a:spAutoFit/>
          </a:bodyPr>
          <a:lstStyle/>
          <a:p>
            <a:pPr algn="just">
              <a:lnSpc>
                <a:spcPct val="107000"/>
              </a:lnSpc>
              <a:spcAft>
                <a:spcPts val="600"/>
              </a:spcAft>
            </a:pPr>
            <a:r>
              <a:rPr lang="es-MX" dirty="0">
                <a:latin typeface="Arial" panose="020B0604020202020204" pitchFamily="34" charset="0"/>
                <a:cs typeface="Arial" panose="020B0604020202020204" pitchFamily="34" charset="0"/>
              </a:rPr>
              <a:t>El presente Estándar de Competencia se encuentra inscrito en el </a:t>
            </a:r>
            <a:r>
              <a:rPr lang="es-MX" b="1" dirty="0">
                <a:solidFill>
                  <a:srgbClr val="FF0000"/>
                </a:solidFill>
                <a:latin typeface="Arial" panose="020B0604020202020204" pitchFamily="34" charset="0"/>
                <a:cs typeface="Arial" panose="020B0604020202020204" pitchFamily="34" charset="0"/>
              </a:rPr>
              <a:t>Registro Público del Derecho de Autor, INDAUTOR de la SEP con el número de registro 03-2016-07281209800-01</a:t>
            </a:r>
            <a:r>
              <a:rPr lang="es-MX" dirty="0">
                <a:latin typeface="Arial" panose="020B0604020202020204" pitchFamily="34" charset="0"/>
                <a:cs typeface="Arial" panose="020B0604020202020204" pitchFamily="34" charset="0"/>
              </a:rPr>
              <a:t>.</a:t>
            </a:r>
          </a:p>
          <a:p>
            <a:pPr algn="just">
              <a:lnSpc>
                <a:spcPct val="107000"/>
              </a:lnSpc>
              <a:spcAft>
                <a:spcPts val="600"/>
              </a:spcAft>
            </a:pPr>
            <a:endParaRPr lang="es-MX" dirty="0">
              <a:latin typeface="Arial" panose="020B0604020202020204" pitchFamily="34" charset="0"/>
              <a:cs typeface="Arial" panose="020B0604020202020204" pitchFamily="34" charset="0"/>
            </a:endParaRPr>
          </a:p>
          <a:p>
            <a:pPr algn="just">
              <a:lnSpc>
                <a:spcPct val="107000"/>
              </a:lnSpc>
              <a:spcAft>
                <a:spcPts val="600"/>
              </a:spcAft>
            </a:pPr>
            <a:r>
              <a:rPr lang="es-MX" dirty="0">
                <a:latin typeface="Arial" panose="020B0604020202020204" pitchFamily="34" charset="0"/>
                <a:cs typeface="Arial" panose="020B0604020202020204" pitchFamily="34" charset="0"/>
              </a:rPr>
              <a:t>La obra original literaria “Administración Municipal por Resultados” del autor Cuevas Martínez Ramón, es la referencia sobre la cual se diseña el presente Estándar Institucional de Competencia se encuentra inscrito en el Registro Público del Derecho de Autor, </a:t>
            </a:r>
            <a:r>
              <a:rPr lang="es-MX" b="1" dirty="0">
                <a:solidFill>
                  <a:srgbClr val="FF0000"/>
                </a:solidFill>
                <a:latin typeface="Arial" panose="020B0604020202020204" pitchFamily="34" charset="0"/>
                <a:cs typeface="Arial" panose="020B0604020202020204" pitchFamily="34" charset="0"/>
              </a:rPr>
              <a:t>INDAUTOR de la SEP con un número de Registro 03-2015-050711035700-01.</a:t>
            </a:r>
            <a:r>
              <a:rPr lang="es-MX" dirty="0">
                <a:latin typeface="Arial" panose="020B0604020202020204" pitchFamily="34" charset="0"/>
                <a:cs typeface="Arial" panose="020B0604020202020204" pitchFamily="34" charset="0"/>
              </a:rPr>
              <a:t> La metodología del Diseño del Estándar de Competencia se basa en “Arquitectura de Estándares de Competencia del CONOCER”, aplicada en este estándar a nivel de Empresa/Institución. </a:t>
            </a:r>
          </a:p>
          <a:p>
            <a:pPr algn="just">
              <a:lnSpc>
                <a:spcPct val="107000"/>
              </a:lnSpc>
              <a:spcAft>
                <a:spcPts val="600"/>
              </a:spcAft>
            </a:pPr>
            <a:endParaRPr lang="es-MX" dirty="0">
              <a:latin typeface="Arial" panose="020B0604020202020204" pitchFamily="34" charset="0"/>
              <a:cs typeface="Arial" panose="020B0604020202020204" pitchFamily="34" charset="0"/>
            </a:endParaRPr>
          </a:p>
          <a:p>
            <a:pPr algn="just">
              <a:lnSpc>
                <a:spcPct val="107000"/>
              </a:lnSpc>
              <a:spcAft>
                <a:spcPts val="600"/>
              </a:spcAft>
            </a:pPr>
            <a:r>
              <a:rPr lang="es-MX" dirty="0">
                <a:latin typeface="Arial" panose="020B0604020202020204" pitchFamily="34" charset="0"/>
                <a:cs typeface="Arial" panose="020B0604020202020204" pitchFamily="34" charset="0"/>
              </a:rPr>
              <a:t>Queda prohibida la reproducción total o parcial de la misma con fines de lucro sin autorización del autor. El material contenido podrá ser utilizado con fines didácticos haciendo mención  a la fuente y a la bibliografía contenida en la misma y deberá pedir autorización para su uso </a:t>
            </a:r>
            <a:r>
              <a:rPr lang="es-MX">
                <a:latin typeface="Arial" panose="020B0604020202020204" pitchFamily="34" charset="0"/>
                <a:cs typeface="Arial" panose="020B0604020202020204" pitchFamily="34" charset="0"/>
              </a:rPr>
              <a:t>al e-mail: </a:t>
            </a:r>
            <a:r>
              <a:rPr lang="es-MX" u="sng" dirty="0">
                <a:latin typeface="Arial" panose="020B0604020202020204" pitchFamily="34" charset="0"/>
                <a:cs typeface="Arial" panose="020B0604020202020204" pitchFamily="34" charset="0"/>
                <a:hlinkClick r:id="rId3"/>
              </a:rPr>
              <a:t>cuevasramon@yahoo.com.mx</a:t>
            </a:r>
            <a:endParaRPr lang="es-MX"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58084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AEC9F39-E55B-4C67-820F-EEA71C9027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2012527913"/>
              </p:ext>
            </p:extLst>
          </p:nvPr>
        </p:nvGraphicFramePr>
        <p:xfrm>
          <a:off x="831850" y="2521712"/>
          <a:ext cx="10744199" cy="907288"/>
        </p:xfrm>
        <a:graphic>
          <a:graphicData uri="http://schemas.openxmlformats.org/drawingml/2006/table">
            <a:tbl>
              <a:tblPr firstRow="1" firstCol="1" bandRow="1">
                <a:tableStyleId>{5C22544A-7EE6-4342-B048-85BDC9FD1C3A}</a:tableStyleId>
              </a:tblPr>
              <a:tblGrid>
                <a:gridCol w="10744199">
                  <a:extLst>
                    <a:ext uri="{9D8B030D-6E8A-4147-A177-3AD203B41FA5}">
                      <a16:colId xmlns:a16="http://schemas.microsoft.com/office/drawing/2014/main" val="3196015707"/>
                    </a:ext>
                  </a:extLst>
                </a:gridCol>
              </a:tblGrid>
              <a:tr h="63436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6000" dirty="0">
                          <a:solidFill>
                            <a:schemeClr val="tx1">
                              <a:lumMod val="65000"/>
                              <a:lumOff val="35000"/>
                            </a:schemeClr>
                          </a:solidFill>
                          <a:effectLst/>
                          <a:latin typeface="Arial" panose="020B0604020202020204" pitchFamily="34" charset="0"/>
                          <a:ea typeface="+mn-ea"/>
                          <a:cs typeface="Arial" panose="020B0604020202020204" pitchFamily="34" charset="0"/>
                        </a:rPr>
                        <a:t>Gracias</a:t>
                      </a:r>
                      <a:endParaRPr lang="es-MX" sz="6000" dirty="0">
                        <a:solidFill>
                          <a:schemeClr val="tx1">
                            <a:lumMod val="65000"/>
                            <a:lumOff val="3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spTree>
    <p:extLst>
      <p:ext uri="{BB962C8B-B14F-4D97-AF65-F5344CB8AC3E}">
        <p14:creationId xmlns:p14="http://schemas.microsoft.com/office/powerpoint/2010/main" val="2357016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3C7CE733-DDC2-31EF-1D9B-0774648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Tree>
    <p:extLst>
      <p:ext uri="{BB962C8B-B14F-4D97-AF65-F5344CB8AC3E}">
        <p14:creationId xmlns:p14="http://schemas.microsoft.com/office/powerpoint/2010/main" val="374724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98E4484-E11B-5963-C008-1C4A9A4C6D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5" name="Diagrama 4"/>
          <p:cNvGraphicFramePr/>
          <p:nvPr>
            <p:extLst>
              <p:ext uri="{D42A27DB-BD31-4B8C-83A1-F6EECF244321}">
                <p14:modId xmlns:p14="http://schemas.microsoft.com/office/powerpoint/2010/main" val="845592115"/>
              </p:ext>
            </p:extLst>
          </p:nvPr>
        </p:nvGraphicFramePr>
        <p:xfrm>
          <a:off x="3215898" y="1682903"/>
          <a:ext cx="6004560" cy="458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Tabla 6"/>
          <p:cNvGraphicFramePr>
            <a:graphicFrameLocks noGrp="1"/>
          </p:cNvGraphicFramePr>
          <p:nvPr>
            <p:extLst>
              <p:ext uri="{D42A27DB-BD31-4B8C-83A1-F6EECF244321}">
                <p14:modId xmlns:p14="http://schemas.microsoft.com/office/powerpoint/2010/main" val="2726658598"/>
              </p:ext>
            </p:extLst>
          </p:nvPr>
        </p:nvGraphicFramePr>
        <p:xfrm>
          <a:off x="2987298" y="1095873"/>
          <a:ext cx="6461760" cy="448151"/>
        </p:xfrm>
        <a:graphic>
          <a:graphicData uri="http://schemas.openxmlformats.org/drawingml/2006/table">
            <a:tbl>
              <a:tblPr firstRow="1" firstCol="1" bandRow="1">
                <a:tableStyleId>{5C22544A-7EE6-4342-B048-85BDC9FD1C3A}</a:tableStyleId>
              </a:tblPr>
              <a:tblGrid>
                <a:gridCol w="6461760">
                  <a:extLst>
                    <a:ext uri="{9D8B030D-6E8A-4147-A177-3AD203B41FA5}">
                      <a16:colId xmlns:a16="http://schemas.microsoft.com/office/drawing/2014/main" val="3196015707"/>
                    </a:ext>
                  </a:extLst>
                </a:gridCol>
              </a:tblGrid>
              <a:tr h="448151">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cs typeface="Arial" panose="020B0604020202020204" pitchFamily="34" charset="0"/>
                        </a:rPr>
                        <a:t>Elementos del Estándar de Competencia</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spTree>
    <p:extLst>
      <p:ext uri="{BB962C8B-B14F-4D97-AF65-F5344CB8AC3E}">
        <p14:creationId xmlns:p14="http://schemas.microsoft.com/office/powerpoint/2010/main" val="237403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7AFBADD-A468-A5A8-0D77-318CE74B22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graphicFrame>
        <p:nvGraphicFramePr>
          <p:cNvPr id="7" name="Tabla 6"/>
          <p:cNvGraphicFramePr>
            <a:graphicFrameLocks noGrp="1"/>
          </p:cNvGraphicFramePr>
          <p:nvPr>
            <p:extLst>
              <p:ext uri="{D42A27DB-BD31-4B8C-83A1-F6EECF244321}">
                <p14:modId xmlns:p14="http://schemas.microsoft.com/office/powerpoint/2010/main" val="2884084144"/>
              </p:ext>
            </p:extLst>
          </p:nvPr>
        </p:nvGraphicFramePr>
        <p:xfrm>
          <a:off x="3200400" y="1018017"/>
          <a:ext cx="5562600" cy="481964"/>
        </p:xfrm>
        <a:graphic>
          <a:graphicData uri="http://schemas.openxmlformats.org/drawingml/2006/table">
            <a:tbl>
              <a:tblPr firstRow="1" firstCol="1" bandRow="1">
                <a:tableStyleId>{5C22544A-7EE6-4342-B048-85BDC9FD1C3A}</a:tableStyleId>
              </a:tblPr>
              <a:tblGrid>
                <a:gridCol w="5562600">
                  <a:extLst>
                    <a:ext uri="{9D8B030D-6E8A-4147-A177-3AD203B41FA5}">
                      <a16:colId xmlns:a16="http://schemas.microsoft.com/office/drawing/2014/main" val="3196015707"/>
                    </a:ext>
                  </a:extLst>
                </a:gridCol>
              </a:tblGrid>
              <a:tr h="48196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MX" sz="2400" dirty="0">
                          <a:solidFill>
                            <a:schemeClr val="tx1"/>
                          </a:solidFill>
                          <a:effectLst/>
                          <a:latin typeface="Arial" panose="020B0604020202020204" pitchFamily="34" charset="0"/>
                          <a:cs typeface="Arial" panose="020B0604020202020204" pitchFamily="34" charset="0"/>
                        </a:rPr>
                        <a:t>Criterios de evaluación</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9320178"/>
                  </a:ext>
                </a:extLst>
              </a:tr>
            </a:tbl>
          </a:graphicData>
        </a:graphic>
      </p:graphicFrame>
      <p:sp>
        <p:nvSpPr>
          <p:cNvPr id="8" name="Título 3"/>
          <p:cNvSpPr txBox="1">
            <a:spLocks/>
          </p:cNvSpPr>
          <p:nvPr/>
        </p:nvSpPr>
        <p:spPr>
          <a:xfrm>
            <a:off x="879475" y="1401964"/>
            <a:ext cx="10433050" cy="762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MX" sz="1600" b="1" dirty="0">
                <a:latin typeface="Arial" panose="020B0604020202020204" pitchFamily="34" charset="0"/>
                <a:cs typeface="Arial" panose="020B0604020202020204" pitchFamily="34" charset="0"/>
              </a:rPr>
              <a:t>¿</a:t>
            </a:r>
            <a:r>
              <a:rPr lang="es-MX" sz="1600" dirty="0">
                <a:latin typeface="Arial" panose="020B0604020202020204" pitchFamily="34" charset="0"/>
                <a:cs typeface="Arial" panose="020B0604020202020204" pitchFamily="34" charset="0"/>
              </a:rPr>
              <a:t>Cuándo se considera competente a una persona (empleada/o, o trabajador/a) en el </a:t>
            </a:r>
            <a:r>
              <a:rPr lang="es-MX" sz="1800" b="1" dirty="0">
                <a:latin typeface="Arial" panose="020B0604020202020204" pitchFamily="34" charset="0"/>
                <a:cs typeface="Arial" panose="020B0604020202020204" pitchFamily="34" charset="0"/>
              </a:rPr>
              <a:t>primer elemento </a:t>
            </a:r>
            <a:r>
              <a:rPr lang="es-MX" sz="1600" dirty="0">
                <a:latin typeface="Arial" panose="020B0604020202020204" pitchFamily="34" charset="0"/>
                <a:cs typeface="Arial" panose="020B0604020202020204" pitchFamily="34" charset="0"/>
              </a:rPr>
              <a:t>“</a:t>
            </a:r>
            <a:r>
              <a:rPr lang="es-MX" sz="1600" b="1" i="1" u="sng" dirty="0">
                <a:latin typeface="Arial" panose="020B0604020202020204" pitchFamily="34" charset="0"/>
                <a:cs typeface="Arial" panose="020B0604020202020204" pitchFamily="34" charset="0"/>
              </a:rPr>
              <a:t>Planear el Sistema de Administración por Resultados</a:t>
            </a:r>
            <a:r>
              <a:rPr lang="es-MX" sz="1600" b="1" dirty="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del Perfil del Estándar de Competencia </a:t>
            </a:r>
            <a:r>
              <a:rPr lang="es-ES" sz="1600" dirty="0">
                <a:latin typeface="Arial" panose="020B0604020202020204" pitchFamily="34" charset="0"/>
                <a:cs typeface="Arial" panose="020B0604020202020204" pitchFamily="34" charset="0"/>
              </a:rPr>
              <a:t>en Administración Gubernamental por Resultados (</a:t>
            </a:r>
            <a:r>
              <a:rPr lang="es-ES" sz="1600" dirty="0" err="1">
                <a:latin typeface="Arial" panose="020B0604020202020204" pitchFamily="34" charset="0"/>
                <a:cs typeface="Arial" panose="020B0604020202020204" pitchFamily="34" charset="0"/>
              </a:rPr>
              <a:t>AGpR</a:t>
            </a:r>
            <a:r>
              <a:rPr lang="es-ES" sz="1600" dirty="0">
                <a:latin typeface="Arial" panose="020B0604020202020204" pitchFamily="34" charset="0"/>
                <a:cs typeface="Arial" panose="020B0604020202020204" pitchFamily="34" charset="0"/>
              </a:rPr>
              <a:t>) ECGAGR01?</a:t>
            </a:r>
            <a:endParaRPr lang="es-MX" sz="1600" dirty="0">
              <a:latin typeface="Arial" panose="020B0604020202020204" pitchFamily="34" charset="0"/>
              <a:cs typeface="Arial" panose="020B0604020202020204" pitchFamily="34" charset="0"/>
            </a:endParaRPr>
          </a:p>
        </p:txBody>
      </p:sp>
      <p:sp>
        <p:nvSpPr>
          <p:cNvPr id="9" name="Rectángulo 8"/>
          <p:cNvSpPr/>
          <p:nvPr/>
        </p:nvSpPr>
        <p:spPr>
          <a:xfrm>
            <a:off x="1226820" y="2197291"/>
            <a:ext cx="9738360" cy="406717"/>
          </a:xfrm>
          <a:prstGeom prst="rect">
            <a:avLst/>
          </a:prstGeom>
          <a:solidFill>
            <a:srgbClr val="ABEA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lvl="0" algn="ctr"/>
            <a:r>
              <a:rPr lang="es-MX" b="1" dirty="0">
                <a:latin typeface="Arial" panose="020B0604020202020204" pitchFamily="34" charset="0"/>
                <a:cs typeface="Arial" panose="020B0604020202020204" pitchFamily="34" charset="0"/>
              </a:rPr>
              <a:t>La persona es competente cuando cuenta con los siguientes PRODUCTOS</a:t>
            </a:r>
            <a:r>
              <a:rPr lang="es-MX" sz="2200" dirty="0">
                <a:latin typeface="Arial" panose="020B0604020202020204" pitchFamily="34" charset="0"/>
                <a:cs typeface="Arial" panose="020B0604020202020204" pitchFamily="34" charset="0"/>
              </a:rPr>
              <a:t>:</a:t>
            </a:r>
            <a:endParaRPr lang="es-ES" sz="2200" dirty="0">
              <a:latin typeface="Arial" panose="020B0604020202020204" pitchFamily="34" charset="0"/>
              <a:cs typeface="Arial" panose="020B0604020202020204" pitchFamily="34" charset="0"/>
            </a:endParaRPr>
          </a:p>
        </p:txBody>
      </p:sp>
      <p:cxnSp>
        <p:nvCxnSpPr>
          <p:cNvPr id="10" name="Conector recto 9"/>
          <p:cNvCxnSpPr/>
          <p:nvPr/>
        </p:nvCxnSpPr>
        <p:spPr>
          <a:xfrm>
            <a:off x="5920740" y="2604009"/>
            <a:ext cx="0" cy="167640"/>
          </a:xfrm>
          <a:prstGeom prst="line">
            <a:avLst/>
          </a:prstGeom>
        </p:spPr>
        <p:style>
          <a:lnRef idx="3">
            <a:schemeClr val="dk1"/>
          </a:lnRef>
          <a:fillRef idx="0">
            <a:schemeClr val="dk1"/>
          </a:fillRef>
          <a:effectRef idx="2">
            <a:schemeClr val="dk1"/>
          </a:effectRef>
          <a:fontRef idx="minor">
            <a:schemeClr val="tx1"/>
          </a:fontRef>
        </p:style>
      </p:cxnSp>
      <p:cxnSp>
        <p:nvCxnSpPr>
          <p:cNvPr id="11" name="Conector recto 10"/>
          <p:cNvCxnSpPr/>
          <p:nvPr/>
        </p:nvCxnSpPr>
        <p:spPr>
          <a:xfrm>
            <a:off x="3246120" y="2771649"/>
            <a:ext cx="5699760" cy="34290"/>
          </a:xfrm>
          <a:prstGeom prst="line">
            <a:avLst/>
          </a:prstGeom>
        </p:spPr>
        <p:style>
          <a:lnRef idx="2">
            <a:schemeClr val="dk1"/>
          </a:lnRef>
          <a:fillRef idx="0">
            <a:schemeClr val="dk1"/>
          </a:fillRef>
          <a:effectRef idx="1">
            <a:schemeClr val="dk1"/>
          </a:effectRef>
          <a:fontRef idx="minor">
            <a:schemeClr val="tx1"/>
          </a:fontRef>
        </p:style>
      </p:cxnSp>
      <p:sp>
        <p:nvSpPr>
          <p:cNvPr id="13" name="Flecha abajo 12"/>
          <p:cNvSpPr/>
          <p:nvPr/>
        </p:nvSpPr>
        <p:spPr>
          <a:xfrm flipH="1">
            <a:off x="3215640" y="2783079"/>
            <a:ext cx="228600" cy="1905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4" name="Flecha abajo 13"/>
          <p:cNvSpPr/>
          <p:nvPr/>
        </p:nvSpPr>
        <p:spPr>
          <a:xfrm flipH="1">
            <a:off x="8717280" y="2815213"/>
            <a:ext cx="228600" cy="1905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5" name="Rectángulo 14"/>
          <p:cNvSpPr/>
          <p:nvPr/>
        </p:nvSpPr>
        <p:spPr>
          <a:xfrm>
            <a:off x="1813560" y="2985009"/>
            <a:ext cx="3169920" cy="601980"/>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lvl="0" algn="just"/>
            <a:r>
              <a:rPr lang="es-MX" sz="1400" b="1" dirty="0">
                <a:latin typeface="Arial" panose="020B0604020202020204" pitchFamily="34" charset="0"/>
                <a:cs typeface="Arial" panose="020B0604020202020204" pitchFamily="34" charset="0"/>
              </a:rPr>
              <a:t>1. El programa de administración por resultados, elaborado</a:t>
            </a:r>
            <a:r>
              <a:rPr lang="es-MX" sz="1400" dirty="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p:txBody>
      </p:sp>
      <p:sp>
        <p:nvSpPr>
          <p:cNvPr id="16" name="Rectángulo 15"/>
          <p:cNvSpPr/>
          <p:nvPr/>
        </p:nvSpPr>
        <p:spPr>
          <a:xfrm>
            <a:off x="7367270" y="3014987"/>
            <a:ext cx="3209290" cy="572002"/>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lvl="0" algn="just"/>
            <a:r>
              <a:rPr lang="es-MX" sz="1400" b="1" dirty="0">
                <a:latin typeface="Arial" panose="020B0604020202020204" pitchFamily="34" charset="0"/>
                <a:cs typeface="Arial" panose="020B0604020202020204" pitchFamily="34" charset="0"/>
              </a:rPr>
              <a:t>2. La Metodología del Marco Lógico redactada</a:t>
            </a:r>
            <a:r>
              <a:rPr lang="es-MX" sz="1400" dirty="0">
                <a:latin typeface="Arial" panose="020B0604020202020204" pitchFamily="34" charset="0"/>
                <a:cs typeface="Arial" panose="020B0604020202020204" pitchFamily="34" charset="0"/>
              </a:rPr>
              <a:t>: </a:t>
            </a:r>
          </a:p>
        </p:txBody>
      </p:sp>
      <p:sp>
        <p:nvSpPr>
          <p:cNvPr id="17" name="Flecha abajo 16"/>
          <p:cNvSpPr/>
          <p:nvPr/>
        </p:nvSpPr>
        <p:spPr>
          <a:xfrm flipH="1">
            <a:off x="3215640" y="3586989"/>
            <a:ext cx="198120" cy="20396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8" name="Flecha abajo 17"/>
          <p:cNvSpPr/>
          <p:nvPr/>
        </p:nvSpPr>
        <p:spPr>
          <a:xfrm flipH="1">
            <a:off x="8763000" y="3596263"/>
            <a:ext cx="198120" cy="19881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9" name="Rectángulo 18"/>
          <p:cNvSpPr/>
          <p:nvPr/>
        </p:nvSpPr>
        <p:spPr>
          <a:xfrm>
            <a:off x="313689" y="3833813"/>
            <a:ext cx="5775960" cy="24384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rPr>
              <a:t>Se presenta de manera física/electrónica.</a:t>
            </a:r>
          </a:p>
          <a:p>
            <a:pPr marL="182563" lvl="0" indent="-182563" algn="just"/>
            <a:r>
              <a:rPr lang="es-MX" sz="12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rPr>
              <a:t>Contiene nombre del Municipio/Dependencia Gubernamental, el calendario de las actividades, la descripción de las actividades, fecha y firma del autorización y validación.</a:t>
            </a:r>
          </a:p>
          <a:p>
            <a:pPr marL="182563" lvl="0" indent="-182563" algn="just"/>
            <a:r>
              <a:rPr lang="es-MX" sz="12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rPr>
              <a:t>Incluye la planeación estratégica, definiendo el legado/la misión, formulando objetivos, estableciendo estrategias, riesgo, indicadores y metas. </a:t>
            </a:r>
          </a:p>
          <a:p>
            <a:pPr marL="182563" lvl="0" indent="-182563" algn="just"/>
            <a:r>
              <a:rPr lang="es-MX" sz="12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rPr>
              <a:t>Contiene el plan de gobierno que contempla actividades, asigna responsabilidades y se determina la necesidad de los recursos, y</a:t>
            </a:r>
          </a:p>
          <a:p>
            <a:pPr marL="182563" lvl="0" indent="-182563" algn="just"/>
            <a:r>
              <a:rPr lang="es-MX" sz="12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rPr>
              <a:t>Contiene la gestión del desempeño sobre la evaluación y seguimiento de los resultados.</a:t>
            </a:r>
            <a:endParaRPr lang="es-ES" sz="1200" dirty="0">
              <a:latin typeface="Arial" panose="020B0604020202020204" pitchFamily="34" charset="0"/>
              <a:cs typeface="Arial" panose="020B0604020202020204" pitchFamily="34" charset="0"/>
            </a:endParaRPr>
          </a:p>
        </p:txBody>
      </p:sp>
      <p:sp>
        <p:nvSpPr>
          <p:cNvPr id="20" name="Rectángulo 19"/>
          <p:cNvSpPr/>
          <p:nvPr/>
        </p:nvSpPr>
        <p:spPr>
          <a:xfrm>
            <a:off x="6355715" y="3833813"/>
            <a:ext cx="5638800" cy="24384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lvl="0"/>
            <a:r>
              <a:rPr lang="es-MX" sz="1400" dirty="0">
                <a:latin typeface="Arial" panose="020B0604020202020204" pitchFamily="34" charset="0"/>
                <a:cs typeface="Arial" panose="020B0604020202020204" pitchFamily="34" charset="0"/>
                <a:sym typeface="Symbol" panose="05050102010706020507" pitchFamily="18" charset="2"/>
              </a:rPr>
              <a:t></a:t>
            </a:r>
            <a:r>
              <a:rPr lang="es-MX" sz="1100" dirty="0">
                <a:latin typeface="Arial" panose="020B0604020202020204" pitchFamily="34" charset="0"/>
                <a:cs typeface="Arial" panose="020B0604020202020204" pitchFamily="34" charset="0"/>
              </a:rPr>
              <a:t>Define el problema con base en necesidades/demandas prioritarias de la ciudadanía,</a:t>
            </a:r>
          </a:p>
          <a:p>
            <a:pPr lvl="0"/>
            <a:r>
              <a:rPr lang="es-MX" sz="1400" dirty="0">
                <a:latin typeface="Arial" panose="020B0604020202020204" pitchFamily="34" charset="0"/>
                <a:cs typeface="Arial" panose="020B0604020202020204" pitchFamily="34" charset="0"/>
                <a:sym typeface="Symbol" panose="05050102010706020507" pitchFamily="18" charset="2"/>
              </a:rPr>
              <a:t></a:t>
            </a:r>
            <a:r>
              <a:rPr lang="es-MX" sz="1100" dirty="0">
                <a:latin typeface="Arial" panose="020B0604020202020204" pitchFamily="34" charset="0"/>
                <a:cs typeface="Arial" panose="020B0604020202020204" pitchFamily="34" charset="0"/>
              </a:rPr>
              <a:t>Presenta el árbol del problema especificando las causas y los efectos.</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100" dirty="0">
                <a:latin typeface="Arial" panose="020B0604020202020204" pitchFamily="34" charset="0"/>
                <a:cs typeface="Arial" panose="020B0604020202020204" pitchFamily="34" charset="0"/>
              </a:rPr>
              <a:t>Describe a los involucrados externos e internos que muestran algún interés/expectativas.</a:t>
            </a:r>
          </a:p>
          <a:p>
            <a:pPr lvl="0"/>
            <a:r>
              <a:rPr lang="es-MX" sz="1400" dirty="0">
                <a:latin typeface="Arial" panose="020B0604020202020204" pitchFamily="34" charset="0"/>
                <a:cs typeface="Arial" panose="020B0604020202020204" pitchFamily="34" charset="0"/>
                <a:sym typeface="Symbol" panose="05050102010706020507" pitchFamily="18" charset="2"/>
              </a:rPr>
              <a:t></a:t>
            </a:r>
            <a:r>
              <a:rPr lang="es-MX" sz="1100" dirty="0">
                <a:latin typeface="Arial" panose="020B0604020202020204" pitchFamily="34" charset="0"/>
                <a:cs typeface="Arial" panose="020B0604020202020204" pitchFamily="34" charset="0"/>
              </a:rPr>
              <a:t>Presenta los objetivos con base en el árbol convertidos a medios y fines.</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100" dirty="0">
                <a:latin typeface="Arial" panose="020B0604020202020204" pitchFamily="34" charset="0"/>
                <a:cs typeface="Arial" panose="020B0604020202020204" pitchFamily="34" charset="0"/>
              </a:rPr>
              <a:t>Selecciona una alternativa para la problemática con base en la viabilidad técnica/financiera/material/humanos/ u otros.</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100" dirty="0">
                <a:latin typeface="Arial" panose="020B0604020202020204" pitchFamily="34" charset="0"/>
                <a:cs typeface="Arial" panose="020B0604020202020204" pitchFamily="34" charset="0"/>
              </a:rPr>
              <a:t>Presenta la Matriz de Indicadores para Resultados resumiendo lo que el proyecto pretende hacer, cómo y cuáles son los supuestos claves, los insumos y productos del proyecto que serán monitoreados y evaluados de acuerdo a la calendarización establecida, y</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100" dirty="0">
                <a:latin typeface="Arial" panose="020B0604020202020204" pitchFamily="34" charset="0"/>
                <a:cs typeface="Arial" panose="020B0604020202020204" pitchFamily="34" charset="0"/>
              </a:rPr>
              <a:t>Contiene nombre/firma autógrafa de la persona que elaboró y validó, presentando sello de la institución.</a:t>
            </a:r>
          </a:p>
        </p:txBody>
      </p:sp>
    </p:spTree>
    <p:extLst>
      <p:ext uri="{BB962C8B-B14F-4D97-AF65-F5344CB8AC3E}">
        <p14:creationId xmlns:p14="http://schemas.microsoft.com/office/powerpoint/2010/main" val="9450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4D5FE4-9BDE-2145-75CD-6110B51AD6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sp>
        <p:nvSpPr>
          <p:cNvPr id="23" name="Rectángulo 22"/>
          <p:cNvSpPr/>
          <p:nvPr/>
        </p:nvSpPr>
        <p:spPr>
          <a:xfrm>
            <a:off x="1249679" y="1040232"/>
            <a:ext cx="9738360" cy="502920"/>
          </a:xfrm>
          <a:prstGeom prst="rect">
            <a:avLst/>
          </a:prstGeom>
          <a:solidFill>
            <a:srgbClr val="ABEA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lvl="0" algn="ctr"/>
            <a:r>
              <a:rPr lang="es-MX" b="1" dirty="0">
                <a:latin typeface="Arial" panose="020B0604020202020204" pitchFamily="34" charset="0"/>
                <a:cs typeface="Arial" panose="020B0604020202020204" pitchFamily="34" charset="0"/>
              </a:rPr>
              <a:t>La persona es competente cuando cuenta con los siguientes PRODUCTOS</a:t>
            </a:r>
            <a:r>
              <a:rPr lang="es-MX" sz="2200" dirty="0">
                <a:latin typeface="Arial" panose="020B0604020202020204" pitchFamily="34" charset="0"/>
                <a:cs typeface="Arial" panose="020B0604020202020204" pitchFamily="34" charset="0"/>
              </a:rPr>
              <a:t>:</a:t>
            </a:r>
            <a:endParaRPr lang="es-ES" sz="2200" dirty="0">
              <a:latin typeface="Arial" panose="020B0604020202020204" pitchFamily="34" charset="0"/>
              <a:cs typeface="Arial" panose="020B0604020202020204" pitchFamily="34" charset="0"/>
            </a:endParaRPr>
          </a:p>
        </p:txBody>
      </p:sp>
      <p:cxnSp>
        <p:nvCxnSpPr>
          <p:cNvPr id="24" name="Conector recto 23"/>
          <p:cNvCxnSpPr/>
          <p:nvPr/>
        </p:nvCxnSpPr>
        <p:spPr>
          <a:xfrm>
            <a:off x="6118859" y="1495253"/>
            <a:ext cx="0" cy="167640"/>
          </a:xfrm>
          <a:prstGeom prst="line">
            <a:avLst/>
          </a:prstGeom>
        </p:spPr>
        <p:style>
          <a:lnRef idx="3">
            <a:schemeClr val="dk1"/>
          </a:lnRef>
          <a:fillRef idx="0">
            <a:schemeClr val="dk1"/>
          </a:fillRef>
          <a:effectRef idx="2">
            <a:schemeClr val="dk1"/>
          </a:effectRef>
          <a:fontRef idx="minor">
            <a:schemeClr val="tx1"/>
          </a:fontRef>
        </p:style>
      </p:cxnSp>
      <p:cxnSp>
        <p:nvCxnSpPr>
          <p:cNvPr id="25" name="Conector recto 24"/>
          <p:cNvCxnSpPr/>
          <p:nvPr/>
        </p:nvCxnSpPr>
        <p:spPr>
          <a:xfrm flipV="1">
            <a:off x="2698430" y="1686354"/>
            <a:ext cx="7697788" cy="14163"/>
          </a:xfrm>
          <a:prstGeom prst="line">
            <a:avLst/>
          </a:prstGeom>
        </p:spPr>
        <p:style>
          <a:lnRef idx="2">
            <a:schemeClr val="dk1"/>
          </a:lnRef>
          <a:fillRef idx="0">
            <a:schemeClr val="dk1"/>
          </a:fillRef>
          <a:effectRef idx="1">
            <a:schemeClr val="dk1"/>
          </a:effectRef>
          <a:fontRef idx="minor">
            <a:schemeClr val="tx1"/>
          </a:fontRef>
        </p:style>
      </p:cxnSp>
      <p:sp>
        <p:nvSpPr>
          <p:cNvPr id="26" name="Flecha abajo 25"/>
          <p:cNvSpPr/>
          <p:nvPr/>
        </p:nvSpPr>
        <p:spPr>
          <a:xfrm flipH="1">
            <a:off x="2611751" y="1741043"/>
            <a:ext cx="173357" cy="23955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27" name="Flecha abajo 26"/>
          <p:cNvSpPr/>
          <p:nvPr/>
        </p:nvSpPr>
        <p:spPr>
          <a:xfrm flipH="1">
            <a:off x="6979599" y="1714181"/>
            <a:ext cx="173357" cy="23955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28" name="Flecha abajo 27"/>
          <p:cNvSpPr/>
          <p:nvPr/>
        </p:nvSpPr>
        <p:spPr>
          <a:xfrm flipH="1">
            <a:off x="10300968" y="1709505"/>
            <a:ext cx="173357" cy="23955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29" name="Rectángulo 28"/>
          <p:cNvSpPr/>
          <p:nvPr/>
        </p:nvSpPr>
        <p:spPr>
          <a:xfrm>
            <a:off x="1517962" y="2000597"/>
            <a:ext cx="2556510" cy="440055"/>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lvl="0" algn="ctr"/>
            <a:r>
              <a:rPr lang="es-MX" b="1" dirty="0"/>
              <a:t>3. El Legado diseñado</a:t>
            </a:r>
            <a:r>
              <a:rPr lang="es-MX" dirty="0"/>
              <a:t>:</a:t>
            </a:r>
          </a:p>
        </p:txBody>
      </p:sp>
      <p:sp>
        <p:nvSpPr>
          <p:cNvPr id="30" name="Rectángulo 29"/>
          <p:cNvSpPr/>
          <p:nvPr/>
        </p:nvSpPr>
        <p:spPr>
          <a:xfrm>
            <a:off x="5909465" y="2008346"/>
            <a:ext cx="2556510" cy="440055"/>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lvl="0" algn="ctr"/>
            <a:r>
              <a:rPr lang="es-MX" b="1" dirty="0"/>
              <a:t>4. La misión redactada:</a:t>
            </a:r>
            <a:endParaRPr lang="es-MX" dirty="0"/>
          </a:p>
        </p:txBody>
      </p:sp>
      <p:sp>
        <p:nvSpPr>
          <p:cNvPr id="31" name="Rectángulo 30"/>
          <p:cNvSpPr/>
          <p:nvPr/>
        </p:nvSpPr>
        <p:spPr>
          <a:xfrm>
            <a:off x="9196070" y="1998398"/>
            <a:ext cx="2556510" cy="440055"/>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endParaRPr lang="es-MX" b="1" dirty="0"/>
          </a:p>
          <a:p>
            <a:pPr algn="ctr"/>
            <a:r>
              <a:rPr lang="es-MX" b="1" dirty="0"/>
              <a:t>5. La visión redactada</a:t>
            </a:r>
            <a:r>
              <a:rPr lang="es-MX" dirty="0"/>
              <a:t>:</a:t>
            </a:r>
          </a:p>
          <a:p>
            <a:pPr lvl="0"/>
            <a:endParaRPr lang="es-MX" dirty="0"/>
          </a:p>
        </p:txBody>
      </p:sp>
      <p:sp>
        <p:nvSpPr>
          <p:cNvPr id="32" name="Flecha abajo 31"/>
          <p:cNvSpPr/>
          <p:nvPr/>
        </p:nvSpPr>
        <p:spPr>
          <a:xfrm flipH="1">
            <a:off x="2611751" y="2459175"/>
            <a:ext cx="190501" cy="1319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33" name="Flecha abajo 32"/>
          <p:cNvSpPr/>
          <p:nvPr/>
        </p:nvSpPr>
        <p:spPr>
          <a:xfrm flipH="1">
            <a:off x="6997219" y="2463860"/>
            <a:ext cx="190501" cy="1319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34" name="Flecha abajo 33"/>
          <p:cNvSpPr/>
          <p:nvPr/>
        </p:nvSpPr>
        <p:spPr>
          <a:xfrm flipH="1">
            <a:off x="10300968" y="2419213"/>
            <a:ext cx="190501" cy="1319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35" name="Rectángulo 34"/>
          <p:cNvSpPr/>
          <p:nvPr/>
        </p:nvSpPr>
        <p:spPr>
          <a:xfrm>
            <a:off x="201133" y="2575440"/>
            <a:ext cx="5382258" cy="3886453"/>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lvl="0"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Se presenta de manera física/electrónica.</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Se construye tomando como referencia los programas de insignia, la opinión pública y compromisos de gobierno.</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Tiene las características de redactarse como enunciados breves, comunican lo que la institución, describen la cobertura a los procesos de la institución.</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Está sustentado en el marco de las atribuciones de la institución Federal/Estatal/Municipal. </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Está registrado en la herramienta automatizada del Sistema de Administración por Resultados.</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Presenta los resultados de la encuesta realizada, integrando las necesidades y demandas de la ciudadanía. </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Presenta una medición en la herramienta automatizada del Sistema de Administración por Resultados. </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Presenta transversalidad en todas las áreas de la institución.</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Contiene un reporte de verificación mediante el cumplimiento de metas y actividades con base en la calendarización programada, y</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Presenta el reporte de resultados de evaluación sustentado en cumplimiento de metas y actividades con la exposición de evidencias electrónicas solo en formato PDF. </a:t>
            </a:r>
          </a:p>
        </p:txBody>
      </p:sp>
      <p:sp>
        <p:nvSpPr>
          <p:cNvPr id="36" name="Rectángulo 35"/>
          <p:cNvSpPr/>
          <p:nvPr/>
        </p:nvSpPr>
        <p:spPr>
          <a:xfrm>
            <a:off x="9041764" y="2578820"/>
            <a:ext cx="2899409" cy="3679996"/>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dirty="0"/>
              <a:t> </a:t>
            </a:r>
            <a:r>
              <a:rPr lang="es-MX" sz="1200" dirty="0">
                <a:latin typeface="Arial" panose="020B0604020202020204" pitchFamily="34" charset="0"/>
                <a:cs typeface="Arial" panose="020B0604020202020204" pitchFamily="34" charset="0"/>
              </a:rPr>
              <a:t>Se presenta de manera física/electrónica.</a:t>
            </a:r>
          </a:p>
          <a:p>
            <a:pPr marL="182563" lvl="0" indent="-182563" algn="just"/>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Determina la temporalidad de acuerdo con periodo de gobierno.</a:t>
            </a:r>
          </a:p>
          <a:p>
            <a:pPr marL="182563" lvl="0" indent="-182563" algn="just"/>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Describe el cumplimiento de metas, y</a:t>
            </a:r>
          </a:p>
          <a:p>
            <a:pPr marL="182563" lvl="0" indent="-182563" algn="just"/>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Identifica los productos/servicios que oferta/presta/ofrece al público/usuarios/ciudadanía.</a:t>
            </a:r>
          </a:p>
        </p:txBody>
      </p:sp>
      <p:sp>
        <p:nvSpPr>
          <p:cNvPr id="37" name="Rectángulo 36"/>
          <p:cNvSpPr/>
          <p:nvPr/>
        </p:nvSpPr>
        <p:spPr>
          <a:xfrm>
            <a:off x="5905494" y="2602243"/>
            <a:ext cx="2819400" cy="3718863"/>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dirty="0"/>
              <a:t> </a:t>
            </a:r>
            <a:r>
              <a:rPr lang="es-MX" sz="1200" dirty="0">
                <a:latin typeface="Arial" panose="020B0604020202020204" pitchFamily="34" charset="0"/>
                <a:cs typeface="Arial" panose="020B0604020202020204" pitchFamily="34" charset="0"/>
              </a:rPr>
              <a:t>Se presenta de manera física/electrónica.</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Define la razón de ser de la Institución.</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Define su propósito por el cual existe.</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Contiene los elementos de quiénes somos, la necesidad/problema a satisfacer, los usuarios/población objetivo, la forma en qué será satisfecha la necesidad/problema, la motivación para hacerlo y los conceptos bajo los cuales la Institución trabaja, y</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Está formalmente establecida en un documento oficial.</a:t>
            </a:r>
          </a:p>
        </p:txBody>
      </p:sp>
    </p:spTree>
    <p:extLst>
      <p:ext uri="{BB962C8B-B14F-4D97-AF65-F5344CB8AC3E}">
        <p14:creationId xmlns:p14="http://schemas.microsoft.com/office/powerpoint/2010/main" val="402285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58758DC0-ACAB-496C-AECF-9ADC41A7B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sp>
        <p:nvSpPr>
          <p:cNvPr id="5" name="Rectángulo 4"/>
          <p:cNvSpPr/>
          <p:nvPr/>
        </p:nvSpPr>
        <p:spPr>
          <a:xfrm>
            <a:off x="1226820" y="1327785"/>
            <a:ext cx="9738360" cy="502920"/>
          </a:xfrm>
          <a:prstGeom prst="rect">
            <a:avLst/>
          </a:prstGeom>
          <a:solidFill>
            <a:srgbClr val="ABEA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lvl="0" algn="ctr"/>
            <a:r>
              <a:rPr lang="es-MX" b="1" dirty="0">
                <a:latin typeface="Arial" panose="020B0604020202020204" pitchFamily="34" charset="0"/>
                <a:cs typeface="Arial" panose="020B0604020202020204" pitchFamily="34" charset="0"/>
              </a:rPr>
              <a:t>La persona es competente cuando cuenta con los siguientes PRODUCTOS</a:t>
            </a:r>
            <a:r>
              <a:rPr lang="es-MX" sz="2200" dirty="0">
                <a:latin typeface="Arial" panose="020B0604020202020204" pitchFamily="34" charset="0"/>
                <a:cs typeface="Arial" panose="020B0604020202020204" pitchFamily="34" charset="0"/>
              </a:rPr>
              <a:t>:</a:t>
            </a:r>
            <a:endParaRPr lang="es-ES" sz="2200" dirty="0">
              <a:latin typeface="Arial" panose="020B0604020202020204" pitchFamily="34" charset="0"/>
              <a:cs typeface="Arial" panose="020B0604020202020204" pitchFamily="34" charset="0"/>
            </a:endParaRPr>
          </a:p>
        </p:txBody>
      </p:sp>
      <p:cxnSp>
        <p:nvCxnSpPr>
          <p:cNvPr id="6" name="Conector recto 5"/>
          <p:cNvCxnSpPr/>
          <p:nvPr/>
        </p:nvCxnSpPr>
        <p:spPr>
          <a:xfrm>
            <a:off x="6136003" y="1845945"/>
            <a:ext cx="0" cy="167640"/>
          </a:xfrm>
          <a:prstGeom prst="line">
            <a:avLst/>
          </a:prstGeom>
        </p:spPr>
        <p:style>
          <a:lnRef idx="3">
            <a:schemeClr val="dk1"/>
          </a:lnRef>
          <a:fillRef idx="0">
            <a:schemeClr val="dk1"/>
          </a:fillRef>
          <a:effectRef idx="2">
            <a:schemeClr val="dk1"/>
          </a:effectRef>
          <a:fontRef idx="minor">
            <a:schemeClr val="tx1"/>
          </a:fontRef>
        </p:style>
      </p:cxnSp>
      <p:cxnSp>
        <p:nvCxnSpPr>
          <p:cNvPr id="7" name="Conector recto 6"/>
          <p:cNvCxnSpPr/>
          <p:nvPr/>
        </p:nvCxnSpPr>
        <p:spPr>
          <a:xfrm flipV="1">
            <a:off x="2061208" y="1985071"/>
            <a:ext cx="7986588" cy="17080"/>
          </a:xfrm>
          <a:prstGeom prst="line">
            <a:avLst/>
          </a:prstGeom>
        </p:spPr>
        <p:style>
          <a:lnRef idx="2">
            <a:schemeClr val="dk1"/>
          </a:lnRef>
          <a:fillRef idx="0">
            <a:schemeClr val="dk1"/>
          </a:fillRef>
          <a:effectRef idx="1">
            <a:schemeClr val="dk1"/>
          </a:effectRef>
          <a:fontRef idx="minor">
            <a:schemeClr val="tx1"/>
          </a:fontRef>
        </p:style>
      </p:cxnSp>
      <p:sp>
        <p:nvSpPr>
          <p:cNvPr id="8" name="Flecha abajo 7"/>
          <p:cNvSpPr/>
          <p:nvPr/>
        </p:nvSpPr>
        <p:spPr>
          <a:xfrm flipH="1">
            <a:off x="1904996" y="2002151"/>
            <a:ext cx="173357" cy="23955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9" name="Flecha abajo 8"/>
          <p:cNvSpPr/>
          <p:nvPr/>
        </p:nvSpPr>
        <p:spPr>
          <a:xfrm flipH="1">
            <a:off x="6065516" y="2032931"/>
            <a:ext cx="173357" cy="23955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0" name="Flecha abajo 9"/>
          <p:cNvSpPr/>
          <p:nvPr/>
        </p:nvSpPr>
        <p:spPr>
          <a:xfrm flipH="1">
            <a:off x="9874439" y="1971261"/>
            <a:ext cx="173357" cy="23955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1" name="Rectángulo 10"/>
          <p:cNvSpPr/>
          <p:nvPr/>
        </p:nvSpPr>
        <p:spPr>
          <a:xfrm>
            <a:off x="577213" y="2285769"/>
            <a:ext cx="3002280" cy="440055"/>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b="1" dirty="0"/>
          </a:p>
          <a:p>
            <a:pPr lvl="0" algn="ctr"/>
            <a:r>
              <a:rPr lang="es-MX" b="1" dirty="0"/>
              <a:t>6. Los objetivos estratégicos redactados</a:t>
            </a:r>
            <a:r>
              <a:rPr lang="es-MX" dirty="0"/>
              <a:t>:</a:t>
            </a:r>
          </a:p>
          <a:p>
            <a:pPr lvl="0" algn="ctr"/>
            <a:endParaRPr lang="es-MX" dirty="0"/>
          </a:p>
        </p:txBody>
      </p:sp>
      <p:sp>
        <p:nvSpPr>
          <p:cNvPr id="12" name="Rectángulo 11"/>
          <p:cNvSpPr/>
          <p:nvPr/>
        </p:nvSpPr>
        <p:spPr>
          <a:xfrm>
            <a:off x="4136937" y="2293566"/>
            <a:ext cx="3998132" cy="424463"/>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b="1" dirty="0"/>
          </a:p>
          <a:p>
            <a:pPr algn="ctr"/>
            <a:r>
              <a:rPr lang="es-MX" b="1" dirty="0"/>
              <a:t>7. Los objetivos de gestión redactados</a:t>
            </a:r>
            <a:r>
              <a:rPr lang="es-MX" dirty="0"/>
              <a:t>:</a:t>
            </a:r>
          </a:p>
          <a:p>
            <a:pPr lvl="0" algn="ctr"/>
            <a:endParaRPr lang="es-MX" dirty="0"/>
          </a:p>
        </p:txBody>
      </p:sp>
      <p:sp>
        <p:nvSpPr>
          <p:cNvPr id="13" name="Rectángulo 12"/>
          <p:cNvSpPr/>
          <p:nvPr/>
        </p:nvSpPr>
        <p:spPr>
          <a:xfrm>
            <a:off x="8517897" y="2249874"/>
            <a:ext cx="3084190" cy="440055"/>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endParaRPr lang="es-MX" b="1" dirty="0"/>
          </a:p>
          <a:p>
            <a:pPr algn="ctr"/>
            <a:r>
              <a:rPr lang="es-MX" b="1" dirty="0"/>
              <a:t>8. Las estrategias redactadas</a:t>
            </a:r>
            <a:r>
              <a:rPr lang="es-MX" dirty="0"/>
              <a:t>:</a:t>
            </a:r>
          </a:p>
          <a:p>
            <a:pPr algn="ctr"/>
            <a:endParaRPr lang="es-MX" dirty="0"/>
          </a:p>
        </p:txBody>
      </p:sp>
      <p:sp>
        <p:nvSpPr>
          <p:cNvPr id="14" name="Flecha abajo 13"/>
          <p:cNvSpPr/>
          <p:nvPr/>
        </p:nvSpPr>
        <p:spPr>
          <a:xfrm flipH="1">
            <a:off x="1887852" y="2780583"/>
            <a:ext cx="190501" cy="1319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5" name="Flecha abajo 14"/>
          <p:cNvSpPr/>
          <p:nvPr/>
        </p:nvSpPr>
        <p:spPr>
          <a:xfrm flipH="1">
            <a:off x="6089650" y="2739105"/>
            <a:ext cx="190501" cy="1319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6" name="Flecha abajo 15"/>
          <p:cNvSpPr/>
          <p:nvPr/>
        </p:nvSpPr>
        <p:spPr>
          <a:xfrm flipH="1">
            <a:off x="9874439" y="2718029"/>
            <a:ext cx="190501" cy="1319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7" name="Rectángulo 16"/>
          <p:cNvSpPr/>
          <p:nvPr/>
        </p:nvSpPr>
        <p:spPr>
          <a:xfrm>
            <a:off x="347657" y="2934800"/>
            <a:ext cx="3288033" cy="3437078"/>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Se presentan de manera física/electrónica.</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Indican un verbo/acción terminando en infinitivo tales como incrementar/reducir/mantener/cualquier sinónimo de éstos verbos. </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Mencionan el elemento a medir basado en una meta cuantitativa/volumen/numérica, y</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Refieren el área de enfoque/límite donde se van a realizar.</a:t>
            </a:r>
          </a:p>
        </p:txBody>
      </p:sp>
      <p:sp>
        <p:nvSpPr>
          <p:cNvPr id="18" name="Rectángulo 17"/>
          <p:cNvSpPr/>
          <p:nvPr/>
        </p:nvSpPr>
        <p:spPr>
          <a:xfrm>
            <a:off x="4206716" y="2871028"/>
            <a:ext cx="3928353" cy="3577113"/>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rPr>
              <a:t> Se presentan de manera física/electrónica.</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Expresan el resultado esperado de metas/resultados.</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Están basados en los objetivos estratégicos.</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Expresan aspectos cualitativos/cuantitativos/de proceso. </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Son medibles y observables de acuerdo a lo qué se va hacer, utilizando los verbos incrementar/reducir/mantener/cualquier sinónimo, seguido de la palabra “mediante” y agregando las acciones, y</a:t>
            </a:r>
          </a:p>
          <a:p>
            <a:pPr marL="182563"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Presentan un alcance de realizarse a corto/mediano/largo plazo con base el alcance de los objetivos estratégicos.</a:t>
            </a:r>
          </a:p>
          <a:p>
            <a:pPr lvl="0"/>
            <a:endParaRPr lang="es-MX" sz="1200" dirty="0"/>
          </a:p>
        </p:txBody>
      </p:sp>
      <p:sp>
        <p:nvSpPr>
          <p:cNvPr id="19" name="Rectángulo 18"/>
          <p:cNvSpPr/>
          <p:nvPr/>
        </p:nvSpPr>
        <p:spPr>
          <a:xfrm>
            <a:off x="8517897" y="2846616"/>
            <a:ext cx="3168233" cy="3577113"/>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dirty="0"/>
              <a:t> </a:t>
            </a:r>
            <a:r>
              <a:rPr lang="es-MX" sz="1200" dirty="0">
                <a:latin typeface="Arial" panose="020B0604020202020204" pitchFamily="34" charset="0"/>
                <a:cs typeface="Arial" panose="020B0604020202020204" pitchFamily="34" charset="0"/>
              </a:rPr>
              <a:t>Se presentan de manera física/electrónica.</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Son enunciados breves.</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Contienen un verbo en infinitivo de la lista de Administración Municipal por Resultados.</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Presenta el enfoque cumplimiento de expectativas de la Ciudadanía/otros involucrados a través de la mejora de un producto/servicio.</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Establecen una dirección. </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Indican la forma de logro el/los objetivo/s.</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Cuenta con cobertura geográfica de acuerdo a la especificada en los objetivos de gestión, y</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Presenta una/varias estrategias.</a:t>
            </a:r>
          </a:p>
        </p:txBody>
      </p:sp>
    </p:spTree>
    <p:extLst>
      <p:ext uri="{BB962C8B-B14F-4D97-AF65-F5344CB8AC3E}">
        <p14:creationId xmlns:p14="http://schemas.microsoft.com/office/powerpoint/2010/main" val="376239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04FB97-DA0B-83AA-7868-AF0B21905B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sp>
        <p:nvSpPr>
          <p:cNvPr id="5" name="Rectángulo 4"/>
          <p:cNvSpPr/>
          <p:nvPr/>
        </p:nvSpPr>
        <p:spPr>
          <a:xfrm>
            <a:off x="1326829" y="1042276"/>
            <a:ext cx="9738360" cy="422295"/>
          </a:xfrm>
          <a:prstGeom prst="rect">
            <a:avLst/>
          </a:prstGeom>
          <a:solidFill>
            <a:srgbClr val="ABEA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lvl="0" algn="ctr"/>
            <a:r>
              <a:rPr lang="es-MX" b="1" dirty="0">
                <a:latin typeface="Arial" panose="020B0604020202020204" pitchFamily="34" charset="0"/>
                <a:cs typeface="Arial" panose="020B0604020202020204" pitchFamily="34" charset="0"/>
              </a:rPr>
              <a:t>La persona es competente cuando cuenta con los siguientes PRODUCTOS</a:t>
            </a:r>
            <a:r>
              <a:rPr lang="es-MX" sz="2200" dirty="0">
                <a:latin typeface="Arial" panose="020B0604020202020204" pitchFamily="34" charset="0"/>
                <a:cs typeface="Arial" panose="020B0604020202020204" pitchFamily="34" charset="0"/>
              </a:rPr>
              <a:t>:</a:t>
            </a:r>
            <a:endParaRPr lang="es-ES" sz="2200" dirty="0">
              <a:latin typeface="Arial" panose="020B0604020202020204" pitchFamily="34" charset="0"/>
              <a:cs typeface="Arial" panose="020B0604020202020204" pitchFamily="34" charset="0"/>
            </a:endParaRPr>
          </a:p>
        </p:txBody>
      </p:sp>
      <p:cxnSp>
        <p:nvCxnSpPr>
          <p:cNvPr id="6" name="Conector recto 5"/>
          <p:cNvCxnSpPr/>
          <p:nvPr/>
        </p:nvCxnSpPr>
        <p:spPr>
          <a:xfrm>
            <a:off x="6196009" y="1467402"/>
            <a:ext cx="0" cy="144000"/>
          </a:xfrm>
          <a:prstGeom prst="line">
            <a:avLst/>
          </a:prstGeom>
        </p:spPr>
        <p:style>
          <a:lnRef idx="3">
            <a:schemeClr val="dk1"/>
          </a:lnRef>
          <a:fillRef idx="0">
            <a:schemeClr val="dk1"/>
          </a:fillRef>
          <a:effectRef idx="2">
            <a:schemeClr val="dk1"/>
          </a:effectRef>
          <a:fontRef idx="minor">
            <a:schemeClr val="tx1"/>
          </a:fontRef>
        </p:style>
      </p:cxnSp>
      <p:cxnSp>
        <p:nvCxnSpPr>
          <p:cNvPr id="7" name="Conector recto 6"/>
          <p:cNvCxnSpPr/>
          <p:nvPr/>
        </p:nvCxnSpPr>
        <p:spPr>
          <a:xfrm>
            <a:off x="2916868" y="1580814"/>
            <a:ext cx="5751559" cy="10433"/>
          </a:xfrm>
          <a:prstGeom prst="line">
            <a:avLst/>
          </a:prstGeom>
        </p:spPr>
        <p:style>
          <a:lnRef idx="2">
            <a:schemeClr val="dk1"/>
          </a:lnRef>
          <a:fillRef idx="0">
            <a:schemeClr val="dk1"/>
          </a:fillRef>
          <a:effectRef idx="1">
            <a:schemeClr val="dk1"/>
          </a:effectRef>
          <a:fontRef idx="minor">
            <a:schemeClr val="tx1"/>
          </a:fontRef>
        </p:style>
      </p:cxnSp>
      <p:sp>
        <p:nvSpPr>
          <p:cNvPr id="8" name="Flecha abajo 7"/>
          <p:cNvSpPr/>
          <p:nvPr/>
        </p:nvSpPr>
        <p:spPr>
          <a:xfrm flipH="1">
            <a:off x="2746283" y="1591240"/>
            <a:ext cx="259077" cy="18517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0" name="Rectángulo 9"/>
          <p:cNvSpPr/>
          <p:nvPr/>
        </p:nvSpPr>
        <p:spPr>
          <a:xfrm>
            <a:off x="918003" y="1809098"/>
            <a:ext cx="4333877" cy="440055"/>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b="1" dirty="0"/>
          </a:p>
          <a:p>
            <a:pPr lvl="0" algn="ctr"/>
            <a:r>
              <a:rPr lang="es-MX" b="1" dirty="0"/>
              <a:t>9. El riesgo formulado</a:t>
            </a:r>
            <a:r>
              <a:rPr lang="es-MX" dirty="0"/>
              <a:t>:</a:t>
            </a:r>
          </a:p>
          <a:p>
            <a:pPr lvl="0" algn="ctr"/>
            <a:endParaRPr lang="es-MX" dirty="0"/>
          </a:p>
        </p:txBody>
      </p:sp>
      <p:sp>
        <p:nvSpPr>
          <p:cNvPr id="11" name="Rectángulo 10"/>
          <p:cNvSpPr/>
          <p:nvPr/>
        </p:nvSpPr>
        <p:spPr>
          <a:xfrm>
            <a:off x="6536848" y="1799653"/>
            <a:ext cx="4345082" cy="440055"/>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endParaRPr lang="es-MX" b="1" dirty="0"/>
          </a:p>
          <a:p>
            <a:pPr lvl="0" algn="ctr"/>
            <a:r>
              <a:rPr lang="es-MX" b="1" dirty="0"/>
              <a:t>10. Los indicadores diseñados</a:t>
            </a:r>
            <a:r>
              <a:rPr lang="es-MX" dirty="0"/>
              <a:t>: </a:t>
            </a:r>
          </a:p>
          <a:p>
            <a:pPr algn="ctr"/>
            <a:endParaRPr lang="es-MX" dirty="0"/>
          </a:p>
        </p:txBody>
      </p:sp>
      <p:sp>
        <p:nvSpPr>
          <p:cNvPr id="12" name="Flecha abajo 11"/>
          <p:cNvSpPr/>
          <p:nvPr/>
        </p:nvSpPr>
        <p:spPr>
          <a:xfrm flipH="1">
            <a:off x="2763518" y="2270980"/>
            <a:ext cx="190501" cy="1319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3" name="Flecha abajo 12"/>
          <p:cNvSpPr/>
          <p:nvPr/>
        </p:nvSpPr>
        <p:spPr>
          <a:xfrm flipH="1">
            <a:off x="9089823" y="2625327"/>
            <a:ext cx="190501" cy="1319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4" name="Rectángulo 13"/>
          <p:cNvSpPr/>
          <p:nvPr/>
        </p:nvSpPr>
        <p:spPr>
          <a:xfrm>
            <a:off x="611772" y="2461708"/>
            <a:ext cx="4866106" cy="3680145"/>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t> </a:t>
            </a:r>
            <a:r>
              <a:rPr lang="es-MX" sz="1200" dirty="0">
                <a:latin typeface="Arial" panose="020B0604020202020204" pitchFamily="34" charset="0"/>
                <a:cs typeface="Arial" panose="020B0604020202020204" pitchFamily="34" charset="0"/>
              </a:rPr>
              <a:t>Se presenta de manera física/electrónica.</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Contiene el evento/situación de incertidumbre limitando el cumplimiento de los objetivos estratégicos/gestión.</a:t>
            </a:r>
          </a:p>
          <a:p>
            <a:pPr lvl="0"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Incluye la palabra “causaría”.</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Muestra el impacto resultante.</a:t>
            </a:r>
          </a:p>
          <a:p>
            <a:pPr marL="92075" lvl="0" indent="-92075"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Presenta un plan de acción elaborado indicando el cumplimiento de objetivos para el tratamiento de riesgos/amenazas al logro/cumplimiento de un resultado.</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Presenta el instrumento elaborado que mida la incertidumbre de una amenaza en el cumplimiento de los objetivos/eventos negativos en el futuro.</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Incluye monitoreo/control de riesgos a través de un plan de acción con las actividades para evitar/prevenir/transferir/atender la contingencia.</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Contiene fecha de cierre la fecha estimada de ocurrencia y las acciones planeadas, y</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Presenta las amenazas identificadas en la consecuencia del plan.</a:t>
            </a:r>
          </a:p>
          <a:p>
            <a:pPr marL="182563" lvl="0" indent="-182563" algn="just"/>
            <a:endParaRPr lang="es-MX" sz="1200" dirty="0">
              <a:latin typeface="Arial" panose="020B0604020202020204" pitchFamily="34" charset="0"/>
              <a:cs typeface="Arial" panose="020B0604020202020204" pitchFamily="34" charset="0"/>
            </a:endParaRPr>
          </a:p>
        </p:txBody>
      </p:sp>
      <p:sp>
        <p:nvSpPr>
          <p:cNvPr id="16" name="Flecha abajo 15"/>
          <p:cNvSpPr/>
          <p:nvPr/>
        </p:nvSpPr>
        <p:spPr>
          <a:xfrm flipH="1">
            <a:off x="8518888" y="1591240"/>
            <a:ext cx="259077" cy="18517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7" name="Rectángulo 16"/>
          <p:cNvSpPr/>
          <p:nvPr/>
        </p:nvSpPr>
        <p:spPr>
          <a:xfrm>
            <a:off x="5715368" y="2461708"/>
            <a:ext cx="5852160" cy="3680146"/>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Se presentan de manera física/electrónica.</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Reflejan el rendimiento esperado de acuerdo a lo programado en las metas. </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Miden los resultados mediante los objetivos estratégicos/objetivos de gestión. </a:t>
            </a:r>
          </a:p>
          <a:p>
            <a:pPr lvl="0"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Miden el impacto en términos de resultados y actividades programadas.</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Apoyan a los tomadores de decisiones alineando los procesos internos de acuerdo con los resultados planeados/programados. </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Presenta la dimensión que atienda el indicador de eficacia/eficiencia/productividad/economía/calidad.</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Cubren los factores clave de éxito de los programas gubernamentales.</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Aportan información actual con base a la fecha del reporte. </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Aportan información precisa con base a la estructura programática y orgánica.</a:t>
            </a:r>
          </a:p>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Aportan información completa basada en las evidencias presentadas. </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Reflejan utilidad en la organización en términos de aceptación de la ciudadanía basada en la comunicación de resultados, y </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200" dirty="0">
                <a:latin typeface="Arial" panose="020B0604020202020204" pitchFamily="34" charset="0"/>
                <a:cs typeface="Arial" panose="020B0604020202020204" pitchFamily="34" charset="0"/>
              </a:rPr>
              <a:t>Describen la línea base de la situación actual contra la brecha y el cumplimiento esperado.</a:t>
            </a:r>
          </a:p>
        </p:txBody>
      </p:sp>
      <p:sp>
        <p:nvSpPr>
          <p:cNvPr id="18" name="Flecha abajo 17"/>
          <p:cNvSpPr/>
          <p:nvPr/>
        </p:nvSpPr>
        <p:spPr>
          <a:xfrm flipH="1">
            <a:off x="8587464" y="2252641"/>
            <a:ext cx="190501" cy="1319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406954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47AF06CC-9BE8-26BF-6A2F-236493F2AB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sp>
        <p:nvSpPr>
          <p:cNvPr id="5" name="Rectángulo 4"/>
          <p:cNvSpPr/>
          <p:nvPr/>
        </p:nvSpPr>
        <p:spPr>
          <a:xfrm>
            <a:off x="1323345" y="1488430"/>
            <a:ext cx="9738360" cy="502920"/>
          </a:xfrm>
          <a:prstGeom prst="rect">
            <a:avLst/>
          </a:prstGeom>
          <a:solidFill>
            <a:srgbClr val="ABEA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lvl="0" algn="ctr"/>
            <a:r>
              <a:rPr lang="es-MX" b="1" dirty="0">
                <a:latin typeface="Arial" panose="020B0604020202020204" pitchFamily="34" charset="0"/>
                <a:cs typeface="Arial" panose="020B0604020202020204" pitchFamily="34" charset="0"/>
              </a:rPr>
              <a:t>La persona es competente cuando cuenta con los siguientes PRODUCTOS</a:t>
            </a:r>
            <a:r>
              <a:rPr lang="es-MX" sz="2200" dirty="0">
                <a:latin typeface="Arial" panose="020B0604020202020204" pitchFamily="34" charset="0"/>
                <a:cs typeface="Arial" panose="020B0604020202020204" pitchFamily="34" charset="0"/>
              </a:rPr>
              <a:t>:</a:t>
            </a:r>
            <a:endParaRPr lang="es-ES" sz="2200" dirty="0">
              <a:latin typeface="Arial" panose="020B0604020202020204" pitchFamily="34" charset="0"/>
              <a:cs typeface="Arial" panose="020B0604020202020204" pitchFamily="34" charset="0"/>
            </a:endParaRPr>
          </a:p>
        </p:txBody>
      </p:sp>
      <p:cxnSp>
        <p:nvCxnSpPr>
          <p:cNvPr id="6" name="Conector recto 5"/>
          <p:cNvCxnSpPr/>
          <p:nvPr/>
        </p:nvCxnSpPr>
        <p:spPr>
          <a:xfrm>
            <a:off x="6042639" y="1991350"/>
            <a:ext cx="0" cy="288000"/>
          </a:xfrm>
          <a:prstGeom prst="line">
            <a:avLst/>
          </a:prstGeom>
        </p:spPr>
        <p:style>
          <a:lnRef idx="3">
            <a:schemeClr val="dk1"/>
          </a:lnRef>
          <a:fillRef idx="0">
            <a:schemeClr val="dk1"/>
          </a:fillRef>
          <a:effectRef idx="2">
            <a:schemeClr val="dk1"/>
          </a:effectRef>
          <a:fontRef idx="minor">
            <a:schemeClr val="tx1"/>
          </a:fontRef>
        </p:style>
      </p:cxnSp>
      <p:sp>
        <p:nvSpPr>
          <p:cNvPr id="7" name="Rectángulo 6"/>
          <p:cNvSpPr/>
          <p:nvPr/>
        </p:nvSpPr>
        <p:spPr>
          <a:xfrm>
            <a:off x="4025586" y="2297797"/>
            <a:ext cx="4333877" cy="440055"/>
          </a:xfrm>
          <a:prstGeom prst="rect">
            <a:avLst/>
          </a:prstGeom>
          <a:solidFill>
            <a:srgbClr val="2696A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b="1" dirty="0"/>
          </a:p>
          <a:p>
            <a:pPr lvl="0" algn="ctr"/>
            <a:r>
              <a:rPr lang="es-MX" b="1" dirty="0"/>
              <a:t>11. Las metas establecidas</a:t>
            </a:r>
            <a:r>
              <a:rPr lang="es-MX" dirty="0"/>
              <a:t>:</a:t>
            </a:r>
          </a:p>
          <a:p>
            <a:pPr lvl="0" algn="ctr"/>
            <a:endParaRPr lang="es-MX" dirty="0"/>
          </a:p>
        </p:txBody>
      </p:sp>
      <p:sp>
        <p:nvSpPr>
          <p:cNvPr id="8" name="Flecha abajo 7"/>
          <p:cNvSpPr/>
          <p:nvPr/>
        </p:nvSpPr>
        <p:spPr>
          <a:xfrm flipH="1">
            <a:off x="5939763" y="2766350"/>
            <a:ext cx="205751" cy="24850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9" name="Rectángulo 8"/>
          <p:cNvSpPr/>
          <p:nvPr/>
        </p:nvSpPr>
        <p:spPr>
          <a:xfrm>
            <a:off x="3735684" y="3057244"/>
            <a:ext cx="4819660" cy="2720026"/>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lvl="0"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200" dirty="0">
                <a:latin typeface="Arial" panose="020B0604020202020204" pitchFamily="34" charset="0"/>
                <a:cs typeface="Arial" panose="020B0604020202020204" pitchFamily="34" charset="0"/>
                <a:sym typeface="Symbol" panose="05050102010706020507" pitchFamily="18" charset="2"/>
              </a:rPr>
              <a:t> </a:t>
            </a:r>
            <a:r>
              <a:rPr lang="es-MX" sz="1400" dirty="0">
                <a:latin typeface="Arial" panose="020B0604020202020204" pitchFamily="34" charset="0"/>
                <a:cs typeface="Arial" panose="020B0604020202020204" pitchFamily="34" charset="0"/>
              </a:rPr>
              <a:t>Se presentan de manera física/electrónica. </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400" dirty="0">
                <a:latin typeface="Arial" panose="020B0604020202020204" pitchFamily="34" charset="0"/>
                <a:cs typeface="Arial" panose="020B0604020202020204" pitchFamily="34" charset="0"/>
              </a:rPr>
              <a:t>Presentan el resultado esperado y atributos de calidad/cantidad/tiempo/lugar de acuerdo al parámetro de cumplimiento. </a:t>
            </a:r>
          </a:p>
          <a:p>
            <a:pPr lvl="0" algn="just"/>
            <a:r>
              <a:rPr lang="es-MX" sz="1400" dirty="0">
                <a:latin typeface="Arial" panose="020B0604020202020204" pitchFamily="34" charset="0"/>
                <a:cs typeface="Arial" panose="020B0604020202020204" pitchFamily="34" charset="0"/>
                <a:sym typeface="Symbol" panose="05050102010706020507" pitchFamily="18" charset="2"/>
              </a:rPr>
              <a:t> </a:t>
            </a:r>
            <a:r>
              <a:rPr lang="es-MX" sz="1400" dirty="0">
                <a:latin typeface="Arial" panose="020B0604020202020204" pitchFamily="34" charset="0"/>
                <a:cs typeface="Arial" panose="020B0604020202020204" pitchFamily="34" charset="0"/>
              </a:rPr>
              <a:t>Indican el tiempo determinado para dar cumplimiento, e</a:t>
            </a:r>
          </a:p>
          <a:p>
            <a:pPr marL="182563" lvl="0" indent="-182563" algn="just"/>
            <a:r>
              <a:rPr lang="es-MX" sz="1400" dirty="0">
                <a:latin typeface="Arial" panose="020B0604020202020204" pitchFamily="34" charset="0"/>
                <a:cs typeface="Arial" panose="020B0604020202020204" pitchFamily="34" charset="0"/>
                <a:sym typeface="Symbol" panose="05050102010706020507" pitchFamily="18" charset="2"/>
              </a:rPr>
              <a:t></a:t>
            </a:r>
            <a:r>
              <a:rPr lang="es-MX" sz="1400" dirty="0">
                <a:latin typeface="Arial" panose="020B0604020202020204" pitchFamily="34" charset="0"/>
                <a:cs typeface="Arial" panose="020B0604020202020204" pitchFamily="34" charset="0"/>
              </a:rPr>
              <a:t>Incluyen los recursos técnicos/financieros/materiales/humanos/ u otros disponibles. </a:t>
            </a:r>
          </a:p>
        </p:txBody>
      </p:sp>
    </p:spTree>
    <p:extLst>
      <p:ext uri="{BB962C8B-B14F-4D97-AF65-F5344CB8AC3E}">
        <p14:creationId xmlns:p14="http://schemas.microsoft.com/office/powerpoint/2010/main" val="3616595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1F8F1C46-5D19-4A73-700C-26E69262EF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ítulo 1"/>
          <p:cNvSpPr>
            <a:spLocks noGrp="1"/>
          </p:cNvSpPr>
          <p:nvPr>
            <p:ph type="title"/>
          </p:nvPr>
        </p:nvSpPr>
        <p:spPr/>
        <p:txBody>
          <a:bodyPr>
            <a:normAutofit fontScale="90000"/>
          </a:bodyPr>
          <a:lstStyle/>
          <a:p>
            <a:br>
              <a:rPr lang="es-MX" b="1" u="sng" dirty="0"/>
            </a:br>
            <a:br>
              <a:rPr lang="es-MX" b="1" u="sng" dirty="0"/>
            </a:br>
            <a:br>
              <a:rPr lang="es-MX" b="1" u="sng" dirty="0"/>
            </a:br>
            <a:br>
              <a:rPr lang="es-MX" b="1" u="sng" dirty="0"/>
            </a:br>
            <a:br>
              <a:rPr lang="es-MX" b="1" u="sng"/>
            </a:br>
            <a:endParaRPr lang="es-MX" sz="3100" dirty="0">
              <a:latin typeface="Arial" panose="020B0604020202020204" pitchFamily="34" charset="0"/>
              <a:cs typeface="Arial" panose="020B0604020202020204" pitchFamily="34" charset="0"/>
            </a:endParaRPr>
          </a:p>
        </p:txBody>
      </p:sp>
      <p:sp>
        <p:nvSpPr>
          <p:cNvPr id="5" name="Rectángulo 4"/>
          <p:cNvSpPr/>
          <p:nvPr/>
        </p:nvSpPr>
        <p:spPr>
          <a:xfrm>
            <a:off x="1334769" y="1420177"/>
            <a:ext cx="9738360" cy="502920"/>
          </a:xfrm>
          <a:prstGeom prst="rect">
            <a:avLst/>
          </a:prstGeom>
          <a:solidFill>
            <a:srgbClr val="ABEA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s-MX" b="1" dirty="0">
                <a:latin typeface="Arial" panose="020B0604020202020204" pitchFamily="34" charset="0"/>
                <a:cs typeface="Arial" panose="020B0604020202020204" pitchFamily="34" charset="0"/>
              </a:rPr>
              <a:t>La persona es competente cuando posee los siguientes CONOCIMIENTOS en:</a:t>
            </a:r>
          </a:p>
        </p:txBody>
      </p:sp>
      <p:sp>
        <p:nvSpPr>
          <p:cNvPr id="6" name="Flecha abajo 5"/>
          <p:cNvSpPr/>
          <p:nvPr/>
        </p:nvSpPr>
        <p:spPr>
          <a:xfrm flipH="1">
            <a:off x="5835642" y="2042636"/>
            <a:ext cx="254008" cy="31432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7" name="Rectángulo 6"/>
          <p:cNvSpPr/>
          <p:nvPr/>
        </p:nvSpPr>
        <p:spPr>
          <a:xfrm>
            <a:off x="2599689" y="2476501"/>
            <a:ext cx="7208520" cy="3350894"/>
          </a:xfrm>
          <a:prstGeom prst="rect">
            <a:avLst/>
          </a:prstGeom>
          <a:solidFill>
            <a:schemeClr val="bg1">
              <a:lumMod val="9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lvl="0" algn="just" fontAlgn="base"/>
            <a:r>
              <a:rPr lang="es-MX" sz="1400" dirty="0">
                <a:latin typeface="Arial" panose="020B0604020202020204" pitchFamily="34" charset="0"/>
                <a:cs typeface="Arial" panose="020B0604020202020204" pitchFamily="34" charset="0"/>
                <a:sym typeface="Symbol" panose="05050102010706020507" pitchFamily="18" charset="2"/>
              </a:rPr>
              <a:t></a:t>
            </a:r>
            <a:r>
              <a:rPr lang="es-MX" dirty="0"/>
              <a:t>Administración por resultados.</a:t>
            </a:r>
          </a:p>
          <a:p>
            <a:pPr lvl="0" algn="just" fontAlgn="base"/>
            <a:r>
              <a:rPr lang="es-MX" sz="1400" dirty="0">
                <a:latin typeface="Arial" panose="020B0604020202020204" pitchFamily="34" charset="0"/>
                <a:cs typeface="Arial" panose="020B0604020202020204" pitchFamily="34" charset="0"/>
                <a:sym typeface="Symbol" panose="05050102010706020507" pitchFamily="18" charset="2"/>
              </a:rPr>
              <a:t></a:t>
            </a:r>
            <a:r>
              <a:rPr lang="es-MX" dirty="0">
                <a:latin typeface="Arial" panose="020B0604020202020204" pitchFamily="34" charset="0"/>
                <a:cs typeface="Arial" panose="020B0604020202020204" pitchFamily="34" charset="0"/>
                <a:sym typeface="Symbol" panose="05050102010706020507" pitchFamily="18" charset="2"/>
              </a:rPr>
              <a:t> </a:t>
            </a:r>
            <a:r>
              <a:rPr lang="es-MX" dirty="0"/>
              <a:t>Sistema de administración por resultados.</a:t>
            </a:r>
          </a:p>
          <a:p>
            <a:pPr marL="182563" lvl="0" indent="-182563" algn="just" fontAlgn="base"/>
            <a:r>
              <a:rPr lang="es-MX" sz="1400" dirty="0">
                <a:latin typeface="Arial" panose="020B0604020202020204" pitchFamily="34" charset="0"/>
                <a:cs typeface="Arial" panose="020B0604020202020204" pitchFamily="34" charset="0"/>
                <a:sym typeface="Symbol" panose="05050102010706020507" pitchFamily="18" charset="2"/>
              </a:rPr>
              <a:t></a:t>
            </a:r>
            <a:r>
              <a:rPr lang="es-MX" dirty="0">
                <a:latin typeface="Arial" panose="020B0604020202020204" pitchFamily="34" charset="0"/>
                <a:cs typeface="Arial" panose="020B0604020202020204" pitchFamily="34" charset="0"/>
                <a:sym typeface="Symbol" panose="05050102010706020507" pitchFamily="18" charset="2"/>
              </a:rPr>
              <a:t> </a:t>
            </a:r>
            <a:r>
              <a:rPr lang="es-MX" dirty="0"/>
              <a:t>Elementos básicos de planeación estratégica: situación actual a una situación deseada, legado, visión, misión, objetivos estratégicos, objetivos de gestión, estrategias, riesgos, indicadores y metas. </a:t>
            </a:r>
          </a:p>
          <a:p>
            <a:pPr lvl="0" algn="just" fontAlgn="base"/>
            <a:r>
              <a:rPr lang="es-MX" sz="1400" dirty="0">
                <a:latin typeface="Arial" panose="020B0604020202020204" pitchFamily="34" charset="0"/>
                <a:cs typeface="Arial" panose="020B0604020202020204" pitchFamily="34" charset="0"/>
                <a:sym typeface="Symbol" panose="05050102010706020507" pitchFamily="18" charset="2"/>
              </a:rPr>
              <a:t></a:t>
            </a:r>
            <a:r>
              <a:rPr lang="es-MX" dirty="0">
                <a:latin typeface="Arial" panose="020B0604020202020204" pitchFamily="34" charset="0"/>
                <a:cs typeface="Arial" panose="020B0604020202020204" pitchFamily="34" charset="0"/>
                <a:sym typeface="Symbol" panose="05050102010706020507" pitchFamily="18" charset="2"/>
              </a:rPr>
              <a:t> </a:t>
            </a:r>
            <a:r>
              <a:rPr lang="es-MX" dirty="0"/>
              <a:t>Características de los objetivos.</a:t>
            </a:r>
          </a:p>
          <a:p>
            <a:pPr lvl="0" algn="just" fontAlgn="base"/>
            <a:r>
              <a:rPr lang="es-MX" sz="1400" dirty="0">
                <a:latin typeface="Arial" panose="020B0604020202020204" pitchFamily="34" charset="0"/>
                <a:cs typeface="Arial" panose="020B0604020202020204" pitchFamily="34" charset="0"/>
                <a:sym typeface="Symbol" panose="05050102010706020507" pitchFamily="18" charset="2"/>
              </a:rPr>
              <a:t></a:t>
            </a:r>
            <a:r>
              <a:rPr lang="es-MX" dirty="0">
                <a:latin typeface="Arial" panose="020B0604020202020204" pitchFamily="34" charset="0"/>
                <a:cs typeface="Arial" panose="020B0604020202020204" pitchFamily="34" charset="0"/>
                <a:sym typeface="Symbol" panose="05050102010706020507" pitchFamily="18" charset="2"/>
              </a:rPr>
              <a:t> </a:t>
            </a:r>
            <a:r>
              <a:rPr lang="es-MX" dirty="0"/>
              <a:t>Elementos de la Misión.</a:t>
            </a:r>
          </a:p>
          <a:p>
            <a:pPr lvl="0" algn="just" fontAlgn="base"/>
            <a:r>
              <a:rPr lang="es-MX" sz="1400" dirty="0">
                <a:latin typeface="Arial" panose="020B0604020202020204" pitchFamily="34" charset="0"/>
                <a:cs typeface="Arial" panose="020B0604020202020204" pitchFamily="34" charset="0"/>
                <a:sym typeface="Symbol" panose="05050102010706020507" pitchFamily="18" charset="2"/>
              </a:rPr>
              <a:t></a:t>
            </a:r>
            <a:r>
              <a:rPr lang="es-MX" dirty="0">
                <a:latin typeface="Arial" panose="020B0604020202020204" pitchFamily="34" charset="0"/>
                <a:cs typeface="Arial" panose="020B0604020202020204" pitchFamily="34" charset="0"/>
                <a:sym typeface="Symbol" panose="05050102010706020507" pitchFamily="18" charset="2"/>
              </a:rPr>
              <a:t> </a:t>
            </a:r>
            <a:r>
              <a:rPr lang="es-MX" dirty="0"/>
              <a:t>Atribuciones de los gobiernos Federal/Estatal/Municipal:</a:t>
            </a:r>
          </a:p>
          <a:p>
            <a:pPr lvl="0" algn="just" fontAlgn="base"/>
            <a:r>
              <a:rPr lang="es-MX" sz="1400" dirty="0">
                <a:latin typeface="Arial" panose="020B0604020202020204" pitchFamily="34" charset="0"/>
                <a:cs typeface="Arial" panose="020B0604020202020204" pitchFamily="34" charset="0"/>
                <a:sym typeface="Symbol" panose="05050102010706020507" pitchFamily="18" charset="2"/>
              </a:rPr>
              <a:t></a:t>
            </a:r>
            <a:r>
              <a:rPr lang="es-MX" dirty="0">
                <a:latin typeface="Arial" panose="020B0604020202020204" pitchFamily="34" charset="0"/>
                <a:cs typeface="Arial" panose="020B0604020202020204" pitchFamily="34" charset="0"/>
                <a:sym typeface="Symbol" panose="05050102010706020507" pitchFamily="18" charset="2"/>
              </a:rPr>
              <a:t> </a:t>
            </a:r>
            <a:r>
              <a:rPr lang="es-MX" dirty="0"/>
              <a:t>Constitución Política de los Estados Unidos Mexicanos.</a:t>
            </a:r>
          </a:p>
          <a:p>
            <a:pPr lvl="0" algn="just" fontAlgn="base"/>
            <a:r>
              <a:rPr lang="es-MX" sz="1400" dirty="0">
                <a:latin typeface="Arial" panose="020B0604020202020204" pitchFamily="34" charset="0"/>
                <a:cs typeface="Arial" panose="020B0604020202020204" pitchFamily="34" charset="0"/>
                <a:sym typeface="Symbol" panose="05050102010706020507" pitchFamily="18" charset="2"/>
              </a:rPr>
              <a:t></a:t>
            </a:r>
            <a:r>
              <a:rPr lang="es-MX" dirty="0">
                <a:latin typeface="Arial" panose="020B0604020202020204" pitchFamily="34" charset="0"/>
                <a:cs typeface="Arial" panose="020B0604020202020204" pitchFamily="34" charset="0"/>
                <a:sym typeface="Symbol" panose="05050102010706020507" pitchFamily="18" charset="2"/>
              </a:rPr>
              <a:t> </a:t>
            </a:r>
            <a:r>
              <a:rPr lang="es-MX" dirty="0"/>
              <a:t>Conceptos de estrategias, indicadores y metas.</a:t>
            </a:r>
          </a:p>
          <a:p>
            <a:pPr lvl="0" algn="just" fontAlgn="base"/>
            <a:r>
              <a:rPr lang="es-MX" sz="1400" dirty="0">
                <a:latin typeface="Arial" panose="020B0604020202020204" pitchFamily="34" charset="0"/>
                <a:cs typeface="Arial" panose="020B0604020202020204" pitchFamily="34" charset="0"/>
                <a:sym typeface="Symbol" panose="05050102010706020507" pitchFamily="18" charset="2"/>
              </a:rPr>
              <a:t></a:t>
            </a:r>
            <a:r>
              <a:rPr lang="es-MX" dirty="0">
                <a:latin typeface="Arial" panose="020B0604020202020204" pitchFamily="34" charset="0"/>
                <a:cs typeface="Arial" panose="020B0604020202020204" pitchFamily="34" charset="0"/>
                <a:sym typeface="Symbol" panose="05050102010706020507" pitchFamily="18" charset="2"/>
              </a:rPr>
              <a:t> </a:t>
            </a:r>
            <a:r>
              <a:rPr lang="es-MX" dirty="0"/>
              <a:t>Metodología del Marco Lógico.</a:t>
            </a:r>
          </a:p>
          <a:p>
            <a:pPr lvl="0" algn="just"/>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09561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3638</Words>
  <Application>Microsoft Office PowerPoint</Application>
  <PresentationFormat>Panorámica</PresentationFormat>
  <Paragraphs>257</Paragraphs>
  <Slides>25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Calibri</vt:lpstr>
      <vt:lpstr>Calibri Light</vt:lpstr>
      <vt:lpstr>Symbol</vt:lpstr>
      <vt:lpstr>Tema de Office</vt:lpstr>
      <vt:lpstr>Presentación de PowerPoint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Estándar de Competencia en Administración Gubernamental por Resultados  (AGpR) ECGAGR01</dc:title>
  <dc:creator>Gobernova27</dc:creator>
  <cp:lastModifiedBy>Gobernova Gobernova</cp:lastModifiedBy>
  <cp:revision>116</cp:revision>
  <dcterms:created xsi:type="dcterms:W3CDTF">2022-04-06T16:25:15Z</dcterms:created>
  <dcterms:modified xsi:type="dcterms:W3CDTF">2022-10-20T17:40:56Z</dcterms:modified>
</cp:coreProperties>
</file>