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B597-2860-4685-A171-7E4A0E6DEDA1}" v="52" dt="2025-06-04T19:31:49.839"/>
    <p1510:client id="{22457EE5-411B-4E27-9B19-231816049855}" v="36" dt="2025-06-04T19:27:07.241"/>
    <p1510:client id="{5F6A3B9E-F605-52DC-9FA2-33853C831937}" v="13" dt="2025-06-04T19:09:13.272"/>
    <p1510:client id="{CC2E398F-39DF-4685-81B4-D5822BD5FDA5}" v="7" dt="2025-06-04T19:15:41.818"/>
    <p1510:client id="{EE0D93BB-17A8-074B-46C5-209E56492286}" v="203" dt="2025-06-04T19:38:4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B5DD0-DA49-4A4A-A1DC-F4673CAED9B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7DEAC1-F838-42E8-912B-30190B81865C}">
      <dgm:prSet/>
      <dgm:spPr/>
      <dgm:t>
        <a:bodyPr/>
        <a:lstStyle/>
        <a:p>
          <a:r>
            <a:rPr lang="es-ES" b="1"/>
            <a:t>Reducir, Reutilizar, Reciclar.</a:t>
          </a:r>
          <a:endParaRPr lang="en-US"/>
        </a:p>
      </dgm:t>
    </dgm:pt>
    <dgm:pt modelId="{A4153EE8-B6F9-4778-A4BE-03F014D0133A}" type="parTrans" cxnId="{612CF255-CE8F-4336-A0B6-9FAC227E9957}">
      <dgm:prSet/>
      <dgm:spPr/>
      <dgm:t>
        <a:bodyPr/>
        <a:lstStyle/>
        <a:p>
          <a:endParaRPr lang="en-US"/>
        </a:p>
      </dgm:t>
    </dgm:pt>
    <dgm:pt modelId="{CB31727B-1F5C-4021-AC80-6B6D766BFBC0}" type="sibTrans" cxnId="{612CF255-CE8F-4336-A0B6-9FAC227E9957}">
      <dgm:prSet/>
      <dgm:spPr/>
      <dgm:t>
        <a:bodyPr/>
        <a:lstStyle/>
        <a:p>
          <a:endParaRPr lang="en-US"/>
        </a:p>
      </dgm:t>
    </dgm:pt>
    <dgm:pt modelId="{89414091-2029-405F-9E9B-5A769BBEA816}">
      <dgm:prSet/>
      <dgm:spPr/>
      <dgm:t>
        <a:bodyPr/>
        <a:lstStyle/>
        <a:p>
          <a:r>
            <a:rPr lang="es-ES" b="1"/>
            <a:t>Concientización:</a:t>
          </a:r>
          <a:r>
            <a:rPr lang="es-ES"/>
            <a:t> Organizar charlas y talleres.</a:t>
          </a:r>
          <a:endParaRPr lang="en-US"/>
        </a:p>
      </dgm:t>
    </dgm:pt>
    <dgm:pt modelId="{38856884-2D1F-4F61-8977-3A73BDAFB2AC}" type="parTrans" cxnId="{86A4F7C2-055F-4FE8-B06C-536F51558559}">
      <dgm:prSet/>
      <dgm:spPr/>
      <dgm:t>
        <a:bodyPr/>
        <a:lstStyle/>
        <a:p>
          <a:endParaRPr lang="en-US"/>
        </a:p>
      </dgm:t>
    </dgm:pt>
    <dgm:pt modelId="{62986855-ECF4-48D8-B4DC-A1E7A880FC79}" type="sibTrans" cxnId="{86A4F7C2-055F-4FE8-B06C-536F51558559}">
      <dgm:prSet/>
      <dgm:spPr/>
      <dgm:t>
        <a:bodyPr/>
        <a:lstStyle/>
        <a:p>
          <a:endParaRPr lang="en-US"/>
        </a:p>
      </dgm:t>
    </dgm:pt>
    <dgm:pt modelId="{7A0BC08E-EE19-4951-992D-E9C84BF724EC}">
      <dgm:prSet/>
      <dgm:spPr/>
      <dgm:t>
        <a:bodyPr/>
        <a:lstStyle/>
        <a:p>
          <a:r>
            <a:rPr lang="es-ES" b="1"/>
            <a:t>Activismo:</a:t>
          </a:r>
          <a:r>
            <a:rPr lang="es-ES"/>
            <a:t> Participar en marchas y campañas de limpieza.</a:t>
          </a:r>
          <a:endParaRPr lang="en-US"/>
        </a:p>
      </dgm:t>
    </dgm:pt>
    <dgm:pt modelId="{3003FAFF-D558-4EE7-8264-CE576FF118C3}" type="parTrans" cxnId="{176C19D5-A564-488B-801E-8EC812CF833C}">
      <dgm:prSet/>
      <dgm:spPr/>
      <dgm:t>
        <a:bodyPr/>
        <a:lstStyle/>
        <a:p>
          <a:endParaRPr lang="en-US"/>
        </a:p>
      </dgm:t>
    </dgm:pt>
    <dgm:pt modelId="{E1614ED7-E811-4F86-AA64-8FBF314EE438}" type="sibTrans" cxnId="{176C19D5-A564-488B-801E-8EC812CF833C}">
      <dgm:prSet/>
      <dgm:spPr/>
      <dgm:t>
        <a:bodyPr/>
        <a:lstStyle/>
        <a:p>
          <a:endParaRPr lang="en-US"/>
        </a:p>
      </dgm:t>
    </dgm:pt>
    <dgm:pt modelId="{3B0DF35F-27C8-49FF-AA69-52700F625761}" type="pres">
      <dgm:prSet presAssocID="{7BCB5DD0-DA49-4A4A-A1DC-F4673CAED9B8}" presName="cycle" presStyleCnt="0">
        <dgm:presLayoutVars>
          <dgm:dir/>
          <dgm:resizeHandles val="exact"/>
        </dgm:presLayoutVars>
      </dgm:prSet>
      <dgm:spPr/>
    </dgm:pt>
    <dgm:pt modelId="{19BBC4F6-A284-4C1D-B7A7-119E0C5889BD}" type="pres">
      <dgm:prSet presAssocID="{8C7DEAC1-F838-42E8-912B-30190B81865C}" presName="node" presStyleLbl="node1" presStyleIdx="0" presStyleCnt="3">
        <dgm:presLayoutVars>
          <dgm:bulletEnabled val="1"/>
        </dgm:presLayoutVars>
      </dgm:prSet>
      <dgm:spPr/>
    </dgm:pt>
    <dgm:pt modelId="{76909F29-2B7B-4181-9E0D-F4622790E401}" type="pres">
      <dgm:prSet presAssocID="{8C7DEAC1-F838-42E8-912B-30190B81865C}" presName="spNode" presStyleCnt="0"/>
      <dgm:spPr/>
    </dgm:pt>
    <dgm:pt modelId="{35957A20-EA32-4CB0-B438-330EAC240FD6}" type="pres">
      <dgm:prSet presAssocID="{CB31727B-1F5C-4021-AC80-6B6D766BFBC0}" presName="sibTrans" presStyleLbl="sibTrans1D1" presStyleIdx="0" presStyleCnt="3"/>
      <dgm:spPr/>
    </dgm:pt>
    <dgm:pt modelId="{141D045E-2898-4F09-9AC5-93B26AE0D343}" type="pres">
      <dgm:prSet presAssocID="{89414091-2029-405F-9E9B-5A769BBEA816}" presName="node" presStyleLbl="node1" presStyleIdx="1" presStyleCnt="3">
        <dgm:presLayoutVars>
          <dgm:bulletEnabled val="1"/>
        </dgm:presLayoutVars>
      </dgm:prSet>
      <dgm:spPr/>
    </dgm:pt>
    <dgm:pt modelId="{B16C3F93-E827-4CC2-B5DB-AA8F2CF14C66}" type="pres">
      <dgm:prSet presAssocID="{89414091-2029-405F-9E9B-5A769BBEA816}" presName="spNode" presStyleCnt="0"/>
      <dgm:spPr/>
    </dgm:pt>
    <dgm:pt modelId="{F0B8C125-1281-4441-AEC8-5E8F7AC2D2F2}" type="pres">
      <dgm:prSet presAssocID="{62986855-ECF4-48D8-B4DC-A1E7A880FC79}" presName="sibTrans" presStyleLbl="sibTrans1D1" presStyleIdx="1" presStyleCnt="3"/>
      <dgm:spPr/>
    </dgm:pt>
    <dgm:pt modelId="{66E994B5-2FEC-4D58-AEAD-65B41E677315}" type="pres">
      <dgm:prSet presAssocID="{7A0BC08E-EE19-4951-992D-E9C84BF724EC}" presName="node" presStyleLbl="node1" presStyleIdx="2" presStyleCnt="3">
        <dgm:presLayoutVars>
          <dgm:bulletEnabled val="1"/>
        </dgm:presLayoutVars>
      </dgm:prSet>
      <dgm:spPr/>
    </dgm:pt>
    <dgm:pt modelId="{C95E2592-1512-43C7-B246-9785695CB304}" type="pres">
      <dgm:prSet presAssocID="{7A0BC08E-EE19-4951-992D-E9C84BF724EC}" presName="spNode" presStyleCnt="0"/>
      <dgm:spPr/>
    </dgm:pt>
    <dgm:pt modelId="{58AFF6A5-1006-4A3E-BBFE-7986D5E3EAD6}" type="pres">
      <dgm:prSet presAssocID="{E1614ED7-E811-4F86-AA64-8FBF314EE438}" presName="sibTrans" presStyleLbl="sibTrans1D1" presStyleIdx="2" presStyleCnt="3"/>
      <dgm:spPr/>
    </dgm:pt>
  </dgm:ptLst>
  <dgm:cxnLst>
    <dgm:cxn modelId="{B7103E11-7C8E-40C6-B787-72F1F0AA0305}" type="presOf" srcId="{CB31727B-1F5C-4021-AC80-6B6D766BFBC0}" destId="{35957A20-EA32-4CB0-B438-330EAC240FD6}" srcOrd="0" destOrd="0" presId="urn:microsoft.com/office/officeart/2005/8/layout/cycle6"/>
    <dgm:cxn modelId="{3C2CE44F-9625-49A2-B706-CE95553DE0FF}" type="presOf" srcId="{E1614ED7-E811-4F86-AA64-8FBF314EE438}" destId="{58AFF6A5-1006-4A3E-BBFE-7986D5E3EAD6}" srcOrd="0" destOrd="0" presId="urn:microsoft.com/office/officeart/2005/8/layout/cycle6"/>
    <dgm:cxn modelId="{E48FD570-8837-4923-B22F-8722404E1FE8}" type="presOf" srcId="{8C7DEAC1-F838-42E8-912B-30190B81865C}" destId="{19BBC4F6-A284-4C1D-B7A7-119E0C5889BD}" srcOrd="0" destOrd="0" presId="urn:microsoft.com/office/officeart/2005/8/layout/cycle6"/>
    <dgm:cxn modelId="{612CF255-CE8F-4336-A0B6-9FAC227E9957}" srcId="{7BCB5DD0-DA49-4A4A-A1DC-F4673CAED9B8}" destId="{8C7DEAC1-F838-42E8-912B-30190B81865C}" srcOrd="0" destOrd="0" parTransId="{A4153EE8-B6F9-4778-A4BE-03F014D0133A}" sibTransId="{CB31727B-1F5C-4021-AC80-6B6D766BFBC0}"/>
    <dgm:cxn modelId="{ACE9F382-7AB0-451E-A5EE-9BA7F42F515F}" type="presOf" srcId="{89414091-2029-405F-9E9B-5A769BBEA816}" destId="{141D045E-2898-4F09-9AC5-93B26AE0D343}" srcOrd="0" destOrd="0" presId="urn:microsoft.com/office/officeart/2005/8/layout/cycle6"/>
    <dgm:cxn modelId="{8E52DC9C-9EE8-4F8A-B7BB-D6754AA23A10}" type="presOf" srcId="{7A0BC08E-EE19-4951-992D-E9C84BF724EC}" destId="{66E994B5-2FEC-4D58-AEAD-65B41E677315}" srcOrd="0" destOrd="0" presId="urn:microsoft.com/office/officeart/2005/8/layout/cycle6"/>
    <dgm:cxn modelId="{86A4F7C2-055F-4FE8-B06C-536F51558559}" srcId="{7BCB5DD0-DA49-4A4A-A1DC-F4673CAED9B8}" destId="{89414091-2029-405F-9E9B-5A769BBEA816}" srcOrd="1" destOrd="0" parTransId="{38856884-2D1F-4F61-8977-3A73BDAFB2AC}" sibTransId="{62986855-ECF4-48D8-B4DC-A1E7A880FC79}"/>
    <dgm:cxn modelId="{78E069D2-90EB-4370-8939-AAD9966748C3}" type="presOf" srcId="{62986855-ECF4-48D8-B4DC-A1E7A880FC79}" destId="{F0B8C125-1281-4441-AEC8-5E8F7AC2D2F2}" srcOrd="0" destOrd="0" presId="urn:microsoft.com/office/officeart/2005/8/layout/cycle6"/>
    <dgm:cxn modelId="{176C19D5-A564-488B-801E-8EC812CF833C}" srcId="{7BCB5DD0-DA49-4A4A-A1DC-F4673CAED9B8}" destId="{7A0BC08E-EE19-4951-992D-E9C84BF724EC}" srcOrd="2" destOrd="0" parTransId="{3003FAFF-D558-4EE7-8264-CE576FF118C3}" sibTransId="{E1614ED7-E811-4F86-AA64-8FBF314EE438}"/>
    <dgm:cxn modelId="{25DE8EF1-E433-418F-93E9-18ED0AACB44F}" type="presOf" srcId="{7BCB5DD0-DA49-4A4A-A1DC-F4673CAED9B8}" destId="{3B0DF35F-27C8-49FF-AA69-52700F625761}" srcOrd="0" destOrd="0" presId="urn:microsoft.com/office/officeart/2005/8/layout/cycle6"/>
    <dgm:cxn modelId="{D735F32A-A2A9-49FA-BCB7-5FAFF072E0C0}" type="presParOf" srcId="{3B0DF35F-27C8-49FF-AA69-52700F625761}" destId="{19BBC4F6-A284-4C1D-B7A7-119E0C5889BD}" srcOrd="0" destOrd="0" presId="urn:microsoft.com/office/officeart/2005/8/layout/cycle6"/>
    <dgm:cxn modelId="{CE930E5B-1E33-4FCA-B24D-B9C9AD185EB5}" type="presParOf" srcId="{3B0DF35F-27C8-49FF-AA69-52700F625761}" destId="{76909F29-2B7B-4181-9E0D-F4622790E401}" srcOrd="1" destOrd="0" presId="urn:microsoft.com/office/officeart/2005/8/layout/cycle6"/>
    <dgm:cxn modelId="{ED21E8DA-4549-490F-A8EF-DBDB03A2F6EE}" type="presParOf" srcId="{3B0DF35F-27C8-49FF-AA69-52700F625761}" destId="{35957A20-EA32-4CB0-B438-330EAC240FD6}" srcOrd="2" destOrd="0" presId="urn:microsoft.com/office/officeart/2005/8/layout/cycle6"/>
    <dgm:cxn modelId="{EB3048CB-8573-4421-B4DD-5CA303A22A98}" type="presParOf" srcId="{3B0DF35F-27C8-49FF-AA69-52700F625761}" destId="{141D045E-2898-4F09-9AC5-93B26AE0D343}" srcOrd="3" destOrd="0" presId="urn:microsoft.com/office/officeart/2005/8/layout/cycle6"/>
    <dgm:cxn modelId="{5974A5F9-6768-4EB6-9233-0584BAADA4E4}" type="presParOf" srcId="{3B0DF35F-27C8-49FF-AA69-52700F625761}" destId="{B16C3F93-E827-4CC2-B5DB-AA8F2CF14C66}" srcOrd="4" destOrd="0" presId="urn:microsoft.com/office/officeart/2005/8/layout/cycle6"/>
    <dgm:cxn modelId="{666C4D18-9E43-44DD-B8FC-2970180936D5}" type="presParOf" srcId="{3B0DF35F-27C8-49FF-AA69-52700F625761}" destId="{F0B8C125-1281-4441-AEC8-5E8F7AC2D2F2}" srcOrd="5" destOrd="0" presId="urn:microsoft.com/office/officeart/2005/8/layout/cycle6"/>
    <dgm:cxn modelId="{61A6ED6F-75CE-485F-8CC7-F36EB81E5842}" type="presParOf" srcId="{3B0DF35F-27C8-49FF-AA69-52700F625761}" destId="{66E994B5-2FEC-4D58-AEAD-65B41E677315}" srcOrd="6" destOrd="0" presId="urn:microsoft.com/office/officeart/2005/8/layout/cycle6"/>
    <dgm:cxn modelId="{2CEE69C0-C041-43DB-9A15-4A449953C090}" type="presParOf" srcId="{3B0DF35F-27C8-49FF-AA69-52700F625761}" destId="{C95E2592-1512-43C7-B246-9785695CB304}" srcOrd="7" destOrd="0" presId="urn:microsoft.com/office/officeart/2005/8/layout/cycle6"/>
    <dgm:cxn modelId="{07295B6B-11A9-4FA7-94F1-DEE6D0E05EB0}" type="presParOf" srcId="{3B0DF35F-27C8-49FF-AA69-52700F625761}" destId="{58AFF6A5-1006-4A3E-BBFE-7986D5E3EAD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C4F6-A284-4C1D-B7A7-119E0C5889BD}">
      <dsp:nvSpPr>
        <dsp:cNvPr id="0" name=""/>
        <dsp:cNvSpPr/>
      </dsp:nvSpPr>
      <dsp:spPr>
        <a:xfrm>
          <a:off x="4292685" y="197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Reducir, Reutilizar, Reciclar.</a:t>
          </a:r>
          <a:endParaRPr lang="en-US" sz="1100" kern="1200"/>
        </a:p>
      </dsp:txBody>
      <dsp:txXfrm>
        <a:off x="4338165" y="45677"/>
        <a:ext cx="1342381" cy="840711"/>
      </dsp:txXfrm>
    </dsp:sp>
    <dsp:sp modelId="{35957A20-EA32-4CB0-B438-330EAC240F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970076" y="234843"/>
              </a:moveTo>
              <a:arcTo wR="1242984" hR="1242984" stAng="18347992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D045E-2898-4F09-9AC5-93B26AE0D343}">
      <dsp:nvSpPr>
        <dsp:cNvPr id="0" name=""/>
        <dsp:cNvSpPr/>
      </dsp:nvSpPr>
      <dsp:spPr>
        <a:xfrm>
          <a:off x="5369142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Concientización:</a:t>
          </a:r>
          <a:r>
            <a:rPr lang="es-ES" sz="1100" kern="1200"/>
            <a:t> Organizar charlas y talleres.</a:t>
          </a:r>
          <a:endParaRPr lang="en-US" sz="1100" kern="1200"/>
        </a:p>
      </dsp:txBody>
      <dsp:txXfrm>
        <a:off x="5414622" y="1910154"/>
        <a:ext cx="1342381" cy="840711"/>
      </dsp:txXfrm>
    </dsp:sp>
    <dsp:sp modelId="{F0B8C125-1281-4441-AEC8-5E8F7AC2D2F2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834689" y="2336098"/>
              </a:moveTo>
              <a:arcTo wR="1242984" hR="1242984" stAng="3694394" swAng="3411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994B5-2FEC-4D58-AEAD-65B41E677315}">
      <dsp:nvSpPr>
        <dsp:cNvPr id="0" name=""/>
        <dsp:cNvSpPr/>
      </dsp:nvSpPr>
      <dsp:spPr>
        <a:xfrm>
          <a:off x="3216229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Activismo:</a:t>
          </a:r>
          <a:r>
            <a:rPr lang="es-ES" sz="1100" kern="1200"/>
            <a:t> Participar en marchas y campañas de limpieza.</a:t>
          </a:r>
          <a:endParaRPr lang="en-US" sz="1100" kern="1200"/>
        </a:p>
      </dsp:txBody>
      <dsp:txXfrm>
        <a:off x="3261709" y="1910154"/>
        <a:ext cx="1342381" cy="840711"/>
      </dsp:txXfrm>
    </dsp:sp>
    <dsp:sp modelId="{58AFF6A5-1006-4A3E-BBFE-7986D5E3EA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8247" y="1385933"/>
              </a:moveTo>
              <a:arcTo wR="1242984" hR="1242984" stAng="10403768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48930"/>
            <a:ext cx="4278928" cy="1789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Mi proyecto social Cambio por el clima</a:t>
            </a:r>
          </a:p>
          <a:p>
            <a:pPr>
              <a:lnSpc>
                <a:spcPct val="90000"/>
              </a:lnSpc>
            </a:pPr>
            <a:endParaRPr lang="en-US" sz="4000" b="1"/>
          </a:p>
        </p:txBody>
      </p:sp>
      <p:sp>
        <p:nvSpPr>
          <p:cNvPr id="3" name="Subtítulo 2"/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b="1"/>
              <a:t>Emiliano Del Valle Páez</a:t>
            </a:r>
          </a:p>
          <a:p>
            <a:pPr algn="l">
              <a:buFont typeface="Arial"/>
              <a:buChar char="•"/>
            </a:pPr>
            <a:r>
              <a:rPr lang="en-US" sz="2000" b="1"/>
              <a:t>Joaquín Kaled Gonzáles Rojas </a:t>
            </a:r>
          </a:p>
          <a:p>
            <a:pPr algn="l">
              <a:buFont typeface="Arial"/>
              <a:buChar char="•"/>
            </a:pPr>
            <a:r>
              <a:rPr lang="en-US" sz="2000" b="1"/>
              <a:t>Rodrigo Alvarez Garcia </a:t>
            </a:r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13. Acción por el clima | Plataforma Urbana y de Ciudades">
            <a:extLst>
              <a:ext uri="{FF2B5EF4-FFF2-40B4-BE49-F238E27FC236}">
                <a16:creationId xmlns:a16="http://schemas.microsoft.com/office/drawing/2014/main" id="{28AC752C-3441-F963-834B-99E3730A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4163"/>
          <a:stretch>
            <a:fillRect/>
          </a:stretch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0DE90B-D59A-D1EC-B2A9-73587B69405A}"/>
              </a:ext>
            </a:extLst>
          </p:cNvPr>
          <p:cNvSpPr txBox="1"/>
          <p:nvPr/>
        </p:nvSpPr>
        <p:spPr>
          <a:xfrm>
            <a:off x="1439917" y="454573"/>
            <a:ext cx="83005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¿</a:t>
            </a:r>
            <a:r>
              <a:rPr lang="en-US" sz="2400" b="1" err="1"/>
              <a:t>Qué</a:t>
            </a:r>
            <a:r>
              <a:rPr lang="en-US" sz="2400" b="1"/>
              <a:t> es </a:t>
            </a:r>
            <a:r>
              <a:rPr lang="en-US" sz="2400" b="1" err="1"/>
              <a:t>el</a:t>
            </a:r>
            <a:r>
              <a:rPr lang="en-US" sz="2400" b="1"/>
              <a:t> Cambio </a:t>
            </a:r>
            <a:r>
              <a:rPr lang="en-US" sz="2400" b="1" err="1"/>
              <a:t>Climático</a:t>
            </a:r>
            <a:r>
              <a:rPr lang="en-US" sz="2400" b="1"/>
              <a:t>?</a:t>
            </a:r>
          </a:p>
          <a:p>
            <a:endParaRPr lang="en-US" sz="2400" b="1"/>
          </a:p>
          <a:p>
            <a:pPr>
              <a:buFont typeface=""/>
              <a:buChar char="•"/>
            </a:pPr>
            <a:r>
              <a:rPr lang="en-US" sz="2400" b="1" err="1"/>
              <a:t>Definición</a:t>
            </a:r>
            <a:r>
              <a:rPr lang="en-US" sz="2400" b="1"/>
              <a:t>:</a:t>
            </a:r>
            <a:r>
              <a:rPr lang="en-US" sz="2400"/>
              <a:t> El </a:t>
            </a:r>
            <a:r>
              <a:rPr lang="en-US" sz="2400" err="1"/>
              <a:t>cambio</a:t>
            </a:r>
            <a:r>
              <a:rPr lang="en-US" sz="2400"/>
              <a:t> </a:t>
            </a:r>
            <a:r>
              <a:rPr lang="en-US" sz="2400" err="1"/>
              <a:t>climático</a:t>
            </a:r>
            <a:r>
              <a:rPr lang="en-US" sz="2400"/>
              <a:t> es </a:t>
            </a:r>
            <a:r>
              <a:rPr lang="en-US" sz="2400" err="1"/>
              <a:t>el</a:t>
            </a:r>
            <a:r>
              <a:rPr lang="en-US" sz="2400"/>
              <a:t> </a:t>
            </a:r>
            <a:r>
              <a:rPr lang="en-US" sz="2400" err="1"/>
              <a:t>aumento</a:t>
            </a:r>
            <a:r>
              <a:rPr lang="en-US" sz="2400"/>
              <a:t> de la </a:t>
            </a:r>
            <a:r>
              <a:rPr lang="en-US" sz="2400" err="1"/>
              <a:t>temperatura</a:t>
            </a:r>
            <a:r>
              <a:rPr lang="en-US" sz="2400"/>
              <a:t> global </a:t>
            </a:r>
            <a:r>
              <a:rPr lang="en-US" sz="2400" err="1"/>
              <a:t>debido</a:t>
            </a:r>
            <a:r>
              <a:rPr lang="en-US" sz="2400"/>
              <a:t> a la </a:t>
            </a:r>
            <a:r>
              <a:rPr lang="en-US" sz="2400" err="1"/>
              <a:t>actividad</a:t>
            </a:r>
            <a:r>
              <a:rPr lang="en-US" sz="2400"/>
              <a:t> humana (</a:t>
            </a:r>
            <a:r>
              <a:rPr lang="en-US" sz="2400" err="1"/>
              <a:t>quema</a:t>
            </a:r>
            <a:r>
              <a:rPr lang="en-US" sz="2400"/>
              <a:t> de combustibles </a:t>
            </a:r>
            <a:r>
              <a:rPr lang="en-US" sz="2400" err="1"/>
              <a:t>fósiles</a:t>
            </a:r>
            <a:r>
              <a:rPr lang="en-US" sz="2400"/>
              <a:t>, </a:t>
            </a:r>
            <a:r>
              <a:rPr lang="en-US" sz="2400" err="1"/>
              <a:t>deforestación</a:t>
            </a:r>
            <a:r>
              <a:rPr lang="en-US" sz="2400"/>
              <a:t>).</a:t>
            </a:r>
          </a:p>
          <a:p>
            <a:pPr>
              <a:buFont typeface=""/>
              <a:buChar char="•"/>
            </a:pPr>
            <a:endParaRPr lang="en-US" sz="2400"/>
          </a:p>
          <a:p>
            <a:pPr marL="228600" indent="-228600">
              <a:buFont typeface=""/>
              <a:buChar char="•"/>
            </a:pPr>
            <a:r>
              <a:rPr lang="en-US" sz="2400" b="1"/>
              <a:t>Causas </a:t>
            </a:r>
            <a:r>
              <a:rPr lang="en-US" sz="2400" b="1" err="1"/>
              <a:t>principales</a:t>
            </a:r>
            <a:r>
              <a:rPr lang="en-US" sz="2400" b="1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Quema de combustibles </a:t>
            </a:r>
            <a:r>
              <a:rPr lang="en-US" sz="2400" err="1"/>
              <a:t>fósiles</a:t>
            </a:r>
            <a:r>
              <a:rPr lang="en-US" sz="240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 err="1"/>
              <a:t>Deforestación</a:t>
            </a:r>
            <a:r>
              <a:rPr lang="en-US" sz="240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Agricultura industrial.</a:t>
            </a:r>
          </a:p>
          <a:p>
            <a:pPr marL="228600" lvl="1" indent="-228600">
              <a:buFont typeface=""/>
              <a:buChar char="•"/>
            </a:pPr>
            <a:endParaRPr lang="en-US" sz="2400"/>
          </a:p>
          <a:p>
            <a:pPr marL="228600" indent="-228600">
              <a:buFont typeface=""/>
              <a:buChar char="•"/>
            </a:pPr>
            <a:r>
              <a:rPr lang="en-US" sz="2400" b="1" err="1"/>
              <a:t>Estadísticas</a:t>
            </a:r>
            <a:r>
              <a:rPr lang="en-US" sz="2400" b="1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La </a:t>
            </a:r>
            <a:r>
              <a:rPr lang="en-US" sz="2400" err="1"/>
              <a:t>temperatura</a:t>
            </a:r>
            <a:r>
              <a:rPr lang="en-US" sz="2400"/>
              <a:t> global ha </a:t>
            </a:r>
            <a:r>
              <a:rPr lang="en-US" sz="2400" err="1"/>
              <a:t>aumentado</a:t>
            </a:r>
            <a:r>
              <a:rPr lang="en-US" sz="2400"/>
              <a:t> </a:t>
            </a:r>
            <a:r>
              <a:rPr lang="en-US" sz="2400" b="1"/>
              <a:t>1.1°C</a:t>
            </a:r>
            <a:r>
              <a:rPr lang="en-US" sz="2400"/>
              <a:t> </a:t>
            </a:r>
            <a:r>
              <a:rPr lang="en-US" sz="2400" err="1"/>
              <a:t>desde</a:t>
            </a:r>
            <a:r>
              <a:rPr lang="en-US" sz="2400"/>
              <a:t> 1880.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El </a:t>
            </a:r>
            <a:r>
              <a:rPr lang="en-US" sz="2400" err="1"/>
              <a:t>nivel</a:t>
            </a:r>
            <a:r>
              <a:rPr lang="en-US" sz="2400"/>
              <a:t> del mar ha </a:t>
            </a:r>
            <a:r>
              <a:rPr lang="en-US" sz="2400" err="1"/>
              <a:t>subido</a:t>
            </a:r>
            <a:r>
              <a:rPr lang="en-US" sz="2400"/>
              <a:t> </a:t>
            </a:r>
            <a:r>
              <a:rPr lang="en-US" sz="2400" b="1"/>
              <a:t>20 cm</a:t>
            </a:r>
            <a:r>
              <a:rPr lang="en-US" sz="2400"/>
              <a:t> </a:t>
            </a:r>
            <a:r>
              <a:rPr lang="en-US" sz="2400" err="1"/>
              <a:t>desde</a:t>
            </a:r>
            <a:r>
              <a:rPr lang="en-US" sz="2400"/>
              <a:t> 1880.</a:t>
            </a:r>
          </a:p>
        </p:txBody>
      </p:sp>
      <p:pic>
        <p:nvPicPr>
          <p:cNvPr id="5" name="Imagen 4" descr="El cambio climatico | Slide Set">
            <a:extLst>
              <a:ext uri="{FF2B5EF4-FFF2-40B4-BE49-F238E27FC236}">
                <a16:creationId xmlns:a16="http://schemas.microsoft.com/office/drawing/2014/main" id="{6860E835-C291-AFF1-15ED-CB00602C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85" y="364814"/>
            <a:ext cx="2617496" cy="2134440"/>
          </a:xfrm>
          <a:prstGeom prst="rect">
            <a:avLst/>
          </a:prstGeom>
        </p:spPr>
      </p:pic>
      <p:pic>
        <p:nvPicPr>
          <p:cNvPr id="6" name="Imagen 5" descr="Causas del cambio Climático – México ante el cambio climático">
            <a:extLst>
              <a:ext uri="{FF2B5EF4-FFF2-40B4-BE49-F238E27FC236}">
                <a16:creationId xmlns:a16="http://schemas.microsoft.com/office/drawing/2014/main" id="{F07EB02D-EFE0-0CE7-9B7E-9289076B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8" y="2491176"/>
            <a:ext cx="3400095" cy="1901923"/>
          </a:xfrm>
          <a:prstGeom prst="rect">
            <a:avLst/>
          </a:prstGeom>
        </p:spPr>
      </p:pic>
      <p:pic>
        <p:nvPicPr>
          <p:cNvPr id="7" name="Imagen 6" descr="La evolución de la temperatura global desde 1950 - Mapas de El Orden Mundial  - EOM">
            <a:extLst>
              <a:ext uri="{FF2B5EF4-FFF2-40B4-BE49-F238E27FC236}">
                <a16:creationId xmlns:a16="http://schemas.microsoft.com/office/drawing/2014/main" id="{78D50E0B-3AD1-721B-9788-BA99C2F3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66" y="4627142"/>
            <a:ext cx="2743199" cy="18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1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10 efectos del cambio climático - Resumen y vídeos">
            <a:extLst>
              <a:ext uri="{FF2B5EF4-FFF2-40B4-BE49-F238E27FC236}">
                <a16:creationId xmlns:a16="http://schemas.microsoft.com/office/drawing/2014/main" id="{D8D1707A-77E0-6AC9-8223-189D7096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37" r="31685" b="-1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0BAC60-8F40-2071-D6E2-BEE02DB1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ES" b="1">
                <a:ea typeface="+mj-lt"/>
                <a:cs typeface="+mj-lt"/>
              </a:rPr>
              <a:t>Impactos del Cambio Climático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D63-C8F9-2BDA-D722-CEAE9D23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>
                <a:ea typeface="+mn-lt"/>
                <a:cs typeface="+mn-lt"/>
              </a:rPr>
              <a:t>Aumento de la temperatura global:</a:t>
            </a:r>
            <a:r>
              <a:rPr lang="es-ES" sz="1400">
                <a:ea typeface="+mn-lt"/>
                <a:cs typeface="+mn-lt"/>
              </a:rPr>
              <a:t> Se han registrado </a:t>
            </a:r>
            <a:r>
              <a:rPr lang="es-ES" sz="1400" b="1">
                <a:ea typeface="+mn-lt"/>
                <a:cs typeface="+mn-lt"/>
              </a:rPr>
              <a:t>olas de calor más intensas</a:t>
            </a:r>
            <a:r>
              <a:rPr lang="es-ES" sz="1400">
                <a:ea typeface="+mn-lt"/>
                <a:cs typeface="+mn-lt"/>
              </a:rPr>
              <a:t> en muchas partes del mundo, lo que afecta la salud humana y la biodiversidad.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Desastres naturales:</a:t>
            </a:r>
            <a:r>
              <a:rPr lang="es-ES" sz="1400">
                <a:ea typeface="+mn-lt"/>
                <a:cs typeface="+mn-lt"/>
              </a:rPr>
              <a:t> La frecuencia de fenómenos climáticos extremos, como </a:t>
            </a:r>
            <a:r>
              <a:rPr lang="es-ES" sz="1400" b="1">
                <a:ea typeface="+mn-lt"/>
                <a:cs typeface="+mn-lt"/>
              </a:rPr>
              <a:t>huracanes, incendios forestales y sequías</a:t>
            </a:r>
            <a:r>
              <a:rPr lang="es-ES" sz="1400">
                <a:ea typeface="+mn-lt"/>
                <a:cs typeface="+mn-lt"/>
              </a:rPr>
              <a:t>, ha aumentado. Ejemplos: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Huracán Katrina (2005)</a:t>
            </a:r>
            <a:r>
              <a:rPr lang="es-ES" sz="1400">
                <a:ea typeface="+mn-lt"/>
                <a:cs typeface="+mn-lt"/>
              </a:rPr>
              <a:t> en EE.UU. y </a:t>
            </a:r>
            <a:r>
              <a:rPr lang="es-ES" sz="1400" b="1">
                <a:ea typeface="+mn-lt"/>
                <a:cs typeface="+mn-lt"/>
              </a:rPr>
              <a:t>Huracán María (2017)</a:t>
            </a:r>
            <a:r>
              <a:rPr lang="es-ES" sz="1400">
                <a:ea typeface="+mn-lt"/>
                <a:cs typeface="+mn-lt"/>
              </a:rPr>
              <a:t> en Puerto Rico.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Incendios forestales en Australia (2019-2020)</a:t>
            </a:r>
            <a:r>
              <a:rPr lang="es-ES" sz="1400">
                <a:ea typeface="+mn-lt"/>
                <a:cs typeface="+mn-lt"/>
              </a:rPr>
              <a:t> y en California.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Impacto en la biodiversidad:</a:t>
            </a:r>
            <a:r>
              <a:rPr lang="es-ES" sz="1400">
                <a:ea typeface="+mn-lt"/>
                <a:cs typeface="+mn-lt"/>
              </a:rPr>
              <a:t> Muchas especies de animales y plantas están desapareciendo debido a la pérdida de hábitats y cambios en los ecosistemas.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1880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2F745-5177-A641-073C-376B733E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s-ES" b="1">
                <a:ea typeface="+mj-lt"/>
                <a:cs typeface="+mj-lt"/>
              </a:rPr>
              <a:t>¿Por Qué Debemos Actuar?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3DD-E5D3-2E7E-C55C-8F32B96E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b="1">
                <a:ea typeface="+mn-lt"/>
                <a:cs typeface="+mn-lt"/>
              </a:rPr>
              <a:t>Somos la generación del futuro:</a:t>
            </a:r>
            <a:r>
              <a:rPr lang="es-ES" sz="1500">
                <a:ea typeface="+mn-lt"/>
                <a:cs typeface="+mn-lt"/>
              </a:rPr>
              <a:t> Las decisiones que tomemos hoy determinarán la calidad del mundo que heredarán las futuras generaciones.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Poder de los jóvenes:</a:t>
            </a:r>
            <a:r>
              <a:rPr lang="es-ES" sz="1500">
                <a:ea typeface="+mn-lt"/>
                <a:cs typeface="+mn-lt"/>
              </a:rPr>
              <a:t> Los estudiantes de bachillerato son líderes del futuro, con la energía y creatividad para movilizarse, educar a otros y abogar por un futuro sostenible.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Responsabilidad:</a:t>
            </a:r>
            <a:r>
              <a:rPr lang="es-ES" sz="1500">
                <a:ea typeface="+mn-lt"/>
                <a:cs typeface="+mn-lt"/>
              </a:rPr>
              <a:t> Como estudiantes, debemos ser conscientes de que es crucial tomar acción para proteger el planeta.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5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Estímulos, fundamentales para combatir el cambio climático - Gaceta UNAM">
            <a:extLst>
              <a:ext uri="{FF2B5EF4-FFF2-40B4-BE49-F238E27FC236}">
                <a16:creationId xmlns:a16="http://schemas.microsoft.com/office/drawing/2014/main" id="{27CDB758-BBC8-251E-7262-FD116879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950826"/>
            <a:ext cx="4744154" cy="26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A562-1807-F561-C151-289D0A7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7589"/>
            <a:ext cx="10018713" cy="1752599"/>
          </a:xfrm>
        </p:spPr>
        <p:txBody>
          <a:bodyPr/>
          <a:lstStyle/>
          <a:p>
            <a:pPr algn="l"/>
            <a:r>
              <a:rPr lang="es-ES" b="1">
                <a:ea typeface="+mj-lt"/>
                <a:cs typeface="+mj-lt"/>
              </a:rPr>
              <a:t>Acciones que Podemos Tomar</a:t>
            </a:r>
            <a:endParaRPr lang="es-ES" b="1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09208C3-6452-983A-1FA7-3FBEB25DB8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1276683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65FCDCE-5AE8-F9DD-6198-D2530AE27E14}"/>
              </a:ext>
            </a:extLst>
          </p:cNvPr>
          <p:cNvSpPr txBox="1"/>
          <p:nvPr/>
        </p:nvSpPr>
        <p:spPr>
          <a:xfrm>
            <a:off x="1313102" y="3505753"/>
            <a:ext cx="77135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000" b="1"/>
              <a:t>Conclusión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05A0BE-6CFA-FF7A-F36B-BED59733F6A1}"/>
              </a:ext>
            </a:extLst>
          </p:cNvPr>
          <p:cNvSpPr txBox="1"/>
          <p:nvPr/>
        </p:nvSpPr>
        <p:spPr>
          <a:xfrm>
            <a:off x="1483894" y="4214279"/>
            <a:ext cx="6900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ea typeface="+mn-lt"/>
                <a:cs typeface="+mn-lt"/>
              </a:rPr>
              <a:t>El cambio climático es un desafío urgente, pero no es tarde para actuar. Como estudiantes de bachillerato, debemos ser parte de la solución, promoviendo hábitos sostenibles y educando a otros. ¡Es hora de que tomemos acción y construyamos un futuro más verde y justo para todos!</a:t>
            </a:r>
            <a:endParaRPr lang="es-ES" sz="2400"/>
          </a:p>
        </p:txBody>
      </p:sp>
      <p:pic>
        <p:nvPicPr>
          <p:cNvPr id="9" name="Imagen 8" descr="5 áreas clave que las marcas deberán abordar para combatir el cambio  climático en los próximos años - ANDA">
            <a:extLst>
              <a:ext uri="{FF2B5EF4-FFF2-40B4-BE49-F238E27FC236}">
                <a16:creationId xmlns:a16="http://schemas.microsoft.com/office/drawing/2014/main" id="{1A4D2133-9039-0FF9-5D00-598C8249B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441762"/>
            <a:ext cx="3704897" cy="1941129"/>
          </a:xfrm>
          <a:prstGeom prst="rect">
            <a:avLst/>
          </a:prstGeom>
        </p:spPr>
      </p:pic>
      <p:pic>
        <p:nvPicPr>
          <p:cNvPr id="11" name="Imagen 10" descr="Personas desplazadas: resiliencia que ayuda a mitigar el cambio climático -  Mexico Social">
            <a:extLst>
              <a:ext uri="{FF2B5EF4-FFF2-40B4-BE49-F238E27FC236}">
                <a16:creationId xmlns:a16="http://schemas.microsoft.com/office/drawing/2014/main" id="{783BE777-3782-4F75-C1C8-7B0C5ED7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952" y="2698531"/>
            <a:ext cx="2743200" cy="1828800"/>
          </a:xfrm>
          <a:prstGeom prst="rect">
            <a:avLst/>
          </a:prstGeom>
        </p:spPr>
      </p:pic>
      <p:pic>
        <p:nvPicPr>
          <p:cNvPr id="12" name="Imagen 11" descr="Cambio climático: 10 cosas que puedes hacer para ayudar a frenarlo">
            <a:extLst>
              <a:ext uri="{FF2B5EF4-FFF2-40B4-BE49-F238E27FC236}">
                <a16:creationId xmlns:a16="http://schemas.microsoft.com/office/drawing/2014/main" id="{F1A65C08-468A-8DA4-395D-CE8B759A57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7759" y="4923414"/>
            <a:ext cx="2474379" cy="18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Mi proyecto social Cambio por el clima </vt:lpstr>
      <vt:lpstr>PowerPoint Presentation</vt:lpstr>
      <vt:lpstr>Impactos del Cambio Climático</vt:lpstr>
      <vt:lpstr>¿Por Qué Debemos Actuar?</vt:lpstr>
      <vt:lpstr>Acciones que Podemos Tomar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2025-06-04T19:06:27Z</dcterms:created>
  <dcterms:modified xsi:type="dcterms:W3CDTF">2025-06-04T19:52:05Z</dcterms:modified>
</cp:coreProperties>
</file>