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59B5-E54A-4A7F-8A44-E13D01FF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CB7799-8E92-450E-8577-B718BEADE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05559-E2EF-4450-98A9-CC29AD04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3ED11-A428-414D-B66C-BD087AA4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58C27-81B4-461C-A4F9-321308E2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09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D4E0D-29E9-40E0-9975-C2A9A92A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2EBDE-1B3B-4C5D-82FF-BD2C7353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8A364-5722-4756-BF0A-66C7504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98B80-01B6-49EB-845C-774B1328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172A8-26B6-452F-8594-0D05C950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76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8DB8C7-B685-4C1A-887C-1B4F65478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71EB12-0FF4-4546-9C73-254F7C0B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48EC-83AF-4C77-A56B-26B382C7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0F4A7-0E45-471A-8C20-5D8DE6A9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C157B-ECEE-47AE-9E9F-E30D4CDD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54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5785D-D037-4D3B-A377-82D9CB80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E2CE1-7A4E-4A1C-B388-41E632A8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5DE84-375A-47E6-A30C-A0912340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DF45A-D698-43D9-86B9-D5B3B04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F81F1-C824-4304-85A6-772B5A30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4097-0916-4799-A467-7639EEB6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F590AC-9BCE-4146-B1F1-BBEE56B7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B8B41-A6C4-4D7B-ADD9-2FBA0875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30C51-176C-4A64-89B1-14D0A37A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2962F-655E-4E8F-8892-1E097555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3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B990A-ACA2-4584-860A-E4BE7DB1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BC788-C403-4259-B4B8-50145D8D0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76BCC0-4189-4B12-B5C7-40BA58BD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8E707B-D699-4BE6-A643-FCCDD7E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8031E-7478-43DF-8213-07A45AF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C9590C-0D9D-4129-ADEB-20E6E3F7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9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63602-9CDF-42D9-918C-85A91FB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A5F15-8C14-408B-AB9A-2EE109D2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3DC750-D4BD-4BF8-AE95-53E9A446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BDC44E-908E-4777-88F9-49C8E5C78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10AF5D-F1E0-4AA0-BB2C-4E1B68B6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F679EA-CA34-4972-9A8C-0322DDC6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A272B0-53D2-4511-916D-EDDD6663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6F5D2E-FED9-4859-B606-0F55E4A3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8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A367-8174-42CC-AFBA-5DAB8513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5D5DDA-43D4-4D48-AEFE-55DC9BB0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490309-601C-4A70-B0B8-0BA26BC6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105110-29FD-48B4-9758-62CD1F9B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20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1B50E4-49EF-4342-9E56-83343281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DC67AE-27C4-401C-8D19-89A78DC4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02774-2B06-409C-B0E9-0D62E3C7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5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BC16B-4300-4493-BE6C-BF78BEA2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02338-183C-40B8-9143-EBE95785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025F4E-302D-4606-8B36-9CDF6133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6EFE2-EE3C-4C22-9006-F5A9DBFF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071F09-EB04-4463-931B-4375BC53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E204FC-685D-4587-8FF1-39BE8169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83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07DE-562A-4180-A9E4-C0A47382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615340-46A4-4079-89AE-C69312637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AE0348-20E0-46C2-94DA-59D35986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EFB74-A180-40D0-B58E-81E7A048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B7CA5C-561F-4742-8539-CA315823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CF13C3-8884-4FAA-BED0-20DC4B82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72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F502CB-EFF8-47FF-AA92-C95BFC8C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BE0C0-D494-42D2-B0E3-BAC57D92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CCE41-456C-47CF-AC75-451B59F16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A207-2BC1-4351-B23A-32DFB98B71DA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A9AF8-AA40-4DAD-A454-7C98485FD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CF32B-C5C7-42F5-84F7-253119228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C55C-0C39-43EF-B3F3-9CF20BB3D6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4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33C57-2696-486A-B6A6-966757BE0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FC345-1A33-48C4-9D68-6497AF1A7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07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603E7D-A400-42D4-85FC-020ECDEAD90C}"/>
              </a:ext>
            </a:extLst>
          </p:cNvPr>
          <p:cNvSpPr txBox="1"/>
          <p:nvPr/>
        </p:nvSpPr>
        <p:spPr>
          <a:xfrm>
            <a:off x="2382715" y="1477108"/>
            <a:ext cx="713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Explicar radiometría¿¿??</a:t>
            </a:r>
          </a:p>
        </p:txBody>
      </p:sp>
    </p:spTree>
    <p:extLst>
      <p:ext uri="{BB962C8B-B14F-4D97-AF65-F5344CB8AC3E}">
        <p14:creationId xmlns:p14="http://schemas.microsoft.com/office/powerpoint/2010/main" val="122367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603E7D-A400-42D4-85FC-020ECDEAD90C}"/>
              </a:ext>
            </a:extLst>
          </p:cNvPr>
          <p:cNvSpPr txBox="1"/>
          <p:nvPr/>
        </p:nvSpPr>
        <p:spPr>
          <a:xfrm>
            <a:off x="2382715" y="1477108"/>
            <a:ext cx="713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que usamos </a:t>
            </a:r>
            <a:r>
              <a:rPr lang="es-ES" dirty="0" err="1"/>
              <a:t>doñana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0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>
            <a:extLst>
              <a:ext uri="{FF2B5EF4-FFF2-40B4-BE49-F238E27FC236}">
                <a16:creationId xmlns:a16="http://schemas.microsoft.com/office/drawing/2014/main" id="{9F3F67F2-E7CF-4FCE-B0C2-8DEB2D31CDFA}"/>
              </a:ext>
            </a:extLst>
          </p:cNvPr>
          <p:cNvPicPr/>
          <p:nvPr/>
        </p:nvPicPr>
        <p:blipFill>
          <a:blip r:embed="rId2"/>
          <a:srcRect l="26899" t="4567" r="26091"/>
          <a:stretch/>
        </p:blipFill>
        <p:spPr>
          <a:xfrm>
            <a:off x="1608826" y="1622465"/>
            <a:ext cx="3821760" cy="3330720"/>
          </a:xfrm>
          <a:prstGeom prst="rect">
            <a:avLst/>
          </a:prstGeom>
          <a:ln w="0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09B2388-72D7-4586-8C1F-DA85C0651DA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89546" y="5046785"/>
            <a:ext cx="1587240" cy="799920"/>
          </a:xfrm>
          <a:prstGeom prst="rect">
            <a:avLst/>
          </a:prstGeom>
          <a:ln w="0">
            <a:noFill/>
          </a:ln>
        </p:spPr>
      </p:pic>
      <p:sp>
        <p:nvSpPr>
          <p:cNvPr id="6" name="Imagen 21">
            <a:extLst>
              <a:ext uri="{FF2B5EF4-FFF2-40B4-BE49-F238E27FC236}">
                <a16:creationId xmlns:a16="http://schemas.microsoft.com/office/drawing/2014/main" id="{4348784E-5376-44B5-B899-187A8741E806}"/>
              </a:ext>
            </a:extLst>
          </p:cNvPr>
          <p:cNvSpPr/>
          <p:nvPr/>
        </p:nvSpPr>
        <p:spPr>
          <a:xfrm>
            <a:off x="4356346" y="3492845"/>
            <a:ext cx="1982880" cy="1825839"/>
          </a:xfrm>
          <a:prstGeom prst="flowChartConnector">
            <a:avLst/>
          </a:prstGeom>
          <a:blipFill rotWithShape="0">
            <a:blip r:embed="rId4"/>
            <a:srcRect/>
            <a:stretch>
              <a:fillRect b="-25794"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Elipse 3">
            <a:extLst>
              <a:ext uri="{FF2B5EF4-FFF2-40B4-BE49-F238E27FC236}">
                <a16:creationId xmlns:a16="http://schemas.microsoft.com/office/drawing/2014/main" id="{4312B4FE-86D0-4E8A-AF93-6E445F3C0C99}"/>
              </a:ext>
            </a:extLst>
          </p:cNvPr>
          <p:cNvSpPr/>
          <p:nvPr/>
        </p:nvSpPr>
        <p:spPr>
          <a:xfrm>
            <a:off x="5543086" y="3872189"/>
            <a:ext cx="466920" cy="9394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s-E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" name="Elipse 10">
            <a:extLst>
              <a:ext uri="{FF2B5EF4-FFF2-40B4-BE49-F238E27FC236}">
                <a16:creationId xmlns:a16="http://schemas.microsoft.com/office/drawing/2014/main" id="{F523B398-4A70-469B-8359-1DAA599A3DF7}"/>
              </a:ext>
            </a:extLst>
          </p:cNvPr>
          <p:cNvSpPr/>
          <p:nvPr/>
        </p:nvSpPr>
        <p:spPr>
          <a:xfrm rot="3567000">
            <a:off x="4604225" y="4193355"/>
            <a:ext cx="611755" cy="847688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s-E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" name="Elipse 11">
            <a:extLst>
              <a:ext uri="{FF2B5EF4-FFF2-40B4-BE49-F238E27FC236}">
                <a16:creationId xmlns:a16="http://schemas.microsoft.com/office/drawing/2014/main" id="{ACB2EA35-9CAA-4EFF-AAA1-E0FB9CE20A77}"/>
              </a:ext>
            </a:extLst>
          </p:cNvPr>
          <p:cNvSpPr/>
          <p:nvPr/>
        </p:nvSpPr>
        <p:spPr>
          <a:xfrm rot="19620000">
            <a:off x="4756138" y="3585033"/>
            <a:ext cx="518999" cy="86800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s-E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0" name="Conector recto de flecha 14">
            <a:extLst>
              <a:ext uri="{FF2B5EF4-FFF2-40B4-BE49-F238E27FC236}">
                <a16:creationId xmlns:a16="http://schemas.microsoft.com/office/drawing/2014/main" id="{94D5BDAC-FA93-446F-933C-13E8EA69B60E}"/>
              </a:ext>
            </a:extLst>
          </p:cNvPr>
          <p:cNvSpPr/>
          <p:nvPr/>
        </p:nvSpPr>
        <p:spPr>
          <a:xfrm flipV="1">
            <a:off x="6005147" y="2922910"/>
            <a:ext cx="1875239" cy="14780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Conector recto de flecha 19">
            <a:extLst>
              <a:ext uri="{FF2B5EF4-FFF2-40B4-BE49-F238E27FC236}">
                <a16:creationId xmlns:a16="http://schemas.microsoft.com/office/drawing/2014/main" id="{F33B5524-557C-4ADA-9BF8-B22522DF54EC}"/>
              </a:ext>
            </a:extLst>
          </p:cNvPr>
          <p:cNvSpPr/>
          <p:nvPr/>
        </p:nvSpPr>
        <p:spPr>
          <a:xfrm flipV="1">
            <a:off x="5180024" y="4279805"/>
            <a:ext cx="2703601" cy="5318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5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-23760" rIns="90000" bIns="-2376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Imagen 16">
            <a:extLst>
              <a:ext uri="{FF2B5EF4-FFF2-40B4-BE49-F238E27FC236}">
                <a16:creationId xmlns:a16="http://schemas.microsoft.com/office/drawing/2014/main" id="{39E55354-68C7-41E8-BF01-C26DAC3521EC}"/>
              </a:ext>
            </a:extLst>
          </p:cNvPr>
          <p:cNvPicPr/>
          <p:nvPr/>
        </p:nvPicPr>
        <p:blipFill>
          <a:blip r:embed="rId5"/>
          <a:srcRect l="3671" t="4030" r="7712" b="3663"/>
          <a:stretch/>
        </p:blipFill>
        <p:spPr>
          <a:xfrm>
            <a:off x="7895596" y="2451005"/>
            <a:ext cx="2038271" cy="1041840"/>
          </a:xfrm>
          <a:prstGeom prst="rect">
            <a:avLst/>
          </a:prstGeom>
          <a:ln w="0">
            <a:noFill/>
          </a:ln>
        </p:spPr>
      </p:pic>
      <p:pic>
        <p:nvPicPr>
          <p:cNvPr id="13" name="Imagen 20">
            <a:extLst>
              <a:ext uri="{FF2B5EF4-FFF2-40B4-BE49-F238E27FC236}">
                <a16:creationId xmlns:a16="http://schemas.microsoft.com/office/drawing/2014/main" id="{651E3A58-7601-464D-B4F7-E95544B8916C}"/>
              </a:ext>
            </a:extLst>
          </p:cNvPr>
          <p:cNvPicPr/>
          <p:nvPr/>
        </p:nvPicPr>
        <p:blipFill>
          <a:blip r:embed="rId6"/>
          <a:srcRect l="5841" t="5802" r="8723" b="4668"/>
          <a:stretch/>
        </p:blipFill>
        <p:spPr>
          <a:xfrm>
            <a:off x="7907560" y="1101545"/>
            <a:ext cx="2026307" cy="1041840"/>
          </a:xfrm>
          <a:prstGeom prst="rect">
            <a:avLst/>
          </a:prstGeom>
          <a:ln w="0">
            <a:noFill/>
          </a:ln>
        </p:spPr>
      </p:pic>
      <p:pic>
        <p:nvPicPr>
          <p:cNvPr id="14" name="Imagen 25">
            <a:extLst>
              <a:ext uri="{FF2B5EF4-FFF2-40B4-BE49-F238E27FC236}">
                <a16:creationId xmlns:a16="http://schemas.microsoft.com/office/drawing/2014/main" id="{868FE317-FD70-423D-94F0-74FC4B7785DC}"/>
              </a:ext>
            </a:extLst>
          </p:cNvPr>
          <p:cNvPicPr/>
          <p:nvPr/>
        </p:nvPicPr>
        <p:blipFill>
          <a:blip r:embed="rId7"/>
          <a:srcRect l="4018" t="5412" r="8857" b="5802"/>
          <a:stretch/>
        </p:blipFill>
        <p:spPr>
          <a:xfrm>
            <a:off x="7924486" y="3802456"/>
            <a:ext cx="2083860" cy="1041840"/>
          </a:xfrm>
          <a:prstGeom prst="rect">
            <a:avLst/>
          </a:prstGeom>
          <a:ln w="0">
            <a:noFill/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A61B60-EBEE-402C-94E2-35AF48F9C504}"/>
              </a:ext>
            </a:extLst>
          </p:cNvPr>
          <p:cNvSpPr/>
          <p:nvPr/>
        </p:nvSpPr>
        <p:spPr>
          <a:xfrm>
            <a:off x="6912706" y="4490225"/>
            <a:ext cx="515880" cy="51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_tradnl" sz="2800" b="1" strike="noStrike" spc="-1" dirty="0" err="1">
                <a:solidFill>
                  <a:srgbClr val="00B050"/>
                </a:solidFill>
                <a:latin typeface="Arial"/>
              </a:rPr>
              <a:t>L</a:t>
            </a:r>
            <a:r>
              <a:rPr lang="es-ES_tradnl" sz="1800" b="1" strike="noStrike" spc="-1" dirty="0" err="1">
                <a:solidFill>
                  <a:srgbClr val="00B050"/>
                </a:solidFill>
                <a:latin typeface="Arial"/>
              </a:rPr>
              <a:t>t</a:t>
            </a:r>
            <a:endParaRPr lang="en-US" sz="1800" b="0" strike="noStrike" spc="-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B049BA-8A81-40A3-9D9C-610A475D6B13}"/>
              </a:ext>
            </a:extLst>
          </p:cNvPr>
          <p:cNvSpPr/>
          <p:nvPr/>
        </p:nvSpPr>
        <p:spPr>
          <a:xfrm>
            <a:off x="7367746" y="2031065"/>
            <a:ext cx="515880" cy="51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_tradnl" sz="2800" b="1" strike="noStrike" spc="-1" dirty="0">
                <a:solidFill>
                  <a:srgbClr val="0070C0"/>
                </a:solidFill>
                <a:latin typeface="Arial"/>
              </a:rPr>
              <a:t>L</a:t>
            </a:r>
            <a:r>
              <a:rPr lang="es-ES_tradnl" sz="1800" b="1" strike="noStrike" spc="-1" dirty="0">
                <a:solidFill>
                  <a:srgbClr val="0070C0"/>
                </a:solidFill>
                <a:latin typeface="Arial"/>
              </a:rPr>
              <a:t>i</a:t>
            </a:r>
            <a:endParaRPr lang="en-US" sz="18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53035FE-B8D8-4D68-8E92-D64BB66E726C}"/>
              </a:ext>
            </a:extLst>
          </p:cNvPr>
          <p:cNvSpPr/>
          <p:nvPr/>
        </p:nvSpPr>
        <p:spPr>
          <a:xfrm>
            <a:off x="7166146" y="3363065"/>
            <a:ext cx="613800" cy="51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4101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_tradnl" sz="2800" b="1" strike="noStrike" spc="-1" dirty="0">
                <a:solidFill>
                  <a:srgbClr val="FF0000"/>
                </a:solidFill>
                <a:latin typeface="Arial"/>
              </a:rPr>
              <a:t>Ed</a:t>
            </a:r>
            <a:endParaRPr lang="en-US" sz="2800" b="0" strike="noStrike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CuadroTexto 1">
            <a:extLst>
              <a:ext uri="{FF2B5EF4-FFF2-40B4-BE49-F238E27FC236}">
                <a16:creationId xmlns:a16="http://schemas.microsoft.com/office/drawing/2014/main" id="{D514EC05-FD18-4EBC-9BFA-B33140F5B17D}"/>
              </a:ext>
            </a:extLst>
          </p:cNvPr>
          <p:cNvSpPr/>
          <p:nvPr/>
        </p:nvSpPr>
        <p:spPr>
          <a:xfrm>
            <a:off x="396139" y="304544"/>
            <a:ext cx="3993480" cy="829543"/>
          </a:xfrm>
          <a:prstGeom prst="rect">
            <a:avLst/>
          </a:prstGeom>
          <a:noFill/>
          <a:ln w="28575">
            <a:solidFill>
              <a:srgbClr val="0000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 dirty="0" err="1">
                <a:solidFill>
                  <a:srgbClr val="000090"/>
                </a:solidFill>
                <a:latin typeface="Arial"/>
              </a:rPr>
              <a:t>TriOS</a:t>
            </a:r>
            <a:r>
              <a:rPr lang="en-US" sz="1600" b="1" strike="noStrike" spc="-1" dirty="0">
                <a:solidFill>
                  <a:srgbClr val="000090"/>
                </a:solidFill>
                <a:latin typeface="Arial"/>
              </a:rPr>
              <a:t> RAMSES (</a:t>
            </a:r>
            <a:r>
              <a:rPr lang="en-US" sz="1600" b="1" strike="noStrike" spc="-1" dirty="0" err="1">
                <a:solidFill>
                  <a:srgbClr val="000090"/>
                </a:solidFill>
                <a:latin typeface="Arial"/>
              </a:rPr>
              <a:t>Rastede</a:t>
            </a:r>
            <a:r>
              <a:rPr lang="en-US" sz="1600" b="1" strike="noStrike" spc="-1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US" sz="1600" b="1" strike="noStrike" spc="-1" dirty="0" err="1">
                <a:solidFill>
                  <a:srgbClr val="000090"/>
                </a:solidFill>
                <a:latin typeface="Arial"/>
              </a:rPr>
              <a:t>Alemania</a:t>
            </a:r>
            <a:r>
              <a:rPr lang="en-US" sz="1600" b="1" strike="noStrike" spc="-1" dirty="0">
                <a:solidFill>
                  <a:srgbClr val="000090"/>
                </a:solidFill>
                <a:latin typeface="Arial"/>
              </a:rPr>
              <a:t>) 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90"/>
                </a:solidFill>
                <a:latin typeface="Arial"/>
              </a:rPr>
              <a:t>1 </a:t>
            </a:r>
            <a:r>
              <a:rPr lang="en-US" sz="1600" b="1" strike="noStrike" spc="-1" dirty="0" err="1">
                <a:solidFill>
                  <a:srgbClr val="000090"/>
                </a:solidFill>
                <a:latin typeface="Arial"/>
              </a:rPr>
              <a:t>Irradiancia</a:t>
            </a:r>
            <a:r>
              <a:rPr lang="en-US" sz="1600" b="1" strike="noStrike" spc="-1" dirty="0">
                <a:solidFill>
                  <a:srgbClr val="000090"/>
                </a:solidFill>
                <a:latin typeface="Arial"/>
              </a:rPr>
              <a:t>(RAMSES-ACC) 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90"/>
                </a:solidFill>
                <a:latin typeface="Arial"/>
              </a:rPr>
              <a:t>2 </a:t>
            </a:r>
            <a:r>
              <a:rPr lang="en-US" sz="1600" b="1" strike="noStrike" spc="-1" dirty="0" err="1">
                <a:solidFill>
                  <a:srgbClr val="000090"/>
                </a:solidFill>
                <a:latin typeface="Arial"/>
              </a:rPr>
              <a:t>Radiancia</a:t>
            </a:r>
            <a:r>
              <a:rPr lang="en-US" sz="1600" b="1" strike="noStrike" spc="-1" dirty="0">
                <a:solidFill>
                  <a:srgbClr val="000090"/>
                </a:solidFill>
                <a:latin typeface="Arial"/>
              </a:rPr>
              <a:t> (RAMSES-ARC)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FC26021-B4D4-48C1-A066-2FDD82548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217" y="152452"/>
            <a:ext cx="1683870" cy="71221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CC086D5-B4D5-4F99-AB1C-6E8086051DD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4285" r="50203"/>
          <a:stretch>
            <a:fillRect/>
          </a:stretch>
        </p:blipFill>
        <p:spPr bwMode="auto">
          <a:xfrm>
            <a:off x="5441045" y="1622465"/>
            <a:ext cx="1471661" cy="1300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onector recto de flecha 9">
            <a:extLst>
              <a:ext uri="{FF2B5EF4-FFF2-40B4-BE49-F238E27FC236}">
                <a16:creationId xmlns:a16="http://schemas.microsoft.com/office/drawing/2014/main" id="{16CE5C79-69F1-451F-A431-20F3246AFF77}"/>
              </a:ext>
            </a:extLst>
          </p:cNvPr>
          <p:cNvSpPr/>
          <p:nvPr/>
        </p:nvSpPr>
        <p:spPr>
          <a:xfrm flipV="1">
            <a:off x="5183266" y="1686545"/>
            <a:ext cx="2703600" cy="210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70C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CuadroTexto 1">
            <a:extLst>
              <a:ext uri="{FF2B5EF4-FFF2-40B4-BE49-F238E27FC236}">
                <a16:creationId xmlns:a16="http://schemas.microsoft.com/office/drawing/2014/main" id="{F8CC415B-DDC2-490B-A8C7-ABA5191F58DD}"/>
              </a:ext>
            </a:extLst>
          </p:cNvPr>
          <p:cNvSpPr/>
          <p:nvPr/>
        </p:nvSpPr>
        <p:spPr>
          <a:xfrm>
            <a:off x="396139" y="5959297"/>
            <a:ext cx="4416712" cy="429433"/>
          </a:xfrm>
          <a:prstGeom prst="rect">
            <a:avLst/>
          </a:prstGeom>
          <a:noFill/>
          <a:ln w="28575">
            <a:solidFill>
              <a:srgbClr val="0000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00" b="1" strike="noStrike" spc="-1" dirty="0" err="1">
                <a:solidFill>
                  <a:srgbClr val="000090"/>
                </a:solidFill>
                <a:latin typeface="Arial"/>
              </a:rPr>
              <a:t>Protocolo</a:t>
            </a:r>
            <a:r>
              <a:rPr lang="en-US" sz="1100" b="1" strike="noStrike" spc="-1" dirty="0">
                <a:solidFill>
                  <a:srgbClr val="000090"/>
                </a:solidFill>
                <a:latin typeface="Arial"/>
              </a:rPr>
              <a:t> </a:t>
            </a:r>
            <a:r>
              <a:rPr lang="en-US" sz="1100" b="1" spc="-1" dirty="0">
                <a:solidFill>
                  <a:srgbClr val="000090"/>
                </a:solidFill>
                <a:latin typeface="Arial"/>
                <a:sym typeface="Wingdings" panose="05000000000000000000" pitchFamily="2" charset="2"/>
              </a:rPr>
              <a:t> “Protocols for Satellite Ocean </a:t>
            </a:r>
            <a:r>
              <a:rPr lang="en-US" sz="1100" b="1" spc="-1" dirty="0" err="1">
                <a:solidFill>
                  <a:srgbClr val="000090"/>
                </a:solidFill>
                <a:latin typeface="Arial"/>
                <a:sym typeface="Wingdings" panose="05000000000000000000" pitchFamily="2" charset="2"/>
              </a:rPr>
              <a:t>Colour</a:t>
            </a:r>
            <a:r>
              <a:rPr lang="en-US" sz="1100" b="1" spc="-1" dirty="0">
                <a:solidFill>
                  <a:srgbClr val="000090"/>
                </a:solidFill>
                <a:latin typeface="Arial"/>
                <a:sym typeface="Wingdings" panose="05000000000000000000" pitchFamily="2" charset="2"/>
              </a:rPr>
              <a:t> Data Validation: In Situ Optical Radiometry” (</a:t>
            </a:r>
            <a:r>
              <a:rPr lang="en-US" sz="1100" b="1" spc="-1" dirty="0" err="1">
                <a:solidFill>
                  <a:srgbClr val="000090"/>
                </a:solidFill>
                <a:latin typeface="Arial"/>
                <a:sym typeface="Wingdings" panose="05000000000000000000" pitchFamily="2" charset="2"/>
              </a:rPr>
              <a:t>Zibordi</a:t>
            </a:r>
            <a:r>
              <a:rPr lang="en-US" sz="1100" b="1" spc="-1" dirty="0">
                <a:solidFill>
                  <a:srgbClr val="000090"/>
                </a:solidFill>
                <a:latin typeface="Arial"/>
                <a:sym typeface="Wingdings" panose="05000000000000000000" pitchFamily="2" charset="2"/>
              </a:rPr>
              <a:t> et all, 2019)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3FB6FB2A-E33D-4417-B7FA-14AEF9F48CD0}"/>
              </a:ext>
            </a:extLst>
          </p:cNvPr>
          <p:cNvPicPr/>
          <p:nvPr/>
        </p:nvPicPr>
        <p:blipFill>
          <a:blip r:embed="rId10"/>
          <a:srcRect l="22489" t="4466" r="15484" b="5338"/>
          <a:stretch/>
        </p:blipFill>
        <p:spPr>
          <a:xfrm>
            <a:off x="10344152" y="4312690"/>
            <a:ext cx="1020230" cy="1918260"/>
          </a:xfrm>
          <a:prstGeom prst="rect">
            <a:avLst/>
          </a:prstGeom>
          <a:ln w="0">
            <a:noFill/>
          </a:ln>
        </p:spPr>
      </p:pic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00357D58-30B8-47C8-AE4F-B8ADC77BE977}"/>
              </a:ext>
            </a:extLst>
          </p:cNvPr>
          <p:cNvSpPr/>
          <p:nvPr/>
        </p:nvSpPr>
        <p:spPr>
          <a:xfrm>
            <a:off x="9349272" y="656628"/>
            <a:ext cx="1989761" cy="19296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0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AF75C0-402B-4097-BD76-F758C80B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22" y="1282852"/>
            <a:ext cx="6105075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A3563D-B54E-40A0-899F-87738B60FF65}"/>
              </a:ext>
            </a:extLst>
          </p:cNvPr>
          <p:cNvSpPr txBox="1"/>
          <p:nvPr/>
        </p:nvSpPr>
        <p:spPr>
          <a:xfrm>
            <a:off x="2039815" y="492369"/>
            <a:ext cx="837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Comenzar:</a:t>
            </a:r>
          </a:p>
        </p:txBody>
      </p:sp>
      <p:pic>
        <p:nvPicPr>
          <p:cNvPr id="1026" name="Picture 2" descr="Visual Studio Code launches as a snap">
            <a:extLst>
              <a:ext uri="{FF2B5EF4-FFF2-40B4-BE49-F238E27FC236}">
                <a16:creationId xmlns:a16="http://schemas.microsoft.com/office/drawing/2014/main" id="{F1B7EE6F-B4F6-44F4-B41A-5EFFFAA1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86" y="3679949"/>
            <a:ext cx="2391452" cy="11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storia de Python - Wikipedia, la enciclopedia libre">
            <a:extLst>
              <a:ext uri="{FF2B5EF4-FFF2-40B4-BE49-F238E27FC236}">
                <a16:creationId xmlns:a16="http://schemas.microsoft.com/office/drawing/2014/main" id="{FCCFA930-1138-493C-9D64-9691406C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8" y="2973179"/>
            <a:ext cx="1477108" cy="16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yder IDE · GitHub">
            <a:extLst>
              <a:ext uri="{FF2B5EF4-FFF2-40B4-BE49-F238E27FC236}">
                <a16:creationId xmlns:a16="http://schemas.microsoft.com/office/drawing/2014/main" id="{C789CFE4-C71B-4AB7-805A-A6C9D1F3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65" y="5215463"/>
            <a:ext cx="1187694" cy="118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0 razones para usar Github. Navegando por internet encontré una… | by Jose  Jan Pierre Sanchez Manosalva | Medium">
            <a:extLst>
              <a:ext uri="{FF2B5EF4-FFF2-40B4-BE49-F238E27FC236}">
                <a16:creationId xmlns:a16="http://schemas.microsoft.com/office/drawing/2014/main" id="{158DC417-8B83-4C2F-B96B-47209EE5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05" y="1233356"/>
            <a:ext cx="2170025" cy="8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38E4F75-DE05-4659-900F-5C5DF242F3C8}"/>
              </a:ext>
            </a:extLst>
          </p:cNvPr>
          <p:cNvSpPr txBox="1"/>
          <p:nvPr/>
        </p:nvSpPr>
        <p:spPr>
          <a:xfrm>
            <a:off x="844062" y="1450868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Info</a:t>
            </a:r>
            <a:r>
              <a:rPr lang="es-ES" dirty="0"/>
              <a:t> y datos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6D4D77-C611-4FAC-84E8-F6840771AC98}"/>
              </a:ext>
            </a:extLst>
          </p:cNvPr>
          <p:cNvSpPr txBox="1"/>
          <p:nvPr/>
        </p:nvSpPr>
        <p:spPr>
          <a:xfrm>
            <a:off x="5237812" y="1512423"/>
            <a:ext cx="366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https://github.com/Gonzalo-MF/Curso-NetOPS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AD8CBA-049B-4148-AB50-6966C7DE2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90" y="793390"/>
            <a:ext cx="1409897" cy="14098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33DF906-F11B-47C5-AF6E-ADBE8B826596}"/>
              </a:ext>
            </a:extLst>
          </p:cNvPr>
          <p:cNvSpPr txBox="1"/>
          <p:nvPr/>
        </p:nvSpPr>
        <p:spPr>
          <a:xfrm>
            <a:off x="844062" y="3599121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Lenguaje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792C49-F46A-4A1D-AF98-88BC2F8A6C1D}"/>
              </a:ext>
            </a:extLst>
          </p:cNvPr>
          <p:cNvSpPr txBox="1"/>
          <p:nvPr/>
        </p:nvSpPr>
        <p:spPr>
          <a:xfrm>
            <a:off x="4352192" y="5439978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Interfaz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E2FB76-9269-435E-88CC-4DC9E9A2E2B2}"/>
              </a:ext>
            </a:extLst>
          </p:cNvPr>
          <p:cNvSpPr txBox="1"/>
          <p:nvPr/>
        </p:nvSpPr>
        <p:spPr>
          <a:xfrm>
            <a:off x="9129346" y="4968124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Otros…</a:t>
            </a:r>
          </a:p>
        </p:txBody>
      </p:sp>
    </p:spTree>
    <p:extLst>
      <p:ext uri="{BB962C8B-B14F-4D97-AF65-F5344CB8AC3E}">
        <p14:creationId xmlns:p14="http://schemas.microsoft.com/office/powerpoint/2010/main" val="43510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603E7D-A400-42D4-85FC-020ECDEAD90C}"/>
              </a:ext>
            </a:extLst>
          </p:cNvPr>
          <p:cNvSpPr txBox="1"/>
          <p:nvPr/>
        </p:nvSpPr>
        <p:spPr>
          <a:xfrm>
            <a:off x="861646" y="756139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Preparación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CAFA13-4FE9-40F3-ADE8-26E38C97879D}"/>
              </a:ext>
            </a:extLst>
          </p:cNvPr>
          <p:cNvSpPr txBox="1"/>
          <p:nvPr/>
        </p:nvSpPr>
        <p:spPr>
          <a:xfrm>
            <a:off x="5120054" y="756139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Instalar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pic>
        <p:nvPicPr>
          <p:cNvPr id="2050" name="Picture 2" descr="Anaconda - Tecnología | Universidad de los Andes">
            <a:extLst>
              <a:ext uri="{FF2B5EF4-FFF2-40B4-BE49-F238E27FC236}">
                <a16:creationId xmlns:a16="http://schemas.microsoft.com/office/drawing/2014/main" id="{97BC39F0-2279-4BB4-9FC4-52DA6D04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08" y="526931"/>
            <a:ext cx="1534506" cy="7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E1CE2A2-D2E3-40B9-806E-85FC709EE609}"/>
              </a:ext>
            </a:extLst>
          </p:cNvPr>
          <p:cNvSpPr txBox="1"/>
          <p:nvPr/>
        </p:nvSpPr>
        <p:spPr>
          <a:xfrm>
            <a:off x="8110798" y="923136"/>
            <a:ext cx="3064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https://www.anaconda.com/download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2BAE36-9474-4555-8919-9238067D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1" y="2791389"/>
            <a:ext cx="3283332" cy="14465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12E175-8A27-46EF-8BA9-E44744274243}"/>
              </a:ext>
            </a:extLst>
          </p:cNvPr>
          <p:cNvSpPr txBox="1"/>
          <p:nvPr/>
        </p:nvSpPr>
        <p:spPr>
          <a:xfrm>
            <a:off x="861646" y="5125915"/>
            <a:ext cx="260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CONSEJOS </a:t>
            </a:r>
            <a:r>
              <a:rPr lang="es-ES" dirty="0" err="1"/>
              <a:t>windows</a:t>
            </a:r>
            <a:r>
              <a:rPr lang="es-ES" dirty="0"/>
              <a:t>:</a:t>
            </a:r>
          </a:p>
          <a:p>
            <a:r>
              <a:rPr lang="es-ES" dirty="0" err="1"/>
              <a:t>Dir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          cd</a:t>
            </a:r>
          </a:p>
          <a:p>
            <a:r>
              <a:rPr lang="es-ES" dirty="0" err="1">
                <a:sym typeface="Wingdings" panose="05000000000000000000" pitchFamily="2" charset="2"/>
              </a:rPr>
              <a:t>Dir</a:t>
            </a:r>
            <a:r>
              <a:rPr lang="es-ES" dirty="0">
                <a:sym typeface="Wingdings" panose="05000000000000000000" pitchFamily="2" charset="2"/>
              </a:rPr>
              <a:t>            cd ..</a:t>
            </a:r>
          </a:p>
          <a:p>
            <a:r>
              <a:rPr lang="es-ES" dirty="0"/>
              <a:t>Que hay?     </a:t>
            </a:r>
            <a:r>
              <a:rPr lang="es-ES" dirty="0" err="1"/>
              <a:t>dir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E5F5C-38CE-4944-B407-35AF4B3AEB13}"/>
              </a:ext>
            </a:extLst>
          </p:cNvPr>
          <p:cNvSpPr txBox="1"/>
          <p:nvPr/>
        </p:nvSpPr>
        <p:spPr>
          <a:xfrm>
            <a:off x="4533900" y="3244334"/>
            <a:ext cx="20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Enviromment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08D0D7-CD87-4C6F-ABA8-68E061C07EAA}"/>
              </a:ext>
            </a:extLst>
          </p:cNvPr>
          <p:cNvSpPr txBox="1"/>
          <p:nvPr/>
        </p:nvSpPr>
        <p:spPr>
          <a:xfrm>
            <a:off x="7244860" y="2725339"/>
            <a:ext cx="3064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conda</a:t>
            </a:r>
            <a:r>
              <a:rPr lang="es-ES" dirty="0"/>
              <a:t> –versión</a:t>
            </a:r>
          </a:p>
          <a:p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–n </a:t>
            </a:r>
            <a:r>
              <a:rPr lang="es-ES" dirty="0" err="1"/>
              <a:t>netops</a:t>
            </a:r>
            <a:endParaRPr lang="es-ES" dirty="0"/>
          </a:p>
          <a:p>
            <a:r>
              <a:rPr lang="es-ES" dirty="0" err="1"/>
              <a:t>conda</a:t>
            </a:r>
            <a:r>
              <a:rPr lang="es-ES" dirty="0"/>
              <a:t> actívate </a:t>
            </a:r>
            <a:r>
              <a:rPr lang="es-ES" dirty="0" err="1"/>
              <a:t>netops</a:t>
            </a:r>
            <a:endParaRPr lang="es-ES" dirty="0"/>
          </a:p>
          <a:p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Python</a:t>
            </a:r>
          </a:p>
          <a:p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spyder-kernels</a:t>
            </a:r>
            <a:r>
              <a:rPr lang="es-ES" dirty="0"/>
              <a:t>==2.4</a:t>
            </a:r>
          </a:p>
        </p:txBody>
      </p:sp>
    </p:spTree>
    <p:extLst>
      <p:ext uri="{BB962C8B-B14F-4D97-AF65-F5344CB8AC3E}">
        <p14:creationId xmlns:p14="http://schemas.microsoft.com/office/powerpoint/2010/main" val="204009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6B7E31-BD5B-452F-8596-D254F71FB031}"/>
              </a:ext>
            </a:extLst>
          </p:cNvPr>
          <p:cNvSpPr txBox="1"/>
          <p:nvPr/>
        </p:nvSpPr>
        <p:spPr>
          <a:xfrm>
            <a:off x="1732084" y="234754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Crear ¾ grupos de trabajo con distintos scripts y definiciones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Datos separados por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Filtrar medidas por </a:t>
            </a:r>
            <a:r>
              <a:rPr lang="es-ES" dirty="0" err="1"/>
              <a:t>angulo</a:t>
            </a:r>
            <a:r>
              <a:rPr lang="es-ES" dirty="0"/>
              <a:t> solar, hora y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13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6B7E31-BD5B-452F-8596-D254F71FB031}"/>
              </a:ext>
            </a:extLst>
          </p:cNvPr>
          <p:cNvSpPr txBox="1"/>
          <p:nvPr/>
        </p:nvSpPr>
        <p:spPr>
          <a:xfrm>
            <a:off x="1644161" y="113420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Limpiar matriz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Filtrar por hora/sol/ruido suelo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Convertir a </a:t>
            </a:r>
            <a:r>
              <a:rPr lang="es-ES" dirty="0" err="1"/>
              <a:t>rrs</a:t>
            </a:r>
            <a:r>
              <a:rPr lang="es-ES" dirty="0"/>
              <a:t> y </a:t>
            </a:r>
            <a:r>
              <a:rPr lang="es-ES" dirty="0" err="1"/>
              <a:t>ploteear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Hacer uno o mas índices y plotear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Max y min de </a:t>
            </a:r>
            <a:r>
              <a:rPr lang="es-ES" dirty="0" err="1"/>
              <a:t>chl</a:t>
            </a:r>
            <a:r>
              <a:rPr lang="es-ES" dirty="0"/>
              <a:t> y </a:t>
            </a:r>
            <a:r>
              <a:rPr lang="es-ES" dirty="0" err="1"/>
              <a:t>pcu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Plot</a:t>
            </a:r>
            <a:r>
              <a:rPr lang="es-ES" dirty="0"/>
              <a:t> temporal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Suavizado de ruido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Irrradianza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Comparativa </a:t>
            </a:r>
            <a:r>
              <a:rPr lang="es-ES" dirty="0" err="1"/>
              <a:t>rrs</a:t>
            </a:r>
            <a:r>
              <a:rPr lang="es-ES" dirty="0"/>
              <a:t> con </a:t>
            </a:r>
            <a:r>
              <a:rPr lang="es-ES" dirty="0" err="1"/>
              <a:t>lt</a:t>
            </a:r>
            <a:r>
              <a:rPr lang="es-ES" dirty="0"/>
              <a:t> y 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Ndci</a:t>
            </a:r>
            <a:r>
              <a:rPr lang="es-ES" dirty="0"/>
              <a:t> vs </a:t>
            </a:r>
            <a:r>
              <a:rPr lang="es-ES" dirty="0" err="1"/>
              <a:t>pcu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Sacar quizás algún </a:t>
            </a:r>
            <a:r>
              <a:rPr lang="es-ES" dirty="0" err="1"/>
              <a:t>sentinel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164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191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M</dc:creator>
  <cp:lastModifiedBy>Gonzalo M</cp:lastModifiedBy>
  <cp:revision>8</cp:revision>
  <dcterms:created xsi:type="dcterms:W3CDTF">2025-05-08T11:21:29Z</dcterms:created>
  <dcterms:modified xsi:type="dcterms:W3CDTF">2025-05-09T09:24:04Z</dcterms:modified>
</cp:coreProperties>
</file>