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713" r:id="rId4"/>
  </p:sldMasterIdLst>
  <p:sldIdLst>
    <p:sldId id="256" r:id="rId5"/>
    <p:sldId id="257" r:id="rId6"/>
    <p:sldId id="263" r:id="rId7"/>
    <p:sldId id="258" r:id="rId8"/>
    <p:sldId id="264" r:id="rId9"/>
    <p:sldId id="278" r:id="rId10"/>
    <p:sldId id="265" r:id="rId11"/>
    <p:sldId id="279" r:id="rId12"/>
    <p:sldId id="281" r:id="rId13"/>
    <p:sldId id="280" r:id="rId14"/>
    <p:sldId id="282" r:id="rId15"/>
    <p:sldId id="283" r:id="rId16"/>
    <p:sldId id="262" r:id="rId17"/>
  </p:sldIdLst>
  <p:sldSz cx="9144000" cy="5143500" type="screen16x9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nzalo M" initials="GM" lastIdx="1" clrIdx="0">
    <p:extLst>
      <p:ext uri="{19B8F6BF-5375-455C-9EA6-DF929625EA0E}">
        <p15:presenceInfo xmlns:p15="http://schemas.microsoft.com/office/powerpoint/2012/main" userId="Gonzalo 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B05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2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4T11:40:44.123" idx="1">
    <p:pos x="10" y="10"/>
    <p:text>acolite????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46E090E-6D5B-4361-AF31-5798E9D3619E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25044B5D-65CF-4A66-9A50-C0F0CD1FD4AF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E88A978-71A0-42AB-9185-4F7B399B493F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106EDC2-5E53-461D-98D6-12E4A20E3D13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0140DE78-918F-4625-A232-A051E61CE024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AD1A3D9D-4151-433B-9CD7-183D70B9752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6EE1C3CA-5645-4382-8683-8C840739DEA9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0A327ED-C81B-4A04-B2CE-79FC785A1E3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002E1ED-D5C5-4EC2-83F3-976C397CF3BE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1B6B443-B797-4796-848F-631050AFF68E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5CB02BE-0D24-4A40-893D-6560F6235AEF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7E4398A-BA0A-4B2E-8FFC-32832E723463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29FCEB-EF17-4C3A-92AA-ABE41A324473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17E0AF-CD81-4F55-A830-CAF15D97EC1D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408230-2C7B-4038-8A75-CA5394A64CE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6531F8-501A-4978-AD70-460E1AE8C220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044724D-1E7D-45A9-AC9D-19922E44084E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151DDE-083D-42D4-933A-19095C6DF1ED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B149203-AF72-4EC5-8906-B99341EE5C5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351622-7CA4-4DA2-803E-FE4783290AE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EA65FF-02F7-49AD-808F-9CD08E71F71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C7B2229-D0F5-487B-BC87-72A8F7C05C52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C4F7966-CC90-4646-9A8E-D1EF2D24E98E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C4464FC-963E-48E4-BA82-326BDC0B6602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1348DEF-C544-420F-8468-4AA5A960A574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10EF69C-0665-4697-8C71-F4194F236B8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20966FE-7857-476C-82F9-8CE7511439C0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61389EF-4574-4BDC-90D9-2F6CDDC664B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97F8D72-12AC-4DCF-A141-60FF9C272BA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386471-0F5E-4EB2-8295-FD25239D2A01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BE1BA17-9BEC-41F1-8556-A3DE3DC5D189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1EEFDF1-A9C6-43D9-925B-30E73474C04E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95D44E8-682E-4194-AB09-C84BF62845EE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101A91D-8C70-4B9D-96EF-FF55FEF44EEC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C81F068-357D-44CE-8D0F-5D766575E54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3E610F-EB70-421B-8FE3-AA7144C71E8C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s-E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s-E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hyperlink" Target="https://www.slidescarnival.com/" TargetMode="Externa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1;p2"/>
          <p:cNvSpPr/>
          <p:nvPr/>
        </p:nvSpPr>
        <p:spPr>
          <a:xfrm>
            <a:off x="7337520" y="4629960"/>
            <a:ext cx="95400" cy="9504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3840" rIns="90000" bIns="338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0" name="Google Shape;12;p2"/>
          <p:cNvSpPr/>
          <p:nvPr/>
        </p:nvSpPr>
        <p:spPr>
          <a:xfrm>
            <a:off x="7790400" y="4182480"/>
            <a:ext cx="95400" cy="9504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3840" rIns="90000" bIns="338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2" name="Google Shape;13;p2"/>
          <p:cNvSpPr/>
          <p:nvPr/>
        </p:nvSpPr>
        <p:spPr>
          <a:xfrm>
            <a:off x="8893080" y="3333240"/>
            <a:ext cx="56520" cy="5652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9800" rIns="90000" bIns="19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3" name="Google Shape;14;p2"/>
          <p:cNvSpPr/>
          <p:nvPr/>
        </p:nvSpPr>
        <p:spPr>
          <a:xfrm>
            <a:off x="8771400" y="4923720"/>
            <a:ext cx="95400" cy="9504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3840" rIns="90000" bIns="338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Google Shape;15;p2"/>
          <p:cNvSpPr/>
          <p:nvPr/>
        </p:nvSpPr>
        <p:spPr>
          <a:xfrm>
            <a:off x="2386440" y="507960"/>
            <a:ext cx="95400" cy="9504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3840" rIns="90000" bIns="338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5" name="Google Shape;16;p2"/>
          <p:cNvSpPr/>
          <p:nvPr/>
        </p:nvSpPr>
        <p:spPr>
          <a:xfrm>
            <a:off x="479520" y="2703960"/>
            <a:ext cx="95400" cy="9504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3840" rIns="90000" bIns="338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6" name="Google Shape;17;p2"/>
          <p:cNvSpPr/>
          <p:nvPr/>
        </p:nvSpPr>
        <p:spPr>
          <a:xfrm>
            <a:off x="261720" y="642960"/>
            <a:ext cx="95400" cy="9504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33840" rIns="90000" bIns="3384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7" name="Google Shape;18;p2"/>
          <p:cNvSpPr/>
          <p:nvPr/>
        </p:nvSpPr>
        <p:spPr>
          <a:xfrm>
            <a:off x="507240" y="1080720"/>
            <a:ext cx="191520" cy="191160"/>
          </a:xfrm>
          <a:prstGeom prst="ellipse">
            <a:avLst/>
          </a:prstGeom>
          <a:noFill/>
          <a:ln w="19050">
            <a:solidFill>
              <a:srgbClr val="0091E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7680" rIns="90000" bIns="676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8" name="Google Shape;19;p2"/>
          <p:cNvSpPr/>
          <p:nvPr/>
        </p:nvSpPr>
        <p:spPr>
          <a:xfrm>
            <a:off x="8313840" y="3625200"/>
            <a:ext cx="143280" cy="142920"/>
          </a:xfrm>
          <a:prstGeom prst="ellipse">
            <a:avLst/>
          </a:prstGeom>
          <a:noFill/>
          <a:ln w="19050">
            <a:solidFill>
              <a:srgbClr val="0091E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0400" rIns="90000" bIns="504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" name="Google Shape;20;p2"/>
          <p:cNvSpPr/>
          <p:nvPr/>
        </p:nvSpPr>
        <p:spPr>
          <a:xfrm>
            <a:off x="8883000" y="4186800"/>
            <a:ext cx="143280" cy="142920"/>
          </a:xfrm>
          <a:prstGeom prst="ellipse">
            <a:avLst/>
          </a:prstGeom>
          <a:noFill/>
          <a:ln w="19050">
            <a:solidFill>
              <a:srgbClr val="0091E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50400" rIns="90000" bIns="504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0" name="Google Shape;21;p2"/>
          <p:cNvSpPr/>
          <p:nvPr/>
        </p:nvSpPr>
        <p:spPr>
          <a:xfrm>
            <a:off x="158400" y="1596600"/>
            <a:ext cx="56520" cy="5652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9800" rIns="90000" bIns="19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1" name="Google Shape;22;p2"/>
          <p:cNvSpPr/>
          <p:nvPr/>
        </p:nvSpPr>
        <p:spPr>
          <a:xfrm>
            <a:off x="1396440" y="226440"/>
            <a:ext cx="191520" cy="191160"/>
          </a:xfrm>
          <a:prstGeom prst="ellipse">
            <a:avLst/>
          </a:prstGeom>
          <a:noFill/>
          <a:ln w="19050">
            <a:solidFill>
              <a:srgbClr val="0091E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7680" rIns="90000" bIns="676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2" name="Google Shape;23;p2"/>
          <p:cNvSpPr/>
          <p:nvPr/>
        </p:nvSpPr>
        <p:spPr>
          <a:xfrm>
            <a:off x="617400" y="2000520"/>
            <a:ext cx="56520" cy="5652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9800" rIns="90000" bIns="19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3" name="Google Shape;24;p2"/>
          <p:cNvSpPr/>
          <p:nvPr/>
        </p:nvSpPr>
        <p:spPr>
          <a:xfrm>
            <a:off x="3425400" y="387720"/>
            <a:ext cx="56520" cy="56520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091E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19800" rIns="90000" bIns="1980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4" name="Google Shape;25;p2"/>
          <p:cNvSpPr/>
          <p:nvPr/>
        </p:nvSpPr>
        <p:spPr>
          <a:xfrm>
            <a:off x="8013960" y="4567680"/>
            <a:ext cx="191520" cy="191160"/>
          </a:xfrm>
          <a:prstGeom prst="ellipse">
            <a:avLst/>
          </a:prstGeom>
          <a:noFill/>
          <a:ln w="19050">
            <a:solidFill>
              <a:srgbClr val="0091EA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67680" rIns="90000" bIns="67680" anchor="ctr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s-ES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pic>
        <p:nvPicPr>
          <p:cNvPr id="15" name="Imagen 27"/>
          <p:cNvPicPr/>
          <p:nvPr/>
        </p:nvPicPr>
        <p:blipFill>
          <a:blip r:embed="rId15"/>
          <a:stretch/>
        </p:blipFill>
        <p:spPr>
          <a:xfrm>
            <a:off x="7507440" y="171720"/>
            <a:ext cx="1456920" cy="1194120"/>
          </a:xfrm>
          <a:prstGeom prst="rect">
            <a:avLst/>
          </a:prstGeom>
          <a:ln w="0">
            <a:noFill/>
          </a:ln>
        </p:spPr>
      </p:pic>
      <p:pic>
        <p:nvPicPr>
          <p:cNvPr id="16" name="Imagen 5"/>
          <p:cNvPicPr/>
          <p:nvPr/>
        </p:nvPicPr>
        <p:blipFill>
          <a:blip r:embed="rId16"/>
          <a:srcRect r="27205"/>
          <a:stretch/>
        </p:blipFill>
        <p:spPr>
          <a:xfrm>
            <a:off x="62640" y="4414320"/>
            <a:ext cx="2112120" cy="72828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Imagen 3"/>
          <p:cNvPicPr/>
          <p:nvPr/>
        </p:nvPicPr>
        <p:blipFill>
          <a:blip r:embed="rId15"/>
          <a:stretch/>
        </p:blipFill>
        <p:spPr>
          <a:xfrm>
            <a:off x="0" y="0"/>
            <a:ext cx="706680" cy="579240"/>
          </a:xfrm>
          <a:prstGeom prst="rect">
            <a:avLst/>
          </a:prstGeom>
          <a:ln w="0">
            <a:noFill/>
          </a:ln>
        </p:spPr>
      </p:pic>
      <p:sp>
        <p:nvSpPr>
          <p:cNvPr id="56" name="PlaceHolder 1"/>
          <p:cNvSpPr>
            <a:spLocks noGrp="1"/>
          </p:cNvSpPr>
          <p:nvPr>
            <p:ph type="sldNum" idx="1"/>
          </p:nvPr>
        </p:nvSpPr>
        <p:spPr>
          <a:xfrm>
            <a:off x="859536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300" b="1" strike="noStrike" spc="-1">
                <a:solidFill>
                  <a:schemeClr val="accent1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0E2D590-A228-4E9C-9FA0-635876FC923E}" type="slidenum">
              <a:rPr lang="es-ES" sz="1300" b="1" strike="noStrike" spc="-1">
                <a:solidFill>
                  <a:schemeClr val="accent1"/>
                </a:solidFill>
                <a:latin typeface="Source Sans Pro"/>
                <a:ea typeface="Source Sans Pro"/>
              </a:rPr>
              <a:t>‹Nº›</a:t>
            </a:fld>
            <a:endParaRPr lang="es-E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n 4"/>
          <p:cNvPicPr/>
          <p:nvPr/>
        </p:nvPicPr>
        <p:blipFill>
          <a:blip r:embed="rId15"/>
          <a:stretch/>
        </p:blipFill>
        <p:spPr>
          <a:xfrm>
            <a:off x="8473680" y="59400"/>
            <a:ext cx="606240" cy="49644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sldNum" idx="2"/>
          </p:nvPr>
        </p:nvSpPr>
        <p:spPr>
          <a:xfrm>
            <a:off x="842328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chemeClr val="accent1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A44BF0A-DF3E-4D84-B8EE-778BC2E9CF71}" type="slidenum">
              <a:rPr lang="en" sz="1300" b="1" strike="noStrike" spc="-1">
                <a:solidFill>
                  <a:schemeClr val="accent1"/>
                </a:solidFill>
                <a:latin typeface="Source Sans Pro"/>
                <a:ea typeface="Source Sans Pro"/>
              </a:rPr>
              <a:t>‹Nº›</a:t>
            </a:fld>
            <a:endParaRPr lang="es-E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Imagen 2"/>
          <p:cNvPicPr/>
          <p:nvPr/>
        </p:nvPicPr>
        <p:blipFill>
          <a:blip r:embed="rId15"/>
          <a:stretch/>
        </p:blipFill>
        <p:spPr>
          <a:xfrm>
            <a:off x="7983720" y="0"/>
            <a:ext cx="1096200" cy="898200"/>
          </a:xfrm>
          <a:prstGeom prst="rect">
            <a:avLst/>
          </a:prstGeom>
          <a:ln w="0">
            <a:noFill/>
          </a:ln>
        </p:spPr>
      </p:pic>
      <p:pic>
        <p:nvPicPr>
          <p:cNvPr id="217" name="Imagen 3"/>
          <p:cNvPicPr/>
          <p:nvPr/>
        </p:nvPicPr>
        <p:blipFill>
          <a:blip r:embed="rId16"/>
          <a:srcRect r="27205"/>
          <a:stretch/>
        </p:blipFill>
        <p:spPr>
          <a:xfrm>
            <a:off x="6967800" y="4414320"/>
            <a:ext cx="2112120" cy="728280"/>
          </a:xfrm>
          <a:prstGeom prst="rect">
            <a:avLst/>
          </a:prstGeom>
          <a:ln w="0">
            <a:noFill/>
          </a:ln>
        </p:spPr>
      </p:pic>
      <p:sp>
        <p:nvSpPr>
          <p:cNvPr id="218" name="Rectángulo 1">
            <a:hlinkClick r:id="rId17"/>
          </p:cNvPr>
          <p:cNvSpPr/>
          <p:nvPr/>
        </p:nvSpPr>
        <p:spPr>
          <a:xfrm>
            <a:off x="-4680" y="4971960"/>
            <a:ext cx="112212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s-ES" sz="900" b="0" i="1" strike="noStrike" spc="-1">
                <a:solidFill>
                  <a:srgbClr val="506976"/>
                </a:solidFill>
                <a:latin typeface="Arial"/>
                <a:ea typeface="Arial"/>
              </a:rPr>
              <a:t>slidescarnival.com</a:t>
            </a:r>
            <a:endParaRPr lang="es-ES" sz="9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 type="sldNum" idx="5"/>
          </p:nvPr>
        </p:nvSpPr>
        <p:spPr>
          <a:xfrm>
            <a:off x="8404560" y="4749840"/>
            <a:ext cx="547560" cy="39240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" sz="1300" b="1" strike="noStrike" spc="-1">
                <a:solidFill>
                  <a:schemeClr val="accent1"/>
                </a:solidFill>
                <a:latin typeface="Source Sans Pro"/>
                <a:ea typeface="Source Sans Pr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B01EE734-30ED-4CFF-B44A-181A86024927}" type="slidenum">
              <a:rPr lang="en" sz="1300" b="1" strike="noStrike" spc="-1">
                <a:solidFill>
                  <a:schemeClr val="accent1"/>
                </a:solidFill>
                <a:latin typeface="Source Sans Pro"/>
                <a:ea typeface="Source Sans Pro"/>
              </a:rPr>
              <a:t>‹Nº›</a:t>
            </a:fld>
            <a:endParaRPr lang="es-ES" sz="1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s-E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g"/><Relationship Id="rId7" Type="http://schemas.openxmlformats.org/officeDocument/2006/relationships/image" Target="../media/image10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pn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700280" y="1991880"/>
            <a:ext cx="5806440" cy="11588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/>
          <a:p>
            <a:pPr algn="ctr"/>
            <a:r>
              <a:rPr lang="es-ES" sz="1800" b="1" kern="12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“Curso de Formación Experimental en Teledetección Óptica de Proximidad (Espectro-radiometría y Drones) para Aplicaciones Terrestres y Acuáticas” (</a:t>
            </a:r>
            <a:r>
              <a:rPr lang="es-ES" sz="1800" b="1" kern="12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NetOPS</a:t>
            </a:r>
            <a:r>
              <a:rPr lang="es-ES" sz="1800" b="1" kern="12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-Training </a:t>
            </a:r>
            <a:r>
              <a:rPr lang="es-ES" sz="1800" b="1" kern="1200" dirty="0" err="1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lang="es-ES" sz="1800" b="1" kern="12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s-E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sz="1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1675080" y="3498480"/>
            <a:ext cx="5831640" cy="405305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algn="ctr">
              <a:buNone/>
            </a:pPr>
            <a:r>
              <a:rPr lang="es-ES" sz="1050" b="1" dirty="0">
                <a:latin typeface="Helvetica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Teledetección de proximidad para la caracterización de cubiertas acuáticas</a:t>
            </a:r>
            <a:endParaRPr lang="es-ES" sz="1050" b="1" dirty="0">
              <a:effectLst/>
              <a:latin typeface="Helvetica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626A5F85-42AA-473A-9D6B-871427C5722E}"/>
              </a:ext>
            </a:extLst>
          </p:cNvPr>
          <p:cNvSpPr/>
          <p:nvPr/>
        </p:nvSpPr>
        <p:spPr>
          <a:xfrm>
            <a:off x="201600" y="182880"/>
            <a:ext cx="8091308" cy="4734720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0279074-BC43-4984-8116-A6C1EC5A48BB}"/>
              </a:ext>
            </a:extLst>
          </p:cNvPr>
          <p:cNvSpPr txBox="1">
            <a:spLocks/>
          </p:cNvSpPr>
          <p:nvPr/>
        </p:nvSpPr>
        <p:spPr>
          <a:xfrm>
            <a:off x="287527" y="203982"/>
            <a:ext cx="891196" cy="379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400" b="1" dirty="0"/>
              <a:t>Grupo 2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123122-5145-476A-A45C-4E73723FA240}"/>
              </a:ext>
            </a:extLst>
          </p:cNvPr>
          <p:cNvSpPr txBox="1"/>
          <p:nvPr/>
        </p:nvSpPr>
        <p:spPr>
          <a:xfrm>
            <a:off x="287527" y="583809"/>
            <a:ext cx="781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Creación de índices Cianobacterias Pcµ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Índice </a:t>
            </a:r>
            <a:r>
              <a:rPr lang="es-ES" dirty="0" err="1"/>
              <a:t>Ndci</a:t>
            </a:r>
            <a:r>
              <a:rPr lang="es-ES" dirty="0"/>
              <a:t> ( que si da tiempo compararemos con satélite)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D2035673-C037-4F46-B8B2-FB025932F794}"/>
                  </a:ext>
                </a:extLst>
              </p:cNvPr>
              <p:cNvSpPr txBox="1"/>
              <p:nvPr/>
            </p:nvSpPr>
            <p:spPr>
              <a:xfrm>
                <a:off x="4991934" y="3260458"/>
                <a:ext cx="2189626" cy="444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𝑁𝐷𝐶𝐼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𝑅𝑟𝑠</m:t>
                          </m:r>
                          <m:d>
                            <m:d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665</m:t>
                              </m:r>
                            </m:e>
                          </m:d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𝑅𝑟𝑠</m:t>
                          </m:r>
                          <m:d>
                            <m:dPr>
                              <m:ctrlP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708</m:t>
                              </m:r>
                            </m:e>
                          </m:d>
                        </m:num>
                        <m:den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𝑅𝑟𝑠</m:t>
                          </m:r>
                          <m:d>
                            <m:d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665</m:t>
                              </m:r>
                            </m:e>
                          </m:d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𝑅𝑟𝑠</m:t>
                          </m:r>
                          <m:d>
                            <m:d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708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ES" sz="11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D2035673-C037-4F46-B8B2-FB025932F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934" y="3260458"/>
                <a:ext cx="2189626" cy="444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Imagen 31">
            <a:extLst>
              <a:ext uri="{FF2B5EF4-FFF2-40B4-BE49-F238E27FC236}">
                <a16:creationId xmlns:a16="http://schemas.microsoft.com/office/drawing/2014/main" id="{E8E6CE8E-1B17-44AF-9A52-892062818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53" y="1752541"/>
            <a:ext cx="3589730" cy="2603625"/>
          </a:xfrm>
          <a:prstGeom prst="rect">
            <a:avLst/>
          </a:prstGeom>
        </p:spPr>
      </p:pic>
      <p:cxnSp>
        <p:nvCxnSpPr>
          <p:cNvPr id="19" name="Conector: angular 18">
            <a:extLst>
              <a:ext uri="{FF2B5EF4-FFF2-40B4-BE49-F238E27FC236}">
                <a16:creationId xmlns:a16="http://schemas.microsoft.com/office/drawing/2014/main" id="{E20076C7-C20C-4351-B2C6-DCF0F8087AB5}"/>
              </a:ext>
            </a:extLst>
          </p:cNvPr>
          <p:cNvCxnSpPr>
            <a:stCxn id="32" idx="3"/>
          </p:cNvCxnSpPr>
          <p:nvPr/>
        </p:nvCxnSpPr>
        <p:spPr>
          <a:xfrm flipV="1">
            <a:off x="3988683" y="1659988"/>
            <a:ext cx="1525852" cy="1394366"/>
          </a:xfrm>
          <a:prstGeom prst="bentConnector3">
            <a:avLst>
              <a:gd name="adj1" fmla="val 228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C0E58A4-9514-404D-B2DC-2C3E0FBA5E97}"/>
              </a:ext>
            </a:extLst>
          </p:cNvPr>
          <p:cNvSpPr txBox="1"/>
          <p:nvPr/>
        </p:nvSpPr>
        <p:spPr>
          <a:xfrm>
            <a:off x="5620043" y="1463040"/>
            <a:ext cx="2546252" cy="830997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s-ES" dirty="0">
                <a:solidFill>
                  <a:schemeClr val="tx1"/>
                </a:solidFill>
              </a:rPr>
              <a:t>Usar 1 o más, compararlos entre ellos, </a:t>
            </a:r>
            <a:r>
              <a:rPr lang="es-ES" dirty="0" err="1">
                <a:solidFill>
                  <a:schemeClr val="tx1"/>
                </a:solidFill>
              </a:rPr>
              <a:t>etc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40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FAB3285-C8CF-485E-8EB6-8354FD9E7FEC}"/>
              </a:ext>
            </a:extLst>
          </p:cNvPr>
          <p:cNvSpPr/>
          <p:nvPr/>
        </p:nvSpPr>
        <p:spPr>
          <a:xfrm>
            <a:off x="302458" y="168812"/>
            <a:ext cx="8048754" cy="4506351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AC55B61-AFAE-4943-A7D7-C4294B572BB6}"/>
              </a:ext>
            </a:extLst>
          </p:cNvPr>
          <p:cNvSpPr txBox="1">
            <a:spLocks/>
          </p:cNvSpPr>
          <p:nvPr/>
        </p:nvSpPr>
        <p:spPr>
          <a:xfrm>
            <a:off x="347190" y="128447"/>
            <a:ext cx="891196" cy="379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400" b="1" dirty="0"/>
              <a:t>Grupo 3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C217916-8AB9-4A0B-B91B-9158AA5FCF35}"/>
              </a:ext>
            </a:extLst>
          </p:cNvPr>
          <p:cNvSpPr txBox="1"/>
          <p:nvPr/>
        </p:nvSpPr>
        <p:spPr>
          <a:xfrm>
            <a:off x="464232" y="509924"/>
            <a:ext cx="77653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/>
              <a:t>Generación de comparativa de datos mediante </a:t>
            </a:r>
            <a:r>
              <a:rPr lang="es-ES" sz="1600" dirty="0" err="1"/>
              <a:t>plots</a:t>
            </a:r>
            <a:r>
              <a:rPr lang="es-ES" sz="1600" dirty="0"/>
              <a:t>, ejemplos: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s-ES" sz="1600" dirty="0" err="1"/>
              <a:t>Rrs</a:t>
            </a:r>
            <a:r>
              <a:rPr lang="es-ES" sz="1600" dirty="0"/>
              <a:t> temporales 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s-ES" sz="1600" dirty="0"/>
              <a:t>Comparativa de índices de cianobacterias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s-ES" sz="1600" dirty="0"/>
              <a:t>Índice de cianobacterias vs </a:t>
            </a:r>
            <a:r>
              <a:rPr lang="es-ES" sz="1600" dirty="0" err="1"/>
              <a:t>ndci</a:t>
            </a:r>
            <a:endParaRPr lang="es-ES" sz="1600" dirty="0"/>
          </a:p>
          <a:p>
            <a:pPr marL="1257300" lvl="2" indent="-342900">
              <a:buFont typeface="+mj-lt"/>
              <a:buAutoNum type="alphaLcParenR"/>
            </a:pPr>
            <a:r>
              <a:rPr lang="es-ES" sz="1600" dirty="0"/>
              <a:t>Comparativa máximos y </a:t>
            </a:r>
            <a:r>
              <a:rPr lang="es-ES" sz="1600" dirty="0" err="1"/>
              <a:t>minimos</a:t>
            </a:r>
            <a:r>
              <a:rPr lang="es-ES" sz="1600" dirty="0"/>
              <a:t> 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s-ES" sz="1600" dirty="0"/>
              <a:t>Día con mayor </a:t>
            </a:r>
            <a:r>
              <a:rPr lang="es-ES" sz="1600" dirty="0" err="1"/>
              <a:t>ndci</a:t>
            </a:r>
            <a:r>
              <a:rPr lang="es-ES" sz="1600" dirty="0"/>
              <a:t> y cianobacterias 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s-ES" sz="1600" dirty="0"/>
              <a:t>¿hacer un suavizado del ruidos?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s-ES" sz="1600" dirty="0"/>
              <a:t>Comparar </a:t>
            </a:r>
            <a:r>
              <a:rPr lang="es-ES" sz="1600" dirty="0" err="1"/>
              <a:t>lt</a:t>
            </a:r>
            <a:r>
              <a:rPr lang="es-ES" sz="1600" dirty="0"/>
              <a:t>, </a:t>
            </a:r>
            <a:r>
              <a:rPr lang="es-ES" sz="1600" dirty="0" err="1"/>
              <a:t>ed</a:t>
            </a:r>
            <a:r>
              <a:rPr lang="es-ES" sz="1600" dirty="0"/>
              <a:t> y </a:t>
            </a:r>
            <a:r>
              <a:rPr lang="es-ES" sz="1600" dirty="0" err="1"/>
              <a:t>rrs</a:t>
            </a:r>
            <a:r>
              <a:rPr lang="es-ES" sz="1600" dirty="0"/>
              <a:t> 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s-ES" sz="1600" dirty="0" err="1"/>
              <a:t>Comaprar</a:t>
            </a:r>
            <a:r>
              <a:rPr lang="es-ES" sz="1600" dirty="0"/>
              <a:t> </a:t>
            </a:r>
            <a:r>
              <a:rPr lang="es-ES" sz="1600" dirty="0" err="1"/>
              <a:t>Ndci</a:t>
            </a:r>
            <a:r>
              <a:rPr lang="es-ES" sz="1600" dirty="0"/>
              <a:t> y Cianobacterias con datos </a:t>
            </a:r>
            <a:r>
              <a:rPr lang="es-ES" sz="1600" dirty="0" err="1"/>
              <a:t>insitu</a:t>
            </a:r>
            <a:r>
              <a:rPr lang="es-ES" sz="1600" dirty="0"/>
              <a:t> </a:t>
            </a:r>
          </a:p>
          <a:p>
            <a:pPr marL="1257300" lvl="2" indent="-342900">
              <a:buFont typeface="+mj-lt"/>
              <a:buAutoNum type="alphaLcParenR"/>
            </a:pPr>
            <a:r>
              <a:rPr lang="es-ES" sz="1600" dirty="0" err="1"/>
              <a:t>Etc</a:t>
            </a:r>
            <a:endParaRPr lang="es-ES" sz="16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F2B2C42-EBD8-4FCF-9089-E15DF519EB4E}"/>
              </a:ext>
            </a:extLst>
          </p:cNvPr>
          <p:cNvSpPr txBox="1"/>
          <p:nvPr/>
        </p:nvSpPr>
        <p:spPr>
          <a:xfrm>
            <a:off x="792788" y="4269545"/>
            <a:ext cx="62319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** Los datos </a:t>
            </a:r>
            <a:r>
              <a:rPr lang="es-ES" sz="1200" dirty="0" err="1"/>
              <a:t>insitu</a:t>
            </a:r>
            <a:r>
              <a:rPr lang="es-ES" sz="1200" dirty="0"/>
              <a:t> no son reales, ya que carecía de estos </a:t>
            </a:r>
          </a:p>
        </p:txBody>
      </p:sp>
    </p:spTree>
    <p:extLst>
      <p:ext uri="{BB962C8B-B14F-4D97-AF65-F5344CB8AC3E}">
        <p14:creationId xmlns:p14="http://schemas.microsoft.com/office/powerpoint/2010/main" val="145725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CA65DE6-81EE-4953-87E9-07AC0D50D9FC}"/>
              </a:ext>
            </a:extLst>
          </p:cNvPr>
          <p:cNvSpPr/>
          <p:nvPr/>
        </p:nvSpPr>
        <p:spPr>
          <a:xfrm>
            <a:off x="168812" y="140677"/>
            <a:ext cx="8124096" cy="4534486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B3B677-07F5-4CA6-B857-2135A23755A3}"/>
              </a:ext>
            </a:extLst>
          </p:cNvPr>
          <p:cNvSpPr txBox="1">
            <a:spLocks/>
          </p:cNvSpPr>
          <p:nvPr/>
        </p:nvSpPr>
        <p:spPr>
          <a:xfrm>
            <a:off x="168812" y="88510"/>
            <a:ext cx="891196" cy="379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400" b="1" dirty="0"/>
              <a:t>Grupo 4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3745BB9-488D-43CD-BA2B-AF58D805A114}"/>
              </a:ext>
            </a:extLst>
          </p:cNvPr>
          <p:cNvSpPr txBox="1"/>
          <p:nvPr/>
        </p:nvSpPr>
        <p:spPr>
          <a:xfrm>
            <a:off x="464232" y="509924"/>
            <a:ext cx="77653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1600" dirty="0"/>
              <a:t>Descargar carpeta </a:t>
            </a:r>
            <a:r>
              <a:rPr lang="es-ES" sz="1600" dirty="0" err="1"/>
              <a:t>acolite_py_win</a:t>
            </a:r>
            <a:r>
              <a:rPr lang="es-ES" sz="1600" dirty="0"/>
              <a:t> (solo Windows)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07CAEC2-F700-4DA0-87B4-0942FFBAC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691" y="169477"/>
            <a:ext cx="894863" cy="89486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8E5BD48-06CB-4B6F-9A94-FAF17E412309}"/>
              </a:ext>
            </a:extLst>
          </p:cNvPr>
          <p:cNvSpPr txBox="1"/>
          <p:nvPr/>
        </p:nvSpPr>
        <p:spPr>
          <a:xfrm>
            <a:off x="5918657" y="1000304"/>
            <a:ext cx="24609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https://saco.csic.es/s/PqtK4bMixYBsFgx</a:t>
            </a:r>
          </a:p>
        </p:txBody>
      </p:sp>
    </p:spTree>
    <p:extLst>
      <p:ext uri="{BB962C8B-B14F-4D97-AF65-F5344CB8AC3E}">
        <p14:creationId xmlns:p14="http://schemas.microsoft.com/office/powerpoint/2010/main" val="156387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85800" y="516600"/>
            <a:ext cx="7771320" cy="115884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 dirty="0">
                <a:solidFill>
                  <a:schemeClr val="accent1"/>
                </a:solidFill>
                <a:latin typeface="Roboto Slab"/>
                <a:ea typeface="Roboto Slab"/>
              </a:rPr>
              <a:t>Thanks!</a:t>
            </a:r>
            <a:endParaRPr lang="es-ES" sz="6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 type="subTitle"/>
          </p:nvPr>
        </p:nvSpPr>
        <p:spPr>
          <a:xfrm>
            <a:off x="685800" y="1639800"/>
            <a:ext cx="6592680" cy="783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3600" b="1" strike="noStrike" spc="-1">
                <a:solidFill>
                  <a:schemeClr val="dk1"/>
                </a:solidFill>
                <a:latin typeface="Source Sans Pro"/>
                <a:ea typeface="Source Sans Pro"/>
              </a:rPr>
              <a:t>Any questions?</a:t>
            </a:r>
            <a:endParaRPr lang="es-E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43528" y="2878544"/>
            <a:ext cx="2838157" cy="1336352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latin typeface="Source Sans Pro"/>
                <a:ea typeface="Source Sans Pro"/>
              </a:rPr>
              <a:t>Gonzalo Martínez Fornos</a:t>
            </a: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latin typeface="Source Sans Pro"/>
                <a:ea typeface="Source Sans Pro"/>
              </a:rPr>
              <a:t>Departamento de oceanografía física </a:t>
            </a: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latin typeface="Source Sans Pro"/>
                <a:ea typeface="Source Sans Pro"/>
              </a:rPr>
              <a:t>ICM-CSIC (Barcelona) </a:t>
            </a:r>
          </a:p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" sz="1400" spc="-1" dirty="0">
                <a:solidFill>
                  <a:schemeClr val="dk1"/>
                </a:solidFill>
                <a:latin typeface="Source Sans Pro"/>
                <a:ea typeface="Source Sans Pro"/>
              </a:rPr>
              <a:t>gmartinez</a:t>
            </a:r>
            <a:r>
              <a:rPr lang="en" sz="1400" b="0" strike="noStrike" spc="-1" dirty="0">
                <a:solidFill>
                  <a:schemeClr val="dk1"/>
                </a:solidFill>
                <a:latin typeface="Source Sans Pro"/>
                <a:ea typeface="Source Sans Pro"/>
              </a:rPr>
              <a:t>@icm.csic.es</a:t>
            </a:r>
            <a:endParaRPr lang="es-ES" sz="1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9A73A9A-F63F-A493-1B59-B23749E6AF7B}"/>
              </a:ext>
            </a:extLst>
          </p:cNvPr>
          <p:cNvSpPr/>
          <p:nvPr/>
        </p:nvSpPr>
        <p:spPr>
          <a:xfrm>
            <a:off x="5862316" y="3711640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https://netops.csic.es/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4D267E-735E-6CCD-4972-FE74E9C1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322" y="2077765"/>
            <a:ext cx="1621209" cy="1633875"/>
          </a:xfrm>
          <a:prstGeom prst="rect">
            <a:avLst/>
          </a:prstGeom>
        </p:spPr>
      </p:pic>
      <p:pic>
        <p:nvPicPr>
          <p:cNvPr id="2052" name="Picture 4" descr="Quienes somos | ICM DIVULGA">
            <a:extLst>
              <a:ext uri="{FF2B5EF4-FFF2-40B4-BE49-F238E27FC236}">
                <a16:creationId xmlns:a16="http://schemas.microsoft.com/office/drawing/2014/main" id="{B85E66FA-3EA2-4F89-B8EA-F1234572B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523" y="3322954"/>
            <a:ext cx="1751874" cy="44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10 razones para usar Github. Navegando por internet encontré una… | by Jose  Jan Pierre Sanchez Manosalva | Medium">
            <a:extLst>
              <a:ext uri="{FF2B5EF4-FFF2-40B4-BE49-F238E27FC236}">
                <a16:creationId xmlns:a16="http://schemas.microsoft.com/office/drawing/2014/main" id="{B1364DA4-2872-4BDE-97A4-9090CBDDD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29" y="4500922"/>
            <a:ext cx="1197494" cy="44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5A4EA63-F56D-4413-BB43-9E81586142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837" y="4469741"/>
            <a:ext cx="506232" cy="5062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546200" y="1754640"/>
            <a:ext cx="5831640" cy="115884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b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 dirty="0">
                <a:solidFill>
                  <a:schemeClr val="accent4"/>
                </a:solidFill>
                <a:latin typeface="Roboto Slab"/>
                <a:ea typeface="Roboto Slab"/>
              </a:rPr>
              <a:t>1.</a:t>
            </a:r>
            <a:endParaRPr lang="es-ES" sz="6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400" b="1" strike="noStrike" spc="-1" dirty="0">
                <a:solidFill>
                  <a:schemeClr val="accent1"/>
                </a:solidFill>
                <a:latin typeface="Roboto Slab"/>
                <a:ea typeface="Roboto Slab"/>
              </a:rPr>
              <a:t>Procesado de datos</a:t>
            </a:r>
            <a:endParaRPr lang="es-E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1656180" y="3018434"/>
            <a:ext cx="5831640" cy="78372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dk1"/>
                </a:solidFill>
                <a:latin typeface="Source Sans Pro"/>
                <a:ea typeface="Source Sans Pro"/>
              </a:rPr>
              <a:t>Aguas someras de Santa Olalla</a:t>
            </a:r>
            <a:endParaRPr lang="es-ES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6748B3F-119F-420B-8EFF-770E38B329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900"/>
          <a:stretch/>
        </p:blipFill>
        <p:spPr>
          <a:xfrm>
            <a:off x="963865" y="769002"/>
            <a:ext cx="2580443" cy="3461396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649BA84F-9AEB-4508-97B2-374D0B3078E3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2918093" y="-239452"/>
            <a:ext cx="344449" cy="16724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06CEBC-9C14-4433-93B0-532E267270C1}"/>
              </a:ext>
            </a:extLst>
          </p:cNvPr>
          <p:cNvSpPr txBox="1"/>
          <p:nvPr/>
        </p:nvSpPr>
        <p:spPr>
          <a:xfrm>
            <a:off x="3872906" y="242954"/>
            <a:ext cx="2211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En proceso de publicación</a:t>
            </a:r>
          </a:p>
          <a:p>
            <a:endParaRPr lang="es-ES" sz="1200" dirty="0"/>
          </a:p>
          <a:p>
            <a:endParaRPr lang="es-ES" sz="1200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E6118449-2147-4146-BA4C-DA4013913C33}"/>
              </a:ext>
            </a:extLst>
          </p:cNvPr>
          <p:cNvCxnSpPr>
            <a:stCxn id="7" idx="3"/>
          </p:cNvCxnSpPr>
          <p:nvPr/>
        </p:nvCxnSpPr>
        <p:spPr>
          <a:xfrm flipV="1">
            <a:off x="3544308" y="2499538"/>
            <a:ext cx="1219265" cy="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n 4">
            <a:extLst>
              <a:ext uri="{FF2B5EF4-FFF2-40B4-BE49-F238E27FC236}">
                <a16:creationId xmlns:a16="http://schemas.microsoft.com/office/drawing/2014/main" id="{F3CB063C-4C11-4531-BB88-87802C61C3D1}"/>
              </a:ext>
            </a:extLst>
          </p:cNvPr>
          <p:cNvPicPr/>
          <p:nvPr/>
        </p:nvPicPr>
        <p:blipFill>
          <a:blip r:embed="rId3"/>
          <a:srcRect l="26899" t="4567" r="26091"/>
          <a:stretch/>
        </p:blipFill>
        <p:spPr>
          <a:xfrm>
            <a:off x="4656406" y="1388008"/>
            <a:ext cx="2505974" cy="2161744"/>
          </a:xfrm>
          <a:prstGeom prst="rect">
            <a:avLst/>
          </a:prstGeom>
          <a:ln w="0">
            <a:noFill/>
          </a:ln>
        </p:spPr>
      </p:pic>
      <p:sp>
        <p:nvSpPr>
          <p:cNvPr id="60" name="Imagen 21">
            <a:extLst>
              <a:ext uri="{FF2B5EF4-FFF2-40B4-BE49-F238E27FC236}">
                <a16:creationId xmlns:a16="http://schemas.microsoft.com/office/drawing/2014/main" id="{937553E0-5838-4B34-B505-D7FEAE7711D7}"/>
              </a:ext>
            </a:extLst>
          </p:cNvPr>
          <p:cNvSpPr/>
          <p:nvPr/>
        </p:nvSpPr>
        <p:spPr>
          <a:xfrm>
            <a:off x="4046857" y="658516"/>
            <a:ext cx="1509882" cy="1458983"/>
          </a:xfrm>
          <a:prstGeom prst="flowChartConnector">
            <a:avLst/>
          </a:prstGeom>
          <a:blipFill rotWithShape="0">
            <a:blip r:embed="rId4"/>
            <a:srcRect/>
            <a:stretch>
              <a:fillRect b="-25794"/>
            </a:stretch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Elipse 3">
            <a:extLst>
              <a:ext uri="{FF2B5EF4-FFF2-40B4-BE49-F238E27FC236}">
                <a16:creationId xmlns:a16="http://schemas.microsoft.com/office/drawing/2014/main" id="{7D9A4C46-E62F-43CD-9589-74C0D6BB25F2}"/>
              </a:ext>
            </a:extLst>
          </p:cNvPr>
          <p:cNvSpPr/>
          <p:nvPr/>
        </p:nvSpPr>
        <p:spPr>
          <a:xfrm>
            <a:off x="4960619" y="944920"/>
            <a:ext cx="355540" cy="750667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s-ES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2" name="Elipse 10">
            <a:extLst>
              <a:ext uri="{FF2B5EF4-FFF2-40B4-BE49-F238E27FC236}">
                <a16:creationId xmlns:a16="http://schemas.microsoft.com/office/drawing/2014/main" id="{C448A328-2DBC-4E58-AF87-53487849955B}"/>
              </a:ext>
            </a:extLst>
          </p:cNvPr>
          <p:cNvSpPr/>
          <p:nvPr/>
        </p:nvSpPr>
        <p:spPr>
          <a:xfrm rot="3567000">
            <a:off x="4210272" y="1269121"/>
            <a:ext cx="488838" cy="645480"/>
          </a:xfrm>
          <a:prstGeom prst="ellipse">
            <a:avLst/>
          </a:prstGeom>
          <a:noFill/>
          <a:ln w="28575">
            <a:solidFill>
              <a:srgbClr val="00B050"/>
            </a:solidFill>
            <a:round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s-ES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3" name="Elipse 11">
            <a:extLst>
              <a:ext uri="{FF2B5EF4-FFF2-40B4-BE49-F238E27FC236}">
                <a16:creationId xmlns:a16="http://schemas.microsoft.com/office/drawing/2014/main" id="{33783C96-585D-475B-9ED7-A3BA76A936D2}"/>
              </a:ext>
            </a:extLst>
          </p:cNvPr>
          <p:cNvSpPr/>
          <p:nvPr/>
        </p:nvSpPr>
        <p:spPr>
          <a:xfrm rot="19620000">
            <a:off x="4431488" y="765301"/>
            <a:ext cx="395197" cy="693599"/>
          </a:xfrm>
          <a:prstGeom prst="ellipse">
            <a:avLst/>
          </a:prstGeom>
          <a:noFill/>
          <a:ln w="28575">
            <a:solidFill>
              <a:srgbClr val="0070C0"/>
            </a:solidFill>
            <a:round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endParaRPr lang="es-ES" sz="1800" b="0" strike="noStrike" spc="-1">
              <a:solidFill>
                <a:schemeClr val="lt1"/>
              </a:solidFill>
              <a:latin typeface="Arial"/>
            </a:endParaRPr>
          </a:p>
        </p:txBody>
      </p:sp>
      <p:pic>
        <p:nvPicPr>
          <p:cNvPr id="64" name="Imagen 16">
            <a:extLst>
              <a:ext uri="{FF2B5EF4-FFF2-40B4-BE49-F238E27FC236}">
                <a16:creationId xmlns:a16="http://schemas.microsoft.com/office/drawing/2014/main" id="{5B76A5F5-51BF-4906-BA2C-22FAEB601485}"/>
              </a:ext>
            </a:extLst>
          </p:cNvPr>
          <p:cNvPicPr/>
          <p:nvPr/>
        </p:nvPicPr>
        <p:blipFill>
          <a:blip r:embed="rId5"/>
          <a:srcRect l="3671" t="4030" r="7712" b="3663"/>
          <a:stretch/>
        </p:blipFill>
        <p:spPr>
          <a:xfrm>
            <a:off x="7212637" y="3894180"/>
            <a:ext cx="1678145" cy="855261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65" name="Imagen 20">
            <a:extLst>
              <a:ext uri="{FF2B5EF4-FFF2-40B4-BE49-F238E27FC236}">
                <a16:creationId xmlns:a16="http://schemas.microsoft.com/office/drawing/2014/main" id="{61C52442-5FC3-490F-ACEE-2BDD041EE3AC}"/>
              </a:ext>
            </a:extLst>
          </p:cNvPr>
          <p:cNvPicPr/>
          <p:nvPr/>
        </p:nvPicPr>
        <p:blipFill>
          <a:blip r:embed="rId6"/>
          <a:srcRect l="5841" t="5802" r="8723" b="4668"/>
          <a:stretch/>
        </p:blipFill>
        <p:spPr>
          <a:xfrm>
            <a:off x="3615932" y="3894181"/>
            <a:ext cx="1560979" cy="855261"/>
          </a:xfrm>
          <a:prstGeom prst="rect">
            <a:avLst/>
          </a:prstGeom>
          <a:ln w="19050">
            <a:solidFill>
              <a:srgbClr val="0070C0"/>
            </a:solidFill>
          </a:ln>
        </p:spPr>
      </p:pic>
      <p:pic>
        <p:nvPicPr>
          <p:cNvPr id="66" name="Imagen 25">
            <a:extLst>
              <a:ext uri="{FF2B5EF4-FFF2-40B4-BE49-F238E27FC236}">
                <a16:creationId xmlns:a16="http://schemas.microsoft.com/office/drawing/2014/main" id="{AE39BEF2-9D66-4F62-94DD-10889363CAFB}"/>
              </a:ext>
            </a:extLst>
          </p:cNvPr>
          <p:cNvPicPr/>
          <p:nvPr/>
        </p:nvPicPr>
        <p:blipFill>
          <a:blip r:embed="rId7"/>
          <a:srcRect l="4018" t="5412" r="8857" b="5802"/>
          <a:stretch/>
        </p:blipFill>
        <p:spPr>
          <a:xfrm>
            <a:off x="5355702" y="3894181"/>
            <a:ext cx="1678144" cy="855261"/>
          </a:xfrm>
          <a:prstGeom prst="rect">
            <a:avLst/>
          </a:prstGeom>
          <a:ln w="19050">
            <a:solidFill>
              <a:srgbClr val="00B050"/>
            </a:solidFill>
          </a:ln>
        </p:spPr>
      </p:pic>
      <p:sp>
        <p:nvSpPr>
          <p:cNvPr id="67" name="Title 1">
            <a:extLst>
              <a:ext uri="{FF2B5EF4-FFF2-40B4-BE49-F238E27FC236}">
                <a16:creationId xmlns:a16="http://schemas.microsoft.com/office/drawing/2014/main" id="{96EA77D0-3EF0-4D42-820E-B0B9BA769916}"/>
              </a:ext>
            </a:extLst>
          </p:cNvPr>
          <p:cNvSpPr/>
          <p:nvPr/>
        </p:nvSpPr>
        <p:spPr>
          <a:xfrm>
            <a:off x="6523126" y="3894180"/>
            <a:ext cx="515880" cy="35609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 lnSpcReduction="1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_tradnl" b="1" strike="noStrike" spc="-1" dirty="0" err="1">
                <a:solidFill>
                  <a:srgbClr val="00B050"/>
                </a:solidFill>
                <a:latin typeface="Arial"/>
              </a:rPr>
              <a:t>Lt</a:t>
            </a:r>
            <a:endParaRPr lang="en-US" b="0" strike="noStrike" spc="-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68" name="Title 1">
            <a:extLst>
              <a:ext uri="{FF2B5EF4-FFF2-40B4-BE49-F238E27FC236}">
                <a16:creationId xmlns:a16="http://schemas.microsoft.com/office/drawing/2014/main" id="{CD3E17C8-7D59-4DE7-A337-878A96126AC7}"/>
              </a:ext>
            </a:extLst>
          </p:cNvPr>
          <p:cNvSpPr/>
          <p:nvPr/>
        </p:nvSpPr>
        <p:spPr>
          <a:xfrm>
            <a:off x="4720651" y="3878659"/>
            <a:ext cx="515880" cy="51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s-ES_tradnl" b="1" strike="noStrike" spc="-1" dirty="0">
                <a:solidFill>
                  <a:srgbClr val="0070C0"/>
                </a:solidFill>
                <a:latin typeface="Arial"/>
              </a:rPr>
              <a:t>L</a:t>
            </a:r>
            <a:r>
              <a:rPr lang="es-ES_tradnl" sz="1200" b="1" strike="noStrike" spc="-1" dirty="0">
                <a:solidFill>
                  <a:srgbClr val="0070C0"/>
                </a:solidFill>
                <a:latin typeface="Arial"/>
              </a:rPr>
              <a:t>i</a:t>
            </a:r>
            <a:endParaRPr lang="en-US" sz="1200" b="0" strike="noStrike" spc="-1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69" name="Title 1">
            <a:extLst>
              <a:ext uri="{FF2B5EF4-FFF2-40B4-BE49-F238E27FC236}">
                <a16:creationId xmlns:a16="http://schemas.microsoft.com/office/drawing/2014/main" id="{7E5F33EA-2904-4976-ABC7-A460607B7C25}"/>
              </a:ext>
            </a:extLst>
          </p:cNvPr>
          <p:cNvSpPr/>
          <p:nvPr/>
        </p:nvSpPr>
        <p:spPr>
          <a:xfrm>
            <a:off x="8287302" y="3878659"/>
            <a:ext cx="613800" cy="51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/>
            <a:r>
              <a:rPr lang="es-ES_tradnl" b="1" spc="-1" dirty="0">
                <a:solidFill>
                  <a:srgbClr val="FF0000"/>
                </a:solidFill>
                <a:latin typeface="Arial"/>
              </a:rPr>
              <a:t>Ed</a:t>
            </a:r>
            <a:endParaRPr lang="en-US" b="1" spc="-1" dirty="0">
              <a:solidFill>
                <a:srgbClr val="FF0000"/>
              </a:solidFill>
              <a:latin typeface="Arial"/>
            </a:endParaRPr>
          </a:p>
        </p:txBody>
      </p: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EF31FBF5-F198-43B3-BC2A-C8DEAF833F78}"/>
              </a:ext>
            </a:extLst>
          </p:cNvPr>
          <p:cNvCxnSpPr/>
          <p:nvPr/>
        </p:nvCxnSpPr>
        <p:spPr>
          <a:xfrm>
            <a:off x="3566160" y="3685735"/>
            <a:ext cx="1572229" cy="12379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1594754A-9571-4E2A-83A4-8E5FE8EA652B}"/>
              </a:ext>
            </a:extLst>
          </p:cNvPr>
          <p:cNvCxnSpPr>
            <a:cxnSpLocks/>
          </p:cNvCxnSpPr>
          <p:nvPr/>
        </p:nvCxnSpPr>
        <p:spPr>
          <a:xfrm flipV="1">
            <a:off x="3719968" y="3720435"/>
            <a:ext cx="1418421" cy="12032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n 75">
            <a:extLst>
              <a:ext uri="{FF2B5EF4-FFF2-40B4-BE49-F238E27FC236}">
                <a16:creationId xmlns:a16="http://schemas.microsoft.com/office/drawing/2014/main" id="{6925923D-9A78-47F9-82B5-D4E1273026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2204" y="3039943"/>
            <a:ext cx="1205333" cy="509809"/>
          </a:xfrm>
          <a:prstGeom prst="rect">
            <a:avLst/>
          </a:prstGeom>
        </p:spPr>
      </p:pic>
      <p:sp>
        <p:nvSpPr>
          <p:cNvPr id="77" name="CuadroTexto 1">
            <a:extLst>
              <a:ext uri="{FF2B5EF4-FFF2-40B4-BE49-F238E27FC236}">
                <a16:creationId xmlns:a16="http://schemas.microsoft.com/office/drawing/2014/main" id="{CCB284C9-562C-4EF0-A433-2C54689C2E7A}"/>
              </a:ext>
            </a:extLst>
          </p:cNvPr>
          <p:cNvSpPr/>
          <p:nvPr/>
        </p:nvSpPr>
        <p:spPr>
          <a:xfrm>
            <a:off x="5909393" y="699481"/>
            <a:ext cx="2508839" cy="552544"/>
          </a:xfrm>
          <a:prstGeom prst="rect">
            <a:avLst/>
          </a:prstGeom>
          <a:ln w="31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000" b="1" strike="noStrike" spc="-1" dirty="0" err="1">
                <a:solidFill>
                  <a:srgbClr val="000090"/>
                </a:solidFill>
                <a:latin typeface="Arial"/>
              </a:rPr>
              <a:t>TriOS</a:t>
            </a:r>
            <a:r>
              <a:rPr lang="en-US" sz="1000" b="1" strike="noStrike" spc="-1" dirty="0">
                <a:solidFill>
                  <a:srgbClr val="000090"/>
                </a:solidFill>
                <a:latin typeface="Arial"/>
              </a:rPr>
              <a:t> RAMSES (</a:t>
            </a:r>
            <a:r>
              <a:rPr lang="en-US" sz="1000" b="1" strike="noStrike" spc="-1" dirty="0" err="1">
                <a:solidFill>
                  <a:srgbClr val="000090"/>
                </a:solidFill>
                <a:latin typeface="Arial"/>
              </a:rPr>
              <a:t>Rastede</a:t>
            </a:r>
            <a:r>
              <a:rPr lang="en-US" sz="1000" b="1" strike="noStrike" spc="-1" dirty="0">
                <a:solidFill>
                  <a:srgbClr val="000090"/>
                </a:solidFill>
                <a:latin typeface="Arial"/>
              </a:rPr>
              <a:t>, </a:t>
            </a:r>
            <a:r>
              <a:rPr lang="en-US" sz="1000" b="1" strike="noStrike" spc="-1" dirty="0" err="1">
                <a:solidFill>
                  <a:srgbClr val="000090"/>
                </a:solidFill>
                <a:latin typeface="Arial"/>
              </a:rPr>
              <a:t>Alemania</a:t>
            </a:r>
            <a:r>
              <a:rPr lang="en-US" sz="1000" b="1" strike="noStrike" spc="-1" dirty="0">
                <a:solidFill>
                  <a:srgbClr val="000090"/>
                </a:solidFill>
                <a:latin typeface="Arial"/>
              </a:rPr>
              <a:t>) </a:t>
            </a: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000" b="1" strike="noStrike" spc="-1" dirty="0">
                <a:solidFill>
                  <a:srgbClr val="000090"/>
                </a:solidFill>
                <a:latin typeface="Arial"/>
              </a:rPr>
              <a:t>1 </a:t>
            </a:r>
            <a:r>
              <a:rPr lang="en-US" sz="1000" b="1" strike="noStrike" spc="-1" dirty="0" err="1">
                <a:solidFill>
                  <a:srgbClr val="000090"/>
                </a:solidFill>
                <a:latin typeface="Arial"/>
              </a:rPr>
              <a:t>Irradiancia</a:t>
            </a:r>
            <a:r>
              <a:rPr lang="en-US" sz="1000" b="1" strike="noStrike" spc="-1" dirty="0">
                <a:solidFill>
                  <a:srgbClr val="000090"/>
                </a:solidFill>
                <a:latin typeface="Arial"/>
              </a:rPr>
              <a:t>(RAMSES-ACC) </a:t>
            </a: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sz="1000" b="1" strike="noStrike" spc="-1" dirty="0">
                <a:solidFill>
                  <a:srgbClr val="000090"/>
                </a:solidFill>
                <a:latin typeface="Arial"/>
              </a:rPr>
              <a:t>2 </a:t>
            </a:r>
            <a:r>
              <a:rPr lang="en-US" sz="1000" b="1" strike="noStrike" spc="-1" dirty="0" err="1">
                <a:solidFill>
                  <a:srgbClr val="000090"/>
                </a:solidFill>
                <a:latin typeface="Arial"/>
              </a:rPr>
              <a:t>Radiancia</a:t>
            </a:r>
            <a:r>
              <a:rPr lang="en-US" sz="1000" b="1" strike="noStrike" spc="-1" dirty="0">
                <a:solidFill>
                  <a:srgbClr val="000090"/>
                </a:solidFill>
                <a:latin typeface="Arial"/>
              </a:rPr>
              <a:t> (RAMSES-ARC)</a:t>
            </a: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05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tricciones de agua, menos regadíos y compromiso político real: las  recetas para reflotar Doñana y su última laguna">
            <a:extLst>
              <a:ext uri="{FF2B5EF4-FFF2-40B4-BE49-F238E27FC236}">
                <a16:creationId xmlns:a16="http://schemas.microsoft.com/office/drawing/2014/main" id="{A958F390-1F1D-46FB-987F-4664961D6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28" y="1562812"/>
            <a:ext cx="3507934" cy="19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10 razones para usar Github. Navegando por internet encontré una… | by Jose  Jan Pierre Sanchez Manosalva | Medium">
            <a:extLst>
              <a:ext uri="{FF2B5EF4-FFF2-40B4-BE49-F238E27FC236}">
                <a16:creationId xmlns:a16="http://schemas.microsoft.com/office/drawing/2014/main" id="{C053F1A4-87C3-498B-9058-CAAAB8B5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68" y="1344181"/>
            <a:ext cx="2170025" cy="804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ACB8FB1F-7D76-4861-AD5A-B7167FAA0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290" y="2096590"/>
            <a:ext cx="1409897" cy="1409897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0FDCB939-709A-475B-A971-D4C2DE26F960}"/>
              </a:ext>
            </a:extLst>
          </p:cNvPr>
          <p:cNvSpPr txBox="1"/>
          <p:nvPr/>
        </p:nvSpPr>
        <p:spPr>
          <a:xfrm>
            <a:off x="4597012" y="3408773"/>
            <a:ext cx="4006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https://github.com/Gonzalo-MF/Curso-NetOPS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308AAA4-40EE-45F8-A341-5F91504E39CF}"/>
              </a:ext>
            </a:extLst>
          </p:cNvPr>
          <p:cNvSpPr txBox="1"/>
          <p:nvPr/>
        </p:nvSpPr>
        <p:spPr>
          <a:xfrm>
            <a:off x="853053" y="909447"/>
            <a:ext cx="3256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Santa Olalla</a:t>
            </a:r>
          </a:p>
          <a:p>
            <a:r>
              <a:rPr lang="es-ES" dirty="0"/>
              <a:t>Medidas del 2021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E91B9926-3FDB-1975-800E-A1408B672873}"/>
              </a:ext>
            </a:extLst>
          </p:cNvPr>
          <p:cNvSpPr txBox="1">
            <a:spLocks/>
          </p:cNvSpPr>
          <p:nvPr/>
        </p:nvSpPr>
        <p:spPr>
          <a:xfrm>
            <a:off x="846164" y="362149"/>
            <a:ext cx="2893731" cy="346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400" b="1" dirty="0" err="1"/>
              <a:t>Consejos</a:t>
            </a:r>
            <a:r>
              <a:rPr lang="en-US" sz="1400" b="1" dirty="0"/>
              <a:t> </a:t>
            </a:r>
            <a:r>
              <a:rPr lang="en-US" sz="1400" b="1" dirty="0" err="1"/>
              <a:t>instalación</a:t>
            </a:r>
            <a:endParaRPr lang="en-US" sz="1400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CE89267E-6A7F-36C6-ADF2-BFFD42EB46AB}"/>
              </a:ext>
            </a:extLst>
          </p:cNvPr>
          <p:cNvSpPr txBox="1"/>
          <p:nvPr/>
        </p:nvSpPr>
        <p:spPr>
          <a:xfrm>
            <a:off x="4219671" y="2883122"/>
            <a:ext cx="3796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Creación de entorno </a:t>
            </a:r>
            <a:r>
              <a:rPr lang="es-ES" sz="1200" b="1" dirty="0">
                <a:sym typeface="Wingdings" panose="05000000000000000000" pitchFamily="2" charset="2"/>
              </a:rPr>
              <a:t> </a:t>
            </a:r>
            <a:r>
              <a:rPr lang="es-ES" sz="1200" b="1" dirty="0" err="1">
                <a:sym typeface="Wingdings" panose="05000000000000000000" pitchFamily="2" charset="2"/>
              </a:rPr>
              <a:t>name</a:t>
            </a:r>
            <a:r>
              <a:rPr lang="es-ES" sz="1200" b="1" dirty="0">
                <a:sym typeface="Wingdings" panose="05000000000000000000" pitchFamily="2" charset="2"/>
              </a:rPr>
              <a:t> “</a:t>
            </a:r>
            <a:r>
              <a:rPr lang="es-ES" sz="1200" b="1" dirty="0" err="1">
                <a:sym typeface="Wingdings" panose="05000000000000000000" pitchFamily="2" charset="2"/>
              </a:rPr>
              <a:t>netops</a:t>
            </a:r>
            <a:r>
              <a:rPr lang="es-ES" sz="1200" b="1" dirty="0">
                <a:sym typeface="Wingdings" panose="05000000000000000000" pitchFamily="2" charset="2"/>
              </a:rPr>
              <a:t>”</a:t>
            </a:r>
            <a:endParaRPr lang="es-ES" sz="1200" b="1" dirty="0"/>
          </a:p>
          <a:p>
            <a:r>
              <a:rPr lang="es-ES" sz="1200" dirty="0" err="1"/>
              <a:t>conda</a:t>
            </a:r>
            <a:r>
              <a:rPr lang="es-ES" sz="1200" dirty="0"/>
              <a:t> –versión</a:t>
            </a:r>
          </a:p>
          <a:p>
            <a:r>
              <a:rPr lang="es-ES" sz="1200" dirty="0" err="1"/>
              <a:t>conda</a:t>
            </a:r>
            <a:r>
              <a:rPr lang="es-ES" sz="1200" dirty="0"/>
              <a:t> </a:t>
            </a:r>
            <a:r>
              <a:rPr lang="es-ES" sz="1200" dirty="0" err="1"/>
              <a:t>create</a:t>
            </a:r>
            <a:r>
              <a:rPr lang="es-ES" sz="1200" dirty="0"/>
              <a:t> –n </a:t>
            </a:r>
            <a:r>
              <a:rPr lang="es-ES" sz="1200" dirty="0" err="1"/>
              <a:t>netops</a:t>
            </a:r>
            <a:endParaRPr lang="es-ES" sz="1200" dirty="0"/>
          </a:p>
          <a:p>
            <a:r>
              <a:rPr lang="es-ES" sz="1200" dirty="0" err="1"/>
              <a:t>conda</a:t>
            </a:r>
            <a:r>
              <a:rPr lang="es-ES" sz="1200" dirty="0"/>
              <a:t> actívate </a:t>
            </a:r>
            <a:r>
              <a:rPr lang="es-ES" sz="1200" dirty="0" err="1"/>
              <a:t>netops</a:t>
            </a:r>
            <a:endParaRPr lang="es-ES" sz="1200" dirty="0"/>
          </a:p>
          <a:p>
            <a:r>
              <a:rPr lang="es-ES" sz="1200" dirty="0" err="1"/>
              <a:t>pip</a:t>
            </a:r>
            <a:r>
              <a:rPr lang="es-ES" sz="1200" dirty="0"/>
              <a:t> </a:t>
            </a:r>
            <a:r>
              <a:rPr lang="es-ES" sz="1200" dirty="0" err="1"/>
              <a:t>install</a:t>
            </a:r>
            <a:r>
              <a:rPr lang="es-ES" sz="1200" dirty="0"/>
              <a:t> Python</a:t>
            </a:r>
          </a:p>
          <a:p>
            <a:r>
              <a:rPr lang="es-ES" sz="1200" dirty="0" err="1"/>
              <a:t>pip</a:t>
            </a:r>
            <a:r>
              <a:rPr lang="es-ES" sz="1200" dirty="0"/>
              <a:t> </a:t>
            </a:r>
            <a:r>
              <a:rPr lang="es-ES" sz="1200" dirty="0" err="1"/>
              <a:t>install</a:t>
            </a:r>
            <a:r>
              <a:rPr lang="es-ES" sz="1200" dirty="0"/>
              <a:t> </a:t>
            </a:r>
            <a:r>
              <a:rPr lang="es-ES" sz="1200" dirty="0" err="1"/>
              <a:t>spyder-kernels</a:t>
            </a:r>
            <a:r>
              <a:rPr lang="es-ES" sz="1200" dirty="0"/>
              <a:t>==2.4</a:t>
            </a:r>
            <a:endParaRPr lang="es-ES" sz="1200" b="0" dirty="0"/>
          </a:p>
        </p:txBody>
      </p:sp>
      <p:pic>
        <p:nvPicPr>
          <p:cNvPr id="6" name="Picture 4" descr="Historia de Python - Wikipedia, la enciclopedia libre">
            <a:extLst>
              <a:ext uri="{FF2B5EF4-FFF2-40B4-BE49-F238E27FC236}">
                <a16:creationId xmlns:a16="http://schemas.microsoft.com/office/drawing/2014/main" id="{F213D295-E671-49CD-86EA-E7A03D738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3" y="1150753"/>
            <a:ext cx="649823" cy="71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7DF784D-75AD-40A1-BF2E-496464F435E6}"/>
              </a:ext>
            </a:extLst>
          </p:cNvPr>
          <p:cNvCxnSpPr>
            <a:stCxn id="6" idx="3"/>
          </p:cNvCxnSpPr>
          <p:nvPr/>
        </p:nvCxnSpPr>
        <p:spPr>
          <a:xfrm>
            <a:off x="991726" y="1507363"/>
            <a:ext cx="450212" cy="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855B3FEA-6A71-41C8-9D4B-FA32B20FEBBC}"/>
              </a:ext>
            </a:extLst>
          </p:cNvPr>
          <p:cNvSpPr txBox="1"/>
          <p:nvPr/>
        </p:nvSpPr>
        <p:spPr>
          <a:xfrm>
            <a:off x="1496301" y="1368863"/>
            <a:ext cx="1324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>
              <a:defRPr sz="1200"/>
            </a:lvl1pPr>
          </a:lstStyle>
          <a:p>
            <a:r>
              <a:rPr lang="es-ES" dirty="0"/>
              <a:t>Lenguaje </a:t>
            </a:r>
            <a:r>
              <a:rPr lang="es-ES" dirty="0" err="1"/>
              <a:t>python</a:t>
            </a: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F4520474-F171-492D-8F5D-BE9AF35E6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671" y="741906"/>
            <a:ext cx="3283332" cy="144650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79474CC-79F2-422A-9034-03225D9806E7}"/>
              </a:ext>
            </a:extLst>
          </p:cNvPr>
          <p:cNvSpPr txBox="1"/>
          <p:nvPr/>
        </p:nvSpPr>
        <p:spPr>
          <a:xfrm>
            <a:off x="390916" y="3144952"/>
            <a:ext cx="2429657" cy="830997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/>
              <a:t>Consejos Windows:</a:t>
            </a:r>
          </a:p>
          <a:p>
            <a:r>
              <a:rPr lang="es-ES" sz="1200" dirty="0"/>
              <a:t>Avanzar directorio </a:t>
            </a:r>
            <a:r>
              <a:rPr lang="es-ES" sz="1200" dirty="0">
                <a:sym typeface="Wingdings" panose="05000000000000000000" pitchFamily="2" charset="2"/>
              </a:rPr>
              <a:t> cd nombre</a:t>
            </a:r>
          </a:p>
          <a:p>
            <a:r>
              <a:rPr lang="es-ES" sz="1200" dirty="0">
                <a:sym typeface="Wingdings" panose="05000000000000000000" pitchFamily="2" charset="2"/>
              </a:rPr>
              <a:t>Atrás en directorio  cd ..</a:t>
            </a:r>
          </a:p>
          <a:p>
            <a:r>
              <a:rPr lang="es-ES" sz="1200" dirty="0">
                <a:sym typeface="Wingdings" panose="05000000000000000000" pitchFamily="2" charset="2"/>
              </a:rPr>
              <a:t>Buscar en directorio  </a:t>
            </a:r>
            <a:r>
              <a:rPr lang="es-ES" sz="1200" dirty="0" err="1">
                <a:sym typeface="Wingdings" panose="05000000000000000000" pitchFamily="2" charset="2"/>
              </a:rPr>
              <a:t>dir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43596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E91B9926-3FDB-1975-800E-A1408B672873}"/>
              </a:ext>
            </a:extLst>
          </p:cNvPr>
          <p:cNvSpPr txBox="1">
            <a:spLocks/>
          </p:cNvSpPr>
          <p:nvPr/>
        </p:nvSpPr>
        <p:spPr>
          <a:xfrm>
            <a:off x="846164" y="362149"/>
            <a:ext cx="2893731" cy="346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400" b="1" dirty="0" err="1"/>
              <a:t>Datos</a:t>
            </a:r>
            <a:endParaRPr lang="en-US" sz="1400" b="1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2D7241A-41E7-4AA6-8470-622C2983C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96" y="2215690"/>
            <a:ext cx="3177969" cy="712120"/>
          </a:xfrm>
          <a:prstGeom prst="rect">
            <a:avLst/>
          </a:prstGeom>
        </p:spPr>
      </p:pic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E68AFD7C-D351-4E85-A907-1056B7991343}"/>
              </a:ext>
            </a:extLst>
          </p:cNvPr>
          <p:cNvCxnSpPr>
            <a:stCxn id="19" idx="0"/>
          </p:cNvCxnSpPr>
          <p:nvPr/>
        </p:nvCxnSpPr>
        <p:spPr>
          <a:xfrm rot="5400000" flipH="1" flipV="1">
            <a:off x="2121460" y="827261"/>
            <a:ext cx="1209850" cy="15670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8F10431-30CF-4FD1-B9F0-7B93875256C7}"/>
              </a:ext>
            </a:extLst>
          </p:cNvPr>
          <p:cNvSpPr txBox="1"/>
          <p:nvPr/>
        </p:nvSpPr>
        <p:spPr>
          <a:xfrm>
            <a:off x="3531865" y="508611"/>
            <a:ext cx="3811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Preprocesado de datos: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Filtro de horas optimas de luz (entre 10:00 y 15:00)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Filtrado por ángulo entre 40º y 90º (opcional)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Filtro especial para eliminar el efecto suelo</a:t>
            </a: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BDE5F4B-CDD4-467A-8212-DE5B507B7FA5}"/>
              </a:ext>
            </a:extLst>
          </p:cNvPr>
          <p:cNvCxnSpPr>
            <a:stCxn id="19" idx="3"/>
          </p:cNvCxnSpPr>
          <p:nvPr/>
        </p:nvCxnSpPr>
        <p:spPr>
          <a:xfrm>
            <a:off x="3531865" y="2571750"/>
            <a:ext cx="463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79911512-60C9-4785-9C74-704C60B8B276}"/>
              </a:ext>
            </a:extLst>
          </p:cNvPr>
          <p:cNvSpPr txBox="1"/>
          <p:nvPr/>
        </p:nvSpPr>
        <p:spPr>
          <a:xfrm>
            <a:off x="3995225" y="2096813"/>
            <a:ext cx="38114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Creación de </a:t>
            </a:r>
            <a:r>
              <a:rPr lang="es-ES" sz="1200" b="1" dirty="0" err="1"/>
              <a:t>indices</a:t>
            </a:r>
            <a:r>
              <a:rPr lang="es-ES" sz="1200" b="1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Creación </a:t>
            </a:r>
            <a:r>
              <a:rPr lang="es-ES" sz="1200" dirty="0" err="1"/>
              <a:t>rrs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Índices </a:t>
            </a:r>
            <a:r>
              <a:rPr lang="es-ES" sz="1200" dirty="0" err="1"/>
              <a:t>pcu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/>
              <a:t>Índices </a:t>
            </a:r>
            <a:r>
              <a:rPr lang="es-ES" sz="1200" dirty="0" err="1"/>
              <a:t>chl</a:t>
            </a:r>
            <a:endParaRPr lang="es-E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 err="1"/>
              <a:t>Ndci</a:t>
            </a:r>
            <a:endParaRPr lang="es-ES" sz="1200" dirty="0"/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FC4F2F15-003C-4D15-B0DF-66D2E9B0BD2A}"/>
              </a:ext>
            </a:extLst>
          </p:cNvPr>
          <p:cNvCxnSpPr>
            <a:cxnSpLocks/>
            <a:stCxn id="19" idx="2"/>
          </p:cNvCxnSpPr>
          <p:nvPr/>
        </p:nvCxnSpPr>
        <p:spPr>
          <a:xfrm rot="16200000" flipH="1">
            <a:off x="2196195" y="2674496"/>
            <a:ext cx="983008" cy="14896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C60F9EB-C458-4127-BF14-81DA171E9238}"/>
              </a:ext>
            </a:extLst>
          </p:cNvPr>
          <p:cNvSpPr txBox="1"/>
          <p:nvPr/>
        </p:nvSpPr>
        <p:spPr>
          <a:xfrm>
            <a:off x="3531865" y="3772318"/>
            <a:ext cx="3811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Creación de contenido gráfico</a:t>
            </a:r>
          </a:p>
        </p:txBody>
      </p:sp>
    </p:spTree>
    <p:extLst>
      <p:ext uri="{BB962C8B-B14F-4D97-AF65-F5344CB8AC3E}">
        <p14:creationId xmlns:p14="http://schemas.microsoft.com/office/powerpoint/2010/main" val="322714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688D9D1-2165-49A2-9690-CD49362ED292}"/>
              </a:ext>
            </a:extLst>
          </p:cNvPr>
          <p:cNvSpPr/>
          <p:nvPr/>
        </p:nvSpPr>
        <p:spPr>
          <a:xfrm>
            <a:off x="302458" y="182880"/>
            <a:ext cx="3594296" cy="199761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26A5F85-42AA-473A-9D6B-871427C5722E}"/>
              </a:ext>
            </a:extLst>
          </p:cNvPr>
          <p:cNvSpPr/>
          <p:nvPr/>
        </p:nvSpPr>
        <p:spPr>
          <a:xfrm>
            <a:off x="4698612" y="182880"/>
            <a:ext cx="3594296" cy="199761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FAB3285-C8CF-485E-8EB6-8354FD9E7FEC}"/>
              </a:ext>
            </a:extLst>
          </p:cNvPr>
          <p:cNvSpPr/>
          <p:nvPr/>
        </p:nvSpPr>
        <p:spPr>
          <a:xfrm>
            <a:off x="302458" y="2677551"/>
            <a:ext cx="3594296" cy="199761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CA65DE6-81EE-4953-87E9-07AC0D50D9FC}"/>
              </a:ext>
            </a:extLst>
          </p:cNvPr>
          <p:cNvSpPr/>
          <p:nvPr/>
        </p:nvSpPr>
        <p:spPr>
          <a:xfrm>
            <a:off x="4698612" y="2677551"/>
            <a:ext cx="3594296" cy="1997612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3996E91-B8A1-4C55-9C52-F11507B8D06E}"/>
              </a:ext>
            </a:extLst>
          </p:cNvPr>
          <p:cNvSpPr txBox="1">
            <a:spLocks/>
          </p:cNvSpPr>
          <p:nvPr/>
        </p:nvSpPr>
        <p:spPr>
          <a:xfrm>
            <a:off x="302458" y="88510"/>
            <a:ext cx="891196" cy="379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400" b="1" dirty="0"/>
              <a:t>Grupo 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0279074-BC43-4984-8116-A6C1EC5A48BB}"/>
              </a:ext>
            </a:extLst>
          </p:cNvPr>
          <p:cNvSpPr txBox="1">
            <a:spLocks/>
          </p:cNvSpPr>
          <p:nvPr/>
        </p:nvSpPr>
        <p:spPr>
          <a:xfrm>
            <a:off x="4698612" y="88510"/>
            <a:ext cx="891196" cy="379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400" b="1" dirty="0"/>
              <a:t>Grupo 2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AC55B61-AFAE-4943-A7D7-C4294B572BB6}"/>
              </a:ext>
            </a:extLst>
          </p:cNvPr>
          <p:cNvSpPr txBox="1">
            <a:spLocks/>
          </p:cNvSpPr>
          <p:nvPr/>
        </p:nvSpPr>
        <p:spPr>
          <a:xfrm>
            <a:off x="314060" y="2618056"/>
            <a:ext cx="891196" cy="379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400" b="1" dirty="0"/>
              <a:t>Grupo 3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B3B677-07F5-4CA6-B857-2135A23755A3}"/>
              </a:ext>
            </a:extLst>
          </p:cNvPr>
          <p:cNvSpPr txBox="1">
            <a:spLocks/>
          </p:cNvSpPr>
          <p:nvPr/>
        </p:nvSpPr>
        <p:spPr>
          <a:xfrm>
            <a:off x="4698612" y="2618056"/>
            <a:ext cx="891196" cy="379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400" b="1" dirty="0"/>
              <a:t>Grupo 4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BFBE575-D49B-43A7-8A07-8E6FC9B99B22}"/>
              </a:ext>
            </a:extLst>
          </p:cNvPr>
          <p:cNvSpPr txBox="1"/>
          <p:nvPr/>
        </p:nvSpPr>
        <p:spPr>
          <a:xfrm>
            <a:off x="492369" y="583809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Filtrado de datos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Creación de matriz </a:t>
            </a:r>
            <a:r>
              <a:rPr lang="es-ES" dirty="0" err="1"/>
              <a:t>Rrs</a:t>
            </a:r>
            <a:endParaRPr lang="es-ES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553827E2-E16C-4184-8167-2616D06E4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00" y="1381806"/>
            <a:ext cx="1100865" cy="70797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41B7A0C-6EBB-4287-B9B2-706F0BBF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07" y="1381336"/>
            <a:ext cx="1107299" cy="707977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D2CF36DD-33C6-4BD5-915F-655FC274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8414" y="1381336"/>
            <a:ext cx="1061966" cy="707977"/>
          </a:xfrm>
          <a:prstGeom prst="rect">
            <a:avLst/>
          </a:prstGeom>
        </p:spPr>
      </p:pic>
      <p:sp>
        <p:nvSpPr>
          <p:cNvPr id="26" name="CuadroTexto 25">
            <a:extLst>
              <a:ext uri="{FF2B5EF4-FFF2-40B4-BE49-F238E27FC236}">
                <a16:creationId xmlns:a16="http://schemas.microsoft.com/office/drawing/2014/main" id="{30B88541-5AB3-4802-A7B6-0EB73AF13507}"/>
              </a:ext>
            </a:extLst>
          </p:cNvPr>
          <p:cNvSpPr txBox="1"/>
          <p:nvPr/>
        </p:nvSpPr>
        <p:spPr>
          <a:xfrm>
            <a:off x="440676" y="1324510"/>
            <a:ext cx="487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/>
              <a:t>Rrs</a:t>
            </a:r>
            <a:endParaRPr lang="es-ES" sz="105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900FBD7-0AED-497E-ABF7-72B6F93BDDC6}"/>
              </a:ext>
            </a:extLst>
          </p:cNvPr>
          <p:cNvSpPr txBox="1"/>
          <p:nvPr/>
        </p:nvSpPr>
        <p:spPr>
          <a:xfrm>
            <a:off x="2357077" y="1351863"/>
            <a:ext cx="487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/>
              <a:t>ed</a:t>
            </a:r>
            <a:endParaRPr lang="es-ES" sz="1050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C95D484-D6C3-4EEA-914F-20B9E6C5E478}"/>
              </a:ext>
            </a:extLst>
          </p:cNvPr>
          <p:cNvSpPr txBox="1"/>
          <p:nvPr/>
        </p:nvSpPr>
        <p:spPr>
          <a:xfrm>
            <a:off x="3589589" y="1351862"/>
            <a:ext cx="4874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/>
              <a:t>lt</a:t>
            </a:r>
            <a:endParaRPr lang="es-ES" sz="105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7123122-5145-476A-A45C-4E73723FA240}"/>
              </a:ext>
            </a:extLst>
          </p:cNvPr>
          <p:cNvSpPr txBox="1"/>
          <p:nvPr/>
        </p:nvSpPr>
        <p:spPr>
          <a:xfrm>
            <a:off x="4747846" y="583809"/>
            <a:ext cx="3108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Creación de índice </a:t>
            </a:r>
            <a:r>
              <a:rPr lang="es-ES" dirty="0" err="1"/>
              <a:t>pcu</a:t>
            </a: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Creación de índices </a:t>
            </a:r>
            <a:r>
              <a:rPr lang="es-ES" dirty="0" err="1"/>
              <a:t>chl</a:t>
            </a:r>
            <a:endParaRPr lang="es-ES" dirty="0"/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C1E6AD9E-DB83-4C10-B325-6E5BC7FBF4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870" y="1273747"/>
            <a:ext cx="1086330" cy="7879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D2035673-C037-4F46-B8B2-FB025932F794}"/>
                  </a:ext>
                </a:extLst>
              </p:cNvPr>
              <p:cNvSpPr txBox="1"/>
              <p:nvPr/>
            </p:nvSpPr>
            <p:spPr>
              <a:xfrm>
                <a:off x="6103282" y="1445302"/>
                <a:ext cx="2189626" cy="444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𝑁𝐷𝐶𝐼</m:t>
                      </m:r>
                      <m:r>
                        <a:rPr lang="es-ES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100" b="0" i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𝑅𝑟𝑠</m:t>
                          </m:r>
                          <m:d>
                            <m:d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665</m:t>
                              </m:r>
                            </m:e>
                          </m:d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𝑅𝑟𝑠</m:t>
                          </m:r>
                          <m:d>
                            <m:dPr>
                              <m:ctrlP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708</m:t>
                              </m:r>
                            </m:e>
                          </m:d>
                        </m:num>
                        <m:den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𝑅𝑟𝑠</m:t>
                          </m:r>
                          <m:d>
                            <m:d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100" i="1">
                                  <a:latin typeface="Cambria Math" panose="02040503050406030204" pitchFamily="18" charset="0"/>
                                </a:rPr>
                                <m:t>665</m:t>
                              </m:r>
                            </m:e>
                          </m:d>
                          <m:r>
                            <a:rPr lang="es-ES" sz="11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1100" i="1">
                              <a:latin typeface="Cambria Math" panose="02040503050406030204" pitchFamily="18" charset="0"/>
                            </a:rPr>
                            <m:t>𝑅𝑟𝑠</m:t>
                          </m:r>
                          <m:d>
                            <m:dPr>
                              <m:ctrlPr>
                                <a:rPr lang="es-ES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100" b="0" i="1" smtClean="0">
                                  <a:latin typeface="Cambria Math" panose="02040503050406030204" pitchFamily="18" charset="0"/>
                                </a:rPr>
                                <m:t>708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ES" sz="1100" dirty="0"/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D2035673-C037-4F46-B8B2-FB025932F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282" y="1445302"/>
                <a:ext cx="2189626" cy="4448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uadroTexto 32">
            <a:extLst>
              <a:ext uri="{FF2B5EF4-FFF2-40B4-BE49-F238E27FC236}">
                <a16:creationId xmlns:a16="http://schemas.microsoft.com/office/drawing/2014/main" id="{0C217916-8AB9-4A0B-B91B-9158AA5FCF35}"/>
              </a:ext>
            </a:extLst>
          </p:cNvPr>
          <p:cNvSpPr txBox="1"/>
          <p:nvPr/>
        </p:nvSpPr>
        <p:spPr>
          <a:xfrm>
            <a:off x="492368" y="2997883"/>
            <a:ext cx="3404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Plots</a:t>
            </a:r>
            <a:r>
              <a:rPr lang="es-ES" sz="1600" dirty="0"/>
              <a:t>: </a:t>
            </a:r>
            <a:r>
              <a:rPr lang="es-ES" sz="1600" dirty="0" err="1"/>
              <a:t>Rrs</a:t>
            </a:r>
            <a:r>
              <a:rPr lang="es-ES" sz="1600" dirty="0"/>
              <a:t>, </a:t>
            </a:r>
            <a:r>
              <a:rPr lang="es-ES" sz="1600" dirty="0" err="1"/>
              <a:t>ed</a:t>
            </a:r>
            <a:r>
              <a:rPr lang="es-ES" sz="1600" dirty="0"/>
              <a:t> y </a:t>
            </a:r>
            <a:r>
              <a:rPr lang="es-ES" sz="1600" dirty="0" err="1"/>
              <a:t>lt</a:t>
            </a:r>
            <a:r>
              <a:rPr lang="es-ES" sz="1600" dirty="0"/>
              <a:t> (comparación)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Plots</a:t>
            </a:r>
            <a:r>
              <a:rPr lang="es-ES" sz="1600" dirty="0"/>
              <a:t> índices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 err="1"/>
              <a:t>Plots</a:t>
            </a:r>
            <a:r>
              <a:rPr lang="es-ES" sz="1600" dirty="0"/>
              <a:t> </a:t>
            </a:r>
            <a:r>
              <a:rPr lang="es-ES" sz="1600" dirty="0" err="1"/>
              <a:t>max</a:t>
            </a:r>
            <a:r>
              <a:rPr lang="es-ES" sz="1600" dirty="0"/>
              <a:t>-min… </a:t>
            </a:r>
            <a:r>
              <a:rPr lang="es-ES" sz="1600" dirty="0" err="1"/>
              <a:t>etc</a:t>
            </a:r>
            <a:endParaRPr lang="es-ES" sz="16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751FFE-B39C-4376-A10E-7D7D60098D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788" y="3828880"/>
            <a:ext cx="1163360" cy="77557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442B155-FF34-4D9E-9F47-E86D0D48AA8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077" y="3828880"/>
            <a:ext cx="1163360" cy="77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26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688D9D1-2165-49A2-9690-CD49362ED292}"/>
              </a:ext>
            </a:extLst>
          </p:cNvPr>
          <p:cNvSpPr/>
          <p:nvPr/>
        </p:nvSpPr>
        <p:spPr>
          <a:xfrm>
            <a:off x="302457" y="182879"/>
            <a:ext cx="8060785" cy="472674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3996E91-B8A1-4C55-9C52-F11507B8D06E}"/>
              </a:ext>
            </a:extLst>
          </p:cNvPr>
          <p:cNvSpPr txBox="1">
            <a:spLocks/>
          </p:cNvSpPr>
          <p:nvPr/>
        </p:nvSpPr>
        <p:spPr>
          <a:xfrm>
            <a:off x="302458" y="88510"/>
            <a:ext cx="891196" cy="379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n-US" sz="1400" b="1" dirty="0"/>
              <a:t>Grupo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BFBE575-D49B-43A7-8A07-8E6FC9B99B22}"/>
                  </a:ext>
                </a:extLst>
              </p:cNvPr>
              <p:cNvSpPr txBox="1"/>
              <p:nvPr/>
            </p:nvSpPr>
            <p:spPr>
              <a:xfrm>
                <a:off x="492368" y="583809"/>
                <a:ext cx="7744265" cy="4905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Input data: archivo .</a:t>
                </a:r>
                <a:r>
                  <a:rPr lang="es-ES" dirty="0" err="1"/>
                  <a:t>dat</a:t>
                </a:r>
                <a:r>
                  <a:rPr lang="es-ES" dirty="0"/>
                  <a:t> separado por 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Filtrado de datos mediante 2-3 requisitos: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es-ES" sz="1400" u="sng" dirty="0"/>
                  <a:t>Filtro horario: </a:t>
                </a:r>
                <a:r>
                  <a:rPr lang="es-ES" sz="1400" dirty="0"/>
                  <a:t>seleccionar solo las medidas entre 10:00-15:00 (horas optimas de luz)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es-ES" sz="1400" u="sng" dirty="0"/>
                  <a:t>Filtro ángulo: </a:t>
                </a:r>
                <a:r>
                  <a:rPr lang="es-ES" sz="1400" dirty="0"/>
                  <a:t>Este es opcional ya que las horas han sido seleccionadas adrede para tener un buen ángulo. Angulo entre 40º y 90º.</a:t>
                </a:r>
              </a:p>
              <a:p>
                <a:pPr marL="1714500" lvl="3" indent="-342900">
                  <a:buFont typeface="+mj-lt"/>
                  <a:buAutoNum type="arabicPeriod"/>
                </a:pPr>
                <a:r>
                  <a:rPr lang="es-ES" sz="1400" u="sng" dirty="0"/>
                  <a:t>Filtro efecto del suelo: </a:t>
                </a:r>
                <a:r>
                  <a:rPr lang="es-ES" sz="1400" dirty="0"/>
                  <a:t>(debido a que las aguas son muy someras) Con las medidas que tenemos después de los filtros anteriores se elimina el 50% de las medidas con valores más altos (es decir, por ejemplo si tenemos cuatro medidas que equivalen a 4 horas, una medida por hora, eliminamos las dos medidas con un valor de espectro mayor).</a:t>
                </a:r>
              </a:p>
              <a:p>
                <a:pPr lvl="3"/>
                <a:endParaRPr lang="es-ES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s-ES" dirty="0"/>
                  <a:t>Output data: </a:t>
                </a:r>
                <a:r>
                  <a:rPr lang="es-ES" dirty="0" err="1"/>
                  <a:t>Rrs</a:t>
                </a:r>
                <a:r>
                  <a:rPr lang="es-ES" dirty="0"/>
                  <a:t> filtrado (consejo) mismo formato que el input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𝑅𝑟𝑠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𝑙𝑡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𝑒𝑑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ES" dirty="0"/>
                  <a:t>       </a:t>
                </a:r>
                <a:r>
                  <a:rPr lang="es-ES" sz="1200" dirty="0">
                    <a:solidFill>
                      <a:srgbClr val="FF0000"/>
                    </a:solidFill>
                  </a:rPr>
                  <a:t>Descartamos </a:t>
                </a:r>
                <a:r>
                  <a:rPr lang="es-ES" sz="1200" dirty="0" err="1">
                    <a:solidFill>
                      <a:srgbClr val="FF0000"/>
                    </a:solidFill>
                  </a:rPr>
                  <a:t>li</a:t>
                </a:r>
                <a:r>
                  <a:rPr lang="es-ES" sz="1200" dirty="0">
                    <a:solidFill>
                      <a:srgbClr val="FF0000"/>
                    </a:solidFill>
                  </a:rPr>
                  <a:t> por efecto del suelo</a:t>
                </a:r>
              </a:p>
              <a:p>
                <a:pPr lvl="2"/>
                <a:r>
                  <a:rPr lang="es-ES" sz="1200" dirty="0"/>
                  <a:t>Longitudes de onda </a:t>
                </a:r>
                <a:r>
                  <a:rPr lang="es-ES" sz="1200" dirty="0" err="1"/>
                  <a:t>Rrs</a:t>
                </a:r>
                <a:r>
                  <a:rPr lang="es-ES" sz="1200" dirty="0"/>
                  <a:t> entre 400 y 900 cada 2 nm (un total de 251 espectros por muestra)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  <a:tabLst>
                    <a:tab pos="1701800" algn="l"/>
                  </a:tabLst>
                </a:pPr>
                <a:r>
                  <a:rPr lang="es-ES" dirty="0"/>
                  <a:t>Output data </a:t>
                </a:r>
                <a:r>
                  <a:rPr lang="es-ES" dirty="0" err="1"/>
                  <a:t>lt</a:t>
                </a:r>
                <a:r>
                  <a:rPr lang="es-ES" dirty="0"/>
                  <a:t> filtrado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  <a:tabLst>
                    <a:tab pos="1701800" algn="l"/>
                  </a:tabLst>
                </a:pPr>
                <a:r>
                  <a:rPr lang="es-ES" dirty="0"/>
                  <a:t>Output data </a:t>
                </a:r>
                <a:r>
                  <a:rPr lang="es-ES" dirty="0" err="1"/>
                  <a:t>ed</a:t>
                </a:r>
                <a:r>
                  <a:rPr lang="es-ES" dirty="0"/>
                  <a:t> filtrado</a:t>
                </a:r>
              </a:p>
              <a:p>
                <a:pPr lvl="2"/>
                <a:endParaRPr lang="es-ES" sz="1200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s-ES" sz="1200" dirty="0">
                    <a:solidFill>
                      <a:srgbClr val="FF0000"/>
                    </a:solidFill>
                  </a:rPr>
                  <a:t>	</a:t>
                </a:r>
                <a:endParaRPr lang="es-ES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s-ES" dirty="0"/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6BFBE575-D49B-43A7-8A07-8E6FC9B99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8" y="583809"/>
                <a:ext cx="7744265" cy="4905445"/>
              </a:xfrm>
              <a:prstGeom prst="rect">
                <a:avLst/>
              </a:prstGeom>
              <a:blipFill>
                <a:blip r:embed="rId2"/>
                <a:stretch>
                  <a:fillRect l="-551" t="-746" r="-709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323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BDBA13D3-8CD5-436A-A78C-318543B8D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525" y="2578732"/>
            <a:ext cx="3188127" cy="205031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5D58470-5464-4FCE-8C7F-7E1848818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429" y="207006"/>
            <a:ext cx="3206761" cy="205031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E8D75B3-6288-4706-BC37-D91CC39769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624" y="207006"/>
            <a:ext cx="3075474" cy="2050316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1D82346F-89C9-40B3-B999-EA7A2A05DBB9}"/>
              </a:ext>
            </a:extLst>
          </p:cNvPr>
          <p:cNvSpPr txBox="1"/>
          <p:nvPr/>
        </p:nvSpPr>
        <p:spPr>
          <a:xfrm>
            <a:off x="2938762" y="2564768"/>
            <a:ext cx="5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Rrs</a:t>
            </a:r>
            <a:endParaRPr lang="es-ES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EFB769B-9C08-47EF-BECB-1DA3AFE211FE}"/>
              </a:ext>
            </a:extLst>
          </p:cNvPr>
          <p:cNvSpPr txBox="1"/>
          <p:nvPr/>
        </p:nvSpPr>
        <p:spPr>
          <a:xfrm>
            <a:off x="7411152" y="207006"/>
            <a:ext cx="5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ed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5868965-B818-4BEF-BA12-B328AE5C990F}"/>
              </a:ext>
            </a:extLst>
          </p:cNvPr>
          <p:cNvSpPr txBox="1"/>
          <p:nvPr/>
        </p:nvSpPr>
        <p:spPr>
          <a:xfrm>
            <a:off x="851962" y="207006"/>
            <a:ext cx="5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lt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45968145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563</Words>
  <Application>Microsoft Office PowerPoint</Application>
  <PresentationFormat>Presentación en pantalla (16:9)</PresentationFormat>
  <Paragraphs>97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13</vt:i4>
      </vt:variant>
    </vt:vector>
  </HeadingPairs>
  <TitlesOfParts>
    <vt:vector size="25" baseType="lpstr">
      <vt:lpstr>Arial</vt:lpstr>
      <vt:lpstr>Calibri</vt:lpstr>
      <vt:lpstr>Cambria Math</vt:lpstr>
      <vt:lpstr>Helvetica</vt:lpstr>
      <vt:lpstr>Roboto Slab</vt:lpstr>
      <vt:lpstr>Source Sans Pro</vt:lpstr>
      <vt:lpstr>Symbol</vt:lpstr>
      <vt:lpstr>Wingdings</vt:lpstr>
      <vt:lpstr>Cordelia template</vt:lpstr>
      <vt:lpstr>Cordelia template</vt:lpstr>
      <vt:lpstr>Cordelia template</vt:lpstr>
      <vt:lpstr>Cordelia template</vt:lpstr>
      <vt:lpstr>“Curso de Formación Experimental en Teledetección Óptica de Proximidad (Espectro-radiometría y Drones) para Aplicaciones Terrestres y Acuáticas” (NetOPS-Training School) </vt:lpstr>
      <vt:lpstr>1. Procesado de datos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NetOPS KoM Agenda y logística  M. Pilar Martín (SpecLab)</dc:title>
  <dc:subject/>
  <dc:creator>María Pilar Martín Isabel</dc:creator>
  <dc:description/>
  <cp:lastModifiedBy>Gonzalo M</cp:lastModifiedBy>
  <cp:revision>43</cp:revision>
  <dcterms:modified xsi:type="dcterms:W3CDTF">2025-05-14T11:16:30Z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Presentación en pantalla (16:9)</vt:lpwstr>
  </property>
  <property fmtid="{D5CDD505-2E9C-101B-9397-08002B2CF9AE}" pid="4" name="Slides">
    <vt:i4>7</vt:i4>
  </property>
</Properties>
</file>