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0" r:id="rId2"/>
    <p:sldId id="271" r:id="rId3"/>
    <p:sldId id="256" r:id="rId4"/>
    <p:sldId id="260" r:id="rId5"/>
    <p:sldId id="259" r:id="rId6"/>
    <p:sldId id="261" r:id="rId7"/>
    <p:sldId id="262"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8EE8"/>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20" autoAdjust="0"/>
    <p:restoredTop sz="94660"/>
  </p:normalViewPr>
  <p:slideViewPr>
    <p:cSldViewPr snapToGrid="0">
      <p:cViewPr varScale="1">
        <p:scale>
          <a:sx n="77" d="100"/>
          <a:sy n="77" d="100"/>
        </p:scale>
        <p:origin x="7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7/24/2023</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060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7/24/2023</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463020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7/24/2023</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38301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7/24/2023</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38498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7/24/2023</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71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7/24/2023</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37108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7/24/2023</a:t>
            </a:fld>
            <a:endParaRPr lang="en-US" spc="50" dirty="0"/>
          </a:p>
        </p:txBody>
      </p:sp>
      <p:sp>
        <p:nvSpPr>
          <p:cNvPr id="8" name="Footer Placeholder 7"/>
          <p:cNvSpPr>
            <a:spLocks noGrp="1"/>
          </p:cNvSpPr>
          <p:nvPr>
            <p:ph type="ftr" sz="quarter" idx="11"/>
          </p:nvPr>
        </p:nvSpPr>
        <p:spPr/>
        <p:txBody>
          <a:bodyPr/>
          <a:lstStyle/>
          <a:p>
            <a:endParaRPr lang="en-US" spc="50" dirty="0"/>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401113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7/24/2023</a:t>
            </a:fld>
            <a:endParaRPr lang="en-US" spc="50" dirty="0"/>
          </a:p>
        </p:txBody>
      </p:sp>
      <p:sp>
        <p:nvSpPr>
          <p:cNvPr id="4" name="Footer Placeholder 3"/>
          <p:cNvSpPr>
            <a:spLocks noGrp="1"/>
          </p:cNvSpPr>
          <p:nvPr>
            <p:ph type="ftr" sz="quarter" idx="11"/>
          </p:nvPr>
        </p:nvSpPr>
        <p:spPr/>
        <p:txBody>
          <a:bodyPr/>
          <a:lstStyle/>
          <a:p>
            <a:endParaRPr lang="en-US" spc="50" dirty="0"/>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77242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fld id="{A37D6D71-8B28-4ED6-B932-04B197003D23}" type="datetimeFigureOut">
              <a:rPr lang="en-US" smtClean="0"/>
              <a:pPr algn="r"/>
              <a:t>7/24/2023</a:t>
            </a:fld>
            <a:endParaRPr lang="en-US" spc="50"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spc="50" dirty="0"/>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28558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lgn="r"/>
            <a:fld id="{A37D6D71-8B28-4ED6-B932-04B197003D23}" type="datetimeFigureOut">
              <a:rPr lang="en-US" smtClean="0"/>
              <a:pPr algn="r"/>
              <a:t>7/24/2023</a:t>
            </a:fld>
            <a:endParaRPr lang="en-US" spc="50"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spc="5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57539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7/24/2023</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58987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lgn="r"/>
            <a:fld id="{A37D6D71-8B28-4ED6-B932-04B197003D23}" type="datetimeFigureOut">
              <a:rPr lang="en-US" smtClean="0"/>
              <a:pPr algn="r"/>
              <a:t>7/24/2023</a:t>
            </a:fld>
            <a:endParaRPr lang="en-US" spc="50"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spc="5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lgn="l"/>
            <a:fld id="{F97E8200-1950-409B-82E7-99938E7AE355}" type="slidenum">
              <a:rPr lang="en-US" smtClean="0"/>
              <a:pPr algn="l"/>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704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slide" Target="slide1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slide" Target="slide5.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40FB8-56F4-CBDA-FBCF-2C3A759576AC}"/>
              </a:ext>
            </a:extLst>
          </p:cNvPr>
          <p:cNvSpPr>
            <a:spLocks noGrp="1"/>
          </p:cNvSpPr>
          <p:nvPr>
            <p:ph type="ctrTitle"/>
          </p:nvPr>
        </p:nvSpPr>
        <p:spPr/>
        <p:txBody>
          <a:bodyPr>
            <a:normAutofit/>
          </a:bodyPr>
          <a:lstStyle/>
          <a:p>
            <a:r>
              <a:rPr lang="es-CO" sz="16600" dirty="0"/>
              <a:t>App </a:t>
            </a:r>
            <a:r>
              <a:rPr lang="es-CO" sz="16600" dirty="0" err="1"/>
              <a:t>Sillex</a:t>
            </a:r>
            <a:endParaRPr lang="es-CO" sz="16600" dirty="0"/>
          </a:p>
        </p:txBody>
      </p:sp>
      <p:sp>
        <p:nvSpPr>
          <p:cNvPr id="3" name="Subtítulo 2">
            <a:extLst>
              <a:ext uri="{FF2B5EF4-FFF2-40B4-BE49-F238E27FC236}">
                <a16:creationId xmlns:a16="http://schemas.microsoft.com/office/drawing/2014/main" id="{261F72D1-99ED-6DA4-0E2B-1FB60E1C7B3E}"/>
              </a:ext>
            </a:extLst>
          </p:cNvPr>
          <p:cNvSpPr>
            <a:spLocks noGrp="1"/>
          </p:cNvSpPr>
          <p:nvPr>
            <p:ph type="subTitle" idx="1"/>
          </p:nvPr>
        </p:nvSpPr>
        <p:spPr/>
        <p:txBody>
          <a:bodyPr/>
          <a:lstStyle/>
          <a:p>
            <a:pPr algn="r"/>
            <a:r>
              <a:rPr lang="es-CO" b="1" dirty="0">
                <a:solidFill>
                  <a:schemeClr val="tx1"/>
                </a:solidFill>
              </a:rPr>
              <a:t>Presentado por: Gonzalo Araujo Imitola</a:t>
            </a:r>
          </a:p>
          <a:p>
            <a:pPr algn="r"/>
            <a:r>
              <a:rPr lang="es-CO" b="1" dirty="0">
                <a:solidFill>
                  <a:schemeClr val="tx1"/>
                </a:solidFill>
              </a:rPr>
              <a:t>ADSO - 3</a:t>
            </a:r>
          </a:p>
        </p:txBody>
      </p:sp>
    </p:spTree>
    <p:extLst>
      <p:ext uri="{BB962C8B-B14F-4D97-AF65-F5344CB8AC3E}">
        <p14:creationId xmlns:p14="http://schemas.microsoft.com/office/powerpoint/2010/main" val="2990413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FD8A98D-0ACA-6391-ED9B-507E13264031}"/>
              </a:ext>
            </a:extLst>
          </p:cNvPr>
          <p:cNvPicPr>
            <a:picLocks noChangeAspect="1"/>
          </p:cNvPicPr>
          <p:nvPr/>
        </p:nvPicPr>
        <p:blipFill rotWithShape="1">
          <a:blip r:embed="rId2">
            <a:extLst>
              <a:ext uri="{28A0092B-C50C-407E-A947-70E740481C1C}">
                <a14:useLocalDpi xmlns:a14="http://schemas.microsoft.com/office/drawing/2010/main" val="0"/>
              </a:ext>
            </a:extLst>
          </a:blip>
          <a:srcRect l="26883" r="24562"/>
          <a:stretch/>
        </p:blipFill>
        <p:spPr>
          <a:xfrm>
            <a:off x="584200" y="643467"/>
            <a:ext cx="2997200" cy="5571066"/>
          </a:xfrm>
          <a:prstGeom prst="rect">
            <a:avLst/>
          </a:prstGeom>
        </p:spPr>
      </p:pic>
      <p:sp>
        <p:nvSpPr>
          <p:cNvPr id="25" name="CuadroTexto 24">
            <a:extLst>
              <a:ext uri="{FF2B5EF4-FFF2-40B4-BE49-F238E27FC236}">
                <a16:creationId xmlns:a16="http://schemas.microsoft.com/office/drawing/2014/main" id="{24CD6472-9D8A-C7E7-224A-5BDF0BA12547}"/>
              </a:ext>
            </a:extLst>
          </p:cNvPr>
          <p:cNvSpPr txBox="1"/>
          <p:nvPr/>
        </p:nvSpPr>
        <p:spPr>
          <a:xfrm>
            <a:off x="6513580" y="704762"/>
            <a:ext cx="2480800" cy="369332"/>
          </a:xfrm>
          <a:prstGeom prst="rect">
            <a:avLst/>
          </a:prstGeom>
          <a:noFill/>
        </p:spPr>
        <p:txBody>
          <a:bodyPr wrap="square" rtlCol="0">
            <a:spAutoFit/>
          </a:bodyPr>
          <a:lstStyle/>
          <a:p>
            <a:r>
              <a:rPr lang="es-CO" b="1" dirty="0">
                <a:solidFill>
                  <a:srgbClr val="FF0000"/>
                </a:solidFill>
              </a:rPr>
              <a:t>PERFIL DE USUARIO</a:t>
            </a:r>
          </a:p>
        </p:txBody>
      </p:sp>
      <p:pic>
        <p:nvPicPr>
          <p:cNvPr id="10" name="Imagen 9">
            <a:extLst>
              <a:ext uri="{FF2B5EF4-FFF2-40B4-BE49-F238E27FC236}">
                <a16:creationId xmlns:a16="http://schemas.microsoft.com/office/drawing/2014/main" id="{CF09E6B9-D881-4267-3529-2AE9610DACC4}"/>
              </a:ext>
            </a:extLst>
          </p:cNvPr>
          <p:cNvPicPr>
            <a:picLocks noChangeAspect="1"/>
          </p:cNvPicPr>
          <p:nvPr/>
        </p:nvPicPr>
        <p:blipFill rotWithShape="1">
          <a:blip r:embed="rId3">
            <a:extLst>
              <a:ext uri="{28A0092B-C50C-407E-A947-70E740481C1C}">
                <a14:useLocalDpi xmlns:a14="http://schemas.microsoft.com/office/drawing/2010/main" val="0"/>
              </a:ext>
            </a:extLst>
          </a:blip>
          <a:srcRect t="46153"/>
          <a:stretch/>
        </p:blipFill>
        <p:spPr>
          <a:xfrm>
            <a:off x="838200" y="1208707"/>
            <a:ext cx="2362200" cy="1191593"/>
          </a:xfrm>
          <a:prstGeom prst="rect">
            <a:avLst/>
          </a:prstGeom>
        </p:spPr>
      </p:pic>
      <p:sp>
        <p:nvSpPr>
          <p:cNvPr id="29" name="CuadroTexto 28">
            <a:extLst>
              <a:ext uri="{FF2B5EF4-FFF2-40B4-BE49-F238E27FC236}">
                <a16:creationId xmlns:a16="http://schemas.microsoft.com/office/drawing/2014/main" id="{8CD389B7-D97B-D622-D500-CDB3A3A5DD94}"/>
              </a:ext>
            </a:extLst>
          </p:cNvPr>
          <p:cNvSpPr txBox="1"/>
          <p:nvPr/>
        </p:nvSpPr>
        <p:spPr>
          <a:xfrm>
            <a:off x="5617180" y="1784762"/>
            <a:ext cx="4950484" cy="3970318"/>
          </a:xfrm>
          <a:prstGeom prst="rect">
            <a:avLst/>
          </a:prstGeom>
          <a:noFill/>
        </p:spPr>
        <p:txBody>
          <a:bodyPr wrap="square" rtlCol="0">
            <a:spAutoFit/>
          </a:bodyPr>
          <a:lstStyle/>
          <a:p>
            <a:r>
              <a:rPr lang="es-CO" dirty="0"/>
              <a:t>En el perfil de usuario el cliente tendrá la opción de editar su información, eliminar su cuenta o cerrar sesión.</a:t>
            </a:r>
          </a:p>
          <a:p>
            <a:r>
              <a:rPr lang="es-CO" dirty="0"/>
              <a:t>Al darle clic en “Editar perfil” será redirigido a un breve formulario donde podrá actualizar solo los datos que estén disponibles, ya que unos tienes restricciones por seguridad de identidad.</a:t>
            </a:r>
          </a:p>
          <a:p>
            <a:r>
              <a:rPr lang="es-CO" dirty="0"/>
              <a:t>El botón cerrar sesión al darle clic solo cerra la sesión abierta del cliente y lo redirigirá a la parte donde puedes regístrate o iniciar sesión.</a:t>
            </a:r>
          </a:p>
          <a:p>
            <a:r>
              <a:rPr lang="es-CO" dirty="0"/>
              <a:t>Donde dice “Eliminar cuenta podrás” podrás eliminar la cuenta permanente, pero antes te saldrá un mensaje para confirmar que realmente quieres eliminar la cuenta.</a:t>
            </a:r>
          </a:p>
        </p:txBody>
      </p:sp>
      <p:sp>
        <p:nvSpPr>
          <p:cNvPr id="24" name="CuadroTexto 23">
            <a:extLst>
              <a:ext uri="{FF2B5EF4-FFF2-40B4-BE49-F238E27FC236}">
                <a16:creationId xmlns:a16="http://schemas.microsoft.com/office/drawing/2014/main" id="{C1382EF9-2CD9-5BBC-70FC-E6C6E7432263}"/>
              </a:ext>
            </a:extLst>
          </p:cNvPr>
          <p:cNvSpPr txBox="1"/>
          <p:nvPr/>
        </p:nvSpPr>
        <p:spPr>
          <a:xfrm>
            <a:off x="1054100" y="1133498"/>
            <a:ext cx="2057399" cy="400110"/>
          </a:xfrm>
          <a:prstGeom prst="rect">
            <a:avLst/>
          </a:prstGeom>
          <a:noFill/>
        </p:spPr>
        <p:txBody>
          <a:bodyPr wrap="square" rtlCol="0">
            <a:spAutoFit/>
          </a:bodyPr>
          <a:lstStyle/>
          <a:p>
            <a:r>
              <a:rPr lang="es-CO" sz="2000" b="1" dirty="0"/>
              <a:t>&lt;	</a:t>
            </a:r>
            <a:r>
              <a:rPr lang="es-CO" sz="1400" b="1" dirty="0"/>
              <a:t>Hola, Gonzalo</a:t>
            </a:r>
          </a:p>
        </p:txBody>
      </p:sp>
      <p:pic>
        <p:nvPicPr>
          <p:cNvPr id="5" name="Imagen 4">
            <a:extLst>
              <a:ext uri="{FF2B5EF4-FFF2-40B4-BE49-F238E27FC236}">
                <a16:creationId xmlns:a16="http://schemas.microsoft.com/office/drawing/2014/main" id="{37074D98-80EE-A50D-73D0-7636DC85CB4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437342" y="1751089"/>
            <a:ext cx="1081741" cy="1081741"/>
          </a:xfrm>
          <a:prstGeom prst="rect">
            <a:avLst/>
          </a:prstGeom>
        </p:spPr>
      </p:pic>
      <p:sp>
        <p:nvSpPr>
          <p:cNvPr id="11" name="CuadroTexto 10">
            <a:hlinkClick r:id="rId5" action="ppaction://hlinksldjump"/>
            <a:extLst>
              <a:ext uri="{FF2B5EF4-FFF2-40B4-BE49-F238E27FC236}">
                <a16:creationId xmlns:a16="http://schemas.microsoft.com/office/drawing/2014/main" id="{EF1C389E-32CA-CCA2-7301-779C6241DE00}"/>
              </a:ext>
            </a:extLst>
          </p:cNvPr>
          <p:cNvSpPr txBox="1"/>
          <p:nvPr/>
        </p:nvSpPr>
        <p:spPr>
          <a:xfrm>
            <a:off x="1312583" y="2780874"/>
            <a:ext cx="1382058" cy="369332"/>
          </a:xfrm>
          <a:prstGeom prst="rect">
            <a:avLst/>
          </a:prstGeom>
          <a:noFill/>
        </p:spPr>
        <p:txBody>
          <a:bodyPr wrap="square" rtlCol="0">
            <a:spAutoFit/>
          </a:bodyPr>
          <a:lstStyle/>
          <a:p>
            <a:r>
              <a:rPr lang="es-CO" u="sng" dirty="0"/>
              <a:t>Editar perfil</a:t>
            </a:r>
          </a:p>
        </p:txBody>
      </p:sp>
      <p:sp>
        <p:nvSpPr>
          <p:cNvPr id="12" name="CuadroTexto 11">
            <a:extLst>
              <a:ext uri="{FF2B5EF4-FFF2-40B4-BE49-F238E27FC236}">
                <a16:creationId xmlns:a16="http://schemas.microsoft.com/office/drawing/2014/main" id="{9EDEE2FE-E555-2CC3-462F-81FBCA66DF27}"/>
              </a:ext>
            </a:extLst>
          </p:cNvPr>
          <p:cNvSpPr txBox="1"/>
          <p:nvPr/>
        </p:nvSpPr>
        <p:spPr>
          <a:xfrm>
            <a:off x="743571" y="3960710"/>
            <a:ext cx="2551458" cy="1200329"/>
          </a:xfrm>
          <a:prstGeom prst="rect">
            <a:avLst/>
          </a:prstGeom>
          <a:noFill/>
        </p:spPr>
        <p:txBody>
          <a:bodyPr wrap="square" rtlCol="0">
            <a:spAutoFit/>
          </a:bodyPr>
          <a:lstStyle/>
          <a:p>
            <a:pPr algn="ctr"/>
            <a:r>
              <a:rPr lang="es-CO" b="1" dirty="0"/>
              <a:t>Términos y condiciones</a:t>
            </a:r>
          </a:p>
          <a:p>
            <a:pPr algn="ctr"/>
            <a:r>
              <a:rPr lang="es-CO" b="1" dirty="0"/>
              <a:t>Preguntas frecuentes</a:t>
            </a:r>
          </a:p>
          <a:p>
            <a:pPr algn="ctr"/>
            <a:r>
              <a:rPr lang="es-CO" b="1" dirty="0"/>
              <a:t>Contáctanos</a:t>
            </a:r>
          </a:p>
          <a:p>
            <a:pPr algn="ctr"/>
            <a:r>
              <a:rPr lang="es-CO" b="1" dirty="0"/>
              <a:t>Ofertas vigentes</a:t>
            </a:r>
          </a:p>
        </p:txBody>
      </p:sp>
      <p:sp>
        <p:nvSpPr>
          <p:cNvPr id="13" name="Rectángulo: esquinas redondeadas 12">
            <a:extLst>
              <a:ext uri="{FF2B5EF4-FFF2-40B4-BE49-F238E27FC236}">
                <a16:creationId xmlns:a16="http://schemas.microsoft.com/office/drawing/2014/main" id="{1B0DF1BC-FE24-FF09-96E6-089964199728}"/>
              </a:ext>
            </a:extLst>
          </p:cNvPr>
          <p:cNvSpPr/>
          <p:nvPr/>
        </p:nvSpPr>
        <p:spPr>
          <a:xfrm>
            <a:off x="949512" y="5329250"/>
            <a:ext cx="2057399" cy="320043"/>
          </a:xfrm>
          <a:prstGeom prst="roundRect">
            <a:avLst>
              <a:gd name="adj" fmla="val 50000"/>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t>Cerrar sesión</a:t>
            </a:r>
          </a:p>
        </p:txBody>
      </p:sp>
      <p:sp>
        <p:nvSpPr>
          <p:cNvPr id="14" name="CuadroTexto 13">
            <a:extLst>
              <a:ext uri="{FF2B5EF4-FFF2-40B4-BE49-F238E27FC236}">
                <a16:creationId xmlns:a16="http://schemas.microsoft.com/office/drawing/2014/main" id="{AA066FAF-C079-0750-824C-A9C33984F804}"/>
              </a:ext>
            </a:extLst>
          </p:cNvPr>
          <p:cNvSpPr txBox="1"/>
          <p:nvPr/>
        </p:nvSpPr>
        <p:spPr>
          <a:xfrm>
            <a:off x="1678018" y="5654913"/>
            <a:ext cx="1328893" cy="276999"/>
          </a:xfrm>
          <a:prstGeom prst="rect">
            <a:avLst/>
          </a:prstGeom>
          <a:noFill/>
        </p:spPr>
        <p:txBody>
          <a:bodyPr wrap="square" rtlCol="0">
            <a:spAutoFit/>
          </a:bodyPr>
          <a:lstStyle/>
          <a:p>
            <a:r>
              <a:rPr lang="es-CO" sz="1200" dirty="0"/>
              <a:t>Eliminar cuenta</a:t>
            </a:r>
          </a:p>
        </p:txBody>
      </p:sp>
      <p:cxnSp>
        <p:nvCxnSpPr>
          <p:cNvPr id="17" name="Conector recto de flecha 16">
            <a:extLst>
              <a:ext uri="{FF2B5EF4-FFF2-40B4-BE49-F238E27FC236}">
                <a16:creationId xmlns:a16="http://schemas.microsoft.com/office/drawing/2014/main" id="{C65B2C10-D819-9813-AD6F-B7BBC2F740D3}"/>
              </a:ext>
            </a:extLst>
          </p:cNvPr>
          <p:cNvCxnSpPr>
            <a:cxnSpLocks/>
            <a:stCxn id="5" idx="3"/>
            <a:endCxn id="18" idx="1"/>
          </p:cNvCxnSpPr>
          <p:nvPr/>
        </p:nvCxnSpPr>
        <p:spPr>
          <a:xfrm flipV="1">
            <a:off x="2519083" y="788933"/>
            <a:ext cx="982559" cy="150302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CuadroTexto 17">
            <a:extLst>
              <a:ext uri="{FF2B5EF4-FFF2-40B4-BE49-F238E27FC236}">
                <a16:creationId xmlns:a16="http://schemas.microsoft.com/office/drawing/2014/main" id="{7D5559A4-79F9-7732-C7E1-6905242B95E3}"/>
              </a:ext>
            </a:extLst>
          </p:cNvPr>
          <p:cNvSpPr txBox="1"/>
          <p:nvPr/>
        </p:nvSpPr>
        <p:spPr>
          <a:xfrm>
            <a:off x="3501642" y="465767"/>
            <a:ext cx="1476758" cy="646331"/>
          </a:xfrm>
          <a:prstGeom prst="rect">
            <a:avLst/>
          </a:prstGeom>
          <a:noFill/>
        </p:spPr>
        <p:txBody>
          <a:bodyPr wrap="square" rtlCol="0">
            <a:spAutoFit/>
          </a:bodyPr>
          <a:lstStyle/>
          <a:p>
            <a:r>
              <a:rPr lang="en-US" sz="1200" dirty="0"/>
              <a:t>HEX : #0a5bc7</a:t>
            </a:r>
          </a:p>
          <a:p>
            <a:r>
              <a:rPr lang="en-US" sz="1200" dirty="0"/>
              <a:t>RGB : 10, 91, 199</a:t>
            </a:r>
          </a:p>
          <a:p>
            <a:r>
              <a:rPr lang="en-US" sz="1200" dirty="0"/>
              <a:t>HSL  : 214, 90%, 40%</a:t>
            </a:r>
            <a:endParaRPr lang="es-CO" sz="1200" dirty="0"/>
          </a:p>
        </p:txBody>
      </p:sp>
    </p:spTree>
    <p:extLst>
      <p:ext uri="{BB962C8B-B14F-4D97-AF65-F5344CB8AC3E}">
        <p14:creationId xmlns:p14="http://schemas.microsoft.com/office/powerpoint/2010/main" val="3005282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FD8A98D-0ACA-6391-ED9B-507E13264031}"/>
              </a:ext>
            </a:extLst>
          </p:cNvPr>
          <p:cNvPicPr>
            <a:picLocks noChangeAspect="1"/>
          </p:cNvPicPr>
          <p:nvPr/>
        </p:nvPicPr>
        <p:blipFill rotWithShape="1">
          <a:blip r:embed="rId2">
            <a:extLst>
              <a:ext uri="{28A0092B-C50C-407E-A947-70E740481C1C}">
                <a14:useLocalDpi xmlns:a14="http://schemas.microsoft.com/office/drawing/2010/main" val="0"/>
              </a:ext>
            </a:extLst>
          </a:blip>
          <a:srcRect l="25032" r="25385"/>
          <a:stretch/>
        </p:blipFill>
        <p:spPr>
          <a:xfrm>
            <a:off x="558800" y="643467"/>
            <a:ext cx="3060700" cy="5571066"/>
          </a:xfrm>
          <a:prstGeom prst="rect">
            <a:avLst/>
          </a:prstGeom>
        </p:spPr>
      </p:pic>
      <p:sp>
        <p:nvSpPr>
          <p:cNvPr id="5" name="Rectángulo: esquinas redondeadas 4">
            <a:extLst>
              <a:ext uri="{FF2B5EF4-FFF2-40B4-BE49-F238E27FC236}">
                <a16:creationId xmlns:a16="http://schemas.microsoft.com/office/drawing/2014/main" id="{69DB2ECA-E10E-37FB-9FD5-441549C9A0AD}"/>
              </a:ext>
            </a:extLst>
          </p:cNvPr>
          <p:cNvSpPr/>
          <p:nvPr/>
        </p:nvSpPr>
        <p:spPr>
          <a:xfrm>
            <a:off x="947102" y="1172629"/>
            <a:ext cx="2313831" cy="481263"/>
          </a:xfrm>
          <a:prstGeom prst="roundRect">
            <a:avLst>
              <a:gd name="adj" fmla="val 46667"/>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CO" sz="2000" b="1" dirty="0">
                <a:solidFill>
                  <a:schemeClr val="tx1"/>
                </a:solidFill>
              </a:rPr>
              <a:t>&lt; 	Editar perfil</a:t>
            </a:r>
          </a:p>
        </p:txBody>
      </p:sp>
      <p:sp>
        <p:nvSpPr>
          <p:cNvPr id="10" name="CuadroTexto 9">
            <a:extLst>
              <a:ext uri="{FF2B5EF4-FFF2-40B4-BE49-F238E27FC236}">
                <a16:creationId xmlns:a16="http://schemas.microsoft.com/office/drawing/2014/main" id="{E67EAC95-AB01-E7B1-2CA0-9790EA3C088B}"/>
              </a:ext>
            </a:extLst>
          </p:cNvPr>
          <p:cNvSpPr txBox="1"/>
          <p:nvPr/>
        </p:nvSpPr>
        <p:spPr>
          <a:xfrm>
            <a:off x="1030676" y="2625303"/>
            <a:ext cx="842839" cy="276999"/>
          </a:xfrm>
          <a:prstGeom prst="rect">
            <a:avLst/>
          </a:prstGeom>
          <a:noFill/>
        </p:spPr>
        <p:txBody>
          <a:bodyPr wrap="square" rtlCol="0">
            <a:spAutoFit/>
          </a:bodyPr>
          <a:lstStyle/>
          <a:p>
            <a:r>
              <a:rPr lang="es-CO" sz="1200" dirty="0"/>
              <a:t>Nombre</a:t>
            </a:r>
            <a:endParaRPr lang="es-CO" sz="1200" dirty="0">
              <a:solidFill>
                <a:srgbClr val="FF0000"/>
              </a:solidFill>
            </a:endParaRPr>
          </a:p>
        </p:txBody>
      </p:sp>
      <p:sp>
        <p:nvSpPr>
          <p:cNvPr id="11" name="CuadroTexto 10">
            <a:extLst>
              <a:ext uri="{FF2B5EF4-FFF2-40B4-BE49-F238E27FC236}">
                <a16:creationId xmlns:a16="http://schemas.microsoft.com/office/drawing/2014/main" id="{468CA020-D8B6-D285-1063-9C7CD8146F31}"/>
              </a:ext>
            </a:extLst>
          </p:cNvPr>
          <p:cNvSpPr txBox="1"/>
          <p:nvPr/>
        </p:nvSpPr>
        <p:spPr>
          <a:xfrm>
            <a:off x="1030676" y="3091041"/>
            <a:ext cx="1049573" cy="276999"/>
          </a:xfrm>
          <a:prstGeom prst="rect">
            <a:avLst/>
          </a:prstGeom>
          <a:noFill/>
        </p:spPr>
        <p:txBody>
          <a:bodyPr wrap="square" rtlCol="0">
            <a:spAutoFit/>
          </a:bodyPr>
          <a:lstStyle/>
          <a:p>
            <a:r>
              <a:rPr lang="es-CO" sz="1200" dirty="0"/>
              <a:t>Genero</a:t>
            </a:r>
            <a:endParaRPr lang="es-CO" sz="1200" dirty="0">
              <a:solidFill>
                <a:srgbClr val="FF0000"/>
              </a:solidFill>
            </a:endParaRPr>
          </a:p>
        </p:txBody>
      </p:sp>
      <p:sp>
        <p:nvSpPr>
          <p:cNvPr id="14" name="Rectángulo: esquinas redondeadas 13">
            <a:extLst>
              <a:ext uri="{FF2B5EF4-FFF2-40B4-BE49-F238E27FC236}">
                <a16:creationId xmlns:a16="http://schemas.microsoft.com/office/drawing/2014/main" id="{3D2D7244-EF35-5FFD-660B-CD3ACC8AEC3A}"/>
              </a:ext>
            </a:extLst>
          </p:cNvPr>
          <p:cNvSpPr/>
          <p:nvPr/>
        </p:nvSpPr>
        <p:spPr>
          <a:xfrm>
            <a:off x="1074410" y="5520355"/>
            <a:ext cx="2011679" cy="276999"/>
          </a:xfrm>
          <a:prstGeom prst="roundRect">
            <a:avLst>
              <a:gd name="adj" fmla="val 50000"/>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t>Actualizar</a:t>
            </a:r>
          </a:p>
        </p:txBody>
      </p:sp>
      <p:sp>
        <p:nvSpPr>
          <p:cNvPr id="25" name="CuadroTexto 24">
            <a:extLst>
              <a:ext uri="{FF2B5EF4-FFF2-40B4-BE49-F238E27FC236}">
                <a16:creationId xmlns:a16="http://schemas.microsoft.com/office/drawing/2014/main" id="{24CD6472-9D8A-C7E7-224A-5BDF0BA12547}"/>
              </a:ext>
            </a:extLst>
          </p:cNvPr>
          <p:cNvSpPr txBox="1"/>
          <p:nvPr/>
        </p:nvSpPr>
        <p:spPr>
          <a:xfrm>
            <a:off x="5812124" y="942756"/>
            <a:ext cx="2855887" cy="369332"/>
          </a:xfrm>
          <a:prstGeom prst="rect">
            <a:avLst/>
          </a:prstGeom>
          <a:noFill/>
        </p:spPr>
        <p:txBody>
          <a:bodyPr wrap="square" rtlCol="0">
            <a:spAutoFit/>
          </a:bodyPr>
          <a:lstStyle/>
          <a:p>
            <a:r>
              <a:rPr lang="es-CO" b="1" dirty="0">
                <a:solidFill>
                  <a:srgbClr val="FF0000"/>
                </a:solidFill>
              </a:rPr>
              <a:t>EDITAR PERFIL</a:t>
            </a:r>
          </a:p>
        </p:txBody>
      </p:sp>
      <p:sp>
        <p:nvSpPr>
          <p:cNvPr id="30" name="CuadroTexto 29">
            <a:extLst>
              <a:ext uri="{FF2B5EF4-FFF2-40B4-BE49-F238E27FC236}">
                <a16:creationId xmlns:a16="http://schemas.microsoft.com/office/drawing/2014/main" id="{DDCA1926-0C7E-F40E-4237-2C70D1904324}"/>
              </a:ext>
            </a:extLst>
          </p:cNvPr>
          <p:cNvSpPr txBox="1"/>
          <p:nvPr/>
        </p:nvSpPr>
        <p:spPr>
          <a:xfrm>
            <a:off x="1030675" y="2865867"/>
            <a:ext cx="2055413" cy="261610"/>
          </a:xfrm>
          <a:prstGeom prst="rect">
            <a:avLst/>
          </a:prstGeom>
          <a:noFill/>
        </p:spPr>
        <p:txBody>
          <a:bodyPr wrap="square" rtlCol="0">
            <a:spAutoFit/>
          </a:bodyPr>
          <a:lstStyle/>
          <a:p>
            <a:r>
              <a:rPr lang="es-CO" sz="1100" u="sng" dirty="0">
                <a:solidFill>
                  <a:schemeClr val="bg1">
                    <a:lumMod val="50000"/>
                  </a:schemeClr>
                </a:solidFill>
              </a:rPr>
              <a:t>Gonzalo Araujo_____________</a:t>
            </a:r>
          </a:p>
        </p:txBody>
      </p:sp>
      <p:sp>
        <p:nvSpPr>
          <p:cNvPr id="31" name="CuadroTexto 30">
            <a:extLst>
              <a:ext uri="{FF2B5EF4-FFF2-40B4-BE49-F238E27FC236}">
                <a16:creationId xmlns:a16="http://schemas.microsoft.com/office/drawing/2014/main" id="{BB580795-219B-28E8-E7FF-9F281B1BDD21}"/>
              </a:ext>
            </a:extLst>
          </p:cNvPr>
          <p:cNvSpPr txBox="1"/>
          <p:nvPr/>
        </p:nvSpPr>
        <p:spPr>
          <a:xfrm>
            <a:off x="1030675" y="3285972"/>
            <a:ext cx="2055413" cy="261610"/>
          </a:xfrm>
          <a:prstGeom prst="rect">
            <a:avLst/>
          </a:prstGeom>
          <a:noFill/>
        </p:spPr>
        <p:txBody>
          <a:bodyPr wrap="square" rtlCol="0">
            <a:spAutoFit/>
          </a:bodyPr>
          <a:lstStyle/>
          <a:p>
            <a:r>
              <a:rPr lang="es-CO" sz="1100" u="sng" dirty="0">
                <a:solidFill>
                  <a:schemeClr val="bg1">
                    <a:lumMod val="50000"/>
                  </a:schemeClr>
                </a:solidFill>
              </a:rPr>
              <a:t>Masculino_________________</a:t>
            </a:r>
          </a:p>
        </p:txBody>
      </p:sp>
      <p:sp>
        <p:nvSpPr>
          <p:cNvPr id="35" name="CuadroTexto 34">
            <a:hlinkClick r:id="rId3" action="ppaction://hlinksldjump"/>
            <a:extLst>
              <a:ext uri="{FF2B5EF4-FFF2-40B4-BE49-F238E27FC236}">
                <a16:creationId xmlns:a16="http://schemas.microsoft.com/office/drawing/2014/main" id="{63F87E96-946A-8A5C-FB15-002954CB986B}"/>
              </a:ext>
            </a:extLst>
          </p:cNvPr>
          <p:cNvSpPr txBox="1"/>
          <p:nvPr/>
        </p:nvSpPr>
        <p:spPr>
          <a:xfrm>
            <a:off x="2183271" y="2161856"/>
            <a:ext cx="1209900" cy="230832"/>
          </a:xfrm>
          <a:prstGeom prst="rect">
            <a:avLst/>
          </a:prstGeom>
          <a:noFill/>
        </p:spPr>
        <p:txBody>
          <a:bodyPr wrap="square" rtlCol="0">
            <a:spAutoFit/>
          </a:bodyPr>
          <a:lstStyle/>
          <a:p>
            <a:r>
              <a:rPr lang="es-CO" sz="900" u="sng" dirty="0"/>
              <a:t>Cambiar contraseña</a:t>
            </a:r>
          </a:p>
        </p:txBody>
      </p:sp>
      <p:pic>
        <p:nvPicPr>
          <p:cNvPr id="2" name="Imagen 1">
            <a:extLst>
              <a:ext uri="{FF2B5EF4-FFF2-40B4-BE49-F238E27FC236}">
                <a16:creationId xmlns:a16="http://schemas.microsoft.com/office/drawing/2014/main" id="{F4C0C9A3-823C-DDF5-5649-71E46C8F4AC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47102" y="1751059"/>
            <a:ext cx="556533" cy="556533"/>
          </a:xfrm>
          <a:prstGeom prst="rect">
            <a:avLst/>
          </a:prstGeom>
        </p:spPr>
      </p:pic>
      <p:sp>
        <p:nvSpPr>
          <p:cNvPr id="3" name="CuadroTexto 2">
            <a:extLst>
              <a:ext uri="{FF2B5EF4-FFF2-40B4-BE49-F238E27FC236}">
                <a16:creationId xmlns:a16="http://schemas.microsoft.com/office/drawing/2014/main" id="{A28A9906-FA7A-DA71-65B6-1D337E2BA5EF}"/>
              </a:ext>
            </a:extLst>
          </p:cNvPr>
          <p:cNvSpPr txBox="1"/>
          <p:nvPr/>
        </p:nvSpPr>
        <p:spPr>
          <a:xfrm>
            <a:off x="1453431" y="1772062"/>
            <a:ext cx="1209900" cy="430887"/>
          </a:xfrm>
          <a:prstGeom prst="rect">
            <a:avLst/>
          </a:prstGeom>
          <a:noFill/>
        </p:spPr>
        <p:txBody>
          <a:bodyPr wrap="square" rtlCol="0">
            <a:spAutoFit/>
          </a:bodyPr>
          <a:lstStyle/>
          <a:p>
            <a:r>
              <a:rPr lang="es-CO" sz="1100" b="1" dirty="0"/>
              <a:t>Hola, Gonzalo</a:t>
            </a:r>
          </a:p>
          <a:p>
            <a:r>
              <a:rPr lang="es-CO" sz="1100" b="1" dirty="0"/>
              <a:t>¿Qué tal tu día?</a:t>
            </a:r>
          </a:p>
        </p:txBody>
      </p:sp>
      <p:sp>
        <p:nvSpPr>
          <p:cNvPr id="4" name="CuadroTexto 3">
            <a:extLst>
              <a:ext uri="{FF2B5EF4-FFF2-40B4-BE49-F238E27FC236}">
                <a16:creationId xmlns:a16="http://schemas.microsoft.com/office/drawing/2014/main" id="{C9793097-EFA7-04F5-39E4-74F12DEA817E}"/>
              </a:ext>
            </a:extLst>
          </p:cNvPr>
          <p:cNvSpPr txBox="1"/>
          <p:nvPr/>
        </p:nvSpPr>
        <p:spPr>
          <a:xfrm>
            <a:off x="1030675" y="3567577"/>
            <a:ext cx="1537265" cy="276999"/>
          </a:xfrm>
          <a:prstGeom prst="rect">
            <a:avLst/>
          </a:prstGeom>
          <a:noFill/>
        </p:spPr>
        <p:txBody>
          <a:bodyPr wrap="square" rtlCol="0">
            <a:spAutoFit/>
          </a:bodyPr>
          <a:lstStyle/>
          <a:p>
            <a:r>
              <a:rPr lang="es-CO" sz="1200" dirty="0"/>
              <a:t>Fecha de nacimiento</a:t>
            </a:r>
            <a:endParaRPr lang="es-CO" sz="1200" dirty="0">
              <a:solidFill>
                <a:srgbClr val="FF0000"/>
              </a:solidFill>
            </a:endParaRPr>
          </a:p>
        </p:txBody>
      </p:sp>
      <p:sp>
        <p:nvSpPr>
          <p:cNvPr id="6" name="CuadroTexto 5">
            <a:extLst>
              <a:ext uri="{FF2B5EF4-FFF2-40B4-BE49-F238E27FC236}">
                <a16:creationId xmlns:a16="http://schemas.microsoft.com/office/drawing/2014/main" id="{A76118B2-7C89-B280-C172-6667ED7009D9}"/>
              </a:ext>
            </a:extLst>
          </p:cNvPr>
          <p:cNvSpPr txBox="1"/>
          <p:nvPr/>
        </p:nvSpPr>
        <p:spPr>
          <a:xfrm>
            <a:off x="1030675" y="4033315"/>
            <a:ext cx="1537265" cy="276999"/>
          </a:xfrm>
          <a:prstGeom prst="rect">
            <a:avLst/>
          </a:prstGeom>
          <a:noFill/>
        </p:spPr>
        <p:txBody>
          <a:bodyPr wrap="square" rtlCol="0">
            <a:spAutoFit/>
          </a:bodyPr>
          <a:lstStyle/>
          <a:p>
            <a:r>
              <a:rPr lang="es-CO" sz="1200" dirty="0"/>
              <a:t>Tipo de documento</a:t>
            </a:r>
            <a:endParaRPr lang="es-CO" sz="1200" dirty="0">
              <a:solidFill>
                <a:srgbClr val="FF0000"/>
              </a:solidFill>
            </a:endParaRPr>
          </a:p>
        </p:txBody>
      </p:sp>
      <p:sp>
        <p:nvSpPr>
          <p:cNvPr id="7" name="CuadroTexto 6">
            <a:extLst>
              <a:ext uri="{FF2B5EF4-FFF2-40B4-BE49-F238E27FC236}">
                <a16:creationId xmlns:a16="http://schemas.microsoft.com/office/drawing/2014/main" id="{4F8BE96D-3926-B1A2-F941-B94AAF8F133F}"/>
              </a:ext>
            </a:extLst>
          </p:cNvPr>
          <p:cNvSpPr txBox="1"/>
          <p:nvPr/>
        </p:nvSpPr>
        <p:spPr>
          <a:xfrm>
            <a:off x="1030674" y="3808141"/>
            <a:ext cx="2055413" cy="261610"/>
          </a:xfrm>
          <a:prstGeom prst="rect">
            <a:avLst/>
          </a:prstGeom>
          <a:noFill/>
        </p:spPr>
        <p:txBody>
          <a:bodyPr wrap="square" rtlCol="0">
            <a:spAutoFit/>
          </a:bodyPr>
          <a:lstStyle/>
          <a:p>
            <a:r>
              <a:rPr lang="es-CO" sz="1100" u="sng" dirty="0" err="1">
                <a:solidFill>
                  <a:schemeClr val="bg1">
                    <a:lumMod val="50000"/>
                  </a:schemeClr>
                </a:solidFill>
              </a:rPr>
              <a:t>dd</a:t>
            </a:r>
            <a:r>
              <a:rPr lang="es-CO" sz="1100" u="sng" dirty="0"/>
              <a:t>/</a:t>
            </a:r>
            <a:r>
              <a:rPr lang="es-CO" sz="1100" u="sng" dirty="0">
                <a:solidFill>
                  <a:schemeClr val="bg1">
                    <a:lumMod val="50000"/>
                  </a:schemeClr>
                </a:solidFill>
              </a:rPr>
              <a:t>mm</a:t>
            </a:r>
            <a:r>
              <a:rPr lang="es-CO" sz="1100" u="sng" dirty="0"/>
              <a:t>/</a:t>
            </a:r>
            <a:r>
              <a:rPr lang="es-CO" sz="1100" u="sng" dirty="0" err="1">
                <a:solidFill>
                  <a:schemeClr val="bg1">
                    <a:lumMod val="50000"/>
                  </a:schemeClr>
                </a:solidFill>
              </a:rPr>
              <a:t>yyyy</a:t>
            </a:r>
            <a:r>
              <a:rPr lang="es-CO" sz="1100" u="sng" dirty="0">
                <a:solidFill>
                  <a:schemeClr val="bg1">
                    <a:lumMod val="50000"/>
                  </a:schemeClr>
                </a:solidFill>
              </a:rPr>
              <a:t>_______________</a:t>
            </a:r>
          </a:p>
        </p:txBody>
      </p:sp>
      <p:sp>
        <p:nvSpPr>
          <p:cNvPr id="8" name="CuadroTexto 7">
            <a:extLst>
              <a:ext uri="{FF2B5EF4-FFF2-40B4-BE49-F238E27FC236}">
                <a16:creationId xmlns:a16="http://schemas.microsoft.com/office/drawing/2014/main" id="{85053D8D-6B30-CDB9-4198-F286F96981A0}"/>
              </a:ext>
            </a:extLst>
          </p:cNvPr>
          <p:cNvSpPr txBox="1"/>
          <p:nvPr/>
        </p:nvSpPr>
        <p:spPr>
          <a:xfrm>
            <a:off x="1030674" y="4228246"/>
            <a:ext cx="2055413" cy="261610"/>
          </a:xfrm>
          <a:prstGeom prst="rect">
            <a:avLst/>
          </a:prstGeom>
          <a:noFill/>
        </p:spPr>
        <p:txBody>
          <a:bodyPr wrap="square" rtlCol="0">
            <a:spAutoFit/>
          </a:bodyPr>
          <a:lstStyle/>
          <a:p>
            <a:r>
              <a:rPr lang="es-CO" sz="1100" u="sng" dirty="0"/>
              <a:t>CC_______________________</a:t>
            </a:r>
          </a:p>
        </p:txBody>
      </p:sp>
      <p:sp>
        <p:nvSpPr>
          <p:cNvPr id="12" name="CuadroTexto 11">
            <a:extLst>
              <a:ext uri="{FF2B5EF4-FFF2-40B4-BE49-F238E27FC236}">
                <a16:creationId xmlns:a16="http://schemas.microsoft.com/office/drawing/2014/main" id="{18E7F8A0-1153-0D55-B027-0FDE3136F207}"/>
              </a:ext>
            </a:extLst>
          </p:cNvPr>
          <p:cNvSpPr txBox="1"/>
          <p:nvPr/>
        </p:nvSpPr>
        <p:spPr>
          <a:xfrm>
            <a:off x="1030676" y="4525240"/>
            <a:ext cx="1735384" cy="276999"/>
          </a:xfrm>
          <a:prstGeom prst="rect">
            <a:avLst/>
          </a:prstGeom>
          <a:noFill/>
        </p:spPr>
        <p:txBody>
          <a:bodyPr wrap="square" rtlCol="0">
            <a:spAutoFit/>
          </a:bodyPr>
          <a:lstStyle/>
          <a:p>
            <a:r>
              <a:rPr lang="es-CO" sz="1200" dirty="0"/>
              <a:t>Numero de documento</a:t>
            </a:r>
            <a:endParaRPr lang="es-CO" sz="1200" dirty="0">
              <a:solidFill>
                <a:srgbClr val="FF0000"/>
              </a:solidFill>
            </a:endParaRPr>
          </a:p>
        </p:txBody>
      </p:sp>
      <p:sp>
        <p:nvSpPr>
          <p:cNvPr id="13" name="CuadroTexto 12">
            <a:extLst>
              <a:ext uri="{FF2B5EF4-FFF2-40B4-BE49-F238E27FC236}">
                <a16:creationId xmlns:a16="http://schemas.microsoft.com/office/drawing/2014/main" id="{89AA4315-FED0-1B26-5594-145943A9DEB3}"/>
              </a:ext>
            </a:extLst>
          </p:cNvPr>
          <p:cNvSpPr txBox="1"/>
          <p:nvPr/>
        </p:nvSpPr>
        <p:spPr>
          <a:xfrm>
            <a:off x="1030676" y="4990978"/>
            <a:ext cx="1049573" cy="276999"/>
          </a:xfrm>
          <a:prstGeom prst="rect">
            <a:avLst/>
          </a:prstGeom>
          <a:noFill/>
        </p:spPr>
        <p:txBody>
          <a:bodyPr wrap="square" rtlCol="0">
            <a:spAutoFit/>
          </a:bodyPr>
          <a:lstStyle/>
          <a:p>
            <a:r>
              <a:rPr lang="es-CO" sz="1200" dirty="0"/>
              <a:t>Ciudad</a:t>
            </a:r>
            <a:endParaRPr lang="es-CO" sz="1200" dirty="0">
              <a:solidFill>
                <a:srgbClr val="FF0000"/>
              </a:solidFill>
            </a:endParaRPr>
          </a:p>
        </p:txBody>
      </p:sp>
      <p:sp>
        <p:nvSpPr>
          <p:cNvPr id="15" name="CuadroTexto 14">
            <a:extLst>
              <a:ext uri="{FF2B5EF4-FFF2-40B4-BE49-F238E27FC236}">
                <a16:creationId xmlns:a16="http://schemas.microsoft.com/office/drawing/2014/main" id="{FF960516-DA85-4604-4BBA-7A10E020B1C8}"/>
              </a:ext>
            </a:extLst>
          </p:cNvPr>
          <p:cNvSpPr txBox="1"/>
          <p:nvPr/>
        </p:nvSpPr>
        <p:spPr>
          <a:xfrm>
            <a:off x="1030675" y="4765804"/>
            <a:ext cx="2055413" cy="261610"/>
          </a:xfrm>
          <a:prstGeom prst="rect">
            <a:avLst/>
          </a:prstGeom>
          <a:noFill/>
        </p:spPr>
        <p:txBody>
          <a:bodyPr wrap="square" rtlCol="0">
            <a:spAutoFit/>
          </a:bodyPr>
          <a:lstStyle/>
          <a:p>
            <a:r>
              <a:rPr lang="es-CO" sz="1100" u="sng" dirty="0"/>
              <a:t>Identificación______________</a:t>
            </a:r>
          </a:p>
        </p:txBody>
      </p:sp>
      <p:sp>
        <p:nvSpPr>
          <p:cNvPr id="16" name="CuadroTexto 15">
            <a:extLst>
              <a:ext uri="{FF2B5EF4-FFF2-40B4-BE49-F238E27FC236}">
                <a16:creationId xmlns:a16="http://schemas.microsoft.com/office/drawing/2014/main" id="{7E4260E1-516B-0216-F720-42098DADF415}"/>
              </a:ext>
            </a:extLst>
          </p:cNvPr>
          <p:cNvSpPr txBox="1"/>
          <p:nvPr/>
        </p:nvSpPr>
        <p:spPr>
          <a:xfrm>
            <a:off x="1030675" y="5208769"/>
            <a:ext cx="2055413" cy="261610"/>
          </a:xfrm>
          <a:prstGeom prst="rect">
            <a:avLst/>
          </a:prstGeom>
          <a:noFill/>
        </p:spPr>
        <p:txBody>
          <a:bodyPr wrap="square" rtlCol="0">
            <a:spAutoFit/>
          </a:bodyPr>
          <a:lstStyle/>
          <a:p>
            <a:r>
              <a:rPr lang="es-CO" sz="1100" u="sng" dirty="0"/>
              <a:t>Escribe tu ciudad___________</a:t>
            </a:r>
          </a:p>
        </p:txBody>
      </p:sp>
      <p:sp>
        <p:nvSpPr>
          <p:cNvPr id="17" name="CuadroTexto 16">
            <a:extLst>
              <a:ext uri="{FF2B5EF4-FFF2-40B4-BE49-F238E27FC236}">
                <a16:creationId xmlns:a16="http://schemas.microsoft.com/office/drawing/2014/main" id="{2EFAD1F1-7A70-FF92-9720-6FB1705C382D}"/>
              </a:ext>
            </a:extLst>
          </p:cNvPr>
          <p:cNvSpPr txBox="1"/>
          <p:nvPr/>
        </p:nvSpPr>
        <p:spPr>
          <a:xfrm>
            <a:off x="4915724" y="2022756"/>
            <a:ext cx="4950484" cy="2585323"/>
          </a:xfrm>
          <a:prstGeom prst="rect">
            <a:avLst/>
          </a:prstGeom>
          <a:noFill/>
        </p:spPr>
        <p:txBody>
          <a:bodyPr wrap="square" rtlCol="0">
            <a:spAutoFit/>
          </a:bodyPr>
          <a:lstStyle/>
          <a:p>
            <a:r>
              <a:rPr lang="es-CO" dirty="0"/>
              <a:t>En este apartado aparecerá un formulario con los datos que puedes y los que no puedes actualizar, cuando se hayan hecho los cambios pertinentes, al darle clic en actualizar, se actualizarán los datos siempre y cuando los campos estén diligenciados correctamente.</a:t>
            </a:r>
          </a:p>
          <a:p>
            <a:r>
              <a:rPr lang="es-CO" dirty="0"/>
              <a:t>También está la opción de cambiar la contraseña, que al darle clic serás redirigido a un formulario para cambiar la contraseña.</a:t>
            </a:r>
          </a:p>
        </p:txBody>
      </p:sp>
    </p:spTree>
    <p:extLst>
      <p:ext uri="{BB962C8B-B14F-4D97-AF65-F5344CB8AC3E}">
        <p14:creationId xmlns:p14="http://schemas.microsoft.com/office/powerpoint/2010/main" val="2714513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FD8A98D-0ACA-6391-ED9B-507E13264031}"/>
              </a:ext>
            </a:extLst>
          </p:cNvPr>
          <p:cNvPicPr>
            <a:picLocks noChangeAspect="1"/>
          </p:cNvPicPr>
          <p:nvPr/>
        </p:nvPicPr>
        <p:blipFill rotWithShape="1">
          <a:blip r:embed="rId2">
            <a:extLst>
              <a:ext uri="{28A0092B-C50C-407E-A947-70E740481C1C}">
                <a14:useLocalDpi xmlns:a14="http://schemas.microsoft.com/office/drawing/2010/main" val="0"/>
              </a:ext>
            </a:extLst>
          </a:blip>
          <a:srcRect l="25032" r="25385"/>
          <a:stretch/>
        </p:blipFill>
        <p:spPr>
          <a:xfrm>
            <a:off x="558800" y="643467"/>
            <a:ext cx="3060700" cy="5571066"/>
          </a:xfrm>
          <a:prstGeom prst="rect">
            <a:avLst/>
          </a:prstGeom>
        </p:spPr>
      </p:pic>
      <p:sp>
        <p:nvSpPr>
          <p:cNvPr id="5" name="Rectángulo: esquinas redondeadas 4">
            <a:extLst>
              <a:ext uri="{FF2B5EF4-FFF2-40B4-BE49-F238E27FC236}">
                <a16:creationId xmlns:a16="http://schemas.microsoft.com/office/drawing/2014/main" id="{69DB2ECA-E10E-37FB-9FD5-441549C9A0AD}"/>
              </a:ext>
            </a:extLst>
          </p:cNvPr>
          <p:cNvSpPr/>
          <p:nvPr/>
        </p:nvSpPr>
        <p:spPr>
          <a:xfrm>
            <a:off x="947102" y="1172629"/>
            <a:ext cx="2313831" cy="481263"/>
          </a:xfrm>
          <a:prstGeom prst="roundRect">
            <a:avLst>
              <a:gd name="adj" fmla="val 46667"/>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CO" sz="2000" b="1" dirty="0">
                <a:solidFill>
                  <a:schemeClr val="tx1"/>
                </a:solidFill>
              </a:rPr>
              <a:t>&lt; 	Cambiar 	contraseña</a:t>
            </a:r>
          </a:p>
        </p:txBody>
      </p:sp>
      <p:sp>
        <p:nvSpPr>
          <p:cNvPr id="10" name="CuadroTexto 9">
            <a:extLst>
              <a:ext uri="{FF2B5EF4-FFF2-40B4-BE49-F238E27FC236}">
                <a16:creationId xmlns:a16="http://schemas.microsoft.com/office/drawing/2014/main" id="{E67EAC95-AB01-E7B1-2CA0-9790EA3C088B}"/>
              </a:ext>
            </a:extLst>
          </p:cNvPr>
          <p:cNvSpPr txBox="1"/>
          <p:nvPr/>
        </p:nvSpPr>
        <p:spPr>
          <a:xfrm>
            <a:off x="1030676" y="2625303"/>
            <a:ext cx="842839" cy="276999"/>
          </a:xfrm>
          <a:prstGeom prst="rect">
            <a:avLst/>
          </a:prstGeom>
          <a:noFill/>
        </p:spPr>
        <p:txBody>
          <a:bodyPr wrap="square" rtlCol="0">
            <a:spAutoFit/>
          </a:bodyPr>
          <a:lstStyle/>
          <a:p>
            <a:r>
              <a:rPr lang="es-CO" sz="1200" dirty="0"/>
              <a:t>Correo</a:t>
            </a:r>
            <a:endParaRPr lang="es-CO" sz="1200" dirty="0">
              <a:solidFill>
                <a:srgbClr val="FF0000"/>
              </a:solidFill>
            </a:endParaRPr>
          </a:p>
        </p:txBody>
      </p:sp>
      <p:sp>
        <p:nvSpPr>
          <p:cNvPr id="11" name="CuadroTexto 10">
            <a:extLst>
              <a:ext uri="{FF2B5EF4-FFF2-40B4-BE49-F238E27FC236}">
                <a16:creationId xmlns:a16="http://schemas.microsoft.com/office/drawing/2014/main" id="{468CA020-D8B6-D285-1063-9C7CD8146F31}"/>
              </a:ext>
            </a:extLst>
          </p:cNvPr>
          <p:cNvSpPr txBox="1"/>
          <p:nvPr/>
        </p:nvSpPr>
        <p:spPr>
          <a:xfrm>
            <a:off x="1030676" y="3091041"/>
            <a:ext cx="1537264" cy="276999"/>
          </a:xfrm>
          <a:prstGeom prst="rect">
            <a:avLst/>
          </a:prstGeom>
          <a:noFill/>
        </p:spPr>
        <p:txBody>
          <a:bodyPr wrap="square" rtlCol="0">
            <a:spAutoFit/>
          </a:bodyPr>
          <a:lstStyle/>
          <a:p>
            <a:r>
              <a:rPr lang="es-CO" sz="1200" dirty="0"/>
              <a:t>Contraseña nueva</a:t>
            </a:r>
            <a:r>
              <a:rPr lang="es-CO" sz="1200" dirty="0">
                <a:solidFill>
                  <a:srgbClr val="FF0000"/>
                </a:solidFill>
              </a:rPr>
              <a:t>*</a:t>
            </a:r>
          </a:p>
        </p:txBody>
      </p:sp>
      <p:sp>
        <p:nvSpPr>
          <p:cNvPr id="14" name="Rectángulo: esquinas redondeadas 13">
            <a:extLst>
              <a:ext uri="{FF2B5EF4-FFF2-40B4-BE49-F238E27FC236}">
                <a16:creationId xmlns:a16="http://schemas.microsoft.com/office/drawing/2014/main" id="{3D2D7244-EF35-5FFD-660B-CD3ACC8AEC3A}"/>
              </a:ext>
            </a:extLst>
          </p:cNvPr>
          <p:cNvSpPr/>
          <p:nvPr/>
        </p:nvSpPr>
        <p:spPr>
          <a:xfrm>
            <a:off x="1074410" y="5520355"/>
            <a:ext cx="2011679" cy="276999"/>
          </a:xfrm>
          <a:prstGeom prst="roundRect">
            <a:avLst>
              <a:gd name="adj" fmla="val 50000"/>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t>Actualizar</a:t>
            </a:r>
          </a:p>
        </p:txBody>
      </p:sp>
      <p:sp>
        <p:nvSpPr>
          <p:cNvPr id="25" name="CuadroTexto 24">
            <a:extLst>
              <a:ext uri="{FF2B5EF4-FFF2-40B4-BE49-F238E27FC236}">
                <a16:creationId xmlns:a16="http://schemas.microsoft.com/office/drawing/2014/main" id="{24CD6472-9D8A-C7E7-224A-5BDF0BA12547}"/>
              </a:ext>
            </a:extLst>
          </p:cNvPr>
          <p:cNvSpPr txBox="1"/>
          <p:nvPr/>
        </p:nvSpPr>
        <p:spPr>
          <a:xfrm>
            <a:off x="6025066" y="803297"/>
            <a:ext cx="2868413" cy="369332"/>
          </a:xfrm>
          <a:prstGeom prst="rect">
            <a:avLst/>
          </a:prstGeom>
          <a:noFill/>
        </p:spPr>
        <p:txBody>
          <a:bodyPr wrap="square" rtlCol="0">
            <a:spAutoFit/>
          </a:bodyPr>
          <a:lstStyle/>
          <a:p>
            <a:r>
              <a:rPr lang="es-CO" b="1" dirty="0">
                <a:solidFill>
                  <a:srgbClr val="FF0000"/>
                </a:solidFill>
              </a:rPr>
              <a:t>CAMBIAR CONTRASEÑA</a:t>
            </a:r>
          </a:p>
        </p:txBody>
      </p:sp>
      <p:sp>
        <p:nvSpPr>
          <p:cNvPr id="30" name="CuadroTexto 29">
            <a:extLst>
              <a:ext uri="{FF2B5EF4-FFF2-40B4-BE49-F238E27FC236}">
                <a16:creationId xmlns:a16="http://schemas.microsoft.com/office/drawing/2014/main" id="{DDCA1926-0C7E-F40E-4237-2C70D1904324}"/>
              </a:ext>
            </a:extLst>
          </p:cNvPr>
          <p:cNvSpPr txBox="1"/>
          <p:nvPr/>
        </p:nvSpPr>
        <p:spPr>
          <a:xfrm>
            <a:off x="1030675" y="2865867"/>
            <a:ext cx="2055413" cy="261610"/>
          </a:xfrm>
          <a:prstGeom prst="rect">
            <a:avLst/>
          </a:prstGeom>
          <a:noFill/>
        </p:spPr>
        <p:txBody>
          <a:bodyPr wrap="square" rtlCol="0">
            <a:spAutoFit/>
          </a:bodyPr>
          <a:lstStyle/>
          <a:p>
            <a:r>
              <a:rPr lang="es-CO" sz="1100" u="sng" dirty="0"/>
              <a:t>XXXXXX@gmail.com________</a:t>
            </a:r>
          </a:p>
        </p:txBody>
      </p:sp>
      <p:sp>
        <p:nvSpPr>
          <p:cNvPr id="31" name="CuadroTexto 30">
            <a:extLst>
              <a:ext uri="{FF2B5EF4-FFF2-40B4-BE49-F238E27FC236}">
                <a16:creationId xmlns:a16="http://schemas.microsoft.com/office/drawing/2014/main" id="{BB580795-219B-28E8-E7FF-9F281B1BDD21}"/>
              </a:ext>
            </a:extLst>
          </p:cNvPr>
          <p:cNvSpPr txBox="1"/>
          <p:nvPr/>
        </p:nvSpPr>
        <p:spPr>
          <a:xfrm>
            <a:off x="1030675" y="3285972"/>
            <a:ext cx="2055413" cy="261610"/>
          </a:xfrm>
          <a:prstGeom prst="rect">
            <a:avLst/>
          </a:prstGeom>
          <a:noFill/>
        </p:spPr>
        <p:txBody>
          <a:bodyPr wrap="square" rtlCol="0">
            <a:spAutoFit/>
          </a:bodyPr>
          <a:lstStyle/>
          <a:p>
            <a:r>
              <a:rPr lang="es-CO" sz="1100" u="sng" dirty="0">
                <a:solidFill>
                  <a:schemeClr val="bg1">
                    <a:lumMod val="50000"/>
                  </a:schemeClr>
                </a:solidFill>
              </a:rPr>
              <a:t>Escribe una contraseña______</a:t>
            </a:r>
          </a:p>
        </p:txBody>
      </p:sp>
      <p:pic>
        <p:nvPicPr>
          <p:cNvPr id="2" name="Imagen 1">
            <a:extLst>
              <a:ext uri="{FF2B5EF4-FFF2-40B4-BE49-F238E27FC236}">
                <a16:creationId xmlns:a16="http://schemas.microsoft.com/office/drawing/2014/main" id="{F4C0C9A3-823C-DDF5-5649-71E46C8F4AC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47102" y="1751059"/>
            <a:ext cx="556533" cy="556533"/>
          </a:xfrm>
          <a:prstGeom prst="rect">
            <a:avLst/>
          </a:prstGeom>
        </p:spPr>
      </p:pic>
      <p:sp>
        <p:nvSpPr>
          <p:cNvPr id="3" name="CuadroTexto 2">
            <a:extLst>
              <a:ext uri="{FF2B5EF4-FFF2-40B4-BE49-F238E27FC236}">
                <a16:creationId xmlns:a16="http://schemas.microsoft.com/office/drawing/2014/main" id="{A28A9906-FA7A-DA71-65B6-1D337E2BA5EF}"/>
              </a:ext>
            </a:extLst>
          </p:cNvPr>
          <p:cNvSpPr txBox="1"/>
          <p:nvPr/>
        </p:nvSpPr>
        <p:spPr>
          <a:xfrm>
            <a:off x="1453431" y="1772062"/>
            <a:ext cx="1209900" cy="430887"/>
          </a:xfrm>
          <a:prstGeom prst="rect">
            <a:avLst/>
          </a:prstGeom>
          <a:noFill/>
        </p:spPr>
        <p:txBody>
          <a:bodyPr wrap="square" rtlCol="0">
            <a:spAutoFit/>
          </a:bodyPr>
          <a:lstStyle/>
          <a:p>
            <a:r>
              <a:rPr lang="es-CO" sz="1100" b="1" dirty="0"/>
              <a:t>Hola, Gonzalo</a:t>
            </a:r>
          </a:p>
          <a:p>
            <a:r>
              <a:rPr lang="es-CO" sz="1100" b="1" dirty="0"/>
              <a:t>¿Qué tal tu día?</a:t>
            </a:r>
          </a:p>
        </p:txBody>
      </p:sp>
      <p:sp>
        <p:nvSpPr>
          <p:cNvPr id="4" name="CuadroTexto 3">
            <a:extLst>
              <a:ext uri="{FF2B5EF4-FFF2-40B4-BE49-F238E27FC236}">
                <a16:creationId xmlns:a16="http://schemas.microsoft.com/office/drawing/2014/main" id="{C9793097-EFA7-04F5-39E4-74F12DEA817E}"/>
              </a:ext>
            </a:extLst>
          </p:cNvPr>
          <p:cNvSpPr txBox="1"/>
          <p:nvPr/>
        </p:nvSpPr>
        <p:spPr>
          <a:xfrm>
            <a:off x="1030675" y="3567577"/>
            <a:ext cx="1950650" cy="276999"/>
          </a:xfrm>
          <a:prstGeom prst="rect">
            <a:avLst/>
          </a:prstGeom>
          <a:noFill/>
        </p:spPr>
        <p:txBody>
          <a:bodyPr wrap="square" rtlCol="0">
            <a:spAutoFit/>
          </a:bodyPr>
          <a:lstStyle/>
          <a:p>
            <a:r>
              <a:rPr lang="es-CO" sz="1200" dirty="0"/>
              <a:t>Confirma la contraseña</a:t>
            </a:r>
            <a:r>
              <a:rPr lang="es-CO" sz="1200" dirty="0">
                <a:solidFill>
                  <a:srgbClr val="FF0000"/>
                </a:solidFill>
              </a:rPr>
              <a:t>*</a:t>
            </a:r>
          </a:p>
        </p:txBody>
      </p:sp>
      <p:sp>
        <p:nvSpPr>
          <p:cNvPr id="7" name="CuadroTexto 6">
            <a:extLst>
              <a:ext uri="{FF2B5EF4-FFF2-40B4-BE49-F238E27FC236}">
                <a16:creationId xmlns:a16="http://schemas.microsoft.com/office/drawing/2014/main" id="{4F8BE96D-3926-B1A2-F941-B94AAF8F133F}"/>
              </a:ext>
            </a:extLst>
          </p:cNvPr>
          <p:cNvSpPr txBox="1"/>
          <p:nvPr/>
        </p:nvSpPr>
        <p:spPr>
          <a:xfrm>
            <a:off x="1030674" y="3808141"/>
            <a:ext cx="2055413" cy="261610"/>
          </a:xfrm>
          <a:prstGeom prst="rect">
            <a:avLst/>
          </a:prstGeom>
          <a:noFill/>
        </p:spPr>
        <p:txBody>
          <a:bodyPr wrap="square" rtlCol="0">
            <a:spAutoFit/>
          </a:bodyPr>
          <a:lstStyle/>
          <a:p>
            <a:r>
              <a:rPr lang="es-CO" sz="1100" u="sng" dirty="0">
                <a:solidFill>
                  <a:schemeClr val="bg1">
                    <a:lumMod val="50000"/>
                  </a:schemeClr>
                </a:solidFill>
              </a:rPr>
              <a:t>Confirma contraseña________</a:t>
            </a:r>
          </a:p>
        </p:txBody>
      </p:sp>
      <p:sp>
        <p:nvSpPr>
          <p:cNvPr id="17" name="CuadroTexto 16">
            <a:extLst>
              <a:ext uri="{FF2B5EF4-FFF2-40B4-BE49-F238E27FC236}">
                <a16:creationId xmlns:a16="http://schemas.microsoft.com/office/drawing/2014/main" id="{033C5FC9-A108-3741-9066-3033D06DA3B4}"/>
              </a:ext>
            </a:extLst>
          </p:cNvPr>
          <p:cNvSpPr txBox="1"/>
          <p:nvPr/>
        </p:nvSpPr>
        <p:spPr>
          <a:xfrm>
            <a:off x="5128666" y="1947600"/>
            <a:ext cx="4950484" cy="1754326"/>
          </a:xfrm>
          <a:prstGeom prst="rect">
            <a:avLst/>
          </a:prstGeom>
          <a:noFill/>
        </p:spPr>
        <p:txBody>
          <a:bodyPr wrap="square" rtlCol="0">
            <a:spAutoFit/>
          </a:bodyPr>
          <a:lstStyle/>
          <a:p>
            <a:r>
              <a:rPr lang="es-CO" dirty="0"/>
              <a:t>Para cambiar la contraseña, se hace lo siguiente, se pone la contraseña nueva, se confirma y luego el sistema mostrara un mensaje diciendo que llegara un correo con un código, se confirma el código, si todo esta correcto se actualizara o cambiara la contraseña.</a:t>
            </a:r>
          </a:p>
        </p:txBody>
      </p:sp>
    </p:spTree>
    <p:extLst>
      <p:ext uri="{BB962C8B-B14F-4D97-AF65-F5344CB8AC3E}">
        <p14:creationId xmlns:p14="http://schemas.microsoft.com/office/powerpoint/2010/main" val="1269138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58870" y="758952"/>
            <a:ext cx="11002862" cy="3566160"/>
          </a:xfrm>
        </p:spPr>
        <p:txBody>
          <a:bodyPr/>
          <a:lstStyle/>
          <a:p>
            <a:r>
              <a:rPr lang="es-MX" sz="11500" dirty="0" smtClean="0"/>
              <a:t>MUCHAS</a:t>
            </a:r>
            <a:r>
              <a:rPr lang="es-MX" dirty="0" smtClean="0"/>
              <a:t> </a:t>
            </a:r>
            <a:r>
              <a:rPr lang="es-MX" sz="11500" dirty="0" smtClean="0"/>
              <a:t>GRACIAS</a:t>
            </a:r>
            <a:endParaRPr lang="en-US" dirty="0"/>
          </a:p>
        </p:txBody>
      </p:sp>
    </p:spTree>
    <p:extLst>
      <p:ext uri="{BB962C8B-B14F-4D97-AF65-F5344CB8AC3E}">
        <p14:creationId xmlns:p14="http://schemas.microsoft.com/office/powerpoint/2010/main" val="3045126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F8A5353-C73B-328B-6C65-0FFCA6F2575F}"/>
              </a:ext>
            </a:extLst>
          </p:cNvPr>
          <p:cNvSpPr>
            <a:spLocks noGrp="1"/>
          </p:cNvSpPr>
          <p:nvPr>
            <p:ph type="title"/>
          </p:nvPr>
        </p:nvSpPr>
        <p:spPr>
          <a:xfrm>
            <a:off x="8141110" y="2992563"/>
            <a:ext cx="3401961" cy="1284349"/>
          </a:xfrm>
        </p:spPr>
        <p:txBody>
          <a:bodyPr vert="horz" lIns="91440" tIns="45720" rIns="91440" bIns="45720" rtlCol="0" anchor="b">
            <a:normAutofit/>
          </a:bodyPr>
          <a:lstStyle/>
          <a:p>
            <a:r>
              <a:rPr lang="en-US" sz="6600" b="1">
                <a:solidFill>
                  <a:schemeClr val="tx1">
                    <a:lumMod val="85000"/>
                    <a:lumOff val="15000"/>
                  </a:schemeClr>
                </a:solidFill>
              </a:rPr>
              <a:t>LOGO</a:t>
            </a:r>
          </a:p>
        </p:txBody>
      </p:sp>
      <p:pic>
        <p:nvPicPr>
          <p:cNvPr id="5" name="Imagen 4">
            <a:extLst>
              <a:ext uri="{FF2B5EF4-FFF2-40B4-BE49-F238E27FC236}">
                <a16:creationId xmlns:a16="http://schemas.microsoft.com/office/drawing/2014/main" id="{4D3BEB5B-62E1-0C29-1D93-CA04EAAD1EFA}"/>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563029" y="640081"/>
            <a:ext cx="5054156" cy="5054156"/>
          </a:xfrm>
          <a:prstGeom prst="ellipse">
            <a:avLst/>
          </a:prstGeom>
          <a:ln>
            <a:noFill/>
          </a:ln>
          <a:effectLst>
            <a:softEdge rad="112500"/>
          </a:effectLst>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 name="Conector recto de flecha 3">
            <a:extLst>
              <a:ext uri="{FF2B5EF4-FFF2-40B4-BE49-F238E27FC236}">
                <a16:creationId xmlns:a16="http://schemas.microsoft.com/office/drawing/2014/main" id="{2ACB0B5F-30E3-862C-0704-6A7B12A7EF0C}"/>
              </a:ext>
            </a:extLst>
          </p:cNvPr>
          <p:cNvCxnSpPr>
            <a:cxnSpLocks/>
            <a:stCxn id="5" idx="3"/>
            <a:endCxn id="7" idx="1"/>
          </p:cNvCxnSpPr>
          <p:nvPr/>
        </p:nvCxnSpPr>
        <p:spPr>
          <a:xfrm flipV="1">
            <a:off x="6617185" y="1963862"/>
            <a:ext cx="1440405" cy="12032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D06141FD-69CE-4705-AD12-CA91C570F358}"/>
              </a:ext>
            </a:extLst>
          </p:cNvPr>
          <p:cNvSpPr txBox="1"/>
          <p:nvPr/>
        </p:nvSpPr>
        <p:spPr>
          <a:xfrm>
            <a:off x="8057590" y="1640696"/>
            <a:ext cx="3025588" cy="646331"/>
          </a:xfrm>
          <a:prstGeom prst="rect">
            <a:avLst/>
          </a:prstGeom>
          <a:noFill/>
        </p:spPr>
        <p:txBody>
          <a:bodyPr wrap="square" rtlCol="0">
            <a:spAutoFit/>
          </a:bodyPr>
          <a:lstStyle/>
          <a:p>
            <a:r>
              <a:rPr lang="es-CO" sz="1200" dirty="0"/>
              <a:t>HEX : #cfe5ff</a:t>
            </a:r>
          </a:p>
          <a:p>
            <a:r>
              <a:rPr lang="es-CO" sz="1200" dirty="0"/>
              <a:t>RGB : 207, 229, 255</a:t>
            </a:r>
          </a:p>
          <a:p>
            <a:r>
              <a:rPr lang="es-CO" sz="1200" dirty="0"/>
              <a:t>HSL  : 212, 100%, 90%</a:t>
            </a:r>
          </a:p>
        </p:txBody>
      </p:sp>
    </p:spTree>
    <p:extLst>
      <p:ext uri="{BB962C8B-B14F-4D97-AF65-F5344CB8AC3E}">
        <p14:creationId xmlns:p14="http://schemas.microsoft.com/office/powerpoint/2010/main" val="123445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FD8A98D-0ACA-6391-ED9B-507E13264031}"/>
              </a:ext>
            </a:extLst>
          </p:cNvPr>
          <p:cNvPicPr>
            <a:picLocks noChangeAspect="1"/>
          </p:cNvPicPr>
          <p:nvPr/>
        </p:nvPicPr>
        <p:blipFill rotWithShape="1">
          <a:blip r:embed="rId2">
            <a:extLst>
              <a:ext uri="{28A0092B-C50C-407E-A947-70E740481C1C}">
                <a14:useLocalDpi xmlns:a14="http://schemas.microsoft.com/office/drawing/2010/main" val="0"/>
              </a:ext>
            </a:extLst>
          </a:blip>
          <a:srcRect l="25626" r="25641"/>
          <a:stretch/>
        </p:blipFill>
        <p:spPr>
          <a:xfrm>
            <a:off x="596900" y="643467"/>
            <a:ext cx="3008290" cy="5571066"/>
          </a:xfrm>
          <a:prstGeom prst="rect">
            <a:avLst/>
          </a:prstGeom>
        </p:spPr>
      </p:pic>
      <p:sp>
        <p:nvSpPr>
          <p:cNvPr id="2" name="Rectángulo: esquinas redondeadas 1">
            <a:extLst>
              <a:ext uri="{FF2B5EF4-FFF2-40B4-BE49-F238E27FC236}">
                <a16:creationId xmlns:a16="http://schemas.microsoft.com/office/drawing/2014/main" id="{0D945632-D777-D2DA-B84A-84B462A414C4}"/>
              </a:ext>
            </a:extLst>
          </p:cNvPr>
          <p:cNvSpPr/>
          <p:nvPr/>
        </p:nvSpPr>
        <p:spPr>
          <a:xfrm>
            <a:off x="908896" y="1235606"/>
            <a:ext cx="2422714" cy="4733394"/>
          </a:xfrm>
          <a:prstGeom prst="roundRect">
            <a:avLst>
              <a:gd name="adj" fmla="val 13522"/>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ECF3A2F7-4009-ED25-9B43-BBD98048DA9F}"/>
              </a:ext>
            </a:extLst>
          </p:cNvPr>
          <p:cNvSpPr txBox="1"/>
          <p:nvPr/>
        </p:nvSpPr>
        <p:spPr>
          <a:xfrm>
            <a:off x="1367869" y="3753293"/>
            <a:ext cx="1656138" cy="400110"/>
          </a:xfrm>
          <a:prstGeom prst="rect">
            <a:avLst/>
          </a:prstGeom>
          <a:noFill/>
        </p:spPr>
        <p:txBody>
          <a:bodyPr wrap="square" rtlCol="0">
            <a:spAutoFit/>
          </a:bodyPr>
          <a:lstStyle/>
          <a:p>
            <a:r>
              <a:rPr lang="es-CO" sz="2000" b="1" dirty="0"/>
              <a:t>¡Bienvenido!</a:t>
            </a:r>
          </a:p>
        </p:txBody>
      </p:sp>
      <p:sp>
        <p:nvSpPr>
          <p:cNvPr id="32" name="Rectángulo: esquinas redondeadas 31">
            <a:hlinkClick r:id="rId3" action="ppaction://hlinksldjump"/>
            <a:extLst>
              <a:ext uri="{FF2B5EF4-FFF2-40B4-BE49-F238E27FC236}">
                <a16:creationId xmlns:a16="http://schemas.microsoft.com/office/drawing/2014/main" id="{764E0FBC-BDFB-9CEB-B3F7-82C9A6CD6937}"/>
              </a:ext>
            </a:extLst>
          </p:cNvPr>
          <p:cNvSpPr/>
          <p:nvPr/>
        </p:nvSpPr>
        <p:spPr>
          <a:xfrm>
            <a:off x="1010496" y="4666610"/>
            <a:ext cx="2257058" cy="369332"/>
          </a:xfrm>
          <a:prstGeom prst="roundRect">
            <a:avLst>
              <a:gd name="adj" fmla="val 50000"/>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latin typeface="Aharoni" panose="02010803020104030203" pitchFamily="2" charset="-79"/>
                <a:cs typeface="Aharoni" panose="02010803020104030203" pitchFamily="2" charset="-79"/>
              </a:rPr>
              <a:t>Explorar</a:t>
            </a:r>
          </a:p>
        </p:txBody>
      </p:sp>
      <p:sp>
        <p:nvSpPr>
          <p:cNvPr id="33" name="CuadroTexto 32">
            <a:hlinkClick r:id="rId4" action="ppaction://hlinksldjump"/>
            <a:extLst>
              <a:ext uri="{FF2B5EF4-FFF2-40B4-BE49-F238E27FC236}">
                <a16:creationId xmlns:a16="http://schemas.microsoft.com/office/drawing/2014/main" id="{2A41D244-45B7-9CAD-47CC-1711B65B1D55}"/>
              </a:ext>
            </a:extLst>
          </p:cNvPr>
          <p:cNvSpPr txBox="1"/>
          <p:nvPr/>
        </p:nvSpPr>
        <p:spPr>
          <a:xfrm>
            <a:off x="1010496" y="5058901"/>
            <a:ext cx="917946" cy="338554"/>
          </a:xfrm>
          <a:prstGeom prst="rect">
            <a:avLst/>
          </a:prstGeom>
          <a:noFill/>
        </p:spPr>
        <p:txBody>
          <a:bodyPr wrap="square" rtlCol="0">
            <a:spAutoFit/>
          </a:bodyPr>
          <a:lstStyle/>
          <a:p>
            <a:r>
              <a:rPr lang="es-CO" sz="1600" b="1" dirty="0"/>
              <a:t>Registro</a:t>
            </a:r>
            <a:endParaRPr lang="es-CO" sz="1400" b="1" dirty="0"/>
          </a:p>
        </p:txBody>
      </p:sp>
      <p:sp>
        <p:nvSpPr>
          <p:cNvPr id="34" name="CuadroTexto 33">
            <a:hlinkClick r:id="rId5" action="ppaction://hlinksldjump"/>
            <a:extLst>
              <a:ext uri="{FF2B5EF4-FFF2-40B4-BE49-F238E27FC236}">
                <a16:creationId xmlns:a16="http://schemas.microsoft.com/office/drawing/2014/main" id="{88600421-F476-6F7C-37A6-531F84C571EC}"/>
              </a:ext>
            </a:extLst>
          </p:cNvPr>
          <p:cNvSpPr txBox="1"/>
          <p:nvPr/>
        </p:nvSpPr>
        <p:spPr>
          <a:xfrm>
            <a:off x="1949377" y="5028123"/>
            <a:ext cx="1382233" cy="369332"/>
          </a:xfrm>
          <a:prstGeom prst="rect">
            <a:avLst/>
          </a:prstGeom>
          <a:noFill/>
        </p:spPr>
        <p:txBody>
          <a:bodyPr wrap="square" rtlCol="0">
            <a:spAutoFit/>
          </a:bodyPr>
          <a:lstStyle/>
          <a:p>
            <a:r>
              <a:rPr lang="es-CO" sz="1600" b="1" dirty="0"/>
              <a:t>Iniciar</a:t>
            </a:r>
            <a:r>
              <a:rPr lang="es-CO" b="1" dirty="0"/>
              <a:t> </a:t>
            </a:r>
            <a:r>
              <a:rPr lang="es-CO" sz="1600" b="1" dirty="0"/>
              <a:t>Sesión</a:t>
            </a:r>
            <a:endParaRPr lang="es-CO" b="1" dirty="0"/>
          </a:p>
        </p:txBody>
      </p:sp>
      <p:sp>
        <p:nvSpPr>
          <p:cNvPr id="35" name="CuadroTexto 34">
            <a:extLst>
              <a:ext uri="{FF2B5EF4-FFF2-40B4-BE49-F238E27FC236}">
                <a16:creationId xmlns:a16="http://schemas.microsoft.com/office/drawing/2014/main" id="{C43D98C9-F412-6461-5620-29F9F870D4AC}"/>
              </a:ext>
            </a:extLst>
          </p:cNvPr>
          <p:cNvSpPr txBox="1"/>
          <p:nvPr/>
        </p:nvSpPr>
        <p:spPr>
          <a:xfrm>
            <a:off x="1367869" y="5456872"/>
            <a:ext cx="1899685" cy="276999"/>
          </a:xfrm>
          <a:prstGeom prst="rect">
            <a:avLst/>
          </a:prstGeom>
          <a:noFill/>
        </p:spPr>
        <p:txBody>
          <a:bodyPr wrap="square" rtlCol="0">
            <a:spAutoFit/>
          </a:bodyPr>
          <a:lstStyle/>
          <a:p>
            <a:r>
              <a:rPr lang="es-CO" sz="1200" b="1" u="sng" dirty="0">
                <a:solidFill>
                  <a:srgbClr val="00B0F0"/>
                </a:solidFill>
              </a:rPr>
              <a:t>Términos y condiciones</a:t>
            </a:r>
          </a:p>
        </p:txBody>
      </p:sp>
      <p:sp>
        <p:nvSpPr>
          <p:cNvPr id="36" name="CuadroTexto 35">
            <a:extLst>
              <a:ext uri="{FF2B5EF4-FFF2-40B4-BE49-F238E27FC236}">
                <a16:creationId xmlns:a16="http://schemas.microsoft.com/office/drawing/2014/main" id="{4D839217-B81F-B2D8-A332-14FC42C63AB3}"/>
              </a:ext>
            </a:extLst>
          </p:cNvPr>
          <p:cNvSpPr txBox="1"/>
          <p:nvPr/>
        </p:nvSpPr>
        <p:spPr>
          <a:xfrm>
            <a:off x="6676040" y="866274"/>
            <a:ext cx="2317648" cy="369332"/>
          </a:xfrm>
          <a:prstGeom prst="rect">
            <a:avLst/>
          </a:prstGeom>
          <a:noFill/>
        </p:spPr>
        <p:txBody>
          <a:bodyPr wrap="square" rtlCol="0">
            <a:spAutoFit/>
          </a:bodyPr>
          <a:lstStyle/>
          <a:p>
            <a:r>
              <a:rPr lang="es-CO" b="1" dirty="0">
                <a:solidFill>
                  <a:srgbClr val="FF0000"/>
                </a:solidFill>
              </a:rPr>
              <a:t>LOGIN DE LA APP</a:t>
            </a:r>
          </a:p>
        </p:txBody>
      </p:sp>
      <p:sp>
        <p:nvSpPr>
          <p:cNvPr id="39" name="CuadroTexto 38">
            <a:extLst>
              <a:ext uri="{FF2B5EF4-FFF2-40B4-BE49-F238E27FC236}">
                <a16:creationId xmlns:a16="http://schemas.microsoft.com/office/drawing/2014/main" id="{A1F34812-CF73-23D2-D219-03B53C33CD3C}"/>
              </a:ext>
            </a:extLst>
          </p:cNvPr>
          <p:cNvSpPr txBox="1"/>
          <p:nvPr/>
        </p:nvSpPr>
        <p:spPr>
          <a:xfrm>
            <a:off x="6305761" y="1352216"/>
            <a:ext cx="3850106" cy="3416320"/>
          </a:xfrm>
          <a:prstGeom prst="rect">
            <a:avLst/>
          </a:prstGeom>
          <a:noFill/>
        </p:spPr>
        <p:txBody>
          <a:bodyPr wrap="square" rtlCol="0">
            <a:spAutoFit/>
          </a:bodyPr>
          <a:lstStyle/>
          <a:p>
            <a:r>
              <a:rPr lang="es-CO" dirty="0"/>
              <a:t>El cliente o la persona que esté utilizando la app tiene tres opciones de antemano, estas opciones son las de explorar que lo redirige a otra pestaña donde ve los artículos, en este caso las sillas disponibles, la segunda opción será la de registrarse, donde la persona se registra, por ultima la opción de  </a:t>
            </a:r>
            <a:r>
              <a:rPr lang="es-CO" dirty="0" err="1"/>
              <a:t>loguearse</a:t>
            </a:r>
            <a:r>
              <a:rPr lang="es-CO" dirty="0"/>
              <a:t>, donde la persona coloca los datos e inicia sesión, y es redirigido a la página principal donde están los artículos</a:t>
            </a:r>
          </a:p>
        </p:txBody>
      </p:sp>
      <p:pic>
        <p:nvPicPr>
          <p:cNvPr id="6" name="Imagen 5">
            <a:extLst>
              <a:ext uri="{FF2B5EF4-FFF2-40B4-BE49-F238E27FC236}">
                <a16:creationId xmlns:a16="http://schemas.microsoft.com/office/drawing/2014/main" id="{F41AF76F-B953-18BF-C650-7858632C5A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400" y="1628583"/>
            <a:ext cx="1998203" cy="1332135"/>
          </a:xfrm>
          <a:prstGeom prst="rect">
            <a:avLst/>
          </a:prstGeom>
        </p:spPr>
      </p:pic>
      <p:sp>
        <p:nvSpPr>
          <p:cNvPr id="7" name="CuadroTexto 6">
            <a:extLst>
              <a:ext uri="{FF2B5EF4-FFF2-40B4-BE49-F238E27FC236}">
                <a16:creationId xmlns:a16="http://schemas.microsoft.com/office/drawing/2014/main" id="{B28E184F-81CD-E50D-A857-7AF66073187F}"/>
              </a:ext>
            </a:extLst>
          </p:cNvPr>
          <p:cNvSpPr txBox="1"/>
          <p:nvPr/>
        </p:nvSpPr>
        <p:spPr>
          <a:xfrm>
            <a:off x="1337873" y="2891519"/>
            <a:ext cx="1686134" cy="861774"/>
          </a:xfrm>
          <a:prstGeom prst="rect">
            <a:avLst/>
          </a:prstGeom>
          <a:noFill/>
        </p:spPr>
        <p:txBody>
          <a:bodyPr wrap="square" rtlCol="0">
            <a:spAutoFit/>
          </a:bodyPr>
          <a:lstStyle/>
          <a:p>
            <a:pPr algn="ctr"/>
            <a:r>
              <a:rPr lang="es-CO" sz="3200" b="1" dirty="0" err="1"/>
              <a:t>Sillex</a:t>
            </a:r>
            <a:endParaRPr lang="es-CO" sz="3200" b="1" dirty="0"/>
          </a:p>
          <a:p>
            <a:r>
              <a:rPr lang="es-CO" dirty="0"/>
              <a:t>Sillas elegantes</a:t>
            </a:r>
          </a:p>
        </p:txBody>
      </p:sp>
      <p:cxnSp>
        <p:nvCxnSpPr>
          <p:cNvPr id="10" name="Conector recto de flecha 9">
            <a:extLst>
              <a:ext uri="{FF2B5EF4-FFF2-40B4-BE49-F238E27FC236}">
                <a16:creationId xmlns:a16="http://schemas.microsoft.com/office/drawing/2014/main" id="{DDF531AC-0181-7F8F-3BC1-C946C1E747F3}"/>
              </a:ext>
            </a:extLst>
          </p:cNvPr>
          <p:cNvCxnSpPr>
            <a:cxnSpLocks/>
            <a:endCxn id="14" idx="1"/>
          </p:cNvCxnSpPr>
          <p:nvPr/>
        </p:nvCxnSpPr>
        <p:spPr>
          <a:xfrm flipV="1">
            <a:off x="2898080" y="998099"/>
            <a:ext cx="713269" cy="6304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 name="CuadroTexto 13">
            <a:extLst>
              <a:ext uri="{FF2B5EF4-FFF2-40B4-BE49-F238E27FC236}">
                <a16:creationId xmlns:a16="http://schemas.microsoft.com/office/drawing/2014/main" id="{20A262C9-7ADB-4219-2069-7D09514245D9}"/>
              </a:ext>
            </a:extLst>
          </p:cNvPr>
          <p:cNvSpPr txBox="1"/>
          <p:nvPr/>
        </p:nvSpPr>
        <p:spPr>
          <a:xfrm>
            <a:off x="3611349" y="397934"/>
            <a:ext cx="875394" cy="1200329"/>
          </a:xfrm>
          <a:prstGeom prst="rect">
            <a:avLst/>
          </a:prstGeom>
          <a:noFill/>
        </p:spPr>
        <p:txBody>
          <a:bodyPr wrap="square" rtlCol="0">
            <a:spAutoFit/>
          </a:bodyPr>
          <a:lstStyle/>
          <a:p>
            <a:r>
              <a:rPr lang="es-CO" sz="1200" dirty="0"/>
              <a:t>HEX : #ede7dd</a:t>
            </a:r>
          </a:p>
          <a:p>
            <a:r>
              <a:rPr lang="es-CO" sz="1200" dirty="0"/>
              <a:t>RGB : 237, 231, 221</a:t>
            </a:r>
          </a:p>
          <a:p>
            <a:r>
              <a:rPr lang="es-CO" sz="1200" dirty="0"/>
              <a:t>HSL  : 37, 30%, 89%</a:t>
            </a:r>
          </a:p>
        </p:txBody>
      </p:sp>
      <p:cxnSp>
        <p:nvCxnSpPr>
          <p:cNvPr id="19" name="Conector recto de flecha 18">
            <a:extLst>
              <a:ext uri="{FF2B5EF4-FFF2-40B4-BE49-F238E27FC236}">
                <a16:creationId xmlns:a16="http://schemas.microsoft.com/office/drawing/2014/main" id="{265E28E8-8EB0-5FF4-B126-83A5EB81F670}"/>
              </a:ext>
            </a:extLst>
          </p:cNvPr>
          <p:cNvCxnSpPr>
            <a:cxnSpLocks/>
            <a:stCxn id="32" idx="3"/>
            <a:endCxn id="20" idx="1"/>
          </p:cNvCxnSpPr>
          <p:nvPr/>
        </p:nvCxnSpPr>
        <p:spPr>
          <a:xfrm>
            <a:off x="3267554" y="4851276"/>
            <a:ext cx="709134" cy="2404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CuadroTexto 19">
            <a:extLst>
              <a:ext uri="{FF2B5EF4-FFF2-40B4-BE49-F238E27FC236}">
                <a16:creationId xmlns:a16="http://schemas.microsoft.com/office/drawing/2014/main" id="{E0E1D41C-7391-8DD9-3BB9-B1ED7D1698B6}"/>
              </a:ext>
            </a:extLst>
          </p:cNvPr>
          <p:cNvSpPr txBox="1"/>
          <p:nvPr/>
        </p:nvSpPr>
        <p:spPr>
          <a:xfrm>
            <a:off x="3976688" y="4768536"/>
            <a:ext cx="4071291" cy="646331"/>
          </a:xfrm>
          <a:prstGeom prst="rect">
            <a:avLst/>
          </a:prstGeom>
          <a:noFill/>
        </p:spPr>
        <p:txBody>
          <a:bodyPr wrap="square" rtlCol="0">
            <a:spAutoFit/>
          </a:bodyPr>
          <a:lstStyle/>
          <a:p>
            <a:r>
              <a:rPr lang="it-IT" sz="1200" dirty="0"/>
              <a:t>HEX : #7fa9cb</a:t>
            </a:r>
          </a:p>
          <a:p>
            <a:r>
              <a:rPr lang="it-IT" sz="1200" dirty="0"/>
              <a:t>RGB : 127, 169, 203</a:t>
            </a:r>
          </a:p>
          <a:p>
            <a:r>
              <a:rPr lang="it-IT" sz="1200" dirty="0"/>
              <a:t>HSL  : 206, 42%, 64%</a:t>
            </a:r>
            <a:endParaRPr lang="es-CO" sz="1200" dirty="0"/>
          </a:p>
        </p:txBody>
      </p:sp>
      <p:cxnSp>
        <p:nvCxnSpPr>
          <p:cNvPr id="24" name="Conector recto de flecha 23">
            <a:extLst>
              <a:ext uri="{FF2B5EF4-FFF2-40B4-BE49-F238E27FC236}">
                <a16:creationId xmlns:a16="http://schemas.microsoft.com/office/drawing/2014/main" id="{AB37F236-F283-519B-F16E-C472136F7ADF}"/>
              </a:ext>
            </a:extLst>
          </p:cNvPr>
          <p:cNvCxnSpPr>
            <a:cxnSpLocks/>
            <a:stCxn id="35" idx="2"/>
            <a:endCxn id="25" idx="1"/>
          </p:cNvCxnSpPr>
          <p:nvPr/>
        </p:nvCxnSpPr>
        <p:spPr>
          <a:xfrm>
            <a:off x="2317712" y="5733871"/>
            <a:ext cx="1654252" cy="1385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5" name="CuadroTexto 24">
            <a:extLst>
              <a:ext uri="{FF2B5EF4-FFF2-40B4-BE49-F238E27FC236}">
                <a16:creationId xmlns:a16="http://schemas.microsoft.com/office/drawing/2014/main" id="{A245C585-AA31-686A-E809-41F91AE06274}"/>
              </a:ext>
            </a:extLst>
          </p:cNvPr>
          <p:cNvSpPr txBox="1"/>
          <p:nvPr/>
        </p:nvSpPr>
        <p:spPr>
          <a:xfrm>
            <a:off x="3971964" y="5456872"/>
            <a:ext cx="1440712" cy="830997"/>
          </a:xfrm>
          <a:prstGeom prst="rect">
            <a:avLst/>
          </a:prstGeom>
          <a:noFill/>
        </p:spPr>
        <p:txBody>
          <a:bodyPr wrap="square" rtlCol="0">
            <a:spAutoFit/>
          </a:bodyPr>
          <a:lstStyle/>
          <a:p>
            <a:r>
              <a:rPr lang="es-CO" sz="1200" dirty="0"/>
              <a:t>HEX : #00b1f1</a:t>
            </a:r>
          </a:p>
          <a:p>
            <a:r>
              <a:rPr lang="es-CO" sz="1200" dirty="0"/>
              <a:t>RGB : 0, 177, 241</a:t>
            </a:r>
          </a:p>
          <a:p>
            <a:r>
              <a:rPr lang="es-CO" sz="1200" dirty="0"/>
              <a:t>HSL  : 195, 100%, 47%</a:t>
            </a:r>
          </a:p>
        </p:txBody>
      </p:sp>
    </p:spTree>
    <p:extLst>
      <p:ext uri="{BB962C8B-B14F-4D97-AF65-F5344CB8AC3E}">
        <p14:creationId xmlns:p14="http://schemas.microsoft.com/office/powerpoint/2010/main" val="4207687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FD8A98D-0ACA-6391-ED9B-507E13264031}"/>
              </a:ext>
            </a:extLst>
          </p:cNvPr>
          <p:cNvPicPr>
            <a:picLocks noChangeAspect="1"/>
          </p:cNvPicPr>
          <p:nvPr/>
        </p:nvPicPr>
        <p:blipFill rotWithShape="1">
          <a:blip r:embed="rId2">
            <a:extLst>
              <a:ext uri="{28A0092B-C50C-407E-A947-70E740481C1C}">
                <a14:useLocalDpi xmlns:a14="http://schemas.microsoft.com/office/drawing/2010/main" val="0"/>
              </a:ext>
            </a:extLst>
          </a:blip>
          <a:srcRect l="25137" r="25149"/>
          <a:stretch/>
        </p:blipFill>
        <p:spPr>
          <a:xfrm>
            <a:off x="450936" y="643467"/>
            <a:ext cx="3068877" cy="5571066"/>
          </a:xfrm>
          <a:prstGeom prst="rect">
            <a:avLst/>
          </a:prstGeom>
        </p:spPr>
      </p:pic>
      <p:sp>
        <p:nvSpPr>
          <p:cNvPr id="5" name="Rectángulo: esquinas redondeadas 4">
            <a:extLst>
              <a:ext uri="{FF2B5EF4-FFF2-40B4-BE49-F238E27FC236}">
                <a16:creationId xmlns:a16="http://schemas.microsoft.com/office/drawing/2014/main" id="{69DB2ECA-E10E-37FB-9FD5-441549C9A0AD}"/>
              </a:ext>
            </a:extLst>
          </p:cNvPr>
          <p:cNvSpPr/>
          <p:nvPr/>
        </p:nvSpPr>
        <p:spPr>
          <a:xfrm>
            <a:off x="820102" y="1172629"/>
            <a:ext cx="2313831" cy="481263"/>
          </a:xfrm>
          <a:prstGeom prst="roundRect">
            <a:avLst>
              <a:gd name="adj" fmla="val 46667"/>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CO" sz="2000" b="1" dirty="0">
                <a:solidFill>
                  <a:schemeClr val="tx1"/>
                </a:solidFill>
              </a:rPr>
              <a:t>&lt; 	Registro</a:t>
            </a:r>
          </a:p>
        </p:txBody>
      </p:sp>
      <p:sp>
        <p:nvSpPr>
          <p:cNvPr id="6" name="Rectángulo: esquinas redondeadas 5">
            <a:extLst>
              <a:ext uri="{FF2B5EF4-FFF2-40B4-BE49-F238E27FC236}">
                <a16:creationId xmlns:a16="http://schemas.microsoft.com/office/drawing/2014/main" id="{12AB0231-7C5A-CD67-757D-5A9D4C5076D7}"/>
              </a:ext>
            </a:extLst>
          </p:cNvPr>
          <p:cNvSpPr/>
          <p:nvPr/>
        </p:nvSpPr>
        <p:spPr>
          <a:xfrm>
            <a:off x="2379216" y="1317007"/>
            <a:ext cx="673768" cy="192505"/>
          </a:xfrm>
          <a:prstGeom prst="roundRect">
            <a:avLst>
              <a:gd name="adj"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200" dirty="0">
                <a:solidFill>
                  <a:schemeClr val="tx1"/>
                </a:solidFill>
              </a:rPr>
              <a:t>Omitir</a:t>
            </a:r>
          </a:p>
        </p:txBody>
      </p:sp>
      <p:sp>
        <p:nvSpPr>
          <p:cNvPr id="8" name="CuadroTexto 7">
            <a:extLst>
              <a:ext uri="{FF2B5EF4-FFF2-40B4-BE49-F238E27FC236}">
                <a16:creationId xmlns:a16="http://schemas.microsoft.com/office/drawing/2014/main" id="{41837468-6A46-DDC2-6BA6-1A273C42B166}"/>
              </a:ext>
            </a:extLst>
          </p:cNvPr>
          <p:cNvSpPr txBox="1"/>
          <p:nvPr/>
        </p:nvSpPr>
        <p:spPr>
          <a:xfrm>
            <a:off x="947104" y="1766257"/>
            <a:ext cx="842839" cy="276999"/>
          </a:xfrm>
          <a:prstGeom prst="rect">
            <a:avLst/>
          </a:prstGeom>
          <a:noFill/>
        </p:spPr>
        <p:txBody>
          <a:bodyPr wrap="square" rtlCol="0">
            <a:spAutoFit/>
          </a:bodyPr>
          <a:lstStyle/>
          <a:p>
            <a:r>
              <a:rPr lang="es-CO" sz="1200" dirty="0"/>
              <a:t>Nombre</a:t>
            </a:r>
            <a:r>
              <a:rPr lang="es-CO" sz="1200" dirty="0">
                <a:solidFill>
                  <a:srgbClr val="FF0000"/>
                </a:solidFill>
              </a:rPr>
              <a:t>*</a:t>
            </a:r>
          </a:p>
        </p:txBody>
      </p:sp>
      <p:sp>
        <p:nvSpPr>
          <p:cNvPr id="10" name="CuadroTexto 9">
            <a:extLst>
              <a:ext uri="{FF2B5EF4-FFF2-40B4-BE49-F238E27FC236}">
                <a16:creationId xmlns:a16="http://schemas.microsoft.com/office/drawing/2014/main" id="{E67EAC95-AB01-E7B1-2CA0-9790EA3C088B}"/>
              </a:ext>
            </a:extLst>
          </p:cNvPr>
          <p:cNvSpPr txBox="1"/>
          <p:nvPr/>
        </p:nvSpPr>
        <p:spPr>
          <a:xfrm>
            <a:off x="947104" y="2217117"/>
            <a:ext cx="842839" cy="276999"/>
          </a:xfrm>
          <a:prstGeom prst="rect">
            <a:avLst/>
          </a:prstGeom>
          <a:noFill/>
        </p:spPr>
        <p:txBody>
          <a:bodyPr wrap="square" rtlCol="0">
            <a:spAutoFit/>
          </a:bodyPr>
          <a:lstStyle/>
          <a:p>
            <a:r>
              <a:rPr lang="es-CO" sz="1200" dirty="0"/>
              <a:t>Correo</a:t>
            </a:r>
            <a:r>
              <a:rPr lang="es-CO" sz="1200" dirty="0">
                <a:solidFill>
                  <a:srgbClr val="FF0000"/>
                </a:solidFill>
              </a:rPr>
              <a:t>*</a:t>
            </a:r>
          </a:p>
        </p:txBody>
      </p:sp>
      <p:sp>
        <p:nvSpPr>
          <p:cNvPr id="11" name="CuadroTexto 10">
            <a:extLst>
              <a:ext uri="{FF2B5EF4-FFF2-40B4-BE49-F238E27FC236}">
                <a16:creationId xmlns:a16="http://schemas.microsoft.com/office/drawing/2014/main" id="{468CA020-D8B6-D285-1063-9C7CD8146F31}"/>
              </a:ext>
            </a:extLst>
          </p:cNvPr>
          <p:cNvSpPr txBox="1"/>
          <p:nvPr/>
        </p:nvSpPr>
        <p:spPr>
          <a:xfrm>
            <a:off x="947103" y="2667977"/>
            <a:ext cx="1049573" cy="276999"/>
          </a:xfrm>
          <a:prstGeom prst="rect">
            <a:avLst/>
          </a:prstGeom>
          <a:noFill/>
        </p:spPr>
        <p:txBody>
          <a:bodyPr wrap="square" rtlCol="0">
            <a:spAutoFit/>
          </a:bodyPr>
          <a:lstStyle/>
          <a:p>
            <a:r>
              <a:rPr lang="es-CO" sz="1200" dirty="0"/>
              <a:t>Contraseña</a:t>
            </a:r>
            <a:r>
              <a:rPr lang="es-CO" sz="1200" dirty="0">
                <a:solidFill>
                  <a:srgbClr val="FF0000"/>
                </a:solidFill>
              </a:rPr>
              <a:t>*</a:t>
            </a:r>
          </a:p>
        </p:txBody>
      </p:sp>
      <p:sp>
        <p:nvSpPr>
          <p:cNvPr id="12" name="CuadroTexto 11">
            <a:extLst>
              <a:ext uri="{FF2B5EF4-FFF2-40B4-BE49-F238E27FC236}">
                <a16:creationId xmlns:a16="http://schemas.microsoft.com/office/drawing/2014/main" id="{19073070-DB68-A93C-52EE-A2ADBB00E200}"/>
              </a:ext>
            </a:extLst>
          </p:cNvPr>
          <p:cNvSpPr txBox="1"/>
          <p:nvPr/>
        </p:nvSpPr>
        <p:spPr>
          <a:xfrm>
            <a:off x="947103" y="3118837"/>
            <a:ext cx="1701580" cy="276999"/>
          </a:xfrm>
          <a:prstGeom prst="rect">
            <a:avLst/>
          </a:prstGeom>
          <a:noFill/>
        </p:spPr>
        <p:txBody>
          <a:bodyPr wrap="square" rtlCol="0">
            <a:spAutoFit/>
          </a:bodyPr>
          <a:lstStyle/>
          <a:p>
            <a:r>
              <a:rPr lang="es-CO" sz="1200" dirty="0"/>
              <a:t>Confirmar contraseña</a:t>
            </a:r>
            <a:r>
              <a:rPr lang="es-CO" sz="1200" dirty="0">
                <a:solidFill>
                  <a:srgbClr val="FF0000"/>
                </a:solidFill>
              </a:rPr>
              <a:t>*</a:t>
            </a:r>
          </a:p>
        </p:txBody>
      </p:sp>
      <p:sp>
        <p:nvSpPr>
          <p:cNvPr id="2" name="CuadroTexto 1">
            <a:extLst>
              <a:ext uri="{FF2B5EF4-FFF2-40B4-BE49-F238E27FC236}">
                <a16:creationId xmlns:a16="http://schemas.microsoft.com/office/drawing/2014/main" id="{E214338B-6C9F-BD9F-4E2D-15ECE74B29F9}"/>
              </a:ext>
            </a:extLst>
          </p:cNvPr>
          <p:cNvSpPr txBox="1"/>
          <p:nvPr/>
        </p:nvSpPr>
        <p:spPr>
          <a:xfrm>
            <a:off x="947103" y="3569697"/>
            <a:ext cx="842839" cy="276999"/>
          </a:xfrm>
          <a:prstGeom prst="rect">
            <a:avLst/>
          </a:prstGeom>
          <a:noFill/>
        </p:spPr>
        <p:txBody>
          <a:bodyPr wrap="square" rtlCol="0">
            <a:spAutoFit/>
          </a:bodyPr>
          <a:lstStyle/>
          <a:p>
            <a:r>
              <a:rPr lang="es-CO" sz="1200" dirty="0"/>
              <a:t>Género</a:t>
            </a:r>
            <a:r>
              <a:rPr lang="es-CO" sz="1200" dirty="0">
                <a:solidFill>
                  <a:srgbClr val="FF0000"/>
                </a:solidFill>
              </a:rPr>
              <a:t>*</a:t>
            </a:r>
          </a:p>
        </p:txBody>
      </p:sp>
      <p:sp>
        <p:nvSpPr>
          <p:cNvPr id="3" name="CuadroTexto 2">
            <a:extLst>
              <a:ext uri="{FF2B5EF4-FFF2-40B4-BE49-F238E27FC236}">
                <a16:creationId xmlns:a16="http://schemas.microsoft.com/office/drawing/2014/main" id="{160A4842-D321-9117-806B-FB568892619C}"/>
              </a:ext>
            </a:extLst>
          </p:cNvPr>
          <p:cNvSpPr txBox="1"/>
          <p:nvPr/>
        </p:nvSpPr>
        <p:spPr>
          <a:xfrm>
            <a:off x="955054" y="4020557"/>
            <a:ext cx="842839" cy="276999"/>
          </a:xfrm>
          <a:prstGeom prst="rect">
            <a:avLst/>
          </a:prstGeom>
          <a:noFill/>
        </p:spPr>
        <p:txBody>
          <a:bodyPr wrap="square" rtlCol="0">
            <a:spAutoFit/>
          </a:bodyPr>
          <a:lstStyle/>
          <a:p>
            <a:r>
              <a:rPr lang="es-CO" sz="1200" dirty="0"/>
              <a:t>Ciudad</a:t>
            </a:r>
            <a:r>
              <a:rPr lang="es-CO" sz="1200" dirty="0">
                <a:solidFill>
                  <a:srgbClr val="FF0000"/>
                </a:solidFill>
              </a:rPr>
              <a:t>*</a:t>
            </a:r>
          </a:p>
        </p:txBody>
      </p:sp>
      <p:sp>
        <p:nvSpPr>
          <p:cNvPr id="4" name="CuadroTexto 3">
            <a:extLst>
              <a:ext uri="{FF2B5EF4-FFF2-40B4-BE49-F238E27FC236}">
                <a16:creationId xmlns:a16="http://schemas.microsoft.com/office/drawing/2014/main" id="{BC623A6F-53D1-8C42-5FAF-01143EC792A7}"/>
              </a:ext>
            </a:extLst>
          </p:cNvPr>
          <p:cNvSpPr txBox="1"/>
          <p:nvPr/>
        </p:nvSpPr>
        <p:spPr>
          <a:xfrm>
            <a:off x="947102" y="4471417"/>
            <a:ext cx="1571814" cy="276999"/>
          </a:xfrm>
          <a:prstGeom prst="rect">
            <a:avLst/>
          </a:prstGeom>
          <a:noFill/>
        </p:spPr>
        <p:txBody>
          <a:bodyPr wrap="square" rtlCol="0">
            <a:spAutoFit/>
          </a:bodyPr>
          <a:lstStyle/>
          <a:p>
            <a:r>
              <a:rPr lang="es-CO" sz="1200" dirty="0"/>
              <a:t>Fecha de nacimiento</a:t>
            </a:r>
            <a:r>
              <a:rPr lang="es-CO" sz="1200" dirty="0">
                <a:solidFill>
                  <a:srgbClr val="FF0000"/>
                </a:solidFill>
              </a:rPr>
              <a:t>*</a:t>
            </a:r>
          </a:p>
        </p:txBody>
      </p:sp>
      <p:sp>
        <p:nvSpPr>
          <p:cNvPr id="14" name="Rectángulo: esquinas redondeadas 13">
            <a:extLst>
              <a:ext uri="{FF2B5EF4-FFF2-40B4-BE49-F238E27FC236}">
                <a16:creationId xmlns:a16="http://schemas.microsoft.com/office/drawing/2014/main" id="{3D2D7244-EF35-5FFD-660B-CD3ACC8AEC3A}"/>
              </a:ext>
            </a:extLst>
          </p:cNvPr>
          <p:cNvSpPr/>
          <p:nvPr/>
        </p:nvSpPr>
        <p:spPr>
          <a:xfrm>
            <a:off x="1075650" y="5485501"/>
            <a:ext cx="2011679" cy="276999"/>
          </a:xfrm>
          <a:prstGeom prst="roundRect">
            <a:avLst>
              <a:gd name="adj" fmla="val 50000"/>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t>Finalizar</a:t>
            </a:r>
          </a:p>
        </p:txBody>
      </p:sp>
      <p:sp>
        <p:nvSpPr>
          <p:cNvPr id="15" name="Rectángulo 14">
            <a:extLst>
              <a:ext uri="{FF2B5EF4-FFF2-40B4-BE49-F238E27FC236}">
                <a16:creationId xmlns:a16="http://schemas.microsoft.com/office/drawing/2014/main" id="{843F59F6-D12D-B123-2241-85B1DF85D453}"/>
              </a:ext>
            </a:extLst>
          </p:cNvPr>
          <p:cNvSpPr/>
          <p:nvPr/>
        </p:nvSpPr>
        <p:spPr>
          <a:xfrm>
            <a:off x="3087329" y="1730181"/>
            <a:ext cx="45719" cy="3534651"/>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7" name="Conector recto 16">
            <a:extLst>
              <a:ext uri="{FF2B5EF4-FFF2-40B4-BE49-F238E27FC236}">
                <a16:creationId xmlns:a16="http://schemas.microsoft.com/office/drawing/2014/main" id="{D422A2B7-DB73-0712-644A-9A44FF36CCBC}"/>
              </a:ext>
            </a:extLst>
          </p:cNvPr>
          <p:cNvCxnSpPr/>
          <p:nvPr/>
        </p:nvCxnSpPr>
        <p:spPr>
          <a:xfrm>
            <a:off x="1075650" y="2120796"/>
            <a:ext cx="1738343" cy="0"/>
          </a:xfrm>
          <a:prstGeom prst="line">
            <a:avLst/>
          </a:prstGeom>
        </p:spPr>
        <p:style>
          <a:lnRef idx="1">
            <a:schemeClr val="dk1"/>
          </a:lnRef>
          <a:fillRef idx="0">
            <a:schemeClr val="dk1"/>
          </a:fillRef>
          <a:effectRef idx="0">
            <a:schemeClr val="dk1"/>
          </a:effectRef>
          <a:fontRef idx="minor">
            <a:schemeClr val="tx1"/>
          </a:fontRef>
        </p:style>
      </p:cxnSp>
      <p:cxnSp>
        <p:nvCxnSpPr>
          <p:cNvPr id="18" name="Conector recto 17">
            <a:extLst>
              <a:ext uri="{FF2B5EF4-FFF2-40B4-BE49-F238E27FC236}">
                <a16:creationId xmlns:a16="http://schemas.microsoft.com/office/drawing/2014/main" id="{0DCC0BF8-1B23-C152-2F7C-29B3F53A34FC}"/>
              </a:ext>
            </a:extLst>
          </p:cNvPr>
          <p:cNvCxnSpPr/>
          <p:nvPr/>
        </p:nvCxnSpPr>
        <p:spPr>
          <a:xfrm>
            <a:off x="1075650" y="2553415"/>
            <a:ext cx="1738343" cy="0"/>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55D16E15-8245-7EC6-68AC-5118F664375B}"/>
              </a:ext>
            </a:extLst>
          </p:cNvPr>
          <p:cNvCxnSpPr/>
          <p:nvPr/>
        </p:nvCxnSpPr>
        <p:spPr>
          <a:xfrm>
            <a:off x="1074410" y="3040112"/>
            <a:ext cx="1738343" cy="0"/>
          </a:xfrm>
          <a:prstGeom prst="line">
            <a:avLst/>
          </a:prstGeom>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DF989DEF-E813-07E7-CDAE-1E310B9053B3}"/>
              </a:ext>
            </a:extLst>
          </p:cNvPr>
          <p:cNvCxnSpPr/>
          <p:nvPr/>
        </p:nvCxnSpPr>
        <p:spPr>
          <a:xfrm>
            <a:off x="1074410" y="3497312"/>
            <a:ext cx="1738343" cy="0"/>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58E27418-8AD1-E204-6671-AF268616156D}"/>
              </a:ext>
            </a:extLst>
          </p:cNvPr>
          <p:cNvCxnSpPr/>
          <p:nvPr/>
        </p:nvCxnSpPr>
        <p:spPr>
          <a:xfrm>
            <a:off x="1074410" y="3954512"/>
            <a:ext cx="1738343"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cto 21">
            <a:extLst>
              <a:ext uri="{FF2B5EF4-FFF2-40B4-BE49-F238E27FC236}">
                <a16:creationId xmlns:a16="http://schemas.microsoft.com/office/drawing/2014/main" id="{38A32BD7-773E-B44B-29FF-6FD2DBEAD986}"/>
              </a:ext>
            </a:extLst>
          </p:cNvPr>
          <p:cNvCxnSpPr/>
          <p:nvPr/>
        </p:nvCxnSpPr>
        <p:spPr>
          <a:xfrm>
            <a:off x="1074410" y="4367467"/>
            <a:ext cx="1738343" cy="0"/>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BBEBCC39-C4F0-080F-27F0-003ED087C890}"/>
              </a:ext>
            </a:extLst>
          </p:cNvPr>
          <p:cNvCxnSpPr/>
          <p:nvPr/>
        </p:nvCxnSpPr>
        <p:spPr>
          <a:xfrm>
            <a:off x="1074410" y="4927905"/>
            <a:ext cx="1738343" cy="0"/>
          </a:xfrm>
          <a:prstGeom prst="line">
            <a:avLst/>
          </a:prstGeom>
        </p:spPr>
        <p:style>
          <a:lnRef idx="1">
            <a:schemeClr val="dk1"/>
          </a:lnRef>
          <a:fillRef idx="0">
            <a:schemeClr val="dk1"/>
          </a:fillRef>
          <a:effectRef idx="0">
            <a:schemeClr val="dk1"/>
          </a:effectRef>
          <a:fontRef idx="minor">
            <a:schemeClr val="tx1"/>
          </a:fontRef>
        </p:style>
      </p:cxnSp>
      <p:sp>
        <p:nvSpPr>
          <p:cNvPr id="25" name="CuadroTexto 24">
            <a:extLst>
              <a:ext uri="{FF2B5EF4-FFF2-40B4-BE49-F238E27FC236}">
                <a16:creationId xmlns:a16="http://schemas.microsoft.com/office/drawing/2014/main" id="{24CD6472-9D8A-C7E7-224A-5BDF0BA12547}"/>
              </a:ext>
            </a:extLst>
          </p:cNvPr>
          <p:cNvSpPr txBox="1"/>
          <p:nvPr/>
        </p:nvSpPr>
        <p:spPr>
          <a:xfrm>
            <a:off x="6501054" y="867600"/>
            <a:ext cx="1716016" cy="369332"/>
          </a:xfrm>
          <a:prstGeom prst="rect">
            <a:avLst/>
          </a:prstGeom>
          <a:noFill/>
        </p:spPr>
        <p:txBody>
          <a:bodyPr wrap="square" rtlCol="0">
            <a:spAutoFit/>
          </a:bodyPr>
          <a:lstStyle/>
          <a:p>
            <a:r>
              <a:rPr lang="es-CO" b="1" dirty="0">
                <a:solidFill>
                  <a:srgbClr val="FF0000"/>
                </a:solidFill>
              </a:rPr>
              <a:t>REGISTRO</a:t>
            </a:r>
          </a:p>
        </p:txBody>
      </p:sp>
      <p:sp>
        <p:nvSpPr>
          <p:cNvPr id="29" name="CuadroTexto 28">
            <a:extLst>
              <a:ext uri="{FF2B5EF4-FFF2-40B4-BE49-F238E27FC236}">
                <a16:creationId xmlns:a16="http://schemas.microsoft.com/office/drawing/2014/main" id="{8CD389B7-D97B-D622-D500-CDB3A3A5DD94}"/>
              </a:ext>
            </a:extLst>
          </p:cNvPr>
          <p:cNvSpPr txBox="1"/>
          <p:nvPr/>
        </p:nvSpPr>
        <p:spPr>
          <a:xfrm>
            <a:off x="5992960" y="1947600"/>
            <a:ext cx="4950484" cy="2308324"/>
          </a:xfrm>
          <a:prstGeom prst="rect">
            <a:avLst/>
          </a:prstGeom>
          <a:noFill/>
        </p:spPr>
        <p:txBody>
          <a:bodyPr wrap="square" rtlCol="0">
            <a:spAutoFit/>
          </a:bodyPr>
          <a:lstStyle/>
          <a:p>
            <a:r>
              <a:rPr lang="es-CO" dirty="0"/>
              <a:t>Este es un breve ejemplo de cómo sería el apartado de registro, donde pide varios datos de la persona para confirmar su identidad.</a:t>
            </a:r>
          </a:p>
          <a:p>
            <a:r>
              <a:rPr lang="es-MX" dirty="0"/>
              <a:t>El botón al darle clic hace la validación y si todo está correcto, aparece una alerta, para informar que el ¡</a:t>
            </a:r>
            <a:r>
              <a:rPr lang="es-CO" dirty="0"/>
              <a:t>registro fue exitoso!.</a:t>
            </a:r>
          </a:p>
          <a:p>
            <a:r>
              <a:rPr lang="es-CO" dirty="0"/>
              <a:t>Por último, regresas a la parte de iniciar sesión para entrar con cuenta o solo darle clic en explorar.</a:t>
            </a:r>
          </a:p>
        </p:txBody>
      </p:sp>
    </p:spTree>
    <p:extLst>
      <p:ext uri="{BB962C8B-B14F-4D97-AF65-F5344CB8AC3E}">
        <p14:creationId xmlns:p14="http://schemas.microsoft.com/office/powerpoint/2010/main" val="2294957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FD8A98D-0ACA-6391-ED9B-507E13264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00" y="643467"/>
            <a:ext cx="6172926" cy="5571066"/>
          </a:xfrm>
          <a:prstGeom prst="rect">
            <a:avLst/>
          </a:prstGeom>
        </p:spPr>
      </p:pic>
      <p:sp>
        <p:nvSpPr>
          <p:cNvPr id="5" name="Rectángulo: esquinas redondeadas 4">
            <a:extLst>
              <a:ext uri="{FF2B5EF4-FFF2-40B4-BE49-F238E27FC236}">
                <a16:creationId xmlns:a16="http://schemas.microsoft.com/office/drawing/2014/main" id="{69DB2ECA-E10E-37FB-9FD5-441549C9A0AD}"/>
              </a:ext>
            </a:extLst>
          </p:cNvPr>
          <p:cNvSpPr/>
          <p:nvPr/>
        </p:nvSpPr>
        <p:spPr>
          <a:xfrm>
            <a:off x="947102" y="1172629"/>
            <a:ext cx="2313831" cy="481263"/>
          </a:xfrm>
          <a:prstGeom prst="roundRect">
            <a:avLst>
              <a:gd name="adj" fmla="val 46667"/>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CO" sz="2000" b="1" dirty="0">
                <a:solidFill>
                  <a:schemeClr val="tx1"/>
                </a:solidFill>
              </a:rPr>
              <a:t>&lt; 	Inicia sesión</a:t>
            </a:r>
          </a:p>
        </p:txBody>
      </p:sp>
      <p:sp>
        <p:nvSpPr>
          <p:cNvPr id="10" name="CuadroTexto 9">
            <a:extLst>
              <a:ext uri="{FF2B5EF4-FFF2-40B4-BE49-F238E27FC236}">
                <a16:creationId xmlns:a16="http://schemas.microsoft.com/office/drawing/2014/main" id="{E67EAC95-AB01-E7B1-2CA0-9790EA3C088B}"/>
              </a:ext>
            </a:extLst>
          </p:cNvPr>
          <p:cNvSpPr txBox="1"/>
          <p:nvPr/>
        </p:nvSpPr>
        <p:spPr>
          <a:xfrm>
            <a:off x="1030676" y="2686263"/>
            <a:ext cx="842839" cy="276999"/>
          </a:xfrm>
          <a:prstGeom prst="rect">
            <a:avLst/>
          </a:prstGeom>
          <a:noFill/>
        </p:spPr>
        <p:txBody>
          <a:bodyPr wrap="square" rtlCol="0">
            <a:spAutoFit/>
          </a:bodyPr>
          <a:lstStyle/>
          <a:p>
            <a:r>
              <a:rPr lang="es-CO" sz="1200" dirty="0"/>
              <a:t>Correo</a:t>
            </a:r>
            <a:r>
              <a:rPr lang="es-CO" sz="1200" dirty="0">
                <a:solidFill>
                  <a:srgbClr val="FF0000"/>
                </a:solidFill>
              </a:rPr>
              <a:t>*</a:t>
            </a:r>
          </a:p>
        </p:txBody>
      </p:sp>
      <p:sp>
        <p:nvSpPr>
          <p:cNvPr id="11" name="CuadroTexto 10">
            <a:extLst>
              <a:ext uri="{FF2B5EF4-FFF2-40B4-BE49-F238E27FC236}">
                <a16:creationId xmlns:a16="http://schemas.microsoft.com/office/drawing/2014/main" id="{468CA020-D8B6-D285-1063-9C7CD8146F31}"/>
              </a:ext>
            </a:extLst>
          </p:cNvPr>
          <p:cNvSpPr txBox="1"/>
          <p:nvPr/>
        </p:nvSpPr>
        <p:spPr>
          <a:xfrm>
            <a:off x="1030676" y="3152001"/>
            <a:ext cx="1049573" cy="276999"/>
          </a:xfrm>
          <a:prstGeom prst="rect">
            <a:avLst/>
          </a:prstGeom>
          <a:noFill/>
        </p:spPr>
        <p:txBody>
          <a:bodyPr wrap="square" rtlCol="0">
            <a:spAutoFit/>
          </a:bodyPr>
          <a:lstStyle/>
          <a:p>
            <a:r>
              <a:rPr lang="es-CO" sz="1200" dirty="0"/>
              <a:t>Contraseña</a:t>
            </a:r>
            <a:r>
              <a:rPr lang="es-CO" sz="1200" dirty="0">
                <a:solidFill>
                  <a:srgbClr val="FF0000"/>
                </a:solidFill>
              </a:rPr>
              <a:t>*</a:t>
            </a:r>
          </a:p>
        </p:txBody>
      </p:sp>
      <p:sp>
        <p:nvSpPr>
          <p:cNvPr id="14" name="Rectángulo: esquinas redondeadas 13">
            <a:extLst>
              <a:ext uri="{FF2B5EF4-FFF2-40B4-BE49-F238E27FC236}">
                <a16:creationId xmlns:a16="http://schemas.microsoft.com/office/drawing/2014/main" id="{3D2D7244-EF35-5FFD-660B-CD3ACC8AEC3A}"/>
              </a:ext>
            </a:extLst>
          </p:cNvPr>
          <p:cNvSpPr/>
          <p:nvPr/>
        </p:nvSpPr>
        <p:spPr>
          <a:xfrm>
            <a:off x="1074410" y="4049695"/>
            <a:ext cx="2011679" cy="276999"/>
          </a:xfrm>
          <a:prstGeom prst="roundRect">
            <a:avLst>
              <a:gd name="adj" fmla="val 50000"/>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t>Iniciar sesión</a:t>
            </a:r>
          </a:p>
        </p:txBody>
      </p:sp>
      <p:sp>
        <p:nvSpPr>
          <p:cNvPr id="25" name="CuadroTexto 24">
            <a:extLst>
              <a:ext uri="{FF2B5EF4-FFF2-40B4-BE49-F238E27FC236}">
                <a16:creationId xmlns:a16="http://schemas.microsoft.com/office/drawing/2014/main" id="{24CD6472-9D8A-C7E7-224A-5BDF0BA12547}"/>
              </a:ext>
            </a:extLst>
          </p:cNvPr>
          <p:cNvSpPr txBox="1"/>
          <p:nvPr/>
        </p:nvSpPr>
        <p:spPr>
          <a:xfrm>
            <a:off x="6561600" y="867600"/>
            <a:ext cx="2290300" cy="369332"/>
          </a:xfrm>
          <a:prstGeom prst="rect">
            <a:avLst/>
          </a:prstGeom>
          <a:noFill/>
        </p:spPr>
        <p:txBody>
          <a:bodyPr wrap="square" rtlCol="0">
            <a:spAutoFit/>
          </a:bodyPr>
          <a:lstStyle/>
          <a:p>
            <a:r>
              <a:rPr lang="es-CO" b="1" dirty="0">
                <a:solidFill>
                  <a:srgbClr val="FF0000"/>
                </a:solidFill>
              </a:rPr>
              <a:t>INICIO DE SESIÓN</a:t>
            </a:r>
          </a:p>
        </p:txBody>
      </p:sp>
      <p:sp>
        <p:nvSpPr>
          <p:cNvPr id="29" name="CuadroTexto 28">
            <a:extLst>
              <a:ext uri="{FF2B5EF4-FFF2-40B4-BE49-F238E27FC236}">
                <a16:creationId xmlns:a16="http://schemas.microsoft.com/office/drawing/2014/main" id="{8CD389B7-D97B-D622-D500-CDB3A3A5DD94}"/>
              </a:ext>
            </a:extLst>
          </p:cNvPr>
          <p:cNvSpPr txBox="1"/>
          <p:nvPr/>
        </p:nvSpPr>
        <p:spPr>
          <a:xfrm>
            <a:off x="5953298" y="1747184"/>
            <a:ext cx="4950484" cy="3139321"/>
          </a:xfrm>
          <a:prstGeom prst="rect">
            <a:avLst/>
          </a:prstGeom>
          <a:noFill/>
        </p:spPr>
        <p:txBody>
          <a:bodyPr wrap="square" rtlCol="0">
            <a:spAutoFit/>
          </a:bodyPr>
          <a:lstStyle/>
          <a:p>
            <a:r>
              <a:rPr lang="es-CO" dirty="0"/>
              <a:t>En esta parte la persona que hace uso de la app coloca los datos para iniciar sesión, si los datos son válidos lo redirige a la pestaña principal, en caso contrario, mostrara una alerta donde muestre el siguiente mensaje “datos inválidos” o en caso de que la contraseña es incorrecta “¡contraseña incorrecta!”.</a:t>
            </a:r>
          </a:p>
          <a:p>
            <a:r>
              <a:rPr lang="es-CO" dirty="0"/>
              <a:t>En caso de que quiera iniciar sesión con “Facebook” o “Google”, el registro se hará automáticamente y será redirigido a la parte principal de los artículos.</a:t>
            </a:r>
          </a:p>
        </p:txBody>
      </p:sp>
      <p:sp>
        <p:nvSpPr>
          <p:cNvPr id="30" name="CuadroTexto 29">
            <a:extLst>
              <a:ext uri="{FF2B5EF4-FFF2-40B4-BE49-F238E27FC236}">
                <a16:creationId xmlns:a16="http://schemas.microsoft.com/office/drawing/2014/main" id="{DDCA1926-0C7E-F40E-4237-2C70D1904324}"/>
              </a:ext>
            </a:extLst>
          </p:cNvPr>
          <p:cNvSpPr txBox="1"/>
          <p:nvPr/>
        </p:nvSpPr>
        <p:spPr>
          <a:xfrm>
            <a:off x="1030675" y="2926827"/>
            <a:ext cx="2055413" cy="261610"/>
          </a:xfrm>
          <a:prstGeom prst="rect">
            <a:avLst/>
          </a:prstGeom>
          <a:noFill/>
        </p:spPr>
        <p:txBody>
          <a:bodyPr wrap="square" rtlCol="0">
            <a:spAutoFit/>
          </a:bodyPr>
          <a:lstStyle/>
          <a:p>
            <a:r>
              <a:rPr lang="es-CO" sz="1100" u="sng" dirty="0">
                <a:solidFill>
                  <a:schemeClr val="bg1">
                    <a:lumMod val="50000"/>
                  </a:schemeClr>
                </a:solidFill>
              </a:rPr>
              <a:t>Escribe tu correo_____________</a:t>
            </a:r>
          </a:p>
        </p:txBody>
      </p:sp>
      <p:sp>
        <p:nvSpPr>
          <p:cNvPr id="31" name="CuadroTexto 30">
            <a:extLst>
              <a:ext uri="{FF2B5EF4-FFF2-40B4-BE49-F238E27FC236}">
                <a16:creationId xmlns:a16="http://schemas.microsoft.com/office/drawing/2014/main" id="{BB580795-219B-28E8-E7FF-9F281B1BDD21}"/>
              </a:ext>
            </a:extLst>
          </p:cNvPr>
          <p:cNvSpPr txBox="1"/>
          <p:nvPr/>
        </p:nvSpPr>
        <p:spPr>
          <a:xfrm>
            <a:off x="1030675" y="3346932"/>
            <a:ext cx="2055413" cy="261610"/>
          </a:xfrm>
          <a:prstGeom prst="rect">
            <a:avLst/>
          </a:prstGeom>
          <a:noFill/>
        </p:spPr>
        <p:txBody>
          <a:bodyPr wrap="square" rtlCol="0">
            <a:spAutoFit/>
          </a:bodyPr>
          <a:lstStyle/>
          <a:p>
            <a:r>
              <a:rPr lang="es-CO" sz="1100" u="sng" dirty="0">
                <a:solidFill>
                  <a:schemeClr val="bg1">
                    <a:lumMod val="50000"/>
                  </a:schemeClr>
                </a:solidFill>
              </a:rPr>
              <a:t>Escribe tu contraseña_________</a:t>
            </a:r>
          </a:p>
        </p:txBody>
      </p:sp>
      <p:sp>
        <p:nvSpPr>
          <p:cNvPr id="34" name="CuadroTexto 33">
            <a:extLst>
              <a:ext uri="{FF2B5EF4-FFF2-40B4-BE49-F238E27FC236}">
                <a16:creationId xmlns:a16="http://schemas.microsoft.com/office/drawing/2014/main" id="{AA14B62D-4808-A2E7-AE2B-B66042C053CC}"/>
              </a:ext>
            </a:extLst>
          </p:cNvPr>
          <p:cNvSpPr txBox="1"/>
          <p:nvPr/>
        </p:nvSpPr>
        <p:spPr>
          <a:xfrm>
            <a:off x="893954" y="5214908"/>
            <a:ext cx="2412218" cy="369332"/>
          </a:xfrm>
          <a:prstGeom prst="rect">
            <a:avLst/>
          </a:prstGeom>
          <a:noFill/>
        </p:spPr>
        <p:txBody>
          <a:bodyPr wrap="square" rtlCol="0">
            <a:spAutoFit/>
          </a:bodyPr>
          <a:lstStyle/>
          <a:p>
            <a:r>
              <a:rPr lang="es-CO" sz="900" dirty="0"/>
              <a:t>Si continuas, aceptas los </a:t>
            </a:r>
            <a:r>
              <a:rPr lang="es-CO" sz="900" b="1" dirty="0"/>
              <a:t>Términos de servicio</a:t>
            </a:r>
            <a:r>
              <a:rPr lang="es-CO" sz="900" dirty="0"/>
              <a:t> y la </a:t>
            </a:r>
            <a:r>
              <a:rPr lang="es-CO" sz="900" b="1" dirty="0"/>
              <a:t>Política de privacidad</a:t>
            </a:r>
            <a:r>
              <a:rPr lang="es-CO" sz="900" dirty="0"/>
              <a:t> de Alquiler de Sillas.</a:t>
            </a:r>
          </a:p>
        </p:txBody>
      </p:sp>
      <p:sp>
        <p:nvSpPr>
          <p:cNvPr id="35" name="CuadroTexto 34">
            <a:extLst>
              <a:ext uri="{FF2B5EF4-FFF2-40B4-BE49-F238E27FC236}">
                <a16:creationId xmlns:a16="http://schemas.microsoft.com/office/drawing/2014/main" id="{63F87E96-946A-8A5C-FB15-002954CB986B}"/>
              </a:ext>
            </a:extLst>
          </p:cNvPr>
          <p:cNvSpPr txBox="1"/>
          <p:nvPr/>
        </p:nvSpPr>
        <p:spPr>
          <a:xfrm>
            <a:off x="1257288" y="5538897"/>
            <a:ext cx="1828800" cy="230832"/>
          </a:xfrm>
          <a:prstGeom prst="rect">
            <a:avLst/>
          </a:prstGeom>
          <a:noFill/>
        </p:spPr>
        <p:txBody>
          <a:bodyPr wrap="square" rtlCol="0">
            <a:spAutoFit/>
          </a:bodyPr>
          <a:lstStyle/>
          <a:p>
            <a:r>
              <a:rPr lang="es-CO" sz="900" b="1" dirty="0"/>
              <a:t>¿Haz olvidado tu contraseña?</a:t>
            </a:r>
          </a:p>
        </p:txBody>
      </p:sp>
      <p:pic>
        <p:nvPicPr>
          <p:cNvPr id="37" name="Imagen 36">
            <a:extLst>
              <a:ext uri="{FF2B5EF4-FFF2-40B4-BE49-F238E27FC236}">
                <a16:creationId xmlns:a16="http://schemas.microsoft.com/office/drawing/2014/main" id="{5242E6EB-097B-A684-37C7-AE9D47550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11" y="1740567"/>
            <a:ext cx="2011678" cy="671856"/>
          </a:xfrm>
          <a:prstGeom prst="rect">
            <a:avLst/>
          </a:prstGeom>
        </p:spPr>
      </p:pic>
      <p:cxnSp>
        <p:nvCxnSpPr>
          <p:cNvPr id="6" name="Conector recto de flecha 5">
            <a:extLst>
              <a:ext uri="{FF2B5EF4-FFF2-40B4-BE49-F238E27FC236}">
                <a16:creationId xmlns:a16="http://schemas.microsoft.com/office/drawing/2014/main" id="{01DE28D2-0B66-1C58-CBC2-7EE3FDB0BF49}"/>
              </a:ext>
            </a:extLst>
          </p:cNvPr>
          <p:cNvCxnSpPr>
            <a:cxnSpLocks/>
            <a:stCxn id="5" idx="3"/>
            <a:endCxn id="7" idx="1"/>
          </p:cNvCxnSpPr>
          <p:nvPr/>
        </p:nvCxnSpPr>
        <p:spPr>
          <a:xfrm flipV="1">
            <a:off x="3260933" y="544435"/>
            <a:ext cx="580255" cy="8688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397E82BA-7FD2-264B-867C-A40C7E20C473}"/>
              </a:ext>
            </a:extLst>
          </p:cNvPr>
          <p:cNvSpPr txBox="1"/>
          <p:nvPr/>
        </p:nvSpPr>
        <p:spPr>
          <a:xfrm>
            <a:off x="3841188" y="221269"/>
            <a:ext cx="1657912" cy="646331"/>
          </a:xfrm>
          <a:prstGeom prst="rect">
            <a:avLst/>
          </a:prstGeom>
          <a:noFill/>
        </p:spPr>
        <p:txBody>
          <a:bodyPr wrap="square" rtlCol="0">
            <a:spAutoFit/>
          </a:bodyPr>
          <a:lstStyle/>
          <a:p>
            <a:r>
              <a:rPr lang="es-CO" sz="1200" dirty="0"/>
              <a:t>HEX : #00b1f1</a:t>
            </a:r>
          </a:p>
          <a:p>
            <a:r>
              <a:rPr lang="es-CO" sz="1200" dirty="0"/>
              <a:t>RGB : 0, 177, 241</a:t>
            </a:r>
          </a:p>
          <a:p>
            <a:r>
              <a:rPr lang="es-CO" sz="1200" dirty="0"/>
              <a:t>HSL  : 195, 100%, 47%</a:t>
            </a:r>
          </a:p>
        </p:txBody>
      </p:sp>
      <p:cxnSp>
        <p:nvCxnSpPr>
          <p:cNvPr id="18" name="Conector recto de flecha 17">
            <a:extLst>
              <a:ext uri="{FF2B5EF4-FFF2-40B4-BE49-F238E27FC236}">
                <a16:creationId xmlns:a16="http://schemas.microsoft.com/office/drawing/2014/main" id="{9E836957-4979-39B3-3DE5-6D886B2DD0D3}"/>
              </a:ext>
            </a:extLst>
          </p:cNvPr>
          <p:cNvCxnSpPr>
            <a:cxnSpLocks/>
            <a:stCxn id="30" idx="3"/>
            <a:endCxn id="23" idx="1"/>
          </p:cNvCxnSpPr>
          <p:nvPr/>
        </p:nvCxnSpPr>
        <p:spPr>
          <a:xfrm>
            <a:off x="3086088" y="3057632"/>
            <a:ext cx="755100" cy="205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3" name="CuadroTexto 22">
            <a:extLst>
              <a:ext uri="{FF2B5EF4-FFF2-40B4-BE49-F238E27FC236}">
                <a16:creationId xmlns:a16="http://schemas.microsoft.com/office/drawing/2014/main" id="{BA5A250D-E15D-1828-A98E-39528AEE6378}"/>
              </a:ext>
            </a:extLst>
          </p:cNvPr>
          <p:cNvSpPr txBox="1"/>
          <p:nvPr/>
        </p:nvSpPr>
        <p:spPr>
          <a:xfrm>
            <a:off x="3841188" y="2963262"/>
            <a:ext cx="1345338" cy="600164"/>
          </a:xfrm>
          <a:prstGeom prst="rect">
            <a:avLst/>
          </a:prstGeom>
          <a:noFill/>
        </p:spPr>
        <p:txBody>
          <a:bodyPr wrap="square" rtlCol="0">
            <a:spAutoFit/>
          </a:bodyPr>
          <a:lstStyle/>
          <a:p>
            <a:r>
              <a:rPr lang="es-CO" sz="1100" dirty="0"/>
              <a:t>HEX : #7e7e7f</a:t>
            </a:r>
          </a:p>
          <a:p>
            <a:r>
              <a:rPr lang="es-CO" sz="1100" dirty="0"/>
              <a:t>RGB : 126, 126, 127</a:t>
            </a:r>
          </a:p>
          <a:p>
            <a:r>
              <a:rPr lang="es-CO" sz="1100" dirty="0"/>
              <a:t>HSL  : 240, 0%, 49%</a:t>
            </a:r>
          </a:p>
        </p:txBody>
      </p:sp>
    </p:spTree>
    <p:extLst>
      <p:ext uri="{BB962C8B-B14F-4D97-AF65-F5344CB8AC3E}">
        <p14:creationId xmlns:p14="http://schemas.microsoft.com/office/powerpoint/2010/main" val="1733711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FD8A98D-0ACA-6391-ED9B-507E13264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00" y="643467"/>
            <a:ext cx="6172926" cy="5571066"/>
          </a:xfrm>
          <a:prstGeom prst="rect">
            <a:avLst/>
          </a:prstGeom>
        </p:spPr>
      </p:pic>
      <p:sp>
        <p:nvSpPr>
          <p:cNvPr id="25" name="CuadroTexto 24">
            <a:extLst>
              <a:ext uri="{FF2B5EF4-FFF2-40B4-BE49-F238E27FC236}">
                <a16:creationId xmlns:a16="http://schemas.microsoft.com/office/drawing/2014/main" id="{24CD6472-9D8A-C7E7-224A-5BDF0BA12547}"/>
              </a:ext>
            </a:extLst>
          </p:cNvPr>
          <p:cNvSpPr txBox="1"/>
          <p:nvPr/>
        </p:nvSpPr>
        <p:spPr>
          <a:xfrm>
            <a:off x="6363268" y="892652"/>
            <a:ext cx="2292217" cy="369332"/>
          </a:xfrm>
          <a:prstGeom prst="rect">
            <a:avLst/>
          </a:prstGeom>
          <a:noFill/>
        </p:spPr>
        <p:txBody>
          <a:bodyPr wrap="square" rtlCol="0">
            <a:spAutoFit/>
          </a:bodyPr>
          <a:lstStyle/>
          <a:p>
            <a:r>
              <a:rPr lang="es-CO" b="1" dirty="0">
                <a:solidFill>
                  <a:srgbClr val="FF0000"/>
                </a:solidFill>
              </a:rPr>
              <a:t>MENU PRINCIPAL</a:t>
            </a:r>
          </a:p>
        </p:txBody>
      </p:sp>
      <p:sp>
        <p:nvSpPr>
          <p:cNvPr id="29" name="CuadroTexto 28">
            <a:extLst>
              <a:ext uri="{FF2B5EF4-FFF2-40B4-BE49-F238E27FC236}">
                <a16:creationId xmlns:a16="http://schemas.microsoft.com/office/drawing/2014/main" id="{8CD389B7-D97B-D622-D500-CDB3A3A5DD94}"/>
              </a:ext>
            </a:extLst>
          </p:cNvPr>
          <p:cNvSpPr txBox="1"/>
          <p:nvPr/>
        </p:nvSpPr>
        <p:spPr>
          <a:xfrm>
            <a:off x="5466868" y="1972652"/>
            <a:ext cx="4950484" cy="2585323"/>
          </a:xfrm>
          <a:prstGeom prst="rect">
            <a:avLst/>
          </a:prstGeom>
          <a:noFill/>
        </p:spPr>
        <p:txBody>
          <a:bodyPr wrap="square" rtlCol="0">
            <a:spAutoFit/>
          </a:bodyPr>
          <a:lstStyle/>
          <a:p>
            <a:r>
              <a:rPr lang="es-CO" dirty="0"/>
              <a:t>En este apartado se muestra los tipos de sillas que se encuentran disponibles, también puede dirigirse a su perfil o al carrito donde va agregando cada artículo que selecciona para comprar, también puede buscar un artículo en específico en la parte superior derecha, donde se encuentra el icono de la lupa.</a:t>
            </a:r>
          </a:p>
          <a:p>
            <a:r>
              <a:rPr lang="es-CO" dirty="0"/>
              <a:t>En este momento nos encontramos en el inicio como se refleja en el ejemplo.</a:t>
            </a:r>
          </a:p>
        </p:txBody>
      </p:sp>
      <p:sp>
        <p:nvSpPr>
          <p:cNvPr id="7" name="CuadroTexto 6">
            <a:extLst>
              <a:ext uri="{FF2B5EF4-FFF2-40B4-BE49-F238E27FC236}">
                <a16:creationId xmlns:a16="http://schemas.microsoft.com/office/drawing/2014/main" id="{A9A72265-CE5E-EB9D-8C58-D04187B7DCFF}"/>
              </a:ext>
            </a:extLst>
          </p:cNvPr>
          <p:cNvSpPr txBox="1"/>
          <p:nvPr/>
        </p:nvSpPr>
        <p:spPr>
          <a:xfrm>
            <a:off x="920700" y="1236932"/>
            <a:ext cx="1689150" cy="400110"/>
          </a:xfrm>
          <a:prstGeom prst="rect">
            <a:avLst/>
          </a:prstGeom>
          <a:noFill/>
        </p:spPr>
        <p:txBody>
          <a:bodyPr wrap="square" rtlCol="0">
            <a:spAutoFit/>
          </a:bodyPr>
          <a:lstStyle/>
          <a:p>
            <a:r>
              <a:rPr lang="es-CO" sz="2000" b="1" dirty="0"/>
              <a:t>Sillex</a:t>
            </a:r>
          </a:p>
        </p:txBody>
      </p:sp>
      <p:pic>
        <p:nvPicPr>
          <p:cNvPr id="16" name="Imagen 15">
            <a:extLst>
              <a:ext uri="{FF2B5EF4-FFF2-40B4-BE49-F238E27FC236}">
                <a16:creationId xmlns:a16="http://schemas.microsoft.com/office/drawing/2014/main" id="{E2E7DEE4-3026-2AEE-A541-D12A877051B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839768" y="1328991"/>
            <a:ext cx="261884" cy="261884"/>
          </a:xfrm>
          <a:prstGeom prst="rect">
            <a:avLst/>
          </a:prstGeom>
        </p:spPr>
      </p:pic>
      <p:sp>
        <p:nvSpPr>
          <p:cNvPr id="24" name="CuadroTexto 23">
            <a:extLst>
              <a:ext uri="{FF2B5EF4-FFF2-40B4-BE49-F238E27FC236}">
                <a16:creationId xmlns:a16="http://schemas.microsoft.com/office/drawing/2014/main" id="{C1382EF9-2CD9-5BBC-70FC-E6C6E7432263}"/>
              </a:ext>
            </a:extLst>
          </p:cNvPr>
          <p:cNvSpPr txBox="1"/>
          <p:nvPr/>
        </p:nvSpPr>
        <p:spPr>
          <a:xfrm>
            <a:off x="1652159" y="1944818"/>
            <a:ext cx="1066800" cy="307777"/>
          </a:xfrm>
          <a:prstGeom prst="rect">
            <a:avLst/>
          </a:prstGeom>
          <a:noFill/>
        </p:spPr>
        <p:txBody>
          <a:bodyPr wrap="square" rtlCol="0">
            <a:spAutoFit/>
          </a:bodyPr>
          <a:lstStyle/>
          <a:p>
            <a:r>
              <a:rPr lang="es-CO" sz="1400" dirty="0"/>
              <a:t>Artículos</a:t>
            </a:r>
          </a:p>
        </p:txBody>
      </p:sp>
      <p:pic>
        <p:nvPicPr>
          <p:cNvPr id="27" name="Imagen 26">
            <a:extLst>
              <a:ext uri="{FF2B5EF4-FFF2-40B4-BE49-F238E27FC236}">
                <a16:creationId xmlns:a16="http://schemas.microsoft.com/office/drawing/2014/main" id="{CD92237D-56EB-EF2D-0D97-43F0BCB2EF5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9175" y="2252595"/>
            <a:ext cx="984050" cy="984050"/>
          </a:xfrm>
          <a:prstGeom prst="rect">
            <a:avLst/>
          </a:prstGeom>
        </p:spPr>
      </p:pic>
      <p:sp>
        <p:nvSpPr>
          <p:cNvPr id="28" name="CuadroTexto 27">
            <a:extLst>
              <a:ext uri="{FF2B5EF4-FFF2-40B4-BE49-F238E27FC236}">
                <a16:creationId xmlns:a16="http://schemas.microsoft.com/office/drawing/2014/main" id="{53A28767-4CEF-7089-0667-AF846AE22DDE}"/>
              </a:ext>
            </a:extLst>
          </p:cNvPr>
          <p:cNvSpPr txBox="1"/>
          <p:nvPr/>
        </p:nvSpPr>
        <p:spPr>
          <a:xfrm>
            <a:off x="1131892" y="3095208"/>
            <a:ext cx="738616" cy="430887"/>
          </a:xfrm>
          <a:prstGeom prst="rect">
            <a:avLst/>
          </a:prstGeom>
          <a:noFill/>
        </p:spPr>
        <p:txBody>
          <a:bodyPr wrap="square" rtlCol="0">
            <a:spAutoFit/>
          </a:bodyPr>
          <a:lstStyle/>
          <a:p>
            <a:r>
              <a:rPr lang="es-CO" sz="1050" b="1" dirty="0"/>
              <a:t>Sillas de comedor</a:t>
            </a:r>
          </a:p>
        </p:txBody>
      </p:sp>
      <p:pic>
        <p:nvPicPr>
          <p:cNvPr id="35" name="Imagen 34">
            <a:extLst>
              <a:ext uri="{FF2B5EF4-FFF2-40B4-BE49-F238E27FC236}">
                <a16:creationId xmlns:a16="http://schemas.microsoft.com/office/drawing/2014/main" id="{B1AAA3FF-43BF-19A9-6BDA-E5AD663B782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330355" y="2337104"/>
            <a:ext cx="814919" cy="814919"/>
          </a:xfrm>
          <a:prstGeom prst="rect">
            <a:avLst/>
          </a:prstGeom>
        </p:spPr>
      </p:pic>
      <p:sp>
        <p:nvSpPr>
          <p:cNvPr id="36" name="CuadroTexto 35">
            <a:extLst>
              <a:ext uri="{FF2B5EF4-FFF2-40B4-BE49-F238E27FC236}">
                <a16:creationId xmlns:a16="http://schemas.microsoft.com/office/drawing/2014/main" id="{79A937FF-21D5-C817-67F4-9E0459EBB281}"/>
              </a:ext>
            </a:extLst>
          </p:cNvPr>
          <p:cNvSpPr txBox="1"/>
          <p:nvPr/>
        </p:nvSpPr>
        <p:spPr>
          <a:xfrm>
            <a:off x="2341882" y="3115699"/>
            <a:ext cx="916093" cy="415498"/>
          </a:xfrm>
          <a:prstGeom prst="rect">
            <a:avLst/>
          </a:prstGeom>
          <a:noFill/>
        </p:spPr>
        <p:txBody>
          <a:bodyPr wrap="square" rtlCol="0">
            <a:spAutoFit/>
          </a:bodyPr>
          <a:lstStyle/>
          <a:p>
            <a:r>
              <a:rPr lang="es-CO" sz="1050" b="1" dirty="0"/>
              <a:t>Sillas de oficina</a:t>
            </a:r>
          </a:p>
        </p:txBody>
      </p:sp>
      <p:pic>
        <p:nvPicPr>
          <p:cNvPr id="38" name="Imagen 37">
            <a:extLst>
              <a:ext uri="{FF2B5EF4-FFF2-40B4-BE49-F238E27FC236}">
                <a16:creationId xmlns:a16="http://schemas.microsoft.com/office/drawing/2014/main" id="{40B4EE90-BADB-3F7F-81E1-F54A18781C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783" y="3621356"/>
            <a:ext cx="890159" cy="890159"/>
          </a:xfrm>
          <a:prstGeom prst="rect">
            <a:avLst/>
          </a:prstGeom>
        </p:spPr>
      </p:pic>
      <p:sp>
        <p:nvSpPr>
          <p:cNvPr id="39" name="CuadroTexto 38">
            <a:extLst>
              <a:ext uri="{FF2B5EF4-FFF2-40B4-BE49-F238E27FC236}">
                <a16:creationId xmlns:a16="http://schemas.microsoft.com/office/drawing/2014/main" id="{B9BA1424-189C-2F98-1D32-065294F65B87}"/>
              </a:ext>
            </a:extLst>
          </p:cNvPr>
          <p:cNvSpPr txBox="1"/>
          <p:nvPr/>
        </p:nvSpPr>
        <p:spPr>
          <a:xfrm>
            <a:off x="1144567" y="4621132"/>
            <a:ext cx="861333" cy="430887"/>
          </a:xfrm>
          <a:prstGeom prst="rect">
            <a:avLst/>
          </a:prstGeom>
          <a:noFill/>
        </p:spPr>
        <p:txBody>
          <a:bodyPr wrap="square" rtlCol="0">
            <a:spAutoFit/>
          </a:bodyPr>
          <a:lstStyle/>
          <a:p>
            <a:r>
              <a:rPr lang="es-CO" sz="1050" b="1" dirty="0"/>
              <a:t>Sillas de evento</a:t>
            </a:r>
          </a:p>
        </p:txBody>
      </p:sp>
      <p:pic>
        <p:nvPicPr>
          <p:cNvPr id="41" name="Imagen 40">
            <a:extLst>
              <a:ext uri="{FF2B5EF4-FFF2-40B4-BE49-F238E27FC236}">
                <a16:creationId xmlns:a16="http://schemas.microsoft.com/office/drawing/2014/main" id="{2BB1FEA0-6F39-07E2-EE97-640F9C2DE213}"/>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2267590" y="3668011"/>
            <a:ext cx="940448" cy="940448"/>
          </a:xfrm>
          <a:prstGeom prst="rect">
            <a:avLst/>
          </a:prstGeom>
        </p:spPr>
      </p:pic>
      <p:sp>
        <p:nvSpPr>
          <p:cNvPr id="42" name="CuadroTexto 41">
            <a:extLst>
              <a:ext uri="{FF2B5EF4-FFF2-40B4-BE49-F238E27FC236}">
                <a16:creationId xmlns:a16="http://schemas.microsoft.com/office/drawing/2014/main" id="{C10124F0-B828-F78C-98BE-814F93B8B795}"/>
              </a:ext>
            </a:extLst>
          </p:cNvPr>
          <p:cNvSpPr txBox="1"/>
          <p:nvPr/>
        </p:nvSpPr>
        <p:spPr>
          <a:xfrm>
            <a:off x="2439247" y="4608459"/>
            <a:ext cx="721361" cy="415498"/>
          </a:xfrm>
          <a:prstGeom prst="rect">
            <a:avLst/>
          </a:prstGeom>
          <a:noFill/>
        </p:spPr>
        <p:txBody>
          <a:bodyPr wrap="square" rtlCol="0">
            <a:spAutoFit/>
          </a:bodyPr>
          <a:lstStyle/>
          <a:p>
            <a:r>
              <a:rPr lang="es-CO" sz="1050" b="1" dirty="0"/>
              <a:t>Sillas gamers</a:t>
            </a:r>
          </a:p>
        </p:txBody>
      </p:sp>
      <p:sp>
        <p:nvSpPr>
          <p:cNvPr id="45" name="Rectángulo: esquinas redondeadas 44">
            <a:extLst>
              <a:ext uri="{FF2B5EF4-FFF2-40B4-BE49-F238E27FC236}">
                <a16:creationId xmlns:a16="http://schemas.microsoft.com/office/drawing/2014/main" id="{14C9626D-DE1B-A400-D423-17CB95DA3556}"/>
              </a:ext>
            </a:extLst>
          </p:cNvPr>
          <p:cNvSpPr/>
          <p:nvPr/>
        </p:nvSpPr>
        <p:spPr>
          <a:xfrm>
            <a:off x="1364195" y="5397433"/>
            <a:ext cx="1584174" cy="415498"/>
          </a:xfrm>
          <a:prstGeom prst="roundRect">
            <a:avLst>
              <a:gd name="adj" fmla="val 50000"/>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9" name="Imagen 48">
            <a:extLst>
              <a:ext uri="{FF2B5EF4-FFF2-40B4-BE49-F238E27FC236}">
                <a16:creationId xmlns:a16="http://schemas.microsoft.com/office/drawing/2014/main" id="{025C5B6E-3123-A85A-1A20-CA5F4713DE44}"/>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596682" y="5490880"/>
            <a:ext cx="228603" cy="228603"/>
          </a:xfrm>
          <a:prstGeom prst="rect">
            <a:avLst/>
          </a:prstGeom>
        </p:spPr>
      </p:pic>
      <p:sp>
        <p:nvSpPr>
          <p:cNvPr id="2" name="Elipse 1">
            <a:extLst>
              <a:ext uri="{FF2B5EF4-FFF2-40B4-BE49-F238E27FC236}">
                <a16:creationId xmlns:a16="http://schemas.microsoft.com/office/drawing/2014/main" id="{371ADF6E-28F3-1E56-18EA-6F938E098D83}"/>
              </a:ext>
            </a:extLst>
          </p:cNvPr>
          <p:cNvSpPr/>
          <p:nvPr/>
        </p:nvSpPr>
        <p:spPr>
          <a:xfrm>
            <a:off x="1440180" y="5415064"/>
            <a:ext cx="335280" cy="359032"/>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3" name="Imagen 52">
            <a:extLst>
              <a:ext uri="{FF2B5EF4-FFF2-40B4-BE49-F238E27FC236}">
                <a16:creationId xmlns:a16="http://schemas.microsoft.com/office/drawing/2014/main" id="{E711F63E-A3A8-30A3-C260-182CB1486920}"/>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494906" y="5481961"/>
            <a:ext cx="225239" cy="225239"/>
          </a:xfrm>
          <a:prstGeom prst="rect">
            <a:avLst/>
          </a:prstGeom>
        </p:spPr>
      </p:pic>
      <p:pic>
        <p:nvPicPr>
          <p:cNvPr id="55" name="Imagen 54">
            <a:extLst>
              <a:ext uri="{FF2B5EF4-FFF2-40B4-BE49-F238E27FC236}">
                <a16:creationId xmlns:a16="http://schemas.microsoft.com/office/drawing/2014/main" id="{9483C208-CFFD-B029-C7A0-4C189E601614}"/>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2016251" y="5498929"/>
            <a:ext cx="231082" cy="231082"/>
          </a:xfrm>
          <a:prstGeom prst="rect">
            <a:avLst/>
          </a:prstGeom>
        </p:spPr>
      </p:pic>
    </p:spTree>
    <p:extLst>
      <p:ext uri="{BB962C8B-B14F-4D97-AF65-F5344CB8AC3E}">
        <p14:creationId xmlns:p14="http://schemas.microsoft.com/office/powerpoint/2010/main" val="2176727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FD8A98D-0ACA-6391-ED9B-507E13264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803" y="643467"/>
            <a:ext cx="6172926" cy="5571066"/>
          </a:xfrm>
          <a:prstGeom prst="rect">
            <a:avLst/>
          </a:prstGeom>
        </p:spPr>
      </p:pic>
      <p:sp>
        <p:nvSpPr>
          <p:cNvPr id="25" name="CuadroTexto 24">
            <a:extLst>
              <a:ext uri="{FF2B5EF4-FFF2-40B4-BE49-F238E27FC236}">
                <a16:creationId xmlns:a16="http://schemas.microsoft.com/office/drawing/2014/main" id="{24CD6472-9D8A-C7E7-224A-5BDF0BA12547}"/>
              </a:ext>
            </a:extLst>
          </p:cNvPr>
          <p:cNvSpPr txBox="1"/>
          <p:nvPr/>
        </p:nvSpPr>
        <p:spPr>
          <a:xfrm>
            <a:off x="6375794" y="905178"/>
            <a:ext cx="3594924" cy="646331"/>
          </a:xfrm>
          <a:prstGeom prst="rect">
            <a:avLst/>
          </a:prstGeom>
          <a:noFill/>
        </p:spPr>
        <p:txBody>
          <a:bodyPr wrap="square" rtlCol="0">
            <a:spAutoFit/>
          </a:bodyPr>
          <a:lstStyle/>
          <a:p>
            <a:r>
              <a:rPr lang="es-CO" b="1" dirty="0">
                <a:solidFill>
                  <a:srgbClr val="FF0000"/>
                </a:solidFill>
              </a:rPr>
              <a:t>MUESTRA DE LOS ARTÍCULOS QUE ESCOGISTE</a:t>
            </a:r>
          </a:p>
        </p:txBody>
      </p:sp>
      <p:sp>
        <p:nvSpPr>
          <p:cNvPr id="29" name="CuadroTexto 28">
            <a:extLst>
              <a:ext uri="{FF2B5EF4-FFF2-40B4-BE49-F238E27FC236}">
                <a16:creationId xmlns:a16="http://schemas.microsoft.com/office/drawing/2014/main" id="{8CD389B7-D97B-D622-D500-CDB3A3A5DD94}"/>
              </a:ext>
            </a:extLst>
          </p:cNvPr>
          <p:cNvSpPr txBox="1"/>
          <p:nvPr/>
        </p:nvSpPr>
        <p:spPr>
          <a:xfrm>
            <a:off x="5479394" y="1985178"/>
            <a:ext cx="4950484" cy="2031325"/>
          </a:xfrm>
          <a:prstGeom prst="rect">
            <a:avLst/>
          </a:prstGeom>
          <a:noFill/>
        </p:spPr>
        <p:txBody>
          <a:bodyPr wrap="square" rtlCol="0">
            <a:spAutoFit/>
          </a:bodyPr>
          <a:lstStyle/>
          <a:p>
            <a:r>
              <a:rPr lang="es-CO" dirty="0"/>
              <a:t>En este apartado se muestra toda la variedad de sillas que escogiste, en este caso las sillas </a:t>
            </a:r>
            <a:r>
              <a:rPr lang="es-CO" dirty="0" err="1"/>
              <a:t>gamers</a:t>
            </a:r>
            <a:r>
              <a:rPr lang="es-CO" dirty="0"/>
              <a:t> como ejemplo, así sería igual en los otros artículos, se muestra el precio el nombre y tiene un botón con el icono de un carrito que al darle clic lo redirigirá a otra pestaña donde, el usuario colocara los datos para hacer la compra.</a:t>
            </a:r>
          </a:p>
        </p:txBody>
      </p:sp>
      <p:sp>
        <p:nvSpPr>
          <p:cNvPr id="7" name="CuadroTexto 6">
            <a:extLst>
              <a:ext uri="{FF2B5EF4-FFF2-40B4-BE49-F238E27FC236}">
                <a16:creationId xmlns:a16="http://schemas.microsoft.com/office/drawing/2014/main" id="{A9A72265-CE5E-EB9D-8C58-D04187B7DCFF}"/>
              </a:ext>
            </a:extLst>
          </p:cNvPr>
          <p:cNvSpPr txBox="1"/>
          <p:nvPr/>
        </p:nvSpPr>
        <p:spPr>
          <a:xfrm>
            <a:off x="920700" y="1236932"/>
            <a:ext cx="1689150" cy="400110"/>
          </a:xfrm>
          <a:prstGeom prst="rect">
            <a:avLst/>
          </a:prstGeom>
          <a:noFill/>
        </p:spPr>
        <p:txBody>
          <a:bodyPr wrap="square" rtlCol="0">
            <a:spAutoFit/>
          </a:bodyPr>
          <a:lstStyle/>
          <a:p>
            <a:r>
              <a:rPr lang="es-CO" sz="2000" b="1" dirty="0"/>
              <a:t>Sillex</a:t>
            </a:r>
          </a:p>
        </p:txBody>
      </p:sp>
      <p:sp>
        <p:nvSpPr>
          <p:cNvPr id="5" name="Rectángulo: esquinas redondeadas 4">
            <a:extLst>
              <a:ext uri="{FF2B5EF4-FFF2-40B4-BE49-F238E27FC236}">
                <a16:creationId xmlns:a16="http://schemas.microsoft.com/office/drawing/2014/main" id="{E0A1DFCD-0CC0-9B4F-6AAE-807991E103C6}"/>
              </a:ext>
            </a:extLst>
          </p:cNvPr>
          <p:cNvSpPr/>
          <p:nvPr/>
        </p:nvSpPr>
        <p:spPr>
          <a:xfrm>
            <a:off x="1005108" y="2654300"/>
            <a:ext cx="997000" cy="1816100"/>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6" name="Imagen 15">
            <a:extLst>
              <a:ext uri="{FF2B5EF4-FFF2-40B4-BE49-F238E27FC236}">
                <a16:creationId xmlns:a16="http://schemas.microsoft.com/office/drawing/2014/main" id="{E2E7DEE4-3026-2AEE-A541-D12A877051B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839768" y="1328991"/>
            <a:ext cx="261884" cy="261884"/>
          </a:xfrm>
          <a:prstGeom prst="rect">
            <a:avLst/>
          </a:prstGeom>
        </p:spPr>
      </p:pic>
      <p:sp>
        <p:nvSpPr>
          <p:cNvPr id="24" name="CuadroTexto 23">
            <a:extLst>
              <a:ext uri="{FF2B5EF4-FFF2-40B4-BE49-F238E27FC236}">
                <a16:creationId xmlns:a16="http://schemas.microsoft.com/office/drawing/2014/main" id="{C1382EF9-2CD9-5BBC-70FC-E6C6E7432263}"/>
              </a:ext>
            </a:extLst>
          </p:cNvPr>
          <p:cNvSpPr txBox="1"/>
          <p:nvPr/>
        </p:nvSpPr>
        <p:spPr>
          <a:xfrm>
            <a:off x="1440180" y="1944818"/>
            <a:ext cx="1278779" cy="523220"/>
          </a:xfrm>
          <a:prstGeom prst="rect">
            <a:avLst/>
          </a:prstGeom>
          <a:noFill/>
        </p:spPr>
        <p:txBody>
          <a:bodyPr wrap="square" rtlCol="0">
            <a:spAutoFit/>
          </a:bodyPr>
          <a:lstStyle/>
          <a:p>
            <a:r>
              <a:rPr lang="es-CO" sz="1400" dirty="0"/>
              <a:t>Artículos:</a:t>
            </a:r>
          </a:p>
          <a:p>
            <a:r>
              <a:rPr lang="es-CO" sz="1400" b="1" dirty="0"/>
              <a:t>Sillas </a:t>
            </a:r>
            <a:r>
              <a:rPr lang="es-CO" sz="1400" b="1" dirty="0" err="1"/>
              <a:t>Gamers</a:t>
            </a:r>
            <a:endParaRPr lang="es-CO" sz="1400" b="1" dirty="0"/>
          </a:p>
        </p:txBody>
      </p:sp>
      <p:pic>
        <p:nvPicPr>
          <p:cNvPr id="41" name="Imagen 40">
            <a:extLst>
              <a:ext uri="{FF2B5EF4-FFF2-40B4-BE49-F238E27FC236}">
                <a16:creationId xmlns:a16="http://schemas.microsoft.com/office/drawing/2014/main" id="{2BB1FEA0-6F39-07E2-EE97-640F9C2DE21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5108" y="2870930"/>
            <a:ext cx="940448" cy="940448"/>
          </a:xfrm>
          <a:prstGeom prst="rect">
            <a:avLst/>
          </a:prstGeom>
        </p:spPr>
      </p:pic>
      <p:sp>
        <p:nvSpPr>
          <p:cNvPr id="45" name="Rectángulo: esquinas redondeadas 44">
            <a:extLst>
              <a:ext uri="{FF2B5EF4-FFF2-40B4-BE49-F238E27FC236}">
                <a16:creationId xmlns:a16="http://schemas.microsoft.com/office/drawing/2014/main" id="{14C9626D-DE1B-A400-D423-17CB95DA3556}"/>
              </a:ext>
            </a:extLst>
          </p:cNvPr>
          <p:cNvSpPr/>
          <p:nvPr/>
        </p:nvSpPr>
        <p:spPr>
          <a:xfrm>
            <a:off x="1364195" y="5397433"/>
            <a:ext cx="1584174" cy="415498"/>
          </a:xfrm>
          <a:prstGeom prst="roundRect">
            <a:avLst>
              <a:gd name="adj" fmla="val 50000"/>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9" name="Imagen 48">
            <a:extLst>
              <a:ext uri="{FF2B5EF4-FFF2-40B4-BE49-F238E27FC236}">
                <a16:creationId xmlns:a16="http://schemas.microsoft.com/office/drawing/2014/main" id="{025C5B6E-3123-A85A-1A20-CA5F4713DE4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96682" y="5490880"/>
            <a:ext cx="228603" cy="228603"/>
          </a:xfrm>
          <a:prstGeom prst="rect">
            <a:avLst/>
          </a:prstGeom>
        </p:spPr>
      </p:pic>
      <p:sp>
        <p:nvSpPr>
          <p:cNvPr id="2" name="Elipse 1">
            <a:extLst>
              <a:ext uri="{FF2B5EF4-FFF2-40B4-BE49-F238E27FC236}">
                <a16:creationId xmlns:a16="http://schemas.microsoft.com/office/drawing/2014/main" id="{371ADF6E-28F3-1E56-18EA-6F938E098D83}"/>
              </a:ext>
            </a:extLst>
          </p:cNvPr>
          <p:cNvSpPr/>
          <p:nvPr/>
        </p:nvSpPr>
        <p:spPr>
          <a:xfrm>
            <a:off x="1440180" y="5415064"/>
            <a:ext cx="335280" cy="359032"/>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3" name="Imagen 52">
            <a:extLst>
              <a:ext uri="{FF2B5EF4-FFF2-40B4-BE49-F238E27FC236}">
                <a16:creationId xmlns:a16="http://schemas.microsoft.com/office/drawing/2014/main" id="{E711F63E-A3A8-30A3-C260-182CB1486920}"/>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494906" y="5481961"/>
            <a:ext cx="225239" cy="225239"/>
          </a:xfrm>
          <a:prstGeom prst="rect">
            <a:avLst/>
          </a:prstGeom>
        </p:spPr>
      </p:pic>
      <p:pic>
        <p:nvPicPr>
          <p:cNvPr id="55" name="Imagen 54">
            <a:extLst>
              <a:ext uri="{FF2B5EF4-FFF2-40B4-BE49-F238E27FC236}">
                <a16:creationId xmlns:a16="http://schemas.microsoft.com/office/drawing/2014/main" id="{9483C208-CFFD-B029-C7A0-4C189E60161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2016251" y="5498929"/>
            <a:ext cx="231082" cy="231082"/>
          </a:xfrm>
          <a:prstGeom prst="rect">
            <a:avLst/>
          </a:prstGeom>
        </p:spPr>
      </p:pic>
      <p:sp>
        <p:nvSpPr>
          <p:cNvPr id="4" name="CuadroTexto 3">
            <a:extLst>
              <a:ext uri="{FF2B5EF4-FFF2-40B4-BE49-F238E27FC236}">
                <a16:creationId xmlns:a16="http://schemas.microsoft.com/office/drawing/2014/main" id="{32E5F7A0-BBD4-A691-79D1-91572CB44F11}"/>
              </a:ext>
            </a:extLst>
          </p:cNvPr>
          <p:cNvSpPr txBox="1"/>
          <p:nvPr/>
        </p:nvSpPr>
        <p:spPr>
          <a:xfrm>
            <a:off x="923455" y="3871859"/>
            <a:ext cx="923204" cy="415498"/>
          </a:xfrm>
          <a:prstGeom prst="rect">
            <a:avLst/>
          </a:prstGeom>
          <a:noFill/>
        </p:spPr>
        <p:txBody>
          <a:bodyPr wrap="square" rtlCol="0">
            <a:spAutoFit/>
          </a:bodyPr>
          <a:lstStyle/>
          <a:p>
            <a:r>
              <a:rPr lang="es-CO" sz="1050" b="1" dirty="0"/>
              <a:t>Sillas </a:t>
            </a:r>
            <a:r>
              <a:rPr lang="es-CO" sz="1050" b="1" dirty="0" err="1"/>
              <a:t>gamers</a:t>
            </a:r>
            <a:endParaRPr lang="es-CO" sz="1050" b="1" dirty="0"/>
          </a:p>
          <a:p>
            <a:r>
              <a:rPr lang="es-CO" sz="1050" b="1" dirty="0"/>
              <a:t>$ 399,990</a:t>
            </a:r>
          </a:p>
        </p:txBody>
      </p:sp>
      <p:sp>
        <p:nvSpPr>
          <p:cNvPr id="6" name="Rectángulo: esquinas redondeadas 5">
            <a:extLst>
              <a:ext uri="{FF2B5EF4-FFF2-40B4-BE49-F238E27FC236}">
                <a16:creationId xmlns:a16="http://schemas.microsoft.com/office/drawing/2014/main" id="{4B675D90-AA91-8F8D-ED44-43CB1F8EB91F}"/>
              </a:ext>
            </a:extLst>
          </p:cNvPr>
          <p:cNvSpPr/>
          <p:nvPr/>
        </p:nvSpPr>
        <p:spPr>
          <a:xfrm>
            <a:off x="2182590" y="2654300"/>
            <a:ext cx="997000" cy="1816100"/>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1E25459E-73A6-2715-74C2-F8F784D4A2F6}"/>
              </a:ext>
            </a:extLst>
          </p:cNvPr>
          <p:cNvSpPr txBox="1"/>
          <p:nvPr/>
        </p:nvSpPr>
        <p:spPr>
          <a:xfrm>
            <a:off x="2100660" y="3871859"/>
            <a:ext cx="1063182" cy="415498"/>
          </a:xfrm>
          <a:prstGeom prst="rect">
            <a:avLst/>
          </a:prstGeom>
          <a:noFill/>
        </p:spPr>
        <p:txBody>
          <a:bodyPr wrap="square" rtlCol="0">
            <a:spAutoFit/>
          </a:bodyPr>
          <a:lstStyle/>
          <a:p>
            <a:r>
              <a:rPr lang="es-CO" sz="1050" b="1" dirty="0"/>
              <a:t>Sillas </a:t>
            </a:r>
            <a:r>
              <a:rPr lang="es-CO" sz="1050" b="1" dirty="0" err="1"/>
              <a:t>gamers</a:t>
            </a:r>
            <a:endParaRPr lang="es-CO" sz="1050" b="1" dirty="0"/>
          </a:p>
          <a:p>
            <a:r>
              <a:rPr lang="es-CO" sz="1050" b="1" dirty="0"/>
              <a:t>$ 649,990</a:t>
            </a:r>
          </a:p>
        </p:txBody>
      </p:sp>
      <p:pic>
        <p:nvPicPr>
          <p:cNvPr id="12" name="Imagen 11">
            <a:extLst>
              <a:ext uri="{FF2B5EF4-FFF2-40B4-BE49-F238E27FC236}">
                <a16:creationId xmlns:a16="http://schemas.microsoft.com/office/drawing/2014/main" id="{832C9F2E-792E-3E08-3188-A58B5F41722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420724" y="2853204"/>
            <a:ext cx="582606" cy="1049500"/>
          </a:xfrm>
          <a:prstGeom prst="rect">
            <a:avLst/>
          </a:prstGeom>
        </p:spPr>
      </p:pic>
      <p:pic>
        <p:nvPicPr>
          <p:cNvPr id="14" name="Imagen 13">
            <a:extLst>
              <a:ext uri="{FF2B5EF4-FFF2-40B4-BE49-F238E27FC236}">
                <a16:creationId xmlns:a16="http://schemas.microsoft.com/office/drawing/2014/main" id="{438531DB-1E37-AD1E-5851-9FEA318886B4}"/>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2971580" y="4054668"/>
            <a:ext cx="176260" cy="176260"/>
          </a:xfrm>
          <a:prstGeom prst="rect">
            <a:avLst/>
          </a:prstGeom>
        </p:spPr>
      </p:pic>
      <p:pic>
        <p:nvPicPr>
          <p:cNvPr id="15" name="Imagen 14">
            <a:extLst>
              <a:ext uri="{FF2B5EF4-FFF2-40B4-BE49-F238E27FC236}">
                <a16:creationId xmlns:a16="http://schemas.microsoft.com/office/drawing/2014/main" id="{95D0AE91-DF52-824D-24FB-1120BE46890B}"/>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786994" y="4079608"/>
            <a:ext cx="176260" cy="176260"/>
          </a:xfrm>
          <a:prstGeom prst="rect">
            <a:avLst/>
          </a:prstGeom>
        </p:spPr>
      </p:pic>
      <p:cxnSp>
        <p:nvCxnSpPr>
          <p:cNvPr id="18" name="Conector recto de flecha 17">
            <a:extLst>
              <a:ext uri="{FF2B5EF4-FFF2-40B4-BE49-F238E27FC236}">
                <a16:creationId xmlns:a16="http://schemas.microsoft.com/office/drawing/2014/main" id="{EF7564B4-BDCE-2A48-C0D4-864FF530D975}"/>
              </a:ext>
            </a:extLst>
          </p:cNvPr>
          <p:cNvCxnSpPr>
            <a:cxnSpLocks/>
            <a:stCxn id="14" idx="2"/>
            <a:endCxn id="19" idx="1"/>
          </p:cNvCxnSpPr>
          <p:nvPr/>
        </p:nvCxnSpPr>
        <p:spPr>
          <a:xfrm>
            <a:off x="3059710" y="4230928"/>
            <a:ext cx="591540" cy="7289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 name="CuadroTexto 18">
            <a:extLst>
              <a:ext uri="{FF2B5EF4-FFF2-40B4-BE49-F238E27FC236}">
                <a16:creationId xmlns:a16="http://schemas.microsoft.com/office/drawing/2014/main" id="{96D2E420-F856-A507-13B9-9CB879390BEA}"/>
              </a:ext>
            </a:extLst>
          </p:cNvPr>
          <p:cNvSpPr txBox="1"/>
          <p:nvPr/>
        </p:nvSpPr>
        <p:spPr>
          <a:xfrm>
            <a:off x="3651250" y="4636727"/>
            <a:ext cx="1993900" cy="646331"/>
          </a:xfrm>
          <a:prstGeom prst="rect">
            <a:avLst/>
          </a:prstGeom>
          <a:noFill/>
        </p:spPr>
        <p:txBody>
          <a:bodyPr wrap="square" rtlCol="0">
            <a:spAutoFit/>
          </a:bodyPr>
          <a:lstStyle/>
          <a:p>
            <a:r>
              <a:rPr lang="es-CO" sz="1200" dirty="0"/>
              <a:t>HEX : #0165db</a:t>
            </a:r>
          </a:p>
          <a:p>
            <a:r>
              <a:rPr lang="es-CO" sz="1200" dirty="0"/>
              <a:t>RGB : 1, 101, 219</a:t>
            </a:r>
          </a:p>
          <a:p>
            <a:r>
              <a:rPr lang="es-CO" sz="1200" dirty="0"/>
              <a:t>HSL  : 212, 99%, 43%</a:t>
            </a:r>
          </a:p>
        </p:txBody>
      </p:sp>
    </p:spTree>
    <p:extLst>
      <p:ext uri="{BB962C8B-B14F-4D97-AF65-F5344CB8AC3E}">
        <p14:creationId xmlns:p14="http://schemas.microsoft.com/office/powerpoint/2010/main" val="1499641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FD8A98D-0ACA-6391-ED9B-507E13264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00" y="643467"/>
            <a:ext cx="6172926" cy="5571066"/>
          </a:xfrm>
          <a:prstGeom prst="rect">
            <a:avLst/>
          </a:prstGeom>
        </p:spPr>
      </p:pic>
      <p:sp>
        <p:nvSpPr>
          <p:cNvPr id="25" name="CuadroTexto 24">
            <a:extLst>
              <a:ext uri="{FF2B5EF4-FFF2-40B4-BE49-F238E27FC236}">
                <a16:creationId xmlns:a16="http://schemas.microsoft.com/office/drawing/2014/main" id="{24CD6472-9D8A-C7E7-224A-5BDF0BA12547}"/>
              </a:ext>
            </a:extLst>
          </p:cNvPr>
          <p:cNvSpPr txBox="1"/>
          <p:nvPr/>
        </p:nvSpPr>
        <p:spPr>
          <a:xfrm>
            <a:off x="4885200" y="867600"/>
            <a:ext cx="4449170" cy="646331"/>
          </a:xfrm>
          <a:prstGeom prst="rect">
            <a:avLst/>
          </a:prstGeom>
          <a:noFill/>
        </p:spPr>
        <p:txBody>
          <a:bodyPr wrap="square" rtlCol="0">
            <a:spAutoFit/>
          </a:bodyPr>
          <a:lstStyle/>
          <a:p>
            <a:r>
              <a:rPr lang="es-CO" b="1" dirty="0">
                <a:solidFill>
                  <a:srgbClr val="FF0000"/>
                </a:solidFill>
              </a:rPr>
              <a:t>SECCIÓN DONDE SE PAGA EL PRODUCTO SELECIONADO</a:t>
            </a:r>
          </a:p>
        </p:txBody>
      </p:sp>
      <p:sp>
        <p:nvSpPr>
          <p:cNvPr id="29" name="CuadroTexto 28">
            <a:extLst>
              <a:ext uri="{FF2B5EF4-FFF2-40B4-BE49-F238E27FC236}">
                <a16:creationId xmlns:a16="http://schemas.microsoft.com/office/drawing/2014/main" id="{8CD389B7-D97B-D622-D500-CDB3A3A5DD94}"/>
              </a:ext>
            </a:extLst>
          </p:cNvPr>
          <p:cNvSpPr txBox="1"/>
          <p:nvPr/>
        </p:nvSpPr>
        <p:spPr>
          <a:xfrm>
            <a:off x="4752886" y="1972652"/>
            <a:ext cx="4950484" cy="3139321"/>
          </a:xfrm>
          <a:prstGeom prst="rect">
            <a:avLst/>
          </a:prstGeom>
          <a:noFill/>
        </p:spPr>
        <p:txBody>
          <a:bodyPr wrap="square" rtlCol="0">
            <a:spAutoFit/>
          </a:bodyPr>
          <a:lstStyle/>
          <a:p>
            <a:r>
              <a:rPr lang="es-CO" dirty="0"/>
              <a:t>En esta parte solo muestra el producto que escogió, sus datos, el precio y el botón de pagar que te redirige para hacer el proceso de pago</a:t>
            </a:r>
            <a:r>
              <a:rPr lang="es-CO" dirty="0" smtClean="0"/>
              <a:t>.</a:t>
            </a:r>
          </a:p>
          <a:p>
            <a:r>
              <a:rPr lang="es-CO" dirty="0" smtClean="0"/>
              <a:t>En caso tal de que el cliente no finalice la compra se le notificara un mensaje, ya sea por correo o por otro medio, con el porque no finalizo el  pago, se le sugerirá que explique el porque, sin no se recibe ninguna respuesta por parte del cliente, un asesor llamara para revisar el pedido y ver si se continua con el proceso o se cancela, dependiendo de la respuesta del cliente.</a:t>
            </a:r>
            <a:endParaRPr lang="es-CO" dirty="0"/>
          </a:p>
        </p:txBody>
      </p:sp>
      <p:sp>
        <p:nvSpPr>
          <p:cNvPr id="7" name="CuadroTexto 6">
            <a:extLst>
              <a:ext uri="{FF2B5EF4-FFF2-40B4-BE49-F238E27FC236}">
                <a16:creationId xmlns:a16="http://schemas.microsoft.com/office/drawing/2014/main" id="{A9A72265-CE5E-EB9D-8C58-D04187B7DCFF}"/>
              </a:ext>
            </a:extLst>
          </p:cNvPr>
          <p:cNvSpPr txBox="1"/>
          <p:nvPr/>
        </p:nvSpPr>
        <p:spPr>
          <a:xfrm>
            <a:off x="920700" y="1236932"/>
            <a:ext cx="1689150" cy="400110"/>
          </a:xfrm>
          <a:prstGeom prst="rect">
            <a:avLst/>
          </a:prstGeom>
          <a:noFill/>
        </p:spPr>
        <p:txBody>
          <a:bodyPr wrap="square" rtlCol="0">
            <a:spAutoFit/>
          </a:bodyPr>
          <a:lstStyle/>
          <a:p>
            <a:r>
              <a:rPr lang="es-CO" sz="2000" b="1" dirty="0"/>
              <a:t>Sillex</a:t>
            </a:r>
          </a:p>
        </p:txBody>
      </p:sp>
      <p:sp>
        <p:nvSpPr>
          <p:cNvPr id="45" name="Rectángulo: esquinas redondeadas 44">
            <a:extLst>
              <a:ext uri="{FF2B5EF4-FFF2-40B4-BE49-F238E27FC236}">
                <a16:creationId xmlns:a16="http://schemas.microsoft.com/office/drawing/2014/main" id="{14C9626D-DE1B-A400-D423-17CB95DA3556}"/>
              </a:ext>
            </a:extLst>
          </p:cNvPr>
          <p:cNvSpPr/>
          <p:nvPr/>
        </p:nvSpPr>
        <p:spPr>
          <a:xfrm>
            <a:off x="1364195" y="5397433"/>
            <a:ext cx="1584174" cy="415498"/>
          </a:xfrm>
          <a:prstGeom prst="roundRect">
            <a:avLst>
              <a:gd name="adj" fmla="val 50000"/>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9" name="Imagen 48">
            <a:extLst>
              <a:ext uri="{FF2B5EF4-FFF2-40B4-BE49-F238E27FC236}">
                <a16:creationId xmlns:a16="http://schemas.microsoft.com/office/drawing/2014/main" id="{025C5B6E-3123-A85A-1A20-CA5F4713DE4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596682" y="5490880"/>
            <a:ext cx="228603" cy="228603"/>
          </a:xfrm>
          <a:prstGeom prst="rect">
            <a:avLst/>
          </a:prstGeom>
        </p:spPr>
      </p:pic>
      <p:sp>
        <p:nvSpPr>
          <p:cNvPr id="2" name="Elipse 1">
            <a:extLst>
              <a:ext uri="{FF2B5EF4-FFF2-40B4-BE49-F238E27FC236}">
                <a16:creationId xmlns:a16="http://schemas.microsoft.com/office/drawing/2014/main" id="{371ADF6E-28F3-1E56-18EA-6F938E098D83}"/>
              </a:ext>
            </a:extLst>
          </p:cNvPr>
          <p:cNvSpPr/>
          <p:nvPr/>
        </p:nvSpPr>
        <p:spPr>
          <a:xfrm>
            <a:off x="1979440" y="5415064"/>
            <a:ext cx="335280" cy="359032"/>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3" name="Imagen 52">
            <a:extLst>
              <a:ext uri="{FF2B5EF4-FFF2-40B4-BE49-F238E27FC236}">
                <a16:creationId xmlns:a16="http://schemas.microsoft.com/office/drawing/2014/main" id="{E711F63E-A3A8-30A3-C260-182CB148692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494906" y="5481961"/>
            <a:ext cx="225239" cy="225239"/>
          </a:xfrm>
          <a:prstGeom prst="rect">
            <a:avLst/>
          </a:prstGeom>
        </p:spPr>
      </p:pic>
      <p:pic>
        <p:nvPicPr>
          <p:cNvPr id="55" name="Imagen 54">
            <a:extLst>
              <a:ext uri="{FF2B5EF4-FFF2-40B4-BE49-F238E27FC236}">
                <a16:creationId xmlns:a16="http://schemas.microsoft.com/office/drawing/2014/main" id="{9483C208-CFFD-B029-C7A0-4C189E60161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016251" y="5498929"/>
            <a:ext cx="231082" cy="231082"/>
          </a:xfrm>
          <a:prstGeom prst="rect">
            <a:avLst/>
          </a:prstGeom>
        </p:spPr>
      </p:pic>
      <p:sp>
        <p:nvSpPr>
          <p:cNvPr id="31" name="Rectángulo: esquinas redondeadas 30">
            <a:extLst>
              <a:ext uri="{FF2B5EF4-FFF2-40B4-BE49-F238E27FC236}">
                <a16:creationId xmlns:a16="http://schemas.microsoft.com/office/drawing/2014/main" id="{7828EF5D-6676-92AB-FE11-9D1FFED739CB}"/>
              </a:ext>
            </a:extLst>
          </p:cNvPr>
          <p:cNvSpPr/>
          <p:nvPr/>
        </p:nvSpPr>
        <p:spPr>
          <a:xfrm>
            <a:off x="1030930" y="1851513"/>
            <a:ext cx="2135569" cy="3265342"/>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2" name="Imagen 31">
            <a:extLst>
              <a:ext uri="{FF2B5EF4-FFF2-40B4-BE49-F238E27FC236}">
                <a16:creationId xmlns:a16="http://schemas.microsoft.com/office/drawing/2014/main" id="{70D60ADE-5943-17CB-A2A5-E05063232F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3488" y="2023582"/>
            <a:ext cx="1536443" cy="1536443"/>
          </a:xfrm>
          <a:prstGeom prst="rect">
            <a:avLst/>
          </a:prstGeom>
        </p:spPr>
      </p:pic>
      <p:sp>
        <p:nvSpPr>
          <p:cNvPr id="33" name="CuadroTexto 32">
            <a:extLst>
              <a:ext uri="{FF2B5EF4-FFF2-40B4-BE49-F238E27FC236}">
                <a16:creationId xmlns:a16="http://schemas.microsoft.com/office/drawing/2014/main" id="{7F53A369-E505-6897-2AB9-4B19CA82C901}"/>
              </a:ext>
            </a:extLst>
          </p:cNvPr>
          <p:cNvSpPr txBox="1"/>
          <p:nvPr/>
        </p:nvSpPr>
        <p:spPr>
          <a:xfrm>
            <a:off x="1498315" y="3524243"/>
            <a:ext cx="1386787" cy="338554"/>
          </a:xfrm>
          <a:prstGeom prst="rect">
            <a:avLst/>
          </a:prstGeom>
          <a:noFill/>
        </p:spPr>
        <p:txBody>
          <a:bodyPr wrap="square" rtlCol="0">
            <a:spAutoFit/>
          </a:bodyPr>
          <a:lstStyle/>
          <a:p>
            <a:r>
              <a:rPr lang="es-CO" sz="1600" b="1" dirty="0"/>
              <a:t>Sillas gamers</a:t>
            </a:r>
          </a:p>
        </p:txBody>
      </p:sp>
      <p:sp>
        <p:nvSpPr>
          <p:cNvPr id="34" name="CuadroTexto 33">
            <a:extLst>
              <a:ext uri="{FF2B5EF4-FFF2-40B4-BE49-F238E27FC236}">
                <a16:creationId xmlns:a16="http://schemas.microsoft.com/office/drawing/2014/main" id="{25E947D7-1982-B1D5-5E1B-D82595DAF91E}"/>
              </a:ext>
            </a:extLst>
          </p:cNvPr>
          <p:cNvSpPr txBox="1"/>
          <p:nvPr/>
        </p:nvSpPr>
        <p:spPr>
          <a:xfrm>
            <a:off x="1073537" y="4242406"/>
            <a:ext cx="2236342" cy="369332"/>
          </a:xfrm>
          <a:prstGeom prst="rect">
            <a:avLst/>
          </a:prstGeom>
          <a:noFill/>
        </p:spPr>
        <p:txBody>
          <a:bodyPr wrap="square" rtlCol="0">
            <a:spAutoFit/>
          </a:bodyPr>
          <a:lstStyle/>
          <a:p>
            <a:r>
              <a:rPr lang="es-CO" b="1" dirty="0"/>
              <a:t>Total: $ 399,990 COP</a:t>
            </a:r>
          </a:p>
        </p:txBody>
      </p:sp>
      <p:sp>
        <p:nvSpPr>
          <p:cNvPr id="35" name="Rectángulo: esquinas redondeadas 34">
            <a:extLst>
              <a:ext uri="{FF2B5EF4-FFF2-40B4-BE49-F238E27FC236}">
                <a16:creationId xmlns:a16="http://schemas.microsoft.com/office/drawing/2014/main" id="{E628643F-FD3E-2826-57A7-AFA45B59823E}"/>
              </a:ext>
            </a:extLst>
          </p:cNvPr>
          <p:cNvSpPr/>
          <p:nvPr/>
        </p:nvSpPr>
        <p:spPr>
          <a:xfrm>
            <a:off x="1259530" y="4615846"/>
            <a:ext cx="1625572" cy="369332"/>
          </a:xfrm>
          <a:prstGeom prst="roundRect">
            <a:avLst>
              <a:gd name="adj" fmla="val 50000"/>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t>Pagar</a:t>
            </a:r>
          </a:p>
        </p:txBody>
      </p:sp>
    </p:spTree>
    <p:extLst>
      <p:ext uri="{BB962C8B-B14F-4D97-AF65-F5344CB8AC3E}">
        <p14:creationId xmlns:p14="http://schemas.microsoft.com/office/powerpoint/2010/main" val="856001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FD8A98D-0ACA-6391-ED9B-507E13264031}"/>
              </a:ext>
            </a:extLst>
          </p:cNvPr>
          <p:cNvPicPr>
            <a:picLocks noChangeAspect="1"/>
          </p:cNvPicPr>
          <p:nvPr/>
        </p:nvPicPr>
        <p:blipFill rotWithShape="1">
          <a:blip r:embed="rId2">
            <a:extLst>
              <a:ext uri="{28A0092B-C50C-407E-A947-70E740481C1C}">
                <a14:useLocalDpi xmlns:a14="http://schemas.microsoft.com/office/drawing/2010/main" val="0"/>
              </a:ext>
            </a:extLst>
          </a:blip>
          <a:srcRect l="23739" r="24675"/>
          <a:stretch/>
        </p:blipFill>
        <p:spPr>
          <a:xfrm>
            <a:off x="478970" y="643467"/>
            <a:ext cx="3184403" cy="5571066"/>
          </a:xfrm>
          <a:prstGeom prst="rect">
            <a:avLst/>
          </a:prstGeom>
        </p:spPr>
      </p:pic>
      <p:sp>
        <p:nvSpPr>
          <p:cNvPr id="25" name="CuadroTexto 24">
            <a:extLst>
              <a:ext uri="{FF2B5EF4-FFF2-40B4-BE49-F238E27FC236}">
                <a16:creationId xmlns:a16="http://schemas.microsoft.com/office/drawing/2014/main" id="{24CD6472-9D8A-C7E7-224A-5BDF0BA12547}"/>
              </a:ext>
            </a:extLst>
          </p:cNvPr>
          <p:cNvSpPr txBox="1"/>
          <p:nvPr/>
        </p:nvSpPr>
        <p:spPr>
          <a:xfrm>
            <a:off x="8173328" y="516072"/>
            <a:ext cx="2100972" cy="369332"/>
          </a:xfrm>
          <a:prstGeom prst="rect">
            <a:avLst/>
          </a:prstGeom>
          <a:noFill/>
        </p:spPr>
        <p:txBody>
          <a:bodyPr wrap="square" rtlCol="0">
            <a:spAutoFit/>
          </a:bodyPr>
          <a:lstStyle/>
          <a:p>
            <a:r>
              <a:rPr lang="es-CO" b="1" dirty="0">
                <a:solidFill>
                  <a:srgbClr val="FF0000"/>
                </a:solidFill>
              </a:rPr>
              <a:t>PROCESO DE PAGO</a:t>
            </a:r>
          </a:p>
        </p:txBody>
      </p:sp>
      <p:sp>
        <p:nvSpPr>
          <p:cNvPr id="29" name="CuadroTexto 28">
            <a:extLst>
              <a:ext uri="{FF2B5EF4-FFF2-40B4-BE49-F238E27FC236}">
                <a16:creationId xmlns:a16="http://schemas.microsoft.com/office/drawing/2014/main" id="{8CD389B7-D97B-D622-D500-CDB3A3A5DD94}"/>
              </a:ext>
            </a:extLst>
          </p:cNvPr>
          <p:cNvSpPr txBox="1"/>
          <p:nvPr/>
        </p:nvSpPr>
        <p:spPr>
          <a:xfrm>
            <a:off x="7632362" y="951242"/>
            <a:ext cx="3193168" cy="4247317"/>
          </a:xfrm>
          <a:prstGeom prst="rect">
            <a:avLst/>
          </a:prstGeom>
          <a:noFill/>
        </p:spPr>
        <p:txBody>
          <a:bodyPr wrap="square" rtlCol="0">
            <a:spAutoFit/>
          </a:bodyPr>
          <a:lstStyle/>
          <a:p>
            <a:r>
              <a:rPr lang="es-CO" dirty="0"/>
              <a:t>El usuario selecciona el método de pago y rellena los campos que se le especifiquen con la información de su banco.</a:t>
            </a:r>
          </a:p>
          <a:p>
            <a:r>
              <a:rPr lang="es-CO" dirty="0"/>
              <a:t>Se muestra un breve ejemplo si escoge pagar con tarjeta.</a:t>
            </a:r>
          </a:p>
          <a:p>
            <a:r>
              <a:rPr lang="es-CO" dirty="0"/>
              <a:t>Después que ya se haya realizado el pago se le mantendrá informado al cliente, de él envió del producto por el cual pago, por ejemplo, los días en que llegara o cómo va el proceso del envió, si tuvo retrasos o todo sigue normal, etc.</a:t>
            </a:r>
          </a:p>
        </p:txBody>
      </p:sp>
      <p:sp>
        <p:nvSpPr>
          <p:cNvPr id="7" name="CuadroTexto 6">
            <a:extLst>
              <a:ext uri="{FF2B5EF4-FFF2-40B4-BE49-F238E27FC236}">
                <a16:creationId xmlns:a16="http://schemas.microsoft.com/office/drawing/2014/main" id="{A9A72265-CE5E-EB9D-8C58-D04187B7DCFF}"/>
              </a:ext>
            </a:extLst>
          </p:cNvPr>
          <p:cNvSpPr txBox="1"/>
          <p:nvPr/>
        </p:nvSpPr>
        <p:spPr>
          <a:xfrm>
            <a:off x="920700" y="1236932"/>
            <a:ext cx="1689150" cy="400110"/>
          </a:xfrm>
          <a:prstGeom prst="rect">
            <a:avLst/>
          </a:prstGeom>
          <a:noFill/>
        </p:spPr>
        <p:txBody>
          <a:bodyPr wrap="square" rtlCol="0">
            <a:spAutoFit/>
          </a:bodyPr>
          <a:lstStyle/>
          <a:p>
            <a:r>
              <a:rPr lang="es-CO" sz="2000" b="1" dirty="0"/>
              <a:t>Sillex</a:t>
            </a:r>
          </a:p>
        </p:txBody>
      </p:sp>
      <p:sp>
        <p:nvSpPr>
          <p:cNvPr id="45" name="Rectángulo: esquinas redondeadas 44">
            <a:extLst>
              <a:ext uri="{FF2B5EF4-FFF2-40B4-BE49-F238E27FC236}">
                <a16:creationId xmlns:a16="http://schemas.microsoft.com/office/drawing/2014/main" id="{14C9626D-DE1B-A400-D423-17CB95DA3556}"/>
              </a:ext>
            </a:extLst>
          </p:cNvPr>
          <p:cNvSpPr/>
          <p:nvPr/>
        </p:nvSpPr>
        <p:spPr>
          <a:xfrm>
            <a:off x="1364195" y="5397433"/>
            <a:ext cx="1584174" cy="415498"/>
          </a:xfrm>
          <a:prstGeom prst="roundRect">
            <a:avLst>
              <a:gd name="adj" fmla="val 50000"/>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9" name="Imagen 48">
            <a:extLst>
              <a:ext uri="{FF2B5EF4-FFF2-40B4-BE49-F238E27FC236}">
                <a16:creationId xmlns:a16="http://schemas.microsoft.com/office/drawing/2014/main" id="{025C5B6E-3123-A85A-1A20-CA5F4713DE4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596682" y="5490880"/>
            <a:ext cx="228603" cy="228603"/>
          </a:xfrm>
          <a:prstGeom prst="rect">
            <a:avLst/>
          </a:prstGeom>
        </p:spPr>
      </p:pic>
      <p:sp>
        <p:nvSpPr>
          <p:cNvPr id="2" name="Elipse 1">
            <a:extLst>
              <a:ext uri="{FF2B5EF4-FFF2-40B4-BE49-F238E27FC236}">
                <a16:creationId xmlns:a16="http://schemas.microsoft.com/office/drawing/2014/main" id="{371ADF6E-28F3-1E56-18EA-6F938E098D83}"/>
              </a:ext>
            </a:extLst>
          </p:cNvPr>
          <p:cNvSpPr/>
          <p:nvPr/>
        </p:nvSpPr>
        <p:spPr>
          <a:xfrm>
            <a:off x="1981200" y="5415064"/>
            <a:ext cx="335280" cy="359032"/>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3" name="Imagen 52">
            <a:extLst>
              <a:ext uri="{FF2B5EF4-FFF2-40B4-BE49-F238E27FC236}">
                <a16:creationId xmlns:a16="http://schemas.microsoft.com/office/drawing/2014/main" id="{E711F63E-A3A8-30A3-C260-182CB148692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494906" y="5481961"/>
            <a:ext cx="225239" cy="225239"/>
          </a:xfrm>
          <a:prstGeom prst="rect">
            <a:avLst/>
          </a:prstGeom>
        </p:spPr>
      </p:pic>
      <p:pic>
        <p:nvPicPr>
          <p:cNvPr id="55" name="Imagen 54">
            <a:extLst>
              <a:ext uri="{FF2B5EF4-FFF2-40B4-BE49-F238E27FC236}">
                <a16:creationId xmlns:a16="http://schemas.microsoft.com/office/drawing/2014/main" id="{9483C208-CFFD-B029-C7A0-4C189E60161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016251" y="5498929"/>
            <a:ext cx="231082" cy="231082"/>
          </a:xfrm>
          <a:prstGeom prst="rect">
            <a:avLst/>
          </a:prstGeom>
        </p:spPr>
      </p:pic>
      <p:sp>
        <p:nvSpPr>
          <p:cNvPr id="31" name="Rectángulo: esquinas redondeadas 30">
            <a:extLst>
              <a:ext uri="{FF2B5EF4-FFF2-40B4-BE49-F238E27FC236}">
                <a16:creationId xmlns:a16="http://schemas.microsoft.com/office/drawing/2014/main" id="{7828EF5D-6676-92AB-FE11-9D1FFED739CB}"/>
              </a:ext>
            </a:extLst>
          </p:cNvPr>
          <p:cNvSpPr/>
          <p:nvPr/>
        </p:nvSpPr>
        <p:spPr>
          <a:xfrm>
            <a:off x="1030930" y="1851513"/>
            <a:ext cx="2135569" cy="3265342"/>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 name="Imagen 2">
            <a:extLst>
              <a:ext uri="{FF2B5EF4-FFF2-40B4-BE49-F238E27FC236}">
                <a16:creationId xmlns:a16="http://schemas.microsoft.com/office/drawing/2014/main" id="{7E10D971-9A39-910C-1E01-77C0957B9C7B}"/>
              </a:ext>
            </a:extLst>
          </p:cNvPr>
          <p:cNvPicPr>
            <a:picLocks noChangeAspect="1"/>
          </p:cNvPicPr>
          <p:nvPr/>
        </p:nvPicPr>
        <p:blipFill rotWithShape="1">
          <a:blip r:embed="rId2">
            <a:extLst>
              <a:ext uri="{28A0092B-C50C-407E-A947-70E740481C1C}">
                <a14:useLocalDpi xmlns:a14="http://schemas.microsoft.com/office/drawing/2010/main" val="0"/>
              </a:ext>
            </a:extLst>
          </a:blip>
          <a:srcRect l="26638" r="26008"/>
          <a:stretch/>
        </p:blipFill>
        <p:spPr>
          <a:xfrm>
            <a:off x="4077951" y="674844"/>
            <a:ext cx="2923162" cy="5571066"/>
          </a:xfrm>
          <a:prstGeom prst="rect">
            <a:avLst/>
          </a:prstGeom>
        </p:spPr>
      </p:pic>
      <p:sp>
        <p:nvSpPr>
          <p:cNvPr id="4" name="CuadroTexto 3">
            <a:extLst>
              <a:ext uri="{FF2B5EF4-FFF2-40B4-BE49-F238E27FC236}">
                <a16:creationId xmlns:a16="http://schemas.microsoft.com/office/drawing/2014/main" id="{827BCB9F-937B-0287-FBD3-63C73E2B20D2}"/>
              </a:ext>
            </a:extLst>
          </p:cNvPr>
          <p:cNvSpPr txBox="1"/>
          <p:nvPr/>
        </p:nvSpPr>
        <p:spPr>
          <a:xfrm>
            <a:off x="4340736" y="1268309"/>
            <a:ext cx="1689150" cy="400110"/>
          </a:xfrm>
          <a:prstGeom prst="rect">
            <a:avLst/>
          </a:prstGeom>
          <a:noFill/>
        </p:spPr>
        <p:txBody>
          <a:bodyPr wrap="square" rtlCol="0">
            <a:spAutoFit/>
          </a:bodyPr>
          <a:lstStyle/>
          <a:p>
            <a:r>
              <a:rPr lang="es-CO" sz="2000" b="1" dirty="0"/>
              <a:t>Sillex</a:t>
            </a:r>
          </a:p>
        </p:txBody>
      </p:sp>
      <p:sp>
        <p:nvSpPr>
          <p:cNvPr id="5" name="Rectángulo: esquinas redondeadas 4">
            <a:extLst>
              <a:ext uri="{FF2B5EF4-FFF2-40B4-BE49-F238E27FC236}">
                <a16:creationId xmlns:a16="http://schemas.microsoft.com/office/drawing/2014/main" id="{13D06AA3-1DE7-F097-2582-BE1620330C6F}"/>
              </a:ext>
            </a:extLst>
          </p:cNvPr>
          <p:cNvSpPr/>
          <p:nvPr/>
        </p:nvSpPr>
        <p:spPr>
          <a:xfrm>
            <a:off x="4784231" y="5428810"/>
            <a:ext cx="1584174" cy="415498"/>
          </a:xfrm>
          <a:prstGeom prst="roundRect">
            <a:avLst>
              <a:gd name="adj" fmla="val 50000"/>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6FD88A0C-6CDA-F3BE-009B-F70F93B7B6E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16718" y="5522257"/>
            <a:ext cx="228603" cy="228603"/>
          </a:xfrm>
          <a:prstGeom prst="rect">
            <a:avLst/>
          </a:prstGeom>
        </p:spPr>
      </p:pic>
      <p:sp>
        <p:nvSpPr>
          <p:cNvPr id="8" name="Elipse 7">
            <a:extLst>
              <a:ext uri="{FF2B5EF4-FFF2-40B4-BE49-F238E27FC236}">
                <a16:creationId xmlns:a16="http://schemas.microsoft.com/office/drawing/2014/main" id="{1C45D2F2-FD80-DA8A-83E7-2CB0B7F1E90D}"/>
              </a:ext>
            </a:extLst>
          </p:cNvPr>
          <p:cNvSpPr/>
          <p:nvPr/>
        </p:nvSpPr>
        <p:spPr>
          <a:xfrm>
            <a:off x="5401236" y="5446441"/>
            <a:ext cx="335280" cy="359032"/>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6E975CF9-5CE4-FBC9-9306-29C23891B25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914942" y="5513338"/>
            <a:ext cx="225239" cy="225239"/>
          </a:xfrm>
          <a:prstGeom prst="rect">
            <a:avLst/>
          </a:prstGeom>
        </p:spPr>
      </p:pic>
      <p:pic>
        <p:nvPicPr>
          <p:cNvPr id="11" name="Imagen 10">
            <a:extLst>
              <a:ext uri="{FF2B5EF4-FFF2-40B4-BE49-F238E27FC236}">
                <a16:creationId xmlns:a16="http://schemas.microsoft.com/office/drawing/2014/main" id="{099EA290-7027-9F1A-0EEA-16E76A601B1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436287" y="5530306"/>
            <a:ext cx="231082" cy="231082"/>
          </a:xfrm>
          <a:prstGeom prst="rect">
            <a:avLst/>
          </a:prstGeom>
        </p:spPr>
      </p:pic>
      <p:sp>
        <p:nvSpPr>
          <p:cNvPr id="12" name="Rectángulo: esquinas redondeadas 11">
            <a:extLst>
              <a:ext uri="{FF2B5EF4-FFF2-40B4-BE49-F238E27FC236}">
                <a16:creationId xmlns:a16="http://schemas.microsoft.com/office/drawing/2014/main" id="{D6149DAC-4B37-4045-83A3-2C0F2247A424}"/>
              </a:ext>
            </a:extLst>
          </p:cNvPr>
          <p:cNvSpPr/>
          <p:nvPr/>
        </p:nvSpPr>
        <p:spPr>
          <a:xfrm>
            <a:off x="4450966" y="1882890"/>
            <a:ext cx="2135569" cy="3265342"/>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4B08AA79-D53C-D2A5-DBEE-AE1A5646CA26}"/>
              </a:ext>
            </a:extLst>
          </p:cNvPr>
          <p:cNvSpPr txBox="1"/>
          <p:nvPr/>
        </p:nvSpPr>
        <p:spPr>
          <a:xfrm>
            <a:off x="1582696" y="2057038"/>
            <a:ext cx="1620277" cy="338554"/>
          </a:xfrm>
          <a:prstGeom prst="rect">
            <a:avLst/>
          </a:prstGeom>
          <a:noFill/>
        </p:spPr>
        <p:txBody>
          <a:bodyPr wrap="square" rtlCol="0">
            <a:spAutoFit/>
          </a:bodyPr>
          <a:lstStyle/>
          <a:p>
            <a:r>
              <a:rPr lang="es-CO" sz="1600" b="1" dirty="0"/>
              <a:t>Método de pago</a:t>
            </a:r>
          </a:p>
        </p:txBody>
      </p:sp>
      <p:sp>
        <p:nvSpPr>
          <p:cNvPr id="15" name="Rectángulo 14">
            <a:extLst>
              <a:ext uri="{FF2B5EF4-FFF2-40B4-BE49-F238E27FC236}">
                <a16:creationId xmlns:a16="http://schemas.microsoft.com/office/drawing/2014/main" id="{2FB13EFE-735C-8CDF-0D97-8E5D9CC7E483}"/>
              </a:ext>
            </a:extLst>
          </p:cNvPr>
          <p:cNvSpPr/>
          <p:nvPr/>
        </p:nvSpPr>
        <p:spPr>
          <a:xfrm>
            <a:off x="1196788" y="2487708"/>
            <a:ext cx="1813828" cy="219186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14566AC9-DE39-E2CD-892C-2B3A4BE598EC}"/>
              </a:ext>
            </a:extLst>
          </p:cNvPr>
          <p:cNvSpPr/>
          <p:nvPr/>
        </p:nvSpPr>
        <p:spPr>
          <a:xfrm>
            <a:off x="1276589" y="2605423"/>
            <a:ext cx="1584174" cy="30777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8" name="Imagen 17">
            <a:extLst>
              <a:ext uri="{FF2B5EF4-FFF2-40B4-BE49-F238E27FC236}">
                <a16:creationId xmlns:a16="http://schemas.microsoft.com/office/drawing/2014/main" id="{742FD868-D72E-E605-F75E-AABBAD65DDC2}"/>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136704" y="2028228"/>
            <a:ext cx="397053" cy="397053"/>
          </a:xfrm>
          <a:prstGeom prst="rect">
            <a:avLst/>
          </a:prstGeom>
        </p:spPr>
      </p:pic>
      <p:pic>
        <p:nvPicPr>
          <p:cNvPr id="23" name="Imagen 22">
            <a:extLst>
              <a:ext uri="{FF2B5EF4-FFF2-40B4-BE49-F238E27FC236}">
                <a16:creationId xmlns:a16="http://schemas.microsoft.com/office/drawing/2014/main" id="{981E4A31-BC6F-8234-311D-9658D61ED2EF}"/>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324605" y="2676148"/>
            <a:ext cx="131940" cy="131940"/>
          </a:xfrm>
          <a:prstGeom prst="rect">
            <a:avLst/>
          </a:prstGeom>
        </p:spPr>
      </p:pic>
      <p:sp>
        <p:nvSpPr>
          <p:cNvPr id="27" name="CuadroTexto 26">
            <a:extLst>
              <a:ext uri="{FF2B5EF4-FFF2-40B4-BE49-F238E27FC236}">
                <a16:creationId xmlns:a16="http://schemas.microsoft.com/office/drawing/2014/main" id="{114F4DB3-99E0-8C29-70DD-9A2587D058A8}"/>
              </a:ext>
            </a:extLst>
          </p:cNvPr>
          <p:cNvSpPr txBox="1"/>
          <p:nvPr/>
        </p:nvSpPr>
        <p:spPr>
          <a:xfrm>
            <a:off x="1396316" y="2587061"/>
            <a:ext cx="1494927" cy="307777"/>
          </a:xfrm>
          <a:prstGeom prst="rect">
            <a:avLst/>
          </a:prstGeom>
          <a:noFill/>
        </p:spPr>
        <p:txBody>
          <a:bodyPr wrap="square" rtlCol="0">
            <a:spAutoFit/>
          </a:bodyPr>
          <a:lstStyle/>
          <a:p>
            <a:r>
              <a:rPr lang="es-CO" sz="1400" dirty="0"/>
              <a:t>Tarjeta de crédito</a:t>
            </a:r>
          </a:p>
        </p:txBody>
      </p:sp>
      <p:sp>
        <p:nvSpPr>
          <p:cNvPr id="40" name="Rectángulo 39">
            <a:extLst>
              <a:ext uri="{FF2B5EF4-FFF2-40B4-BE49-F238E27FC236}">
                <a16:creationId xmlns:a16="http://schemas.microsoft.com/office/drawing/2014/main" id="{F6939718-D01C-C6F5-58BC-180F6262CCBA}"/>
              </a:ext>
            </a:extLst>
          </p:cNvPr>
          <p:cNvSpPr/>
          <p:nvPr/>
        </p:nvSpPr>
        <p:spPr>
          <a:xfrm>
            <a:off x="1275379" y="3247916"/>
            <a:ext cx="1584174" cy="30777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1" name="Imagen 40">
            <a:extLst>
              <a:ext uri="{FF2B5EF4-FFF2-40B4-BE49-F238E27FC236}">
                <a16:creationId xmlns:a16="http://schemas.microsoft.com/office/drawing/2014/main" id="{45F56FE1-2B21-E5A4-007C-169E61C4165E}"/>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323395" y="3318641"/>
            <a:ext cx="131940" cy="131940"/>
          </a:xfrm>
          <a:prstGeom prst="rect">
            <a:avLst/>
          </a:prstGeom>
        </p:spPr>
      </p:pic>
      <p:sp>
        <p:nvSpPr>
          <p:cNvPr id="42" name="CuadroTexto 41">
            <a:extLst>
              <a:ext uri="{FF2B5EF4-FFF2-40B4-BE49-F238E27FC236}">
                <a16:creationId xmlns:a16="http://schemas.microsoft.com/office/drawing/2014/main" id="{9DCD43C0-3540-6C55-E1AD-6652C1CDCAC8}"/>
              </a:ext>
            </a:extLst>
          </p:cNvPr>
          <p:cNvSpPr txBox="1"/>
          <p:nvPr/>
        </p:nvSpPr>
        <p:spPr>
          <a:xfrm>
            <a:off x="1395106" y="3229554"/>
            <a:ext cx="1494927" cy="307777"/>
          </a:xfrm>
          <a:prstGeom prst="rect">
            <a:avLst/>
          </a:prstGeom>
          <a:noFill/>
        </p:spPr>
        <p:txBody>
          <a:bodyPr wrap="square" rtlCol="0">
            <a:spAutoFit/>
          </a:bodyPr>
          <a:lstStyle/>
          <a:p>
            <a:r>
              <a:rPr lang="es-CO" sz="1400" dirty="0" err="1"/>
              <a:t>Paypal</a:t>
            </a:r>
            <a:endParaRPr lang="es-CO" sz="1400" dirty="0"/>
          </a:p>
        </p:txBody>
      </p:sp>
      <p:sp>
        <p:nvSpPr>
          <p:cNvPr id="43" name="Rectángulo 42">
            <a:extLst>
              <a:ext uri="{FF2B5EF4-FFF2-40B4-BE49-F238E27FC236}">
                <a16:creationId xmlns:a16="http://schemas.microsoft.com/office/drawing/2014/main" id="{7DF11501-E7DB-38D2-BA4D-ECA3C553D073}"/>
              </a:ext>
            </a:extLst>
          </p:cNvPr>
          <p:cNvSpPr/>
          <p:nvPr/>
        </p:nvSpPr>
        <p:spPr>
          <a:xfrm>
            <a:off x="1291082" y="3963163"/>
            <a:ext cx="1584174" cy="30777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4" name="Imagen 43">
            <a:extLst>
              <a:ext uri="{FF2B5EF4-FFF2-40B4-BE49-F238E27FC236}">
                <a16:creationId xmlns:a16="http://schemas.microsoft.com/office/drawing/2014/main" id="{D84ECF12-6E5C-7C28-DEC2-0C1E312C69B6}"/>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339098" y="4033888"/>
            <a:ext cx="131940" cy="131940"/>
          </a:xfrm>
          <a:prstGeom prst="rect">
            <a:avLst/>
          </a:prstGeom>
        </p:spPr>
      </p:pic>
      <p:sp>
        <p:nvSpPr>
          <p:cNvPr id="46" name="CuadroTexto 45">
            <a:extLst>
              <a:ext uri="{FF2B5EF4-FFF2-40B4-BE49-F238E27FC236}">
                <a16:creationId xmlns:a16="http://schemas.microsoft.com/office/drawing/2014/main" id="{3F468B01-7B45-E6CD-3A25-3DE7D773CF79}"/>
              </a:ext>
            </a:extLst>
          </p:cNvPr>
          <p:cNvSpPr txBox="1"/>
          <p:nvPr/>
        </p:nvSpPr>
        <p:spPr>
          <a:xfrm>
            <a:off x="1410809" y="3944801"/>
            <a:ext cx="1494927" cy="307777"/>
          </a:xfrm>
          <a:prstGeom prst="rect">
            <a:avLst/>
          </a:prstGeom>
          <a:noFill/>
        </p:spPr>
        <p:txBody>
          <a:bodyPr wrap="square" rtlCol="0">
            <a:spAutoFit/>
          </a:bodyPr>
          <a:lstStyle/>
          <a:p>
            <a:r>
              <a:rPr lang="es-CO" sz="1400" dirty="0"/>
              <a:t>PSE</a:t>
            </a:r>
          </a:p>
        </p:txBody>
      </p:sp>
      <p:sp>
        <p:nvSpPr>
          <p:cNvPr id="47" name="CuadroTexto 46">
            <a:extLst>
              <a:ext uri="{FF2B5EF4-FFF2-40B4-BE49-F238E27FC236}">
                <a16:creationId xmlns:a16="http://schemas.microsoft.com/office/drawing/2014/main" id="{9A29876F-3B9F-EB24-D381-9F800C85224D}"/>
              </a:ext>
            </a:extLst>
          </p:cNvPr>
          <p:cNvSpPr txBox="1"/>
          <p:nvPr/>
        </p:nvSpPr>
        <p:spPr>
          <a:xfrm>
            <a:off x="4490723" y="2319030"/>
            <a:ext cx="1422587" cy="276999"/>
          </a:xfrm>
          <a:prstGeom prst="rect">
            <a:avLst/>
          </a:prstGeom>
          <a:noFill/>
        </p:spPr>
        <p:txBody>
          <a:bodyPr wrap="square" rtlCol="0">
            <a:spAutoFit/>
          </a:bodyPr>
          <a:lstStyle/>
          <a:p>
            <a:r>
              <a:rPr lang="es-CO" sz="1200" dirty="0"/>
              <a:t>Nombre del titular</a:t>
            </a:r>
            <a:endParaRPr lang="es-CO" sz="1200" dirty="0">
              <a:solidFill>
                <a:srgbClr val="FF0000"/>
              </a:solidFill>
            </a:endParaRPr>
          </a:p>
        </p:txBody>
      </p:sp>
      <p:sp>
        <p:nvSpPr>
          <p:cNvPr id="48" name="CuadroTexto 47">
            <a:extLst>
              <a:ext uri="{FF2B5EF4-FFF2-40B4-BE49-F238E27FC236}">
                <a16:creationId xmlns:a16="http://schemas.microsoft.com/office/drawing/2014/main" id="{E5927DB6-2139-C9B5-73B5-C910D70087D0}"/>
              </a:ext>
            </a:extLst>
          </p:cNvPr>
          <p:cNvSpPr txBox="1"/>
          <p:nvPr/>
        </p:nvSpPr>
        <p:spPr>
          <a:xfrm>
            <a:off x="4490722" y="2769890"/>
            <a:ext cx="1422587" cy="276999"/>
          </a:xfrm>
          <a:prstGeom prst="rect">
            <a:avLst/>
          </a:prstGeom>
          <a:noFill/>
        </p:spPr>
        <p:txBody>
          <a:bodyPr wrap="square" rtlCol="0">
            <a:spAutoFit/>
          </a:bodyPr>
          <a:lstStyle/>
          <a:p>
            <a:r>
              <a:rPr lang="es-CO" sz="1200" dirty="0"/>
              <a:t>Número de tarjeta</a:t>
            </a:r>
            <a:endParaRPr lang="es-CO" sz="1200" dirty="0">
              <a:solidFill>
                <a:srgbClr val="FF0000"/>
              </a:solidFill>
            </a:endParaRPr>
          </a:p>
        </p:txBody>
      </p:sp>
      <p:cxnSp>
        <p:nvCxnSpPr>
          <p:cNvPr id="57" name="Conector recto 56">
            <a:extLst>
              <a:ext uri="{FF2B5EF4-FFF2-40B4-BE49-F238E27FC236}">
                <a16:creationId xmlns:a16="http://schemas.microsoft.com/office/drawing/2014/main" id="{5981ACFA-6A07-6BD1-9186-7F0A5E34CC9E}"/>
              </a:ext>
            </a:extLst>
          </p:cNvPr>
          <p:cNvCxnSpPr/>
          <p:nvPr/>
        </p:nvCxnSpPr>
        <p:spPr>
          <a:xfrm>
            <a:off x="4619269" y="2655328"/>
            <a:ext cx="1738343" cy="0"/>
          </a:xfrm>
          <a:prstGeom prst="line">
            <a:avLst/>
          </a:prstGeom>
        </p:spPr>
        <p:style>
          <a:lnRef idx="1">
            <a:schemeClr val="dk1"/>
          </a:lnRef>
          <a:fillRef idx="0">
            <a:schemeClr val="dk1"/>
          </a:fillRef>
          <a:effectRef idx="0">
            <a:schemeClr val="dk1"/>
          </a:effectRef>
          <a:fontRef idx="minor">
            <a:schemeClr val="tx1"/>
          </a:fontRef>
        </p:style>
      </p:cxnSp>
      <p:cxnSp>
        <p:nvCxnSpPr>
          <p:cNvPr id="58" name="Conector recto 57">
            <a:extLst>
              <a:ext uri="{FF2B5EF4-FFF2-40B4-BE49-F238E27FC236}">
                <a16:creationId xmlns:a16="http://schemas.microsoft.com/office/drawing/2014/main" id="{396D5E8B-BF37-ECD3-4982-0097429A3E7A}"/>
              </a:ext>
            </a:extLst>
          </p:cNvPr>
          <p:cNvCxnSpPr/>
          <p:nvPr/>
        </p:nvCxnSpPr>
        <p:spPr>
          <a:xfrm>
            <a:off x="4618029" y="3142025"/>
            <a:ext cx="1738343" cy="0"/>
          </a:xfrm>
          <a:prstGeom prst="line">
            <a:avLst/>
          </a:prstGeom>
        </p:spPr>
        <p:style>
          <a:lnRef idx="1">
            <a:schemeClr val="dk1"/>
          </a:lnRef>
          <a:fillRef idx="0">
            <a:schemeClr val="dk1"/>
          </a:fillRef>
          <a:effectRef idx="0">
            <a:schemeClr val="dk1"/>
          </a:effectRef>
          <a:fontRef idx="minor">
            <a:schemeClr val="tx1"/>
          </a:fontRef>
        </p:style>
      </p:cxnSp>
      <p:sp>
        <p:nvSpPr>
          <p:cNvPr id="63" name="CuadroTexto 62">
            <a:extLst>
              <a:ext uri="{FF2B5EF4-FFF2-40B4-BE49-F238E27FC236}">
                <a16:creationId xmlns:a16="http://schemas.microsoft.com/office/drawing/2014/main" id="{74C049C2-396B-28F3-DA3D-9CB95DB9793E}"/>
              </a:ext>
            </a:extLst>
          </p:cNvPr>
          <p:cNvSpPr txBox="1"/>
          <p:nvPr/>
        </p:nvSpPr>
        <p:spPr>
          <a:xfrm>
            <a:off x="4490722" y="3242933"/>
            <a:ext cx="1422587" cy="276999"/>
          </a:xfrm>
          <a:prstGeom prst="rect">
            <a:avLst/>
          </a:prstGeom>
          <a:noFill/>
        </p:spPr>
        <p:txBody>
          <a:bodyPr wrap="square" rtlCol="0">
            <a:spAutoFit/>
          </a:bodyPr>
          <a:lstStyle/>
          <a:p>
            <a:r>
              <a:rPr lang="es-CO" sz="1200" dirty="0"/>
              <a:t>Fecha de expiración</a:t>
            </a:r>
            <a:endParaRPr lang="es-CO" sz="1200" dirty="0">
              <a:solidFill>
                <a:srgbClr val="FF0000"/>
              </a:solidFill>
            </a:endParaRPr>
          </a:p>
        </p:txBody>
      </p:sp>
      <p:sp>
        <p:nvSpPr>
          <p:cNvPr id="65" name="CuadroTexto 64">
            <a:extLst>
              <a:ext uri="{FF2B5EF4-FFF2-40B4-BE49-F238E27FC236}">
                <a16:creationId xmlns:a16="http://schemas.microsoft.com/office/drawing/2014/main" id="{B3BF53A6-87FB-D661-AE67-00010EEC4C5B}"/>
              </a:ext>
            </a:extLst>
          </p:cNvPr>
          <p:cNvSpPr txBox="1"/>
          <p:nvPr/>
        </p:nvSpPr>
        <p:spPr>
          <a:xfrm>
            <a:off x="4491409" y="3876986"/>
            <a:ext cx="1538477" cy="276999"/>
          </a:xfrm>
          <a:prstGeom prst="rect">
            <a:avLst/>
          </a:prstGeom>
          <a:noFill/>
        </p:spPr>
        <p:txBody>
          <a:bodyPr wrap="square" rtlCol="0">
            <a:spAutoFit/>
          </a:bodyPr>
          <a:lstStyle/>
          <a:p>
            <a:r>
              <a:rPr lang="es-CO" sz="1200" dirty="0"/>
              <a:t>Código de seguridad</a:t>
            </a:r>
            <a:endParaRPr lang="es-CO" sz="1200" dirty="0">
              <a:solidFill>
                <a:srgbClr val="FF0000"/>
              </a:solidFill>
            </a:endParaRPr>
          </a:p>
        </p:txBody>
      </p:sp>
      <p:sp>
        <p:nvSpPr>
          <p:cNvPr id="67" name="Rectángulo 66">
            <a:extLst>
              <a:ext uri="{FF2B5EF4-FFF2-40B4-BE49-F238E27FC236}">
                <a16:creationId xmlns:a16="http://schemas.microsoft.com/office/drawing/2014/main" id="{6A2A6812-5A51-B321-F2D2-C63F47A065B9}"/>
              </a:ext>
            </a:extLst>
          </p:cNvPr>
          <p:cNvSpPr/>
          <p:nvPr/>
        </p:nvSpPr>
        <p:spPr>
          <a:xfrm>
            <a:off x="4618029" y="3519932"/>
            <a:ext cx="522152" cy="2513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lumMod val="65000"/>
                  </a:schemeClr>
                </a:solidFill>
              </a:rPr>
              <a:t>Mes</a:t>
            </a:r>
          </a:p>
        </p:txBody>
      </p:sp>
      <p:sp>
        <p:nvSpPr>
          <p:cNvPr id="68" name="Rectángulo 67">
            <a:extLst>
              <a:ext uri="{FF2B5EF4-FFF2-40B4-BE49-F238E27FC236}">
                <a16:creationId xmlns:a16="http://schemas.microsoft.com/office/drawing/2014/main" id="{F0EDE238-4D36-7AFA-C0A9-B19CD5B99C37}"/>
              </a:ext>
            </a:extLst>
          </p:cNvPr>
          <p:cNvSpPr/>
          <p:nvPr/>
        </p:nvSpPr>
        <p:spPr>
          <a:xfrm>
            <a:off x="5341206" y="3519932"/>
            <a:ext cx="522152" cy="2513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lumMod val="65000"/>
                  </a:schemeClr>
                </a:solidFill>
              </a:rPr>
              <a:t>Año</a:t>
            </a:r>
          </a:p>
        </p:txBody>
      </p:sp>
      <p:sp>
        <p:nvSpPr>
          <p:cNvPr id="69" name="Rectángulo 68">
            <a:extLst>
              <a:ext uri="{FF2B5EF4-FFF2-40B4-BE49-F238E27FC236}">
                <a16:creationId xmlns:a16="http://schemas.microsoft.com/office/drawing/2014/main" id="{69E69350-22EC-5526-5C8C-4902B69704B6}"/>
              </a:ext>
            </a:extLst>
          </p:cNvPr>
          <p:cNvSpPr/>
          <p:nvPr/>
        </p:nvSpPr>
        <p:spPr>
          <a:xfrm>
            <a:off x="4618028" y="4237850"/>
            <a:ext cx="1049341" cy="1967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lumMod val="65000"/>
                  </a:schemeClr>
                </a:solidFill>
              </a:rPr>
              <a:t>Tres dígitos</a:t>
            </a:r>
          </a:p>
        </p:txBody>
      </p:sp>
      <p:cxnSp>
        <p:nvCxnSpPr>
          <p:cNvPr id="71" name="Conector recto de flecha 70">
            <a:extLst>
              <a:ext uri="{FF2B5EF4-FFF2-40B4-BE49-F238E27FC236}">
                <a16:creationId xmlns:a16="http://schemas.microsoft.com/office/drawing/2014/main" id="{5A629B6F-B0D5-4210-8A6D-4DFC00DE2713}"/>
              </a:ext>
            </a:extLst>
          </p:cNvPr>
          <p:cNvCxnSpPr>
            <a:cxnSpLocks/>
            <a:stCxn id="3" idx="3"/>
            <a:endCxn id="74" idx="1"/>
          </p:cNvCxnSpPr>
          <p:nvPr/>
        </p:nvCxnSpPr>
        <p:spPr>
          <a:xfrm>
            <a:off x="7001113" y="3460377"/>
            <a:ext cx="444703" cy="22782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4" name="CuadroTexto 73">
            <a:extLst>
              <a:ext uri="{FF2B5EF4-FFF2-40B4-BE49-F238E27FC236}">
                <a16:creationId xmlns:a16="http://schemas.microsoft.com/office/drawing/2014/main" id="{1C2EB472-1614-AF7D-F564-9C595616E39C}"/>
              </a:ext>
            </a:extLst>
          </p:cNvPr>
          <p:cNvSpPr txBox="1"/>
          <p:nvPr/>
        </p:nvSpPr>
        <p:spPr>
          <a:xfrm>
            <a:off x="7445816" y="5276912"/>
            <a:ext cx="2471907" cy="923330"/>
          </a:xfrm>
          <a:prstGeom prst="rect">
            <a:avLst/>
          </a:prstGeom>
          <a:noFill/>
        </p:spPr>
        <p:txBody>
          <a:bodyPr wrap="square" rtlCol="0">
            <a:spAutoFit/>
          </a:bodyPr>
          <a:lstStyle/>
          <a:p>
            <a:r>
              <a:rPr lang="es-CO" dirty="0"/>
              <a:t>Este sería el ejemplo básico para el formulario de pago.</a:t>
            </a:r>
          </a:p>
        </p:txBody>
      </p:sp>
      <p:sp>
        <p:nvSpPr>
          <p:cNvPr id="76" name="CuadroTexto 75">
            <a:extLst>
              <a:ext uri="{FF2B5EF4-FFF2-40B4-BE49-F238E27FC236}">
                <a16:creationId xmlns:a16="http://schemas.microsoft.com/office/drawing/2014/main" id="{6D6073FF-2FD3-3E20-E2CC-6166C77D3546}"/>
              </a:ext>
            </a:extLst>
          </p:cNvPr>
          <p:cNvSpPr txBox="1"/>
          <p:nvPr/>
        </p:nvSpPr>
        <p:spPr>
          <a:xfrm flipH="1">
            <a:off x="4764650" y="1918516"/>
            <a:ext cx="1547250" cy="369332"/>
          </a:xfrm>
          <a:prstGeom prst="rect">
            <a:avLst/>
          </a:prstGeom>
          <a:noFill/>
          <a:ln>
            <a:solidFill>
              <a:schemeClr val="bg1"/>
            </a:solidFill>
          </a:ln>
        </p:spPr>
        <p:txBody>
          <a:bodyPr wrap="square" rtlCol="0">
            <a:spAutoFit/>
          </a:bodyPr>
          <a:lstStyle/>
          <a:p>
            <a:r>
              <a:rPr lang="es-CO" b="1" dirty="0"/>
              <a:t>Datos de pago</a:t>
            </a:r>
          </a:p>
        </p:txBody>
      </p:sp>
    </p:spTree>
    <p:extLst>
      <p:ext uri="{BB962C8B-B14F-4D97-AF65-F5344CB8AC3E}">
        <p14:creationId xmlns:p14="http://schemas.microsoft.com/office/powerpoint/2010/main" val="1932344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706</TotalTime>
  <Words>1233</Words>
  <Application>Microsoft Office PowerPoint</Application>
  <PresentationFormat>Panorámica</PresentationFormat>
  <Paragraphs>152</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Aharoni</vt:lpstr>
      <vt:lpstr>Calibri</vt:lpstr>
      <vt:lpstr>Calibri Light</vt:lpstr>
      <vt:lpstr>Retrospección</vt:lpstr>
      <vt:lpstr>App Sillex</vt:lpstr>
      <vt:lpstr>LOGO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Gonzalo01</dc:creator>
  <cp:lastModifiedBy>SENA</cp:lastModifiedBy>
  <cp:revision>9</cp:revision>
  <dcterms:created xsi:type="dcterms:W3CDTF">2023-07-22T13:57:00Z</dcterms:created>
  <dcterms:modified xsi:type="dcterms:W3CDTF">2023-07-24T15:36:47Z</dcterms:modified>
</cp:coreProperties>
</file>