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5.png" ContentType="image/png"/>
  <Override PartName="/ppt/media/image6.wmf" ContentType="image/x-wmf"/>
  <Override PartName="/ppt/media/image5.wmf" ContentType="image/x-wmf"/>
  <Override PartName="/ppt/media/image4.wmf" ContentType="image/x-wmf"/>
  <Override PartName="/ppt/media/image3.wmf" ContentType="image/x-wmf"/>
  <Override PartName="/ppt/media/image1.wmf" ContentType="image/x-wmf"/>
  <Override PartName="/ppt/media/image2.wmf" ContentType="image/x-wmf"/>
  <Override PartName="/ppt/media/image7.wmf" ContentType="image/x-wmf"/>
  <Override PartName="/ppt/media/image8.wmf" ContentType="image/x-wmf"/>
  <Override PartName="/ppt/media/image9.wmf" ContentType="image/x-wmf"/>
  <Override PartName="/ppt/media/image21.wmf" ContentType="image/x-wmf"/>
  <Override PartName="/ppt/media/image20.wmf" ContentType="image/x-wmf"/>
  <Override PartName="/ppt/media/image19.wmf" ContentType="image/x-wmf"/>
  <Override PartName="/ppt/media/image18.wmf" ContentType="image/x-wmf"/>
  <Override PartName="/ppt/media/image17.wmf" ContentType="image/x-wmf"/>
  <Override PartName="/ppt/media/image16.wmf" ContentType="image/x-wmf"/>
  <Override PartName="/ppt/media/image10.wmf" ContentType="image/x-wmf"/>
  <Override PartName="/ppt/media/image11.wmf" ContentType="image/x-wmf"/>
  <Override PartName="/ppt/media/image12.wmf" ContentType="image/x-wmf"/>
  <Override PartName="/ppt/media/image13.wmf" ContentType="image/x-wmf"/>
  <Override PartName="/ppt/media/image14.wmf" ContentType="image/x-wmf"/>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25.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080" cy="114444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609480" y="1604520"/>
            <a:ext cx="1097208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4.wmf"/><Relationship Id="rId2" Type="http://schemas.openxmlformats.org/officeDocument/2006/relationships/image" Target="../media/image5.wmf"/><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6.wmf"/><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7.wmf"/><Relationship Id="rId2" Type="http://schemas.openxmlformats.org/officeDocument/2006/relationships/image" Target="../media/image8.wmf"/><Relationship Id="rId3" Type="http://schemas.openxmlformats.org/officeDocument/2006/relationships/image" Target="../media/image9.wmf"/><Relationship Id="rId4"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0.wmf"/><Relationship Id="rId2" Type="http://schemas.openxmlformats.org/officeDocument/2006/relationships/image" Target="../media/image11.wmf"/><Relationship Id="rId3" Type="http://schemas.openxmlformats.org/officeDocument/2006/relationships/image" Target="../media/image12.wmf"/><Relationship Id="rId4"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3.wmf"/><Relationship Id="rId2" Type="http://schemas.openxmlformats.org/officeDocument/2006/relationships/image" Target="../media/image14.wmf"/><Relationship Id="rId3"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wmf"/><Relationship Id="rId3" Type="http://schemas.openxmlformats.org/officeDocument/2006/relationships/image" Target="../media/image17.wmf"/><Relationship Id="rId4" Type="http://schemas.openxmlformats.org/officeDocument/2006/relationships/image" Target="../media/image18.wmf"/><Relationship Id="rId5"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9.wmf"/><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20.wmf"/><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21.wmf"/><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wmf"/><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2.wmf"/><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3.wmf"/><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1523880" y="1122480"/>
            <a:ext cx="9142920" cy="2386440"/>
          </a:xfrm>
          <a:prstGeom prst="rect">
            <a:avLst/>
          </a:prstGeom>
          <a:noFill/>
          <a:ln>
            <a:noFill/>
          </a:ln>
        </p:spPr>
        <p:style>
          <a:lnRef idx="0"/>
          <a:fillRef idx="0"/>
          <a:effectRef idx="0"/>
          <a:fontRef idx="minor"/>
        </p:style>
        <p:txBody>
          <a:bodyPr lIns="90000" rIns="90000" tIns="45000" bIns="45000" anchor="b">
            <a:normAutofit/>
          </a:bodyPr>
          <a:p>
            <a:pPr algn="ctr">
              <a:lnSpc>
                <a:spcPct val="90000"/>
              </a:lnSpc>
            </a:pPr>
            <a:r>
              <a:rPr b="0" lang="en-US" sz="6000" spc="-1" strike="noStrike">
                <a:solidFill>
                  <a:srgbClr val="000000"/>
                </a:solidFill>
                <a:latin typeface="Calibri Light"/>
                <a:ea typeface="DejaVu Sans"/>
              </a:rPr>
              <a:t>Introduction to Basic Statistics and Probability Theory</a:t>
            </a:r>
            <a:endParaRPr b="0" lang="en-US" sz="6000" spc="-1" strike="noStrike">
              <a:latin typeface="Arial"/>
            </a:endParaRPr>
          </a:p>
        </p:txBody>
      </p:sp>
      <p:sp>
        <p:nvSpPr>
          <p:cNvPr id="77" name="CustomShape 2"/>
          <p:cNvSpPr/>
          <p:nvPr/>
        </p:nvSpPr>
        <p:spPr>
          <a:xfrm>
            <a:off x="1523880" y="3602160"/>
            <a:ext cx="9142920" cy="1654560"/>
          </a:xfrm>
          <a:prstGeom prst="rect">
            <a:avLst/>
          </a:prstGeom>
          <a:noFill/>
          <a:ln>
            <a:noFill/>
          </a:ln>
        </p:spPr>
        <p:style>
          <a:lnRef idx="0"/>
          <a:fillRef idx="0"/>
          <a:effectRef idx="0"/>
          <a:fontRef idx="minor"/>
        </p:style>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ea typeface="DejaVu Sans"/>
              </a:rPr>
              <a:t>Marginal Probability Density Function</a:t>
            </a:r>
            <a:endParaRPr b="0" lang="en-US" sz="4400" spc="-1" strike="noStrike">
              <a:latin typeface="Arial"/>
            </a:endParaRPr>
          </a:p>
        </p:txBody>
      </p:sp>
      <p:sp>
        <p:nvSpPr>
          <p:cNvPr id="98"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In relation to </a:t>
            </a:r>
            <a:r>
              <a:rPr b="0" i="1" lang="en-US" sz="2800" spc="-1" strike="noStrike">
                <a:solidFill>
                  <a:srgbClr val="000000"/>
                </a:solidFill>
                <a:latin typeface="Calibri"/>
                <a:ea typeface="DejaVu Sans"/>
              </a:rPr>
              <a:t>f </a:t>
            </a:r>
            <a:r>
              <a:rPr b="0" lang="en-US" sz="2800" spc="-1" strike="noStrike">
                <a:solidFill>
                  <a:srgbClr val="000000"/>
                </a:solidFill>
                <a:latin typeface="Calibri"/>
                <a:ea typeface="DejaVu Sans"/>
              </a:rPr>
              <a:t>(</a:t>
            </a:r>
            <a:r>
              <a:rPr b="0" i="1" lang="en-US" sz="2800" spc="-1" strike="noStrike">
                <a:solidFill>
                  <a:srgbClr val="000000"/>
                </a:solidFill>
                <a:latin typeface="Calibri"/>
                <a:ea typeface="DejaVu Sans"/>
              </a:rPr>
              <a:t>x</a:t>
            </a:r>
            <a:r>
              <a:rPr b="0" lang="en-US" sz="2800" spc="-1" strike="noStrike">
                <a:solidFill>
                  <a:srgbClr val="000000"/>
                </a:solidFill>
                <a:latin typeface="Calibri"/>
                <a:ea typeface="DejaVu Sans"/>
              </a:rPr>
              <a:t>, </a:t>
            </a:r>
            <a:r>
              <a:rPr b="0" i="1" lang="en-US" sz="2800" spc="-1" strike="noStrike">
                <a:solidFill>
                  <a:srgbClr val="000000"/>
                </a:solidFill>
                <a:latin typeface="Calibri"/>
                <a:ea typeface="DejaVu Sans"/>
              </a:rPr>
              <a:t>y</a:t>
            </a:r>
            <a:r>
              <a:rPr b="0" lang="en-US" sz="2800" spc="-1" strike="noStrike">
                <a:solidFill>
                  <a:srgbClr val="000000"/>
                </a:solidFill>
                <a:latin typeface="Calibri"/>
                <a:ea typeface="DejaVu Sans"/>
              </a:rPr>
              <a:t>), </a:t>
            </a:r>
            <a:r>
              <a:rPr b="0" i="1" lang="en-US" sz="2800" spc="-1" strike="noStrike">
                <a:solidFill>
                  <a:srgbClr val="000000"/>
                </a:solidFill>
                <a:latin typeface="Calibri"/>
                <a:ea typeface="DejaVu Sans"/>
              </a:rPr>
              <a:t>f </a:t>
            </a:r>
            <a:r>
              <a:rPr b="0" lang="en-US" sz="2800" spc="-1" strike="noStrike">
                <a:solidFill>
                  <a:srgbClr val="000000"/>
                </a:solidFill>
                <a:latin typeface="Calibri"/>
                <a:ea typeface="DejaVu Sans"/>
              </a:rPr>
              <a:t>(</a:t>
            </a:r>
            <a:r>
              <a:rPr b="0" i="1" lang="en-US" sz="2800" spc="-1" strike="noStrike">
                <a:solidFill>
                  <a:srgbClr val="000000"/>
                </a:solidFill>
                <a:latin typeface="Calibri"/>
                <a:ea typeface="DejaVu Sans"/>
              </a:rPr>
              <a:t>x</a:t>
            </a:r>
            <a:r>
              <a:rPr b="0" lang="en-US" sz="2800" spc="-1" strike="noStrike">
                <a:solidFill>
                  <a:srgbClr val="000000"/>
                </a:solidFill>
                <a:latin typeface="Calibri"/>
                <a:ea typeface="DejaVu Sans"/>
              </a:rPr>
              <a:t>) and </a:t>
            </a:r>
            <a:r>
              <a:rPr b="0" i="1" lang="en-US" sz="2800" spc="-1" strike="noStrike">
                <a:solidFill>
                  <a:srgbClr val="000000"/>
                </a:solidFill>
                <a:latin typeface="Calibri"/>
                <a:ea typeface="DejaVu Sans"/>
              </a:rPr>
              <a:t>f </a:t>
            </a:r>
            <a:r>
              <a:rPr b="0" lang="en-US" sz="2800" spc="-1" strike="noStrike">
                <a:solidFill>
                  <a:srgbClr val="000000"/>
                </a:solidFill>
                <a:latin typeface="Calibri"/>
                <a:ea typeface="DejaVu Sans"/>
              </a:rPr>
              <a:t>(</a:t>
            </a:r>
            <a:r>
              <a:rPr b="0" i="1" lang="en-US" sz="2800" spc="-1" strike="noStrike">
                <a:solidFill>
                  <a:srgbClr val="000000"/>
                </a:solidFill>
                <a:latin typeface="Calibri"/>
                <a:ea typeface="DejaVu Sans"/>
              </a:rPr>
              <a:t>y</a:t>
            </a:r>
            <a:r>
              <a:rPr b="0" lang="en-US" sz="2800" spc="-1" strike="noStrike">
                <a:solidFill>
                  <a:srgbClr val="000000"/>
                </a:solidFill>
                <a:latin typeface="Calibri"/>
                <a:ea typeface="DejaVu Sans"/>
              </a:rPr>
              <a:t>) are called </a:t>
            </a:r>
            <a:r>
              <a:rPr b="1" lang="en-US" sz="2800" spc="-1" strike="noStrike">
                <a:solidFill>
                  <a:srgbClr val="000000"/>
                </a:solidFill>
                <a:latin typeface="Calibri"/>
                <a:ea typeface="DejaVu Sans"/>
              </a:rPr>
              <a:t>individual, </a:t>
            </a:r>
            <a:r>
              <a:rPr b="0" lang="en-US" sz="2800" spc="-1" strike="noStrike">
                <a:solidFill>
                  <a:srgbClr val="000000"/>
                </a:solidFill>
                <a:latin typeface="Calibri"/>
                <a:ea typeface="DejaVu Sans"/>
              </a:rPr>
              <a:t>or </a:t>
            </a:r>
            <a:r>
              <a:rPr b="1" lang="en-US" sz="2800" spc="-1" strike="noStrike">
                <a:solidFill>
                  <a:srgbClr val="000000"/>
                </a:solidFill>
                <a:latin typeface="Calibri"/>
                <a:ea typeface="DejaVu Sans"/>
              </a:rPr>
              <a:t>marginal, </a:t>
            </a:r>
            <a:r>
              <a:rPr b="0" lang="en-US" sz="2800" spc="-1" strike="noStrike">
                <a:solidFill>
                  <a:srgbClr val="000000"/>
                </a:solidFill>
                <a:latin typeface="Calibri"/>
                <a:ea typeface="DejaVu Sans"/>
              </a:rPr>
              <a:t>probability density functions.</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Calculate the marginal PDF of y=3 and y=6 in the example above.</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p:txBody>
      </p:sp>
      <p:pic>
        <p:nvPicPr>
          <p:cNvPr id="99" name="Picture 3" descr=""/>
          <p:cNvPicPr/>
          <p:nvPr/>
        </p:nvPicPr>
        <p:blipFill>
          <a:blip r:embed="rId1"/>
          <a:stretch/>
        </p:blipFill>
        <p:spPr>
          <a:xfrm>
            <a:off x="2497320" y="2655720"/>
            <a:ext cx="5981400" cy="1545120"/>
          </a:xfrm>
          <a:prstGeom prst="rect">
            <a:avLst/>
          </a:prstGeom>
          <a:ln>
            <a:noFill/>
          </a:ln>
        </p:spPr>
      </p:pic>
      <p:pic>
        <p:nvPicPr>
          <p:cNvPr id="100" name="Picture 5" descr=""/>
          <p:cNvPicPr/>
          <p:nvPr/>
        </p:nvPicPr>
        <p:blipFill>
          <a:blip r:embed="rId2"/>
          <a:stretch/>
        </p:blipFill>
        <p:spPr>
          <a:xfrm>
            <a:off x="2497320" y="4780080"/>
            <a:ext cx="6969240" cy="1252440"/>
          </a:xfrm>
          <a:prstGeom prst="rect">
            <a:avLst/>
          </a:prstGeom>
          <a:ln>
            <a:noFill/>
          </a:ln>
        </p:spPr>
      </p:pic>
    </p:spTree>
  </p:cSld>
  <p:timing>
    <p:tnLst>
      <p:par>
        <p:cTn id="19" dur="indefinite" restart="never" nodeType="tmRoot">
          <p:childTnLst>
            <p:seq>
              <p:cTn id="20" dur="indefinite" nodeType="mainSeq">
                <p:childTnLst>
                  <p:par>
                    <p:cTn id="21" fill="hold">
                      <p:stCondLst>
                        <p:cond delay="indefinite"/>
                      </p:stCondLst>
                      <p:childTnLst>
                        <p:par>
                          <p:cTn id="22" fill="hold">
                            <p:stCondLst>
                              <p:cond delay="0"/>
                            </p:stCondLst>
                            <p:childTnLst>
                              <p:par>
                                <p:cTn id="23" nodeType="clickEffect" fill="hold" presetClass="entr" presetID="1">
                                  <p:stCondLst>
                                    <p:cond delay="0"/>
                                  </p:stCondLst>
                                  <p:childTnLst>
                                    <p:set>
                                      <p:cBhvr>
                                        <p:cTn id="24"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776160" y="0"/>
            <a:ext cx="10514520" cy="132444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3600" spc="-1" strike="noStrike">
                <a:solidFill>
                  <a:srgbClr val="000000"/>
                </a:solidFill>
                <a:latin typeface="Calibri Light"/>
                <a:ea typeface="DejaVu Sans"/>
              </a:rPr>
              <a:t>Conditional PDF and statistical independence</a:t>
            </a:r>
            <a:endParaRPr b="0" lang="en-US" sz="3600" spc="-1" strike="noStrike">
              <a:latin typeface="Arial"/>
            </a:endParaRPr>
          </a:p>
        </p:txBody>
      </p:sp>
      <p:sp>
        <p:nvSpPr>
          <p:cNvPr id="102" name="CustomShape 2"/>
          <p:cNvSpPr/>
          <p:nvPr/>
        </p:nvSpPr>
        <p:spPr>
          <a:xfrm>
            <a:off x="776160" y="1005840"/>
            <a:ext cx="10514520" cy="4350240"/>
          </a:xfrm>
          <a:prstGeom prst="rect">
            <a:avLst/>
          </a:prstGeom>
          <a:noFill/>
          <a:ln>
            <a:noFill/>
          </a:ln>
        </p:spPr>
        <p:style>
          <a:lnRef idx="0"/>
          <a:fillRef idx="0"/>
          <a:effectRef idx="0"/>
          <a:fontRef idx="minor"/>
        </p:style>
        <p:txBody>
          <a:bodyPr lIns="90000" rIns="90000" tIns="45000" bIns="45000"/>
          <a:p>
            <a:pPr marL="228600" indent="-227520">
              <a:lnSpc>
                <a:spcPct val="90000"/>
              </a:lnSpc>
              <a:spcBef>
                <a:spcPts val="1001"/>
              </a:spcBef>
              <a:buClr>
                <a:srgbClr val="000000"/>
              </a:buClr>
              <a:buFont typeface="Arial"/>
              <a:buChar char="•"/>
            </a:pPr>
            <a:r>
              <a:rPr b="0" lang="en-US" sz="2400" spc="-1" strike="noStrike">
                <a:solidFill>
                  <a:srgbClr val="000000"/>
                </a:solidFill>
                <a:latin typeface="Calibri"/>
                <a:ea typeface="DejaVu Sans"/>
              </a:rPr>
              <a:t>In regression analysis we are often interested in studying the behavior of one variable conditional upon the values of another variable(s). This can be done by considering the conditional PDF. The function</a:t>
            </a:r>
            <a:endParaRPr b="0" lang="en-US" sz="2400" spc="-1" strike="noStrike">
              <a:latin typeface="Arial"/>
            </a:endParaRPr>
          </a:p>
          <a:p>
            <a:pPr>
              <a:lnSpc>
                <a:spcPct val="90000"/>
              </a:lnSpc>
              <a:spcBef>
                <a:spcPts val="1001"/>
              </a:spcBef>
            </a:pPr>
            <a:r>
              <a:rPr b="0" i="1" lang="en-US" sz="2400" spc="-1" strike="noStrike">
                <a:solidFill>
                  <a:srgbClr val="000000"/>
                </a:solidFill>
                <a:latin typeface="Calibri"/>
                <a:ea typeface="DejaVu Sans"/>
              </a:rPr>
              <a:t>	</a:t>
            </a:r>
            <a:r>
              <a:rPr b="0" i="1" lang="en-US" sz="2400" spc="-1" strike="noStrike">
                <a:solidFill>
                  <a:srgbClr val="000000"/>
                </a:solidFill>
                <a:latin typeface="Calibri"/>
                <a:ea typeface="DejaVu Sans"/>
              </a:rPr>
              <a:t>	</a:t>
            </a:r>
            <a:r>
              <a:rPr b="0" i="1" lang="en-US" sz="2400" spc="-1" strike="noStrike">
                <a:solidFill>
                  <a:srgbClr val="000000"/>
                </a:solidFill>
                <a:latin typeface="Calibri"/>
                <a:ea typeface="DejaVu Sans"/>
              </a:rPr>
              <a:t>	</a:t>
            </a:r>
            <a:r>
              <a:rPr b="0" i="1" lang="en-US" sz="2400" spc="-1" strike="noStrike">
                <a:solidFill>
                  <a:srgbClr val="000000"/>
                </a:solidFill>
                <a:latin typeface="Calibri"/>
                <a:ea typeface="DejaVu Sans"/>
              </a:rPr>
              <a:t>f </a:t>
            </a:r>
            <a:r>
              <a:rPr b="0" lang="en-US" sz="2400" spc="-1" strike="noStrike">
                <a:solidFill>
                  <a:srgbClr val="000000"/>
                </a:solidFill>
                <a:latin typeface="Calibri"/>
                <a:ea typeface="DejaVu Sans"/>
              </a:rPr>
              <a:t>(</a:t>
            </a:r>
            <a:r>
              <a:rPr b="0" i="1" lang="en-US" sz="2400" spc="-1" strike="noStrike">
                <a:solidFill>
                  <a:srgbClr val="000000"/>
                </a:solidFill>
                <a:latin typeface="Calibri"/>
                <a:ea typeface="DejaVu Sans"/>
              </a:rPr>
              <a:t>x </a:t>
            </a:r>
            <a:r>
              <a:rPr b="0" lang="en-US" sz="2400" spc="-1" strike="noStrike">
                <a:solidFill>
                  <a:srgbClr val="000000"/>
                </a:solidFill>
                <a:latin typeface="Calibri"/>
                <a:ea typeface="DejaVu Sans"/>
              </a:rPr>
              <a:t>| </a:t>
            </a:r>
            <a:r>
              <a:rPr b="0" i="1" lang="en-US" sz="2400" spc="-1" strike="noStrike">
                <a:solidFill>
                  <a:srgbClr val="000000"/>
                </a:solidFill>
                <a:latin typeface="Calibri"/>
                <a:ea typeface="DejaVu Sans"/>
              </a:rPr>
              <a:t>y</a:t>
            </a:r>
            <a:r>
              <a:rPr b="0" lang="en-US" sz="2400" spc="-1" strike="noStrike">
                <a:solidFill>
                  <a:srgbClr val="000000"/>
                </a:solidFill>
                <a:latin typeface="Calibri"/>
                <a:ea typeface="DejaVu Sans"/>
              </a:rPr>
              <a:t>) = </a:t>
            </a:r>
            <a:r>
              <a:rPr b="0" i="1" lang="en-US" sz="2400" spc="-1" strike="noStrike">
                <a:solidFill>
                  <a:srgbClr val="000000"/>
                </a:solidFill>
                <a:latin typeface="Calibri"/>
                <a:ea typeface="DejaVu Sans"/>
              </a:rPr>
              <a:t>P</a:t>
            </a:r>
            <a:r>
              <a:rPr b="0" lang="en-US" sz="2400" spc="-1" strike="noStrike">
                <a:solidFill>
                  <a:srgbClr val="000000"/>
                </a:solidFill>
                <a:latin typeface="Calibri"/>
                <a:ea typeface="DejaVu Sans"/>
              </a:rPr>
              <a:t>(</a:t>
            </a:r>
            <a:r>
              <a:rPr b="0" i="1" lang="en-US" sz="2400" spc="-1" strike="noStrike">
                <a:solidFill>
                  <a:srgbClr val="000000"/>
                </a:solidFill>
                <a:latin typeface="Calibri"/>
                <a:ea typeface="DejaVu Sans"/>
              </a:rPr>
              <a:t>X </a:t>
            </a:r>
            <a:r>
              <a:rPr b="0" lang="en-US" sz="2400" spc="-1" strike="noStrike">
                <a:solidFill>
                  <a:srgbClr val="000000"/>
                </a:solidFill>
                <a:latin typeface="Calibri"/>
                <a:ea typeface="DejaVu Sans"/>
              </a:rPr>
              <a:t>= </a:t>
            </a:r>
            <a:r>
              <a:rPr b="0" i="1" lang="en-US" sz="2400" spc="-1" strike="noStrike">
                <a:solidFill>
                  <a:srgbClr val="000000"/>
                </a:solidFill>
                <a:latin typeface="Calibri"/>
                <a:ea typeface="DejaVu Sans"/>
              </a:rPr>
              <a:t>x </a:t>
            </a:r>
            <a:r>
              <a:rPr b="0" lang="en-US" sz="2400" spc="-1" strike="noStrike">
                <a:solidFill>
                  <a:srgbClr val="000000"/>
                </a:solidFill>
                <a:latin typeface="Calibri"/>
                <a:ea typeface="DejaVu Sans"/>
              </a:rPr>
              <a:t>| </a:t>
            </a:r>
            <a:r>
              <a:rPr b="0" i="1" lang="en-US" sz="2400" spc="-1" strike="noStrike">
                <a:solidFill>
                  <a:srgbClr val="000000"/>
                </a:solidFill>
                <a:latin typeface="Calibri"/>
                <a:ea typeface="DejaVu Sans"/>
              </a:rPr>
              <a:t>Y </a:t>
            </a:r>
            <a:r>
              <a:rPr b="0" lang="en-US" sz="2400" spc="-1" strike="noStrike">
                <a:solidFill>
                  <a:srgbClr val="000000"/>
                </a:solidFill>
                <a:latin typeface="Calibri"/>
                <a:ea typeface="DejaVu Sans"/>
              </a:rPr>
              <a:t>= </a:t>
            </a:r>
            <a:r>
              <a:rPr b="0" i="1" lang="en-US" sz="2400" spc="-1" strike="noStrike">
                <a:solidFill>
                  <a:srgbClr val="000000"/>
                </a:solidFill>
                <a:latin typeface="Calibri"/>
                <a:ea typeface="DejaVu Sans"/>
              </a:rPr>
              <a:t>y</a:t>
            </a:r>
            <a:r>
              <a:rPr b="0" lang="en-US" sz="2400" spc="-1" strike="noStrike">
                <a:solidFill>
                  <a:srgbClr val="000000"/>
                </a:solidFill>
                <a:latin typeface="Calibri"/>
                <a:ea typeface="DejaVu Sans"/>
              </a:rPr>
              <a:t>)</a:t>
            </a:r>
            <a:endParaRPr b="0" lang="en-US" sz="2400" spc="-1" strike="noStrike">
              <a:latin typeface="Arial"/>
            </a:endParaRPr>
          </a:p>
          <a:p>
            <a:pPr>
              <a:lnSpc>
                <a:spcPct val="90000"/>
              </a:lnSpc>
              <a:spcBef>
                <a:spcPts val="1001"/>
              </a:spcBef>
            </a:pPr>
            <a:r>
              <a:rPr b="0" lang="en-US" sz="2400" spc="-1" strike="noStrike">
                <a:solidFill>
                  <a:srgbClr val="000000"/>
                </a:solidFill>
                <a:latin typeface="Calibri"/>
                <a:ea typeface="DejaVu Sans"/>
              </a:rPr>
              <a:t>	</a:t>
            </a:r>
            <a:r>
              <a:rPr b="0" lang="en-US" sz="2400" spc="-1" strike="noStrike">
                <a:solidFill>
                  <a:srgbClr val="000000"/>
                </a:solidFill>
                <a:latin typeface="Calibri"/>
                <a:ea typeface="DejaVu Sans"/>
              </a:rPr>
              <a:t>is known as the </a:t>
            </a:r>
            <a:r>
              <a:rPr b="1" lang="en-US" sz="2400" spc="-1" strike="noStrike">
                <a:solidFill>
                  <a:srgbClr val="000000"/>
                </a:solidFill>
                <a:latin typeface="Calibri"/>
                <a:ea typeface="DejaVu Sans"/>
              </a:rPr>
              <a:t>conditional PDF </a:t>
            </a:r>
            <a:r>
              <a:rPr b="0" lang="en-US" sz="2400" spc="-1" strike="noStrike">
                <a:solidFill>
                  <a:srgbClr val="000000"/>
                </a:solidFill>
                <a:latin typeface="Calibri"/>
                <a:ea typeface="DejaVu Sans"/>
              </a:rPr>
              <a:t>of </a:t>
            </a:r>
            <a:r>
              <a:rPr b="0" i="1" lang="en-US" sz="2400" spc="-1" strike="noStrike">
                <a:solidFill>
                  <a:srgbClr val="000000"/>
                </a:solidFill>
                <a:latin typeface="Calibri"/>
                <a:ea typeface="DejaVu Sans"/>
              </a:rPr>
              <a:t>X</a:t>
            </a:r>
            <a:r>
              <a:rPr b="0" lang="en-US" sz="2400" spc="-1" strike="noStrike">
                <a:solidFill>
                  <a:srgbClr val="000000"/>
                </a:solidFill>
                <a:latin typeface="Calibri"/>
                <a:ea typeface="DejaVu Sans"/>
              </a:rPr>
              <a:t>; it gives the probability that </a:t>
            </a:r>
            <a:r>
              <a:rPr b="0" lang="en-US" sz="2400" spc="-1" strike="noStrike">
                <a:solidFill>
                  <a:srgbClr val="000000"/>
                </a:solidFill>
                <a:latin typeface="Calibri"/>
                <a:ea typeface="DejaVu Sans"/>
              </a:rPr>
              <a:t>	</a:t>
            </a:r>
            <a:r>
              <a:rPr b="0" i="1" lang="en-US" sz="2400" spc="-1" strike="noStrike">
                <a:solidFill>
                  <a:srgbClr val="000000"/>
                </a:solidFill>
                <a:latin typeface="Calibri"/>
                <a:ea typeface="DejaVu Sans"/>
              </a:rPr>
              <a:t>X </a:t>
            </a:r>
            <a:r>
              <a:rPr b="0" lang="en-US" sz="2400" spc="-1" strike="noStrike">
                <a:solidFill>
                  <a:srgbClr val="000000"/>
                </a:solidFill>
                <a:latin typeface="Calibri"/>
                <a:ea typeface="DejaVu Sans"/>
              </a:rPr>
              <a:t>takes on the value of </a:t>
            </a:r>
            <a:r>
              <a:rPr b="0" i="1" lang="en-US" sz="2400" spc="-1" strike="noStrike">
                <a:solidFill>
                  <a:srgbClr val="000000"/>
                </a:solidFill>
                <a:latin typeface="Calibri"/>
                <a:ea typeface="DejaVu Sans"/>
              </a:rPr>
              <a:t>x </a:t>
            </a:r>
            <a:r>
              <a:rPr b="0" lang="en-US" sz="2400" spc="-1" strike="noStrike">
                <a:solidFill>
                  <a:srgbClr val="000000"/>
                </a:solidFill>
                <a:latin typeface="Calibri"/>
                <a:ea typeface="DejaVu Sans"/>
              </a:rPr>
              <a:t>given that </a:t>
            </a:r>
            <a:r>
              <a:rPr b="0" i="1" lang="en-US" sz="2400" spc="-1" strike="noStrike">
                <a:solidFill>
                  <a:srgbClr val="000000"/>
                </a:solidFill>
                <a:latin typeface="Calibri"/>
                <a:ea typeface="DejaVu Sans"/>
              </a:rPr>
              <a:t>Y </a:t>
            </a:r>
            <a:r>
              <a:rPr b="0" lang="en-US" sz="2400" spc="-1" strike="noStrike">
                <a:solidFill>
                  <a:srgbClr val="000000"/>
                </a:solidFill>
                <a:latin typeface="Calibri"/>
                <a:ea typeface="DejaVu Sans"/>
              </a:rPr>
              <a:t>has assumed the value </a:t>
            </a:r>
            <a:r>
              <a:rPr b="0" i="1" lang="en-US" sz="2400" spc="-1" strike="noStrike">
                <a:solidFill>
                  <a:srgbClr val="000000"/>
                </a:solidFill>
                <a:latin typeface="Calibri"/>
                <a:ea typeface="DejaVu Sans"/>
              </a:rPr>
              <a:t>y. </a:t>
            </a:r>
            <a:r>
              <a:rPr b="0" i="1" lang="en-US" sz="2400" spc="-1" strike="noStrike">
                <a:solidFill>
                  <a:srgbClr val="000000"/>
                </a:solidFill>
                <a:latin typeface="Calibri"/>
                <a:ea typeface="DejaVu Sans"/>
              </a:rPr>
              <a:t>	</a:t>
            </a:r>
            <a:endParaRPr b="0" lang="en-US" sz="2400" spc="-1" strike="noStrike">
              <a:latin typeface="Arial"/>
            </a:endParaRPr>
          </a:p>
          <a:p>
            <a:pPr>
              <a:lnSpc>
                <a:spcPct val="90000"/>
              </a:lnSpc>
              <a:spcBef>
                <a:spcPts val="1001"/>
              </a:spcBef>
            </a:pPr>
            <a:r>
              <a:rPr b="0" lang="en-US" sz="2400" spc="-1" strike="noStrike">
                <a:solidFill>
                  <a:srgbClr val="000000"/>
                </a:solidFill>
                <a:latin typeface="Calibri"/>
                <a:ea typeface="DejaVu Sans"/>
              </a:rPr>
              <a:t>Similarly, </a:t>
            </a:r>
            <a:r>
              <a:rPr b="0" lang="en-US" sz="2400" spc="-1" strike="noStrike">
                <a:solidFill>
                  <a:srgbClr val="000000"/>
                </a:solidFill>
                <a:latin typeface="Calibri"/>
                <a:ea typeface="DejaVu Sans"/>
              </a:rPr>
              <a:t>	</a:t>
            </a:r>
            <a:r>
              <a:rPr b="0" lang="en-US" sz="2400" spc="-1" strike="noStrike">
                <a:solidFill>
                  <a:srgbClr val="000000"/>
                </a:solidFill>
                <a:latin typeface="Calibri"/>
                <a:ea typeface="DejaVu Sans"/>
              </a:rPr>
              <a:t>	</a:t>
            </a:r>
            <a:r>
              <a:rPr b="0" i="1" lang="en-US" sz="2400" spc="-1" strike="noStrike">
                <a:solidFill>
                  <a:srgbClr val="000000"/>
                </a:solidFill>
                <a:latin typeface="Calibri"/>
                <a:ea typeface="DejaVu Sans"/>
              </a:rPr>
              <a:t>f </a:t>
            </a:r>
            <a:r>
              <a:rPr b="0" lang="en-US" sz="2400" spc="-1" strike="noStrike">
                <a:solidFill>
                  <a:srgbClr val="000000"/>
                </a:solidFill>
                <a:latin typeface="Calibri"/>
                <a:ea typeface="DejaVu Sans"/>
              </a:rPr>
              <a:t>(</a:t>
            </a:r>
            <a:r>
              <a:rPr b="0" i="1" lang="en-US" sz="2400" spc="-1" strike="noStrike">
                <a:solidFill>
                  <a:srgbClr val="000000"/>
                </a:solidFill>
                <a:latin typeface="Calibri"/>
                <a:ea typeface="DejaVu Sans"/>
              </a:rPr>
              <a:t>y </a:t>
            </a:r>
            <a:r>
              <a:rPr b="0" lang="en-US" sz="2400" spc="-1" strike="noStrike">
                <a:solidFill>
                  <a:srgbClr val="000000"/>
                </a:solidFill>
                <a:latin typeface="Calibri"/>
                <a:ea typeface="DejaVu Sans"/>
              </a:rPr>
              <a:t>| </a:t>
            </a:r>
            <a:r>
              <a:rPr b="0" i="1" lang="en-US" sz="2400" spc="-1" strike="noStrike">
                <a:solidFill>
                  <a:srgbClr val="000000"/>
                </a:solidFill>
                <a:latin typeface="Calibri"/>
                <a:ea typeface="DejaVu Sans"/>
              </a:rPr>
              <a:t>x</a:t>
            </a:r>
            <a:r>
              <a:rPr b="0" lang="en-US" sz="2400" spc="-1" strike="noStrike">
                <a:solidFill>
                  <a:srgbClr val="000000"/>
                </a:solidFill>
                <a:latin typeface="Calibri"/>
                <a:ea typeface="DejaVu Sans"/>
              </a:rPr>
              <a:t>) = </a:t>
            </a:r>
            <a:r>
              <a:rPr b="0" i="1" lang="en-US" sz="2400" spc="-1" strike="noStrike">
                <a:solidFill>
                  <a:srgbClr val="000000"/>
                </a:solidFill>
                <a:latin typeface="Calibri"/>
                <a:ea typeface="DejaVu Sans"/>
              </a:rPr>
              <a:t>P</a:t>
            </a:r>
            <a:r>
              <a:rPr b="0" lang="en-US" sz="2400" spc="-1" strike="noStrike">
                <a:solidFill>
                  <a:srgbClr val="000000"/>
                </a:solidFill>
                <a:latin typeface="Calibri"/>
                <a:ea typeface="DejaVu Sans"/>
              </a:rPr>
              <a:t>(</a:t>
            </a:r>
            <a:r>
              <a:rPr b="0" i="1" lang="en-US" sz="2400" spc="-1" strike="noStrike">
                <a:solidFill>
                  <a:srgbClr val="000000"/>
                </a:solidFill>
                <a:latin typeface="Calibri"/>
                <a:ea typeface="DejaVu Sans"/>
              </a:rPr>
              <a:t>Y </a:t>
            </a:r>
            <a:r>
              <a:rPr b="0" lang="en-US" sz="2400" spc="-1" strike="noStrike">
                <a:solidFill>
                  <a:srgbClr val="000000"/>
                </a:solidFill>
                <a:latin typeface="Calibri"/>
                <a:ea typeface="DejaVu Sans"/>
              </a:rPr>
              <a:t>= </a:t>
            </a:r>
            <a:r>
              <a:rPr b="0" i="1" lang="en-US" sz="2400" spc="-1" strike="noStrike">
                <a:solidFill>
                  <a:srgbClr val="000000"/>
                </a:solidFill>
                <a:latin typeface="Calibri"/>
                <a:ea typeface="DejaVu Sans"/>
              </a:rPr>
              <a:t>y </a:t>
            </a:r>
            <a:r>
              <a:rPr b="0" lang="en-US" sz="2400" spc="-1" strike="noStrike">
                <a:solidFill>
                  <a:srgbClr val="000000"/>
                </a:solidFill>
                <a:latin typeface="Calibri"/>
                <a:ea typeface="DejaVu Sans"/>
              </a:rPr>
              <a:t>| </a:t>
            </a:r>
            <a:r>
              <a:rPr b="0" i="1" lang="en-US" sz="2400" spc="-1" strike="noStrike">
                <a:solidFill>
                  <a:srgbClr val="000000"/>
                </a:solidFill>
                <a:latin typeface="Calibri"/>
                <a:ea typeface="DejaVu Sans"/>
              </a:rPr>
              <a:t>X </a:t>
            </a:r>
            <a:r>
              <a:rPr b="0" lang="en-US" sz="2400" spc="-1" strike="noStrike">
                <a:solidFill>
                  <a:srgbClr val="000000"/>
                </a:solidFill>
                <a:latin typeface="Calibri"/>
                <a:ea typeface="DejaVu Sans"/>
              </a:rPr>
              <a:t>= </a:t>
            </a:r>
            <a:r>
              <a:rPr b="0" i="1" lang="en-US" sz="2400" spc="-1" strike="noStrike">
                <a:solidFill>
                  <a:srgbClr val="000000"/>
                </a:solidFill>
                <a:latin typeface="Calibri"/>
                <a:ea typeface="DejaVu Sans"/>
              </a:rPr>
              <a:t>x</a:t>
            </a:r>
            <a:r>
              <a:rPr b="0" lang="en-US" sz="2400" spc="-1" strike="noStrike">
                <a:solidFill>
                  <a:srgbClr val="000000"/>
                </a:solidFill>
                <a:latin typeface="Calibri"/>
                <a:ea typeface="DejaVu Sans"/>
              </a:rPr>
              <a:t>)</a:t>
            </a:r>
            <a:endParaRPr b="0" lang="en-US" sz="2400" spc="-1" strike="noStrike">
              <a:latin typeface="Arial"/>
            </a:endParaRPr>
          </a:p>
          <a:p>
            <a:pPr>
              <a:lnSpc>
                <a:spcPct val="90000"/>
              </a:lnSpc>
              <a:spcBef>
                <a:spcPts val="1001"/>
              </a:spcBef>
            </a:pPr>
            <a:endParaRPr b="0" lang="en-US" sz="2400" spc="-1" strike="noStrike">
              <a:latin typeface="Arial"/>
            </a:endParaRPr>
          </a:p>
          <a:p>
            <a:pPr>
              <a:lnSpc>
                <a:spcPct val="90000"/>
              </a:lnSpc>
              <a:spcBef>
                <a:spcPts val="1001"/>
              </a:spcBef>
            </a:pPr>
            <a:r>
              <a:rPr b="0" lang="en-US" sz="2400" spc="-1" strike="noStrike">
                <a:solidFill>
                  <a:srgbClr val="000000"/>
                </a:solidFill>
                <a:latin typeface="Calibri"/>
                <a:ea typeface="DejaVu Sans"/>
              </a:rPr>
              <a:t>The conditional PDFs may be obtained as the ratio of joint distribution to marginal distribution:</a:t>
            </a:r>
            <a:endParaRPr b="0" lang="en-US" sz="2400" spc="-1" strike="noStrike">
              <a:latin typeface="Arial"/>
            </a:endParaRPr>
          </a:p>
          <a:p>
            <a:pPr>
              <a:lnSpc>
                <a:spcPct val="90000"/>
              </a:lnSpc>
              <a:spcBef>
                <a:spcPts val="1001"/>
              </a:spcBef>
            </a:pPr>
            <a:r>
              <a:rPr b="0" i="1" lang="en-US" sz="2400" spc="-1" strike="noStrike">
                <a:solidFill>
                  <a:srgbClr val="000000"/>
                </a:solidFill>
                <a:latin typeface="Calibri"/>
                <a:ea typeface="DejaVu Sans"/>
              </a:rPr>
              <a:t>	</a:t>
            </a:r>
            <a:r>
              <a:rPr b="0" i="1" lang="en-US" sz="2400" spc="-1" strike="noStrike">
                <a:solidFill>
                  <a:srgbClr val="000000"/>
                </a:solidFill>
                <a:latin typeface="Calibri"/>
                <a:ea typeface="DejaVu Sans"/>
              </a:rPr>
              <a:t>	</a:t>
            </a:r>
            <a:r>
              <a:rPr b="0" i="1" lang="en-US" sz="2400" spc="-1" strike="noStrike">
                <a:solidFill>
                  <a:srgbClr val="000000"/>
                </a:solidFill>
                <a:latin typeface="Calibri"/>
                <a:ea typeface="DejaVu Sans"/>
              </a:rPr>
              <a:t>	</a:t>
            </a:r>
            <a:r>
              <a:rPr b="0" i="1" lang="en-US" sz="2400" spc="-1" strike="noStrike">
                <a:solidFill>
                  <a:srgbClr val="000000"/>
                </a:solidFill>
                <a:latin typeface="Calibri"/>
                <a:ea typeface="DejaVu Sans"/>
              </a:rPr>
              <a:t>f </a:t>
            </a:r>
            <a:r>
              <a:rPr b="0" lang="en-US" sz="2400" spc="-1" strike="noStrike">
                <a:solidFill>
                  <a:srgbClr val="000000"/>
                </a:solidFill>
                <a:latin typeface="Calibri"/>
                <a:ea typeface="DejaVu Sans"/>
              </a:rPr>
              <a:t>(</a:t>
            </a:r>
            <a:r>
              <a:rPr b="0" i="1" lang="en-US" sz="2400" spc="-1" strike="noStrike">
                <a:solidFill>
                  <a:srgbClr val="000000"/>
                </a:solidFill>
                <a:latin typeface="Calibri"/>
                <a:ea typeface="DejaVu Sans"/>
              </a:rPr>
              <a:t>x </a:t>
            </a:r>
            <a:r>
              <a:rPr b="0" lang="en-US" sz="2400" spc="-1" strike="noStrike">
                <a:solidFill>
                  <a:srgbClr val="000000"/>
                </a:solidFill>
                <a:latin typeface="Calibri"/>
                <a:ea typeface="DejaVu Sans"/>
              </a:rPr>
              <a:t>| </a:t>
            </a:r>
            <a:r>
              <a:rPr b="0" i="1" lang="en-US" sz="2400" spc="-1" strike="noStrike">
                <a:solidFill>
                  <a:srgbClr val="000000"/>
                </a:solidFill>
                <a:latin typeface="Calibri"/>
                <a:ea typeface="DejaVu Sans"/>
              </a:rPr>
              <a:t>y</a:t>
            </a:r>
            <a:r>
              <a:rPr b="0" lang="en-US" sz="2400" spc="-1" strike="noStrike">
                <a:solidFill>
                  <a:srgbClr val="000000"/>
                </a:solidFill>
                <a:latin typeface="Calibri"/>
                <a:ea typeface="DejaVu Sans"/>
              </a:rPr>
              <a:t>) = </a:t>
            </a:r>
            <a:r>
              <a:rPr b="0" i="1" lang="en-US" sz="2400" spc="-1" strike="noStrike">
                <a:solidFill>
                  <a:srgbClr val="000000"/>
                </a:solidFill>
                <a:latin typeface="Calibri"/>
                <a:ea typeface="DejaVu Sans"/>
              </a:rPr>
              <a:t>f </a:t>
            </a:r>
            <a:r>
              <a:rPr b="0" lang="en-US" sz="2400" spc="-1" strike="noStrike">
                <a:solidFill>
                  <a:srgbClr val="000000"/>
                </a:solidFill>
                <a:latin typeface="Calibri"/>
                <a:ea typeface="DejaVu Sans"/>
              </a:rPr>
              <a:t>(</a:t>
            </a:r>
            <a:r>
              <a:rPr b="0" i="1" lang="en-US" sz="2400" spc="-1" strike="noStrike">
                <a:solidFill>
                  <a:srgbClr val="000000"/>
                </a:solidFill>
                <a:latin typeface="Calibri"/>
                <a:ea typeface="DejaVu Sans"/>
              </a:rPr>
              <a:t>x</a:t>
            </a:r>
            <a:r>
              <a:rPr b="0" lang="en-US" sz="2400" spc="-1" strike="noStrike">
                <a:solidFill>
                  <a:srgbClr val="000000"/>
                </a:solidFill>
                <a:latin typeface="Calibri"/>
                <a:ea typeface="DejaVu Sans"/>
              </a:rPr>
              <a:t>, </a:t>
            </a:r>
            <a:r>
              <a:rPr b="0" i="1" lang="en-US" sz="2400" spc="-1" strike="noStrike">
                <a:solidFill>
                  <a:srgbClr val="000000"/>
                </a:solidFill>
                <a:latin typeface="Calibri"/>
                <a:ea typeface="DejaVu Sans"/>
              </a:rPr>
              <a:t>y</a:t>
            </a:r>
            <a:r>
              <a:rPr b="0" lang="en-US" sz="2400" spc="-1" strike="noStrike">
                <a:solidFill>
                  <a:srgbClr val="000000"/>
                </a:solidFill>
                <a:latin typeface="Calibri"/>
                <a:ea typeface="DejaVu Sans"/>
              </a:rPr>
              <a:t>)/</a:t>
            </a:r>
            <a:r>
              <a:rPr b="0" i="1" lang="en-US" sz="2400" spc="-1" strike="noStrike">
                <a:solidFill>
                  <a:srgbClr val="000000"/>
                </a:solidFill>
                <a:latin typeface="Calibri"/>
                <a:ea typeface="DejaVu Sans"/>
              </a:rPr>
              <a:t>f </a:t>
            </a:r>
            <a:r>
              <a:rPr b="0" lang="en-US" sz="2400" spc="-1" strike="noStrike">
                <a:solidFill>
                  <a:srgbClr val="000000"/>
                </a:solidFill>
                <a:latin typeface="Calibri"/>
                <a:ea typeface="DejaVu Sans"/>
              </a:rPr>
              <a:t>(</a:t>
            </a:r>
            <a:r>
              <a:rPr b="0" i="1" lang="en-US" sz="2400" spc="-1" strike="noStrike">
                <a:solidFill>
                  <a:srgbClr val="000000"/>
                </a:solidFill>
                <a:latin typeface="Calibri"/>
                <a:ea typeface="DejaVu Sans"/>
              </a:rPr>
              <a:t>y</a:t>
            </a:r>
            <a:r>
              <a:rPr b="0" lang="en-US" sz="2400" spc="-1" strike="noStrike">
                <a:solidFill>
                  <a:srgbClr val="000000"/>
                </a:solidFill>
                <a:latin typeface="Calibri"/>
                <a:ea typeface="DejaVu Sans"/>
              </a:rPr>
              <a:t>)</a:t>
            </a:r>
            <a:endParaRPr b="0" lang="en-US" sz="2400" spc="-1" strike="noStrike">
              <a:latin typeface="Arial"/>
            </a:endParaRPr>
          </a:p>
          <a:p>
            <a:pPr>
              <a:lnSpc>
                <a:spcPct val="90000"/>
              </a:lnSpc>
              <a:spcBef>
                <a:spcPts val="1001"/>
              </a:spcBef>
            </a:pPr>
            <a:r>
              <a:rPr b="0" i="1" lang="en-US" sz="2400" spc="-1" strike="noStrike">
                <a:solidFill>
                  <a:srgbClr val="000000"/>
                </a:solidFill>
                <a:latin typeface="Calibri"/>
                <a:ea typeface="DejaVu Sans"/>
              </a:rPr>
              <a:t>	</a:t>
            </a:r>
            <a:r>
              <a:rPr b="0" i="1" lang="en-US" sz="2400" spc="-1" strike="noStrike">
                <a:solidFill>
                  <a:srgbClr val="000000"/>
                </a:solidFill>
                <a:latin typeface="Calibri"/>
                <a:ea typeface="DejaVu Sans"/>
              </a:rPr>
              <a:t>	</a:t>
            </a:r>
            <a:r>
              <a:rPr b="0" i="1" lang="en-US" sz="2400" spc="-1" strike="noStrike">
                <a:solidFill>
                  <a:srgbClr val="000000"/>
                </a:solidFill>
                <a:latin typeface="Calibri"/>
                <a:ea typeface="DejaVu Sans"/>
              </a:rPr>
              <a:t>	</a:t>
            </a:r>
            <a:r>
              <a:rPr b="0" i="1" lang="en-US" sz="2400" spc="-1" strike="noStrike">
                <a:solidFill>
                  <a:srgbClr val="000000"/>
                </a:solidFill>
                <a:latin typeface="Calibri"/>
                <a:ea typeface="DejaVu Sans"/>
              </a:rPr>
              <a:t>f </a:t>
            </a:r>
            <a:r>
              <a:rPr b="0" lang="en-US" sz="2400" spc="-1" strike="noStrike">
                <a:solidFill>
                  <a:srgbClr val="000000"/>
                </a:solidFill>
                <a:latin typeface="Calibri"/>
                <a:ea typeface="DejaVu Sans"/>
              </a:rPr>
              <a:t>(</a:t>
            </a:r>
            <a:r>
              <a:rPr b="0" i="1" lang="en-US" sz="2400" spc="-1" strike="noStrike">
                <a:solidFill>
                  <a:srgbClr val="000000"/>
                </a:solidFill>
                <a:latin typeface="Calibri"/>
                <a:ea typeface="DejaVu Sans"/>
              </a:rPr>
              <a:t>y </a:t>
            </a:r>
            <a:r>
              <a:rPr b="0" lang="en-US" sz="2400" spc="-1" strike="noStrike">
                <a:solidFill>
                  <a:srgbClr val="000000"/>
                </a:solidFill>
                <a:latin typeface="Calibri"/>
                <a:ea typeface="DejaVu Sans"/>
              </a:rPr>
              <a:t>| </a:t>
            </a:r>
            <a:r>
              <a:rPr b="0" i="1" lang="en-US" sz="2400" spc="-1" strike="noStrike">
                <a:solidFill>
                  <a:srgbClr val="000000"/>
                </a:solidFill>
                <a:latin typeface="Calibri"/>
                <a:ea typeface="DejaVu Sans"/>
              </a:rPr>
              <a:t>x</a:t>
            </a:r>
            <a:r>
              <a:rPr b="0" lang="en-US" sz="2400" spc="-1" strike="noStrike">
                <a:solidFill>
                  <a:srgbClr val="000000"/>
                </a:solidFill>
                <a:latin typeface="Calibri"/>
                <a:ea typeface="DejaVu Sans"/>
              </a:rPr>
              <a:t>) = </a:t>
            </a:r>
            <a:r>
              <a:rPr b="0" i="1" lang="en-US" sz="2400" spc="-1" strike="noStrike">
                <a:solidFill>
                  <a:srgbClr val="000000"/>
                </a:solidFill>
                <a:latin typeface="Calibri"/>
                <a:ea typeface="DejaVu Sans"/>
              </a:rPr>
              <a:t>f </a:t>
            </a:r>
            <a:r>
              <a:rPr b="0" lang="en-US" sz="2400" spc="-1" strike="noStrike">
                <a:solidFill>
                  <a:srgbClr val="000000"/>
                </a:solidFill>
                <a:latin typeface="Calibri"/>
                <a:ea typeface="DejaVu Sans"/>
              </a:rPr>
              <a:t>(</a:t>
            </a:r>
            <a:r>
              <a:rPr b="0" i="1" lang="en-US" sz="2400" spc="-1" strike="noStrike">
                <a:solidFill>
                  <a:srgbClr val="000000"/>
                </a:solidFill>
                <a:latin typeface="Calibri"/>
                <a:ea typeface="DejaVu Sans"/>
              </a:rPr>
              <a:t>x</a:t>
            </a:r>
            <a:r>
              <a:rPr b="0" lang="en-US" sz="2400" spc="-1" strike="noStrike">
                <a:solidFill>
                  <a:srgbClr val="000000"/>
                </a:solidFill>
                <a:latin typeface="Calibri"/>
                <a:ea typeface="DejaVu Sans"/>
              </a:rPr>
              <a:t>, </a:t>
            </a:r>
            <a:r>
              <a:rPr b="0" i="1" lang="en-US" sz="2400" spc="-1" strike="noStrike">
                <a:solidFill>
                  <a:srgbClr val="000000"/>
                </a:solidFill>
                <a:latin typeface="Calibri"/>
                <a:ea typeface="DejaVu Sans"/>
              </a:rPr>
              <a:t>y</a:t>
            </a:r>
            <a:r>
              <a:rPr b="0" lang="en-US" sz="2400" spc="-1" strike="noStrike">
                <a:solidFill>
                  <a:srgbClr val="000000"/>
                </a:solidFill>
                <a:latin typeface="Calibri"/>
                <a:ea typeface="DejaVu Sans"/>
              </a:rPr>
              <a:t>)/</a:t>
            </a:r>
            <a:r>
              <a:rPr b="0" i="1" lang="en-US" sz="2400" spc="-1" strike="noStrike">
                <a:solidFill>
                  <a:srgbClr val="000000"/>
                </a:solidFill>
                <a:latin typeface="Calibri"/>
                <a:ea typeface="DejaVu Sans"/>
              </a:rPr>
              <a:t>f </a:t>
            </a:r>
            <a:r>
              <a:rPr b="0" lang="en-US" sz="2400" spc="-1" strike="noStrike">
                <a:solidFill>
                  <a:srgbClr val="000000"/>
                </a:solidFill>
                <a:latin typeface="Calibri"/>
                <a:ea typeface="DejaVu Sans"/>
              </a:rPr>
              <a:t>(</a:t>
            </a:r>
            <a:r>
              <a:rPr b="0" i="1" lang="en-US" sz="2400" spc="-1" strike="noStrike">
                <a:solidFill>
                  <a:srgbClr val="000000"/>
                </a:solidFill>
                <a:latin typeface="Calibri"/>
                <a:ea typeface="DejaVu Sans"/>
              </a:rPr>
              <a:t>x</a:t>
            </a:r>
            <a:r>
              <a:rPr b="0" lang="en-US" sz="2400" spc="-1" strike="noStrike">
                <a:solidFill>
                  <a:srgbClr val="000000"/>
                </a:solidFill>
                <a:latin typeface="Calibri"/>
                <a:ea typeface="DejaVu Sans"/>
              </a:rPr>
              <a:t>)</a:t>
            </a:r>
            <a:endParaRPr b="0" lang="en-US" sz="2400" spc="-1" strike="noStrike">
              <a:latin typeface="Arial"/>
            </a:endParaRPr>
          </a:p>
          <a:p>
            <a:pPr marL="228600" indent="-227520">
              <a:lnSpc>
                <a:spcPct val="90000"/>
              </a:lnSpc>
              <a:spcBef>
                <a:spcPts val="1001"/>
              </a:spcBef>
              <a:buClr>
                <a:srgbClr val="000000"/>
              </a:buClr>
              <a:buFont typeface="Arial"/>
              <a:buChar char="•"/>
            </a:pPr>
            <a:r>
              <a:rPr b="0" lang="en-US" sz="2400" spc="-1" strike="noStrike">
                <a:solidFill>
                  <a:srgbClr val="000000"/>
                </a:solidFill>
                <a:latin typeface="Calibri"/>
                <a:ea typeface="DejaVu Sans"/>
              </a:rPr>
              <a:t>Statistical independence means:</a:t>
            </a:r>
            <a:endParaRPr b="0" lang="en-US" sz="2400" spc="-1" strike="noStrike">
              <a:latin typeface="Arial"/>
            </a:endParaRPr>
          </a:p>
          <a:p>
            <a:pPr>
              <a:lnSpc>
                <a:spcPct val="90000"/>
              </a:lnSpc>
              <a:spcBef>
                <a:spcPts val="1001"/>
              </a:spcBef>
            </a:pPr>
            <a:r>
              <a:rPr b="0" i="1" lang="en-US" sz="2400" spc="-1" strike="noStrike">
                <a:solidFill>
                  <a:srgbClr val="000000"/>
                </a:solidFill>
                <a:latin typeface="Calibri"/>
                <a:ea typeface="DejaVu Sans"/>
              </a:rPr>
              <a:t>	</a:t>
            </a:r>
            <a:r>
              <a:rPr b="0" i="1" lang="en-US" sz="2400" spc="-1" strike="noStrike">
                <a:solidFill>
                  <a:srgbClr val="000000"/>
                </a:solidFill>
                <a:latin typeface="Calibri"/>
                <a:ea typeface="DejaVu Sans"/>
              </a:rPr>
              <a:t>	</a:t>
            </a:r>
            <a:r>
              <a:rPr b="0" i="1" lang="en-US" sz="2400" spc="-1" strike="noStrike">
                <a:solidFill>
                  <a:srgbClr val="000000"/>
                </a:solidFill>
                <a:latin typeface="Calibri"/>
                <a:ea typeface="DejaVu Sans"/>
              </a:rPr>
              <a:t>	</a:t>
            </a:r>
            <a:r>
              <a:rPr b="0" i="1" lang="en-US" sz="2400" spc="-1" strike="noStrike">
                <a:solidFill>
                  <a:srgbClr val="000000"/>
                </a:solidFill>
                <a:latin typeface="Calibri"/>
                <a:ea typeface="DejaVu Sans"/>
              </a:rPr>
              <a:t>f </a:t>
            </a:r>
            <a:r>
              <a:rPr b="0" lang="en-US" sz="2400" spc="-1" strike="noStrike">
                <a:solidFill>
                  <a:srgbClr val="000000"/>
                </a:solidFill>
                <a:latin typeface="Calibri"/>
                <a:ea typeface="DejaVu Sans"/>
              </a:rPr>
              <a:t>(</a:t>
            </a:r>
            <a:r>
              <a:rPr b="0" i="1" lang="en-US" sz="2400" spc="-1" strike="noStrike">
                <a:solidFill>
                  <a:srgbClr val="000000"/>
                </a:solidFill>
                <a:latin typeface="Calibri"/>
                <a:ea typeface="DejaVu Sans"/>
              </a:rPr>
              <a:t>x</a:t>
            </a:r>
            <a:r>
              <a:rPr b="0" lang="en-US" sz="2400" spc="-1" strike="noStrike">
                <a:solidFill>
                  <a:srgbClr val="000000"/>
                </a:solidFill>
                <a:latin typeface="Calibri"/>
                <a:ea typeface="DejaVu Sans"/>
              </a:rPr>
              <a:t>, </a:t>
            </a:r>
            <a:r>
              <a:rPr b="0" i="1" lang="en-US" sz="2400" spc="-1" strike="noStrike">
                <a:solidFill>
                  <a:srgbClr val="000000"/>
                </a:solidFill>
                <a:latin typeface="Calibri"/>
                <a:ea typeface="DejaVu Sans"/>
              </a:rPr>
              <a:t>y</a:t>
            </a:r>
            <a:r>
              <a:rPr b="0" lang="en-US" sz="2400" spc="-1" strike="noStrike">
                <a:solidFill>
                  <a:srgbClr val="000000"/>
                </a:solidFill>
                <a:latin typeface="Calibri"/>
                <a:ea typeface="DejaVu Sans"/>
              </a:rPr>
              <a:t>) = </a:t>
            </a:r>
            <a:r>
              <a:rPr b="0" i="1" lang="en-US" sz="2400" spc="-1" strike="noStrike">
                <a:solidFill>
                  <a:srgbClr val="000000"/>
                </a:solidFill>
                <a:latin typeface="Calibri"/>
                <a:ea typeface="DejaVu Sans"/>
              </a:rPr>
              <a:t>f </a:t>
            </a:r>
            <a:r>
              <a:rPr b="0" lang="en-US" sz="2400" spc="-1" strike="noStrike">
                <a:solidFill>
                  <a:srgbClr val="000000"/>
                </a:solidFill>
                <a:latin typeface="Calibri"/>
                <a:ea typeface="DejaVu Sans"/>
              </a:rPr>
              <a:t>(</a:t>
            </a:r>
            <a:r>
              <a:rPr b="0" i="1" lang="en-US" sz="2400" spc="-1" strike="noStrike">
                <a:solidFill>
                  <a:srgbClr val="000000"/>
                </a:solidFill>
                <a:latin typeface="Calibri"/>
                <a:ea typeface="DejaVu Sans"/>
              </a:rPr>
              <a:t>x</a:t>
            </a:r>
            <a:r>
              <a:rPr b="0" lang="en-US" sz="2400" spc="-1" strike="noStrike">
                <a:solidFill>
                  <a:srgbClr val="000000"/>
                </a:solidFill>
                <a:latin typeface="Calibri"/>
                <a:ea typeface="DejaVu Sans"/>
              </a:rPr>
              <a:t>) </a:t>
            </a:r>
            <a:r>
              <a:rPr b="0" i="1" lang="en-US" sz="2400" spc="-1" strike="noStrike">
                <a:solidFill>
                  <a:srgbClr val="000000"/>
                </a:solidFill>
                <a:latin typeface="Calibri"/>
                <a:ea typeface="DejaVu Sans"/>
              </a:rPr>
              <a:t>f </a:t>
            </a:r>
            <a:r>
              <a:rPr b="0" lang="en-US" sz="2400" spc="-1" strike="noStrike">
                <a:solidFill>
                  <a:srgbClr val="000000"/>
                </a:solidFill>
                <a:latin typeface="Calibri"/>
                <a:ea typeface="DejaVu Sans"/>
              </a:rPr>
              <a:t>(</a:t>
            </a:r>
            <a:r>
              <a:rPr b="0" i="1" lang="en-US" sz="2400" spc="-1" strike="noStrike">
                <a:solidFill>
                  <a:srgbClr val="000000"/>
                </a:solidFill>
                <a:latin typeface="Calibri"/>
                <a:ea typeface="DejaVu Sans"/>
              </a:rPr>
              <a:t>y</a:t>
            </a:r>
            <a:r>
              <a:rPr b="0" lang="en-US" sz="2400" spc="-1" strike="noStrike">
                <a:solidFill>
                  <a:srgbClr val="000000"/>
                </a:solidFill>
                <a:latin typeface="Calibri"/>
                <a:ea typeface="DejaVu Sans"/>
              </a:rPr>
              <a:t>)</a:t>
            </a:r>
            <a:endParaRPr b="0" lang="en-US" sz="24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Expectation and variance</a:t>
            </a:r>
            <a:endParaRPr b="0" lang="en-US" sz="4400" spc="-1" strike="noStrike">
              <a:latin typeface="Arial"/>
            </a:endParaRPr>
          </a:p>
        </p:txBody>
      </p:sp>
      <p:sp>
        <p:nvSpPr>
          <p:cNvPr id="104" name="CustomShape 2"/>
          <p:cNvSpPr/>
          <p:nvPr/>
        </p:nvSpPr>
        <p:spPr>
          <a:xfrm>
            <a:off x="774720" y="1452600"/>
            <a:ext cx="10514520" cy="435024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We often like to describe distribution by their characteristics. These include, the weighted average middle of the distribution and the spread. The best way to look at these numbers is using expected value and variance, respectively.</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Expected value: The expected value of a discrete rv </a:t>
            </a:r>
            <a:r>
              <a:rPr b="0" i="1" lang="en-US" sz="2800" spc="-1" strike="noStrike">
                <a:solidFill>
                  <a:srgbClr val="000000"/>
                </a:solidFill>
                <a:latin typeface="Calibri"/>
                <a:ea typeface="DejaVu Sans"/>
              </a:rPr>
              <a:t>X, </a:t>
            </a:r>
            <a:r>
              <a:rPr b="0" lang="en-US" sz="2800" spc="-1" strike="noStrike">
                <a:solidFill>
                  <a:srgbClr val="000000"/>
                </a:solidFill>
                <a:latin typeface="Calibri"/>
                <a:ea typeface="DejaVu Sans"/>
              </a:rPr>
              <a:t>denoted by </a:t>
            </a:r>
            <a:r>
              <a:rPr b="0" i="1" lang="en-US" sz="2800" spc="-1" strike="noStrike">
                <a:solidFill>
                  <a:srgbClr val="000000"/>
                </a:solidFill>
                <a:latin typeface="Calibri"/>
                <a:ea typeface="DejaVu Sans"/>
              </a:rPr>
              <a:t>E</a:t>
            </a:r>
            <a:r>
              <a:rPr b="0" lang="en-US" sz="2800" spc="-1" strike="noStrike">
                <a:solidFill>
                  <a:srgbClr val="000000"/>
                </a:solidFill>
                <a:latin typeface="Calibri"/>
                <a:ea typeface="DejaVu Sans"/>
              </a:rPr>
              <a:t>(</a:t>
            </a:r>
            <a:r>
              <a:rPr b="0" i="1" lang="en-US" sz="2800" spc="-1" strike="noStrike">
                <a:solidFill>
                  <a:srgbClr val="000000"/>
                </a:solidFill>
                <a:latin typeface="Calibri"/>
                <a:ea typeface="DejaVu Sans"/>
              </a:rPr>
              <a:t>X</a:t>
            </a:r>
            <a:r>
              <a:rPr b="0" lang="en-US" sz="2800" spc="-1" strike="noStrike">
                <a:solidFill>
                  <a:srgbClr val="000000"/>
                </a:solidFill>
                <a:latin typeface="Calibri"/>
                <a:ea typeface="DejaVu Sans"/>
              </a:rPr>
              <a:t>), is defined as follows:</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For a sample, the expected value is estimated by the mean.</a:t>
            </a:r>
            <a:endParaRPr b="0" lang="en-US" sz="2800" spc="-1" strike="noStrike">
              <a:latin typeface="Arial"/>
            </a:endParaRPr>
          </a:p>
        </p:txBody>
      </p:sp>
      <p:pic>
        <p:nvPicPr>
          <p:cNvPr id="105" name="Picture 3" descr=""/>
          <p:cNvPicPr/>
          <p:nvPr/>
        </p:nvPicPr>
        <p:blipFill>
          <a:blip r:embed="rId1"/>
          <a:stretch/>
        </p:blipFill>
        <p:spPr>
          <a:xfrm>
            <a:off x="1358280" y="3735000"/>
            <a:ext cx="8814600" cy="1309680"/>
          </a:xfrm>
          <a:prstGeom prst="rect">
            <a:avLst/>
          </a:prstGeom>
          <a:ln>
            <a:noFill/>
          </a:ln>
        </p:spPr>
      </p:pic>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Variance</a:t>
            </a:r>
            <a:endParaRPr b="0" lang="en-US" sz="4400" spc="-1" strike="noStrike">
              <a:latin typeface="Arial"/>
            </a:endParaRPr>
          </a:p>
        </p:txBody>
      </p:sp>
      <p:sp>
        <p:nvSpPr>
          <p:cNvPr id="107" name="CustomShape 2"/>
          <p:cNvSpPr/>
          <p:nvPr/>
        </p:nvSpPr>
        <p:spPr>
          <a:xfrm>
            <a:off x="838080" y="1418400"/>
            <a:ext cx="10514520" cy="4350240"/>
          </a:xfrm>
          <a:prstGeom prst="rect">
            <a:avLst/>
          </a:prstGeom>
          <a:noFill/>
          <a:ln>
            <a:noFill/>
          </a:ln>
        </p:spPr>
        <p:style>
          <a:lnRef idx="0"/>
          <a:fillRef idx="0"/>
          <a:effectRef idx="0"/>
          <a:fontRef idx="minor"/>
        </p:style>
        <p:txBody>
          <a:bodyPr lIns="90000" rIns="90000" tIns="45000" bIns="45000"/>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Measures the spread of the random variable around the mean. Assume the mean is mu. Then, variance:</a:t>
            </a:r>
            <a:endParaRPr b="0" lang="en-US" sz="2800" spc="-1" strike="noStrike">
              <a:latin typeface="Arial"/>
            </a:endParaRPr>
          </a:p>
          <a:p>
            <a:pPr>
              <a:lnSpc>
                <a:spcPct val="90000"/>
              </a:lnSpc>
              <a:spcBef>
                <a:spcPts val="1001"/>
              </a:spcBef>
            </a:pPr>
            <a:endParaRPr b="0" lang="en-US" sz="2800" spc="-1" strike="noStrike">
              <a:latin typeface="Arial"/>
            </a:endParaRPr>
          </a:p>
          <a:p>
            <a:pPr marL="228600" indent="-227520">
              <a:lnSpc>
                <a:spcPct val="90000"/>
              </a:lnSpc>
              <a:spcBef>
                <a:spcPts val="1001"/>
              </a:spcBef>
              <a:buClr>
                <a:srgbClr val="000000"/>
              </a:buClr>
              <a:buFont typeface="Arial"/>
              <a:buChar char="•"/>
            </a:pPr>
            <a:r>
              <a:rPr b="0" i="1" lang="en-US" sz="2800" spc="-1" strike="noStrike">
                <a:solidFill>
                  <a:srgbClr val="000000"/>
                </a:solidFill>
                <a:latin typeface="Calibri"/>
                <a:ea typeface="DejaVu Sans"/>
              </a:rPr>
              <a:t>σ  (</a:t>
            </a:r>
            <a:r>
              <a:rPr b="0" lang="en-US" sz="2800" spc="-1" strike="noStrike">
                <a:solidFill>
                  <a:srgbClr val="000000"/>
                </a:solidFill>
                <a:latin typeface="Calibri"/>
                <a:ea typeface="DejaVu Sans"/>
              </a:rPr>
              <a:t>Sigma</a:t>
            </a:r>
            <a:r>
              <a:rPr b="0" lang="en-US" sz="2800" spc="-1" strike="noStrike">
                <a:solidFill>
                  <a:srgbClr val="000000"/>
                </a:solidFill>
                <a:latin typeface="Calibri"/>
                <a:ea typeface="SimHei"/>
              </a:rPr>
              <a:t>) refers to square root of variance and is called standard deviation.</a:t>
            </a:r>
            <a:endParaRPr b="0" lang="en-US" sz="2800" spc="-1" strike="noStrike">
              <a:latin typeface="Arial"/>
            </a:endParaRPr>
          </a:p>
          <a:p>
            <a:pPr>
              <a:lnSpc>
                <a:spcPct val="90000"/>
              </a:lnSpc>
              <a:spcBef>
                <a:spcPts val="1001"/>
              </a:spcBef>
            </a:pPr>
            <a:endParaRPr b="0" lang="en-US" sz="2800" spc="-1" strike="noStrike">
              <a:latin typeface="Arial"/>
            </a:endParaRPr>
          </a:p>
        </p:txBody>
      </p:sp>
      <p:grpSp>
        <p:nvGrpSpPr>
          <p:cNvPr id="108" name="Group 3"/>
          <p:cNvGrpSpPr/>
          <p:nvPr/>
        </p:nvGrpSpPr>
        <p:grpSpPr>
          <a:xfrm>
            <a:off x="2603880" y="2196000"/>
            <a:ext cx="6404040" cy="716400"/>
            <a:chOff x="2603880" y="2196000"/>
            <a:chExt cx="6404040" cy="716400"/>
          </a:xfrm>
        </p:grpSpPr>
        <p:pic>
          <p:nvPicPr>
            <p:cNvPr id="109" name="Picture 3" descr=""/>
            <p:cNvPicPr/>
            <p:nvPr/>
          </p:nvPicPr>
          <p:blipFill>
            <a:blip r:embed="rId1"/>
            <a:stretch/>
          </p:blipFill>
          <p:spPr>
            <a:xfrm>
              <a:off x="2603880" y="2271240"/>
              <a:ext cx="3982320" cy="552600"/>
            </a:xfrm>
            <a:prstGeom prst="rect">
              <a:avLst/>
            </a:prstGeom>
            <a:ln>
              <a:noFill/>
            </a:ln>
          </p:spPr>
        </p:pic>
        <p:pic>
          <p:nvPicPr>
            <p:cNvPr id="110" name="Picture 4" descr=""/>
            <p:cNvPicPr/>
            <p:nvPr/>
          </p:nvPicPr>
          <p:blipFill>
            <a:blip r:embed="rId2"/>
            <a:stretch/>
          </p:blipFill>
          <p:spPr>
            <a:xfrm>
              <a:off x="6498360" y="2196000"/>
              <a:ext cx="2509560" cy="716400"/>
            </a:xfrm>
            <a:prstGeom prst="rect">
              <a:avLst/>
            </a:prstGeom>
            <a:ln>
              <a:noFill/>
            </a:ln>
          </p:spPr>
        </p:pic>
      </p:grpSp>
      <p:sp>
        <p:nvSpPr>
          <p:cNvPr id="111" name="CustomShape 4"/>
          <p:cNvSpPr/>
          <p:nvPr/>
        </p:nvSpPr>
        <p:spPr>
          <a:xfrm>
            <a:off x="976680" y="3799080"/>
            <a:ext cx="8965440" cy="91260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Ex: WAP to calculate the mean and variance of x and y variables in the previous example. Set the program up as a function that takes values of the random variable and the probability distribution as arrays, which returns mean and variance. </a:t>
            </a:r>
            <a:endParaRPr b="0" lang="en-US" sz="1800" spc="-1" strike="noStrike">
              <a:latin typeface="Arial"/>
            </a:endParaRPr>
          </a:p>
        </p:txBody>
      </p:sp>
      <p:pic>
        <p:nvPicPr>
          <p:cNvPr id="112" name="Picture 7" descr=""/>
          <p:cNvPicPr/>
          <p:nvPr/>
        </p:nvPicPr>
        <p:blipFill>
          <a:blip r:embed="rId3"/>
          <a:stretch/>
        </p:blipFill>
        <p:spPr>
          <a:xfrm>
            <a:off x="3383280" y="4986000"/>
            <a:ext cx="4930920" cy="1872000"/>
          </a:xfrm>
          <a:prstGeom prst="rect">
            <a:avLst/>
          </a:prstGeom>
          <a:ln>
            <a:noFill/>
          </a:ln>
        </p:spPr>
      </p:pic>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Covariance and correlation – both measure how two values move together</a:t>
            </a:r>
            <a:endParaRPr b="0" lang="en-US" sz="4400" spc="-1" strike="noStrike">
              <a:latin typeface="Arial"/>
            </a:endParaRPr>
          </a:p>
        </p:txBody>
      </p:sp>
      <p:sp>
        <p:nvSpPr>
          <p:cNvPr id="114"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Covariance: Let </a:t>
            </a:r>
            <a:r>
              <a:rPr b="0" i="1" lang="en-US" sz="2800" spc="-1" strike="noStrike">
                <a:solidFill>
                  <a:srgbClr val="000000"/>
                </a:solidFill>
                <a:latin typeface="Calibri"/>
                <a:ea typeface="DejaVu Sans"/>
              </a:rPr>
              <a:t>X </a:t>
            </a:r>
            <a:r>
              <a:rPr b="0" lang="en-US" sz="2800" spc="-1" strike="noStrike">
                <a:solidFill>
                  <a:srgbClr val="000000"/>
                </a:solidFill>
                <a:latin typeface="Calibri"/>
                <a:ea typeface="DejaVu Sans"/>
              </a:rPr>
              <a:t>and </a:t>
            </a:r>
            <a:r>
              <a:rPr b="0" i="1" lang="en-US" sz="2800" spc="-1" strike="noStrike">
                <a:solidFill>
                  <a:srgbClr val="000000"/>
                </a:solidFill>
                <a:latin typeface="Calibri"/>
                <a:ea typeface="DejaVu Sans"/>
              </a:rPr>
              <a:t>Y </a:t>
            </a:r>
            <a:r>
              <a:rPr b="0" lang="en-US" sz="2800" spc="-1" strike="noStrike">
                <a:solidFill>
                  <a:srgbClr val="000000"/>
                </a:solidFill>
                <a:latin typeface="Calibri"/>
                <a:ea typeface="DejaVu Sans"/>
              </a:rPr>
              <a:t>be two rv’s with means </a:t>
            </a:r>
            <a:r>
              <a:rPr b="0" i="1" lang="en-US" sz="2800" spc="-1" strike="noStrike">
                <a:solidFill>
                  <a:srgbClr val="000000"/>
                </a:solidFill>
                <a:latin typeface="Calibri"/>
                <a:ea typeface="DejaVu Sans"/>
              </a:rPr>
              <a:t>μ</a:t>
            </a:r>
            <a:r>
              <a:rPr b="0" i="1" lang="en-US" sz="2800" spc="-1" strike="noStrike" baseline="-25000">
                <a:solidFill>
                  <a:srgbClr val="000000"/>
                </a:solidFill>
                <a:latin typeface="Calibri"/>
                <a:ea typeface="DejaVu Sans"/>
              </a:rPr>
              <a:t>x</a:t>
            </a:r>
            <a:r>
              <a:rPr b="0" i="1"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and </a:t>
            </a:r>
            <a:r>
              <a:rPr b="0" i="1" lang="en-US" sz="2800" spc="-1" strike="noStrike">
                <a:solidFill>
                  <a:srgbClr val="000000"/>
                </a:solidFill>
                <a:latin typeface="Calibri"/>
                <a:ea typeface="DejaVu Sans"/>
              </a:rPr>
              <a:t>μ</a:t>
            </a:r>
            <a:r>
              <a:rPr b="0" i="1" lang="en-US" sz="2800" spc="-1" strike="noStrike" baseline="-25000">
                <a:solidFill>
                  <a:srgbClr val="000000"/>
                </a:solidFill>
                <a:latin typeface="Calibri"/>
                <a:ea typeface="DejaVu Sans"/>
              </a:rPr>
              <a:t>y</a:t>
            </a:r>
            <a:r>
              <a:rPr b="0" lang="en-US" sz="2800" spc="-1" strike="noStrike">
                <a:solidFill>
                  <a:srgbClr val="000000"/>
                </a:solidFill>
                <a:latin typeface="Calibri"/>
                <a:ea typeface="DejaVu Sans"/>
              </a:rPr>
              <a:t>, respectively. Then the </a:t>
            </a:r>
            <a:r>
              <a:rPr b="1" lang="en-US" sz="2800" spc="-1" strike="noStrike">
                <a:solidFill>
                  <a:srgbClr val="000000"/>
                </a:solidFill>
                <a:latin typeface="Calibri"/>
                <a:ea typeface="DejaVu Sans"/>
              </a:rPr>
              <a:t>covariance </a:t>
            </a:r>
            <a:r>
              <a:rPr b="0" lang="en-US" sz="2800" spc="-1" strike="noStrike">
                <a:solidFill>
                  <a:srgbClr val="000000"/>
                </a:solidFill>
                <a:latin typeface="Calibri"/>
                <a:ea typeface="DejaVu Sans"/>
              </a:rPr>
              <a:t>between the two variables is defined as</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Correlation: The (population) correlation coefficient </a:t>
            </a:r>
            <a:r>
              <a:rPr b="0" i="1" lang="en-US" sz="2800" spc="-1" strike="noStrike">
                <a:solidFill>
                  <a:srgbClr val="000000"/>
                </a:solidFill>
                <a:latin typeface="Calibri"/>
                <a:ea typeface="DejaVu Sans"/>
              </a:rPr>
              <a:t>ρ </a:t>
            </a:r>
            <a:r>
              <a:rPr b="0" lang="en-US" sz="2800" spc="-1" strike="noStrike">
                <a:solidFill>
                  <a:srgbClr val="000000"/>
                </a:solidFill>
                <a:latin typeface="Calibri"/>
                <a:ea typeface="DejaVu Sans"/>
              </a:rPr>
              <a:t>(rho) is defined as:</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Correlation is a measure of </a:t>
            </a:r>
            <a:r>
              <a:rPr b="0" i="1" lang="en-US" sz="2800" spc="-1" strike="noStrike">
                <a:solidFill>
                  <a:srgbClr val="000000"/>
                </a:solidFill>
                <a:latin typeface="Calibri"/>
                <a:ea typeface="DejaVu Sans"/>
              </a:rPr>
              <a:t>linear  </a:t>
            </a:r>
            <a:endParaRPr b="0" lang="en-US" sz="2800" spc="-1" strike="noStrike">
              <a:latin typeface="Arial"/>
            </a:endParaRPr>
          </a:p>
        </p:txBody>
      </p:sp>
      <p:grpSp>
        <p:nvGrpSpPr>
          <p:cNvPr id="115" name="Group 3"/>
          <p:cNvGrpSpPr/>
          <p:nvPr/>
        </p:nvGrpSpPr>
        <p:grpSpPr>
          <a:xfrm>
            <a:off x="838080" y="2677680"/>
            <a:ext cx="11223000" cy="667440"/>
            <a:chOff x="838080" y="2677680"/>
            <a:chExt cx="11223000" cy="667440"/>
          </a:xfrm>
        </p:grpSpPr>
        <p:pic>
          <p:nvPicPr>
            <p:cNvPr id="116" name="Picture 4" descr=""/>
            <p:cNvPicPr/>
            <p:nvPr/>
          </p:nvPicPr>
          <p:blipFill>
            <a:blip r:embed="rId1"/>
            <a:stretch/>
          </p:blipFill>
          <p:spPr>
            <a:xfrm>
              <a:off x="8130240" y="2677680"/>
              <a:ext cx="3930840" cy="667440"/>
            </a:xfrm>
            <a:prstGeom prst="rect">
              <a:avLst/>
            </a:prstGeom>
            <a:ln>
              <a:noFill/>
            </a:ln>
          </p:spPr>
        </p:pic>
        <p:pic>
          <p:nvPicPr>
            <p:cNvPr id="117" name="Picture 3" descr=""/>
            <p:cNvPicPr/>
            <p:nvPr/>
          </p:nvPicPr>
          <p:blipFill>
            <a:blip r:embed="rId2"/>
            <a:stretch/>
          </p:blipFill>
          <p:spPr>
            <a:xfrm>
              <a:off x="838080" y="2677680"/>
              <a:ext cx="7748280" cy="522360"/>
            </a:xfrm>
            <a:prstGeom prst="rect">
              <a:avLst/>
            </a:prstGeom>
            <a:ln>
              <a:noFill/>
            </a:ln>
          </p:spPr>
        </p:pic>
      </p:grpSp>
      <p:pic>
        <p:nvPicPr>
          <p:cNvPr id="118" name="Picture 6" descr=""/>
          <p:cNvPicPr/>
          <p:nvPr/>
        </p:nvPicPr>
        <p:blipFill>
          <a:blip r:embed="rId3"/>
          <a:stretch/>
        </p:blipFill>
        <p:spPr>
          <a:xfrm>
            <a:off x="2766600" y="4663440"/>
            <a:ext cx="4639680" cy="899640"/>
          </a:xfrm>
          <a:prstGeom prst="rect">
            <a:avLst/>
          </a:prstGeom>
          <a:ln>
            <a:noFill/>
          </a:ln>
        </p:spPr>
      </p:pic>
    </p:spTree>
  </p:cSld>
  <p:timing>
    <p:tnLst>
      <p:par>
        <p:cTn id="31" dur="indefinite" restart="never" nodeType="tmRoot">
          <p:childTnLst>
            <p:seq>
              <p:cTn id="32" dur="indefinite" nodeType="mainSeq">
                <p:childTnLst>
                  <p:par>
                    <p:cTn id="33" fill="hold">
                      <p:stCondLst>
                        <p:cond delay="indefinite"/>
                      </p:stCondLst>
                      <p:childTnLst>
                        <p:par>
                          <p:cTn id="34" fill="hold">
                            <p:stCondLst>
                              <p:cond delay="0"/>
                            </p:stCondLst>
                            <p:childTnLst>
                              <p:par>
                                <p:cTn id="35" nodeType="clickEffect" fill="hold" presetClass="entr" presetID="1">
                                  <p:stCondLst>
                                    <p:cond delay="0"/>
                                  </p:stCondLst>
                                  <p:childTnLst>
                                    <p:set>
                                      <p:cBhvr>
                                        <p:cTn id="36" dur="1" fill="hold">
                                          <p:stCondLst>
                                            <p:cond delay="0"/>
                                          </p:stCondLst>
                                        </p:cTn>
                                        <p:tgtEl>
                                          <p:spTgt spid="114">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nodeType="clickEffect" fill="hold" presetClass="entr" presetID="1">
                                  <p:stCondLst>
                                    <p:cond delay="0"/>
                                  </p:stCondLst>
                                  <p:childTnLst>
                                    <p:set>
                                      <p:cBhvr>
                                        <p:cTn id="40" dur="1" fill="hold">
                                          <p:stCondLst>
                                            <p:cond delay="0"/>
                                          </p:stCondLst>
                                        </p:cTn>
                                        <p:tgtEl>
                                          <p:spTgt spid="11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nodeType="clickEffect" fill="hold" presetClass="entr" presetID="1">
                                  <p:stCondLst>
                                    <p:cond delay="0"/>
                                  </p:stCondLst>
                                  <p:childTnLst>
                                    <p:set>
                                      <p:cBhvr>
                                        <p:cTn id="44" dur="1" fill="hold">
                                          <p:stCondLst>
                                            <p:cond delay="0"/>
                                          </p:stCondLst>
                                        </p:cTn>
                                        <p:tgtEl>
                                          <p:spTgt spid="114">
                                            <p:txEl>
                                              <p:pRg st="4" end="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nodeType="clickEffect" fill="hold" presetClass="entr" presetID="1">
                                  <p:stCondLst>
                                    <p:cond delay="0"/>
                                  </p:stCondLst>
                                  <p:childTnLst>
                                    <p:set>
                                      <p:cBhvr>
                                        <p:cTn id="48" dur="1" fill="hold">
                                          <p:stCondLst>
                                            <p:cond delay="0"/>
                                          </p:stCondLst>
                                        </p:cTn>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nodeType="clickEffect" fill="hold" presetClass="entr" presetID="1">
                                  <p:stCondLst>
                                    <p:cond delay="0"/>
                                  </p:stCondLst>
                                  <p:childTnLst>
                                    <p:set>
                                      <p:cBhvr>
                                        <p:cTn id="52" dur="1" fill="hold">
                                          <p:stCondLst>
                                            <p:cond delay="0"/>
                                          </p:stCondLst>
                                        </p:cTn>
                                        <p:tgtEl>
                                          <p:spTgt spid="114">
                                            <p:txEl>
                                              <p:pRg st="7" end="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Correlation and diversification</a:t>
            </a:r>
            <a:endParaRPr b="0" lang="en-US" sz="4400" spc="-1" strike="noStrike">
              <a:latin typeface="Arial"/>
            </a:endParaRPr>
          </a:p>
        </p:txBody>
      </p:sp>
      <p:sp>
        <p:nvSpPr>
          <p:cNvPr id="120"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E(X + Y) = E(X) + E(Y)</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var(</a:t>
            </a:r>
            <a:r>
              <a:rPr b="0" i="1" lang="en-US" sz="2800" spc="-1" strike="noStrike">
                <a:solidFill>
                  <a:srgbClr val="000000"/>
                </a:solidFill>
                <a:latin typeface="Calibri"/>
                <a:ea typeface="DejaVu Sans"/>
              </a:rPr>
              <a:t>X </a:t>
            </a:r>
            <a:r>
              <a:rPr b="0" lang="en-US" sz="2800" spc="-1" strike="noStrike">
                <a:solidFill>
                  <a:srgbClr val="000000"/>
                </a:solidFill>
                <a:latin typeface="Calibri"/>
                <a:ea typeface="DejaVu Sans"/>
              </a:rPr>
              <a:t>+ </a:t>
            </a:r>
            <a:r>
              <a:rPr b="0" i="1" lang="en-US" sz="2800" spc="-1" strike="noStrike">
                <a:solidFill>
                  <a:srgbClr val="000000"/>
                </a:solidFill>
                <a:latin typeface="Calibri"/>
                <a:ea typeface="DejaVu Sans"/>
              </a:rPr>
              <a:t>Y</a:t>
            </a:r>
            <a:r>
              <a:rPr b="0" lang="en-US" sz="2800" spc="-1" strike="noStrike">
                <a:solidFill>
                  <a:srgbClr val="000000"/>
                </a:solidFill>
                <a:latin typeface="Calibri"/>
                <a:ea typeface="DejaVu Sans"/>
              </a:rPr>
              <a:t>) = var (</a:t>
            </a:r>
            <a:r>
              <a:rPr b="0" i="1" lang="en-US" sz="2800" spc="-1" strike="noStrike">
                <a:solidFill>
                  <a:srgbClr val="000000"/>
                </a:solidFill>
                <a:latin typeface="Calibri"/>
                <a:ea typeface="DejaVu Sans"/>
              </a:rPr>
              <a:t>X</a:t>
            </a:r>
            <a:r>
              <a:rPr b="0" lang="en-US" sz="2800" spc="-1" strike="noStrike">
                <a:solidFill>
                  <a:srgbClr val="000000"/>
                </a:solidFill>
                <a:latin typeface="Calibri"/>
                <a:ea typeface="DejaVu Sans"/>
              </a:rPr>
              <a:t>) + var (</a:t>
            </a:r>
            <a:r>
              <a:rPr b="0" i="1" lang="en-US" sz="2800" spc="-1" strike="noStrike">
                <a:solidFill>
                  <a:srgbClr val="000000"/>
                </a:solidFill>
                <a:latin typeface="Calibri"/>
                <a:ea typeface="DejaVu Sans"/>
              </a:rPr>
              <a:t>Y</a:t>
            </a:r>
            <a:r>
              <a:rPr b="0" lang="en-US" sz="2800" spc="-1" strike="noStrike">
                <a:solidFill>
                  <a:srgbClr val="000000"/>
                </a:solidFill>
                <a:latin typeface="Calibri"/>
                <a:ea typeface="DejaVu Sans"/>
              </a:rPr>
              <a:t>) + 2 cov (</a:t>
            </a:r>
            <a:r>
              <a:rPr b="0" i="1" lang="en-US" sz="2800" spc="-1" strike="noStrike">
                <a:solidFill>
                  <a:srgbClr val="000000"/>
                </a:solidFill>
                <a:latin typeface="Calibri"/>
                <a:ea typeface="DejaVu Sans"/>
              </a:rPr>
              <a:t>X</a:t>
            </a:r>
            <a:r>
              <a:rPr b="0" lang="en-US" sz="2800" spc="-1" strike="noStrike">
                <a:solidFill>
                  <a:srgbClr val="000000"/>
                </a:solidFill>
                <a:latin typeface="Calibri"/>
                <a:ea typeface="DejaVu Sans"/>
              </a:rPr>
              <a:t>, </a:t>
            </a:r>
            <a:r>
              <a:rPr b="0" i="1" lang="en-US" sz="2800" spc="-1" strike="noStrike">
                <a:solidFill>
                  <a:srgbClr val="000000"/>
                </a:solidFill>
                <a:latin typeface="Calibri"/>
                <a:ea typeface="DejaVu Sans"/>
              </a:rPr>
              <a:t>Y</a:t>
            </a:r>
            <a:r>
              <a:rPr b="0" lang="en-US" sz="2800" spc="-1" strike="noStrike">
                <a:solidFill>
                  <a:srgbClr val="000000"/>
                </a:solidFill>
                <a:latin typeface="Calibri"/>
                <a:ea typeface="DejaVu Sans"/>
              </a:rPr>
              <a:t>) = </a:t>
            </a:r>
            <a:r>
              <a:rPr b="0" i="1" lang="en-US" sz="2800" spc="-1" strike="noStrike">
                <a:solidFill>
                  <a:srgbClr val="000000"/>
                </a:solidFill>
                <a:latin typeface="Calibri"/>
                <a:ea typeface="DejaVu Sans"/>
              </a:rPr>
              <a:t>σ</a:t>
            </a:r>
            <a:r>
              <a:rPr b="0" i="1" lang="en-US" sz="2800" spc="-1" strike="noStrike" baseline="30000">
                <a:solidFill>
                  <a:srgbClr val="000000"/>
                </a:solidFill>
                <a:latin typeface="Calibri"/>
                <a:ea typeface="DejaVu Sans"/>
              </a:rPr>
              <a:t>2</a:t>
            </a:r>
            <a:r>
              <a:rPr b="0" i="1" lang="en-US" sz="2800" spc="-1" strike="noStrike" baseline="-25000">
                <a:solidFill>
                  <a:srgbClr val="000000"/>
                </a:solidFill>
                <a:latin typeface="Calibri"/>
                <a:ea typeface="DejaVu Sans"/>
              </a:rPr>
              <a:t>x</a:t>
            </a:r>
            <a:r>
              <a:rPr b="0" lang="en-US" sz="2800" spc="-1" strike="noStrike">
                <a:solidFill>
                  <a:srgbClr val="000000"/>
                </a:solidFill>
                <a:latin typeface="Calibri"/>
                <a:ea typeface="DejaVu Sans"/>
              </a:rPr>
              <a:t> + </a:t>
            </a:r>
            <a:r>
              <a:rPr b="0" i="1" lang="en-US" sz="2800" spc="-1" strike="noStrike">
                <a:solidFill>
                  <a:srgbClr val="000000"/>
                </a:solidFill>
                <a:latin typeface="Calibri"/>
                <a:ea typeface="DejaVu Sans"/>
              </a:rPr>
              <a:t>σ</a:t>
            </a:r>
            <a:r>
              <a:rPr b="0" i="1" lang="en-US" sz="2800" spc="-1" strike="noStrike" baseline="30000">
                <a:solidFill>
                  <a:srgbClr val="000000"/>
                </a:solidFill>
                <a:latin typeface="Calibri"/>
                <a:ea typeface="DejaVu Sans"/>
              </a:rPr>
              <a:t>2</a:t>
            </a:r>
            <a:r>
              <a:rPr b="0" i="1" lang="en-US" sz="2800" spc="-1" strike="noStrike" baseline="-25000">
                <a:solidFill>
                  <a:srgbClr val="000000"/>
                </a:solidFill>
                <a:latin typeface="Calibri"/>
                <a:ea typeface="DejaVu Sans"/>
              </a:rPr>
              <a:t>y</a:t>
            </a:r>
            <a:r>
              <a:rPr b="0" lang="en-US" sz="2800" spc="-1" strike="noStrike">
                <a:solidFill>
                  <a:srgbClr val="000000"/>
                </a:solidFill>
                <a:latin typeface="Calibri"/>
                <a:ea typeface="DejaVu Sans"/>
              </a:rPr>
              <a:t> + 2</a:t>
            </a:r>
            <a:r>
              <a:rPr b="0" i="1" lang="en-US" sz="2800" spc="-1" strike="noStrike">
                <a:solidFill>
                  <a:srgbClr val="000000"/>
                </a:solidFill>
                <a:latin typeface="Calibri"/>
                <a:ea typeface="DejaVu Sans"/>
              </a:rPr>
              <a:t>ρσ</a:t>
            </a:r>
            <a:r>
              <a:rPr b="0" i="1" lang="en-US" sz="2800" spc="-1" strike="noStrike" baseline="-25000">
                <a:solidFill>
                  <a:srgbClr val="000000"/>
                </a:solidFill>
                <a:latin typeface="Calibri"/>
                <a:ea typeface="DejaVu Sans"/>
              </a:rPr>
              <a:t>x</a:t>
            </a:r>
            <a:r>
              <a:rPr b="0" i="1" lang="en-US" sz="2800" spc="-1" strike="noStrike">
                <a:solidFill>
                  <a:srgbClr val="000000"/>
                </a:solidFill>
                <a:latin typeface="Calibri"/>
                <a:ea typeface="DejaVu Sans"/>
              </a:rPr>
              <a:t>σ</a:t>
            </a:r>
            <a:r>
              <a:rPr b="0" i="1" lang="en-US" sz="2800" spc="-1" strike="noStrike" baseline="-25000">
                <a:solidFill>
                  <a:srgbClr val="000000"/>
                </a:solidFill>
                <a:latin typeface="Calibri"/>
                <a:ea typeface="DejaVu Sans"/>
              </a:rPr>
              <a:t>y</a:t>
            </a:r>
            <a:endParaRPr b="0" lang="en-US" sz="2800" spc="-1" strike="noStrike">
              <a:latin typeface="Arial"/>
            </a:endParaRPr>
          </a:p>
          <a:p>
            <a:pPr>
              <a:lnSpc>
                <a:spcPct val="90000"/>
              </a:lnSpc>
              <a:spcBef>
                <a:spcPts val="1001"/>
              </a:spcBef>
            </a:pPr>
            <a:endParaRPr b="0" lang="en-US" sz="2800" spc="-1" strike="noStrike">
              <a:latin typeface="Arial"/>
            </a:endParaRPr>
          </a:p>
          <a:p>
            <a:pPr marL="228600" indent="-227520">
              <a:lnSpc>
                <a:spcPct val="90000"/>
              </a:lnSpc>
              <a:spcBef>
                <a:spcPts val="1001"/>
              </a:spcBef>
              <a:buClr>
                <a:srgbClr val="000000"/>
              </a:buClr>
              <a:buFont typeface="Arial"/>
              <a:buChar char="•"/>
            </a:pPr>
            <a:r>
              <a:rPr b="0" i="1" lang="en-US" sz="2800" spc="-1" strike="noStrike">
                <a:solidFill>
                  <a:srgbClr val="000000"/>
                </a:solidFill>
                <a:latin typeface="Calibri"/>
                <a:ea typeface="DejaVu Sans"/>
              </a:rPr>
              <a:t>Now suppose you have w1 invested in stock X and w2 invested in stock Y.</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E(w1.X + w2.Y) = w1.E(X) + w2.E(Y)</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var(w1.</a:t>
            </a:r>
            <a:r>
              <a:rPr b="0" i="1" lang="en-US" sz="2800" spc="-1" strike="noStrike">
                <a:solidFill>
                  <a:srgbClr val="000000"/>
                </a:solidFill>
                <a:latin typeface="Calibri"/>
                <a:ea typeface="DejaVu Sans"/>
              </a:rPr>
              <a:t>X </a:t>
            </a:r>
            <a:r>
              <a:rPr b="0" lang="en-US" sz="2800" spc="-1" strike="noStrike">
                <a:solidFill>
                  <a:srgbClr val="000000"/>
                </a:solidFill>
                <a:latin typeface="Calibri"/>
                <a:ea typeface="DejaVu Sans"/>
              </a:rPr>
              <a:t>+ w2.</a:t>
            </a:r>
            <a:r>
              <a:rPr b="0" i="1" lang="en-US" sz="2800" spc="-1" strike="noStrike">
                <a:solidFill>
                  <a:srgbClr val="000000"/>
                </a:solidFill>
                <a:latin typeface="Calibri"/>
                <a:ea typeface="DejaVu Sans"/>
              </a:rPr>
              <a:t>Y</a:t>
            </a:r>
            <a:r>
              <a:rPr b="0" lang="en-US" sz="2800" spc="-1" strike="noStrike">
                <a:solidFill>
                  <a:srgbClr val="000000"/>
                </a:solidFill>
                <a:latin typeface="Calibri"/>
                <a:ea typeface="DejaVu Sans"/>
              </a:rPr>
              <a:t>) = w1</a:t>
            </a:r>
            <a:r>
              <a:rPr b="0" lang="en-US" sz="2800" spc="-1" strike="noStrike" baseline="30000">
                <a:solidFill>
                  <a:srgbClr val="000000"/>
                </a:solidFill>
                <a:latin typeface="Calibri"/>
                <a:ea typeface="DejaVu Sans"/>
              </a:rPr>
              <a:t>2</a:t>
            </a:r>
            <a:r>
              <a:rPr b="0" lang="en-US" sz="2800" spc="-1" strike="noStrike">
                <a:solidFill>
                  <a:srgbClr val="000000"/>
                </a:solidFill>
                <a:latin typeface="Calibri"/>
                <a:ea typeface="DejaVu Sans"/>
              </a:rPr>
              <a:t>.</a:t>
            </a:r>
            <a:r>
              <a:rPr b="0" i="1" lang="en-US" sz="2800" spc="-1" strike="noStrike">
                <a:solidFill>
                  <a:srgbClr val="000000"/>
                </a:solidFill>
                <a:latin typeface="Calibri"/>
                <a:ea typeface="DejaVu Sans"/>
              </a:rPr>
              <a:t> σ</a:t>
            </a:r>
            <a:r>
              <a:rPr b="0" i="1" lang="en-US" sz="2800" spc="-1" strike="noStrike" baseline="30000">
                <a:solidFill>
                  <a:srgbClr val="000000"/>
                </a:solidFill>
                <a:latin typeface="Calibri"/>
                <a:ea typeface="DejaVu Sans"/>
              </a:rPr>
              <a:t>2</a:t>
            </a:r>
            <a:r>
              <a:rPr b="0" i="1" lang="en-US" sz="2800" spc="-1" strike="noStrike" baseline="-25000">
                <a:solidFill>
                  <a:srgbClr val="000000"/>
                </a:solidFill>
                <a:latin typeface="Calibri"/>
                <a:ea typeface="DejaVu Sans"/>
              </a:rPr>
              <a:t>x</a:t>
            </a:r>
            <a:r>
              <a:rPr b="0" lang="en-US" sz="2800" spc="-1" strike="noStrike">
                <a:solidFill>
                  <a:srgbClr val="000000"/>
                </a:solidFill>
                <a:latin typeface="Calibri"/>
                <a:ea typeface="DejaVu Sans"/>
              </a:rPr>
              <a:t> + w2</a:t>
            </a:r>
            <a:r>
              <a:rPr b="0" lang="en-US" sz="2800" spc="-1" strike="noStrike" baseline="30000">
                <a:solidFill>
                  <a:srgbClr val="000000"/>
                </a:solidFill>
                <a:latin typeface="Calibri"/>
                <a:ea typeface="DejaVu Sans"/>
              </a:rPr>
              <a:t>2</a:t>
            </a:r>
            <a:r>
              <a:rPr b="0" lang="en-US" sz="2800" spc="-1" strike="noStrike">
                <a:solidFill>
                  <a:srgbClr val="000000"/>
                </a:solidFill>
                <a:latin typeface="Calibri"/>
                <a:ea typeface="DejaVu Sans"/>
              </a:rPr>
              <a:t>.</a:t>
            </a:r>
            <a:r>
              <a:rPr b="0" i="1" lang="en-US" sz="2800" spc="-1" strike="noStrike">
                <a:solidFill>
                  <a:srgbClr val="000000"/>
                </a:solidFill>
                <a:latin typeface="Calibri"/>
                <a:ea typeface="DejaVu Sans"/>
              </a:rPr>
              <a:t> σ</a:t>
            </a:r>
            <a:r>
              <a:rPr b="0" i="1" lang="en-US" sz="2800" spc="-1" strike="noStrike" baseline="30000">
                <a:solidFill>
                  <a:srgbClr val="000000"/>
                </a:solidFill>
                <a:latin typeface="Calibri"/>
                <a:ea typeface="DejaVu Sans"/>
              </a:rPr>
              <a:t>2</a:t>
            </a:r>
            <a:r>
              <a:rPr b="0" i="1" lang="en-US" sz="2800" spc="-1" strike="noStrike" baseline="-25000">
                <a:solidFill>
                  <a:srgbClr val="000000"/>
                </a:solidFill>
                <a:latin typeface="Calibri"/>
                <a:ea typeface="DejaVu Sans"/>
              </a:rPr>
              <a:t>y</a:t>
            </a:r>
            <a:r>
              <a:rPr b="0" lang="en-US" sz="2800" spc="-1" strike="noStrike">
                <a:solidFill>
                  <a:srgbClr val="000000"/>
                </a:solidFill>
                <a:latin typeface="Calibri"/>
                <a:ea typeface="DejaVu Sans"/>
              </a:rPr>
              <a:t> + 2w1</a:t>
            </a:r>
            <a:r>
              <a:rPr b="0" lang="en-US" sz="2800" spc="-1" strike="noStrike" baseline="30000">
                <a:solidFill>
                  <a:srgbClr val="000000"/>
                </a:solidFill>
                <a:latin typeface="Calibri"/>
                <a:ea typeface="DejaVu Sans"/>
              </a:rPr>
              <a:t>.</a:t>
            </a:r>
            <a:r>
              <a:rPr b="0" lang="en-US" sz="2800" spc="-1" strike="noStrike">
                <a:solidFill>
                  <a:srgbClr val="000000"/>
                </a:solidFill>
                <a:latin typeface="Calibri"/>
                <a:ea typeface="DejaVu Sans"/>
              </a:rPr>
              <a:t>.w2.</a:t>
            </a:r>
            <a:r>
              <a:rPr b="0" i="1" lang="en-US" sz="2800" spc="-1" strike="noStrike">
                <a:solidFill>
                  <a:srgbClr val="000000"/>
                </a:solidFill>
                <a:latin typeface="Calibri"/>
                <a:ea typeface="DejaVu Sans"/>
              </a:rPr>
              <a:t>ρσ</a:t>
            </a:r>
            <a:r>
              <a:rPr b="0" i="1" lang="en-US" sz="2800" spc="-1" strike="noStrike" baseline="-25000">
                <a:solidFill>
                  <a:srgbClr val="000000"/>
                </a:solidFill>
                <a:latin typeface="Calibri"/>
                <a:ea typeface="DejaVu Sans"/>
              </a:rPr>
              <a:t>x</a:t>
            </a:r>
            <a:r>
              <a:rPr b="0" i="1" lang="en-US" sz="2800" spc="-1" strike="noStrike">
                <a:solidFill>
                  <a:srgbClr val="000000"/>
                </a:solidFill>
                <a:latin typeface="Calibri"/>
                <a:ea typeface="DejaVu Sans"/>
              </a:rPr>
              <a:t>σ</a:t>
            </a:r>
            <a:r>
              <a:rPr b="0" i="1" lang="en-US" sz="2800" spc="-1" strike="noStrike" baseline="-25000">
                <a:solidFill>
                  <a:srgbClr val="000000"/>
                </a:solidFill>
                <a:latin typeface="Calibri"/>
                <a:ea typeface="DejaVu Sans"/>
              </a:rPr>
              <a:t>y</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r>
              <a:rPr b="1" i="1" lang="en-US" sz="2800" spc="-1" strike="noStrike">
                <a:solidFill>
                  <a:srgbClr val="000000"/>
                </a:solidFill>
                <a:latin typeface="Calibri"/>
                <a:ea typeface="DejaVu Sans"/>
              </a:rPr>
              <a:t>Ex: Assume E(X)= 15%, E(Y)= 10%, σ</a:t>
            </a:r>
            <a:r>
              <a:rPr b="1" i="1" lang="en-US" sz="2800" spc="-1" strike="noStrike" baseline="-25000">
                <a:solidFill>
                  <a:srgbClr val="000000"/>
                </a:solidFill>
                <a:latin typeface="Calibri"/>
                <a:ea typeface="DejaVu Sans"/>
              </a:rPr>
              <a:t>x</a:t>
            </a:r>
            <a:r>
              <a:rPr b="1" i="1" lang="en-US" sz="2800" spc="-1" strike="noStrike">
                <a:solidFill>
                  <a:srgbClr val="000000"/>
                </a:solidFill>
                <a:latin typeface="Calibri"/>
                <a:ea typeface="DejaVu Sans"/>
              </a:rPr>
              <a:t> =0.12, σ</a:t>
            </a:r>
            <a:r>
              <a:rPr b="1" i="1" lang="en-US" sz="2800" spc="-1" strike="noStrike" baseline="-25000">
                <a:solidFill>
                  <a:srgbClr val="000000"/>
                </a:solidFill>
                <a:latin typeface="Calibri"/>
                <a:ea typeface="DejaVu Sans"/>
              </a:rPr>
              <a:t>y</a:t>
            </a:r>
            <a:r>
              <a:rPr b="1" i="1" lang="en-US" sz="2800" spc="-1" strike="noStrike">
                <a:solidFill>
                  <a:srgbClr val="000000"/>
                </a:solidFill>
                <a:latin typeface="Calibri"/>
                <a:ea typeface="DejaVu Sans"/>
              </a:rPr>
              <a:t> =0.16, ρ = 0.67 </a:t>
            </a:r>
            <a:endParaRPr b="0" lang="en-US" sz="2800" spc="-1" strike="noStrike">
              <a:latin typeface="Arial"/>
            </a:endParaRPr>
          </a:p>
          <a:p>
            <a:pPr marL="514440" indent="-513360">
              <a:lnSpc>
                <a:spcPct val="90000"/>
              </a:lnSpc>
              <a:spcBef>
                <a:spcPts val="1001"/>
              </a:spcBef>
              <a:buClr>
                <a:srgbClr val="000000"/>
              </a:buClr>
              <a:buFont typeface="Arial"/>
              <a:buAutoNum type="alphaLcPeriod"/>
            </a:pPr>
            <a:r>
              <a:rPr b="1" i="1" lang="en-US" sz="2800" spc="-1" strike="noStrike">
                <a:solidFill>
                  <a:srgbClr val="000000"/>
                </a:solidFill>
                <a:latin typeface="Calibri"/>
                <a:ea typeface="DejaVu Sans"/>
              </a:rPr>
              <a:t>WAP to calculate the lowest variance combination of two assets – portfolio optimization.</a:t>
            </a:r>
            <a:endParaRPr b="0" lang="en-US" sz="2800" spc="-1" strike="noStrike">
              <a:latin typeface="Arial"/>
            </a:endParaRPr>
          </a:p>
          <a:p>
            <a:pPr marL="514440" indent="-513360">
              <a:lnSpc>
                <a:spcPct val="90000"/>
              </a:lnSpc>
              <a:spcBef>
                <a:spcPts val="1001"/>
              </a:spcBef>
              <a:buClr>
                <a:srgbClr val="000000"/>
              </a:buClr>
              <a:buFont typeface="Arial"/>
              <a:buAutoNum type="alphaLcPeriod"/>
            </a:pPr>
            <a:r>
              <a:rPr b="1" i="1" lang="en-US" sz="2800" spc="-1" strike="noStrike">
                <a:solidFill>
                  <a:srgbClr val="000000"/>
                </a:solidFill>
                <a:latin typeface="Calibri"/>
                <a:ea typeface="DejaVu Sans"/>
              </a:rPr>
              <a:t>Show the allocation frontier in a scatter plot, identifying:</a:t>
            </a:r>
            <a:endParaRPr b="0" lang="en-US" sz="2800" spc="-1" strike="noStrike">
              <a:latin typeface="Arial"/>
            </a:endParaRPr>
          </a:p>
          <a:p>
            <a:pPr lvl="1" marL="971640" indent="-513360">
              <a:lnSpc>
                <a:spcPct val="90000"/>
              </a:lnSpc>
              <a:spcBef>
                <a:spcPts val="499"/>
              </a:spcBef>
              <a:buClr>
                <a:srgbClr val="000000"/>
              </a:buClr>
              <a:buFont typeface="Arial"/>
              <a:buAutoNum type="alphaLcPeriod"/>
            </a:pPr>
            <a:r>
              <a:rPr b="1" i="1" lang="en-US" sz="2400" spc="-1" strike="noStrike">
                <a:solidFill>
                  <a:srgbClr val="000000"/>
                </a:solidFill>
                <a:latin typeface="Calibri"/>
                <a:ea typeface="DejaVu Sans"/>
              </a:rPr>
              <a:t>The lowest variance portfolio</a:t>
            </a:r>
            <a:endParaRPr b="0" lang="en-US" sz="2400" spc="-1" strike="noStrike">
              <a:latin typeface="Arial"/>
            </a:endParaRPr>
          </a:p>
          <a:p>
            <a:pPr lvl="1" marL="971640" indent="-513360">
              <a:lnSpc>
                <a:spcPct val="90000"/>
              </a:lnSpc>
              <a:spcBef>
                <a:spcPts val="499"/>
              </a:spcBef>
              <a:buClr>
                <a:srgbClr val="000000"/>
              </a:buClr>
              <a:buFont typeface="Arial"/>
              <a:buAutoNum type="alphaLcPeriod"/>
            </a:pPr>
            <a:r>
              <a:rPr b="1" i="1" lang="en-US" sz="2400" spc="-1" strike="noStrike">
                <a:solidFill>
                  <a:srgbClr val="000000"/>
                </a:solidFill>
                <a:latin typeface="Calibri"/>
                <a:ea typeface="DejaVu Sans"/>
              </a:rPr>
              <a:t> </a:t>
            </a:r>
            <a:r>
              <a:rPr b="1" i="1" lang="en-US" sz="2400" spc="-1" strike="noStrike">
                <a:solidFill>
                  <a:srgbClr val="000000"/>
                </a:solidFill>
                <a:latin typeface="Calibri"/>
                <a:ea typeface="DejaVu Sans"/>
              </a:rPr>
              <a:t>The efficient frontier</a:t>
            </a:r>
            <a:endParaRPr b="0" lang="en-US" sz="2400" spc="-1" strike="noStrike">
              <a:latin typeface="Arial"/>
            </a:endParaRPr>
          </a:p>
        </p:txBody>
      </p:sp>
    </p:spTree>
  </p:cSld>
  <p:timing>
    <p:tnLst>
      <p:par>
        <p:cTn id="53" dur="indefinite" restart="never" nodeType="tmRoot">
          <p:childTnLst>
            <p:seq>
              <p:cTn id="54" dur="indefinite" nodeType="mainSeq">
                <p:childTnLst>
                  <p:par>
                    <p:cTn id="55" fill="hold">
                      <p:stCondLst>
                        <p:cond delay="indefinite"/>
                      </p:stCondLst>
                      <p:childTnLst>
                        <p:par>
                          <p:cTn id="56" fill="hold">
                            <p:stCondLst>
                              <p:cond delay="0"/>
                            </p:stCondLst>
                            <p:childTnLst>
                              <p:par>
                                <p:cTn id="57" nodeType="clickEffect" fill="hold" presetClass="entr" presetID="1">
                                  <p:stCondLst>
                                    <p:cond delay="0"/>
                                  </p:stCondLst>
                                  <p:childTnLst>
                                    <p:set>
                                      <p:cBhvr>
                                        <p:cTn id="58" dur="1" fill="hold">
                                          <p:stCondLst>
                                            <p:cond delay="0"/>
                                          </p:stCondLst>
                                        </p:cTn>
                                        <p:tgtEl>
                                          <p:spTgt spid="120">
                                            <p:txEl>
                                              <p:pRg st="0" end="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nodeType="clickEffect" fill="hold" presetClass="entr" presetID="1">
                                  <p:stCondLst>
                                    <p:cond delay="0"/>
                                  </p:stCondLst>
                                  <p:childTnLst>
                                    <p:set>
                                      <p:cBhvr>
                                        <p:cTn id="62" dur="1" fill="hold">
                                          <p:stCondLst>
                                            <p:cond delay="0"/>
                                          </p:stCondLst>
                                        </p:cTn>
                                        <p:tgtEl>
                                          <p:spTgt spid="120">
                                            <p:txEl>
                                              <p:pRg st="1" end="1"/>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nodeType="clickEffect" fill="hold" presetClass="entr" presetID="1">
                                  <p:stCondLst>
                                    <p:cond delay="0"/>
                                  </p:stCondLst>
                                  <p:childTnLst>
                                    <p:set>
                                      <p:cBhvr>
                                        <p:cTn id="66" dur="1" fill="hold">
                                          <p:stCondLst>
                                            <p:cond delay="0"/>
                                          </p:stCondLst>
                                        </p:cTn>
                                        <p:tgtEl>
                                          <p:spTgt spid="120">
                                            <p:txEl>
                                              <p:pRg st="3" end="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nodeType="clickEffect" fill="hold" presetClass="entr" presetID="1">
                                  <p:stCondLst>
                                    <p:cond delay="0"/>
                                  </p:stCondLst>
                                  <p:childTnLst>
                                    <p:set>
                                      <p:cBhvr>
                                        <p:cTn id="70" dur="1" fill="hold">
                                          <p:stCondLst>
                                            <p:cond delay="0"/>
                                          </p:stCondLst>
                                        </p:cTn>
                                        <p:tgtEl>
                                          <p:spTgt spid="120">
                                            <p:txEl>
                                              <p:pRg st="4" end="4"/>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nodeType="clickEffect" fill="hold" presetClass="entr" presetID="1">
                                  <p:stCondLst>
                                    <p:cond delay="0"/>
                                  </p:stCondLst>
                                  <p:childTnLst>
                                    <p:set>
                                      <p:cBhvr>
                                        <p:cTn id="74" dur="1" fill="hold">
                                          <p:stCondLst>
                                            <p:cond delay="0"/>
                                          </p:stCondLst>
                                        </p:cTn>
                                        <p:tgtEl>
                                          <p:spTgt spid="120">
                                            <p:txEl>
                                              <p:pRg st="5" end="5"/>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nodeType="clickEffect" fill="hold" presetClass="entr" presetID="1">
                                  <p:stCondLst>
                                    <p:cond delay="0"/>
                                  </p:stCondLst>
                                  <p:childTnLst>
                                    <p:set>
                                      <p:cBhvr>
                                        <p:cTn id="78" dur="1" fill="hold">
                                          <p:stCondLst>
                                            <p:cond delay="0"/>
                                          </p:stCondLst>
                                        </p:cTn>
                                        <p:tgtEl>
                                          <p:spTgt spid="120">
                                            <p:txEl>
                                              <p:pRg st="7" end="7"/>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nodeType="clickEffect" fill="hold" presetClass="entr" presetID="1">
                                  <p:stCondLst>
                                    <p:cond delay="0"/>
                                  </p:stCondLst>
                                  <p:childTnLst>
                                    <p:set>
                                      <p:cBhvr>
                                        <p:cTn id="82" dur="1" fill="hold">
                                          <p:stCondLst>
                                            <p:cond delay="0"/>
                                          </p:stCondLst>
                                        </p:cTn>
                                        <p:tgtEl>
                                          <p:spTgt spid="120">
                                            <p:txEl>
                                              <p:pRg st="8" end="8"/>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nodeType="clickEffect" fill="hold" presetClass="entr" presetID="1">
                                  <p:stCondLst>
                                    <p:cond delay="0"/>
                                  </p:stCondLst>
                                  <p:childTnLst>
                                    <p:set>
                                      <p:cBhvr>
                                        <p:cTn id="86" dur="1" fill="hold">
                                          <p:stCondLst>
                                            <p:cond delay="0"/>
                                          </p:stCondLst>
                                        </p:cTn>
                                        <p:tgtEl>
                                          <p:spTgt spid="120">
                                            <p:txEl>
                                              <p:pRg st="9" end="9"/>
                                            </p:txEl>
                                          </p:spTgt>
                                        </p:tgtEl>
                                        <p:attrNameLst>
                                          <p:attrName>style.visibility</p:attrName>
                                        </p:attrNameLst>
                                      </p:cBhvr>
                                      <p:to>
                                        <p:strVal val="visible"/>
                                      </p:to>
                                    </p:set>
                                  </p:childTnLst>
                                </p:cTn>
                              </p:par>
                              <p:par>
                                <p:cTn id="87" nodeType="withEffect" fill="hold" presetClass="entr" presetID="1">
                                  <p:stCondLst>
                                    <p:cond delay="0"/>
                                  </p:stCondLst>
                                  <p:childTnLst>
                                    <p:set>
                                      <p:cBhvr>
                                        <p:cTn id="88" dur="1" fill="hold">
                                          <p:stCondLst>
                                            <p:cond delay="0"/>
                                          </p:stCondLst>
                                        </p:cTn>
                                        <p:tgtEl>
                                          <p:spTgt spid="120">
                                            <p:txEl>
                                              <p:pRg st="10" end="10"/>
                                            </p:txEl>
                                          </p:spTgt>
                                        </p:tgtEl>
                                        <p:attrNameLst>
                                          <p:attrName>style.visibility</p:attrName>
                                        </p:attrNameLst>
                                      </p:cBhvr>
                                      <p:to>
                                        <p:strVal val="visible"/>
                                      </p:to>
                                    </p:set>
                                  </p:childTnLst>
                                </p:cTn>
                              </p:par>
                              <p:par>
                                <p:cTn id="89" nodeType="withEffect" fill="hold" presetClass="entr" presetID="1">
                                  <p:stCondLst>
                                    <p:cond delay="0"/>
                                  </p:stCondLst>
                                  <p:childTnLst>
                                    <p:set>
                                      <p:cBhvr>
                                        <p:cTn id="90" dur="1" fill="hold">
                                          <p:stCondLst>
                                            <p:cond delay="0"/>
                                          </p:stCondLst>
                                        </p:cTn>
                                        <p:tgtEl>
                                          <p:spTgt spid="120">
                                            <p:txEl>
                                              <p:pRg st="11" end="1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838080" y="178560"/>
            <a:ext cx="10514520" cy="59004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400" spc="-1" strike="noStrike">
                <a:solidFill>
                  <a:srgbClr val="000000"/>
                </a:solidFill>
                <a:latin typeface="Calibri Light"/>
                <a:ea typeface="DejaVu Sans"/>
              </a:rPr>
              <a:t>Distributions</a:t>
            </a:r>
            <a:endParaRPr b="0" lang="en-US" sz="4400" spc="-1" strike="noStrike">
              <a:latin typeface="Arial"/>
            </a:endParaRPr>
          </a:p>
        </p:txBody>
      </p:sp>
      <p:sp>
        <p:nvSpPr>
          <p:cNvPr id="122" name="CustomShape 2"/>
          <p:cNvSpPr/>
          <p:nvPr/>
        </p:nvSpPr>
        <p:spPr>
          <a:xfrm>
            <a:off x="918000" y="769680"/>
            <a:ext cx="10514520" cy="435024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000000"/>
              </a:buClr>
              <a:buFont typeface="Arial"/>
              <a:buChar char="•"/>
            </a:pPr>
            <a:r>
              <a:rPr b="0" lang="en-US" sz="1800" spc="-1" strike="noStrike">
                <a:solidFill>
                  <a:srgbClr val="000000"/>
                </a:solidFill>
                <a:latin typeface="Calibri"/>
                <a:ea typeface="DejaVu Sans"/>
              </a:rPr>
              <a:t>Normal distribution: A (continuous) random variable X is said to be normally distributed if its PDF has the following form:</a:t>
            </a:r>
            <a:endParaRPr b="0" lang="en-US" sz="1800" spc="-1" strike="noStrike">
              <a:latin typeface="Arial"/>
            </a:endParaRPr>
          </a:p>
          <a:p>
            <a:pPr>
              <a:lnSpc>
                <a:spcPct val="90000"/>
              </a:lnSpc>
              <a:spcBef>
                <a:spcPts val="1001"/>
              </a:spcBef>
            </a:pPr>
            <a:endParaRPr b="0" lang="en-US" sz="1800" spc="-1" strike="noStrike">
              <a:latin typeface="Arial"/>
            </a:endParaRPr>
          </a:p>
          <a:p>
            <a:pPr>
              <a:lnSpc>
                <a:spcPct val="90000"/>
              </a:lnSpc>
              <a:spcBef>
                <a:spcPts val="1001"/>
              </a:spcBef>
            </a:pPr>
            <a:endParaRPr b="0" lang="en-US" sz="1800" spc="-1" strike="noStrike">
              <a:latin typeface="Arial"/>
            </a:endParaRPr>
          </a:p>
          <a:p>
            <a:pPr>
              <a:lnSpc>
                <a:spcPct val="90000"/>
              </a:lnSpc>
              <a:spcBef>
                <a:spcPts val="1001"/>
              </a:spcBef>
            </a:pP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where </a:t>
            </a:r>
            <a:r>
              <a:rPr b="0" i="1" lang="en-US" sz="1800" spc="-1" strike="noStrike">
                <a:solidFill>
                  <a:srgbClr val="000000"/>
                </a:solidFill>
                <a:latin typeface="Calibri"/>
                <a:ea typeface="DejaVu Sans"/>
              </a:rPr>
              <a:t>μ </a:t>
            </a:r>
            <a:r>
              <a:rPr b="0" lang="en-US" sz="1800" spc="-1" strike="noStrike">
                <a:solidFill>
                  <a:srgbClr val="000000"/>
                </a:solidFill>
                <a:latin typeface="Calibri"/>
                <a:ea typeface="DejaVu Sans"/>
              </a:rPr>
              <a:t>and </a:t>
            </a:r>
            <a:r>
              <a:rPr b="0" i="1" lang="en-US" sz="1800" spc="-1" strike="noStrike">
                <a:solidFill>
                  <a:srgbClr val="000000"/>
                </a:solidFill>
                <a:latin typeface="Calibri"/>
                <a:ea typeface="DejaVu Sans"/>
              </a:rPr>
              <a:t>σ</a:t>
            </a:r>
            <a:r>
              <a:rPr b="0" lang="en-US" sz="1800" spc="-1" strike="noStrike">
                <a:solidFill>
                  <a:srgbClr val="000000"/>
                </a:solidFill>
                <a:latin typeface="Calibri"/>
                <a:ea typeface="DejaVu Sans"/>
              </a:rPr>
              <a:t>, known as the </a:t>
            </a:r>
            <a:r>
              <a:rPr b="0" i="1" lang="en-US" sz="1800" spc="-1" strike="noStrike">
                <a:solidFill>
                  <a:srgbClr val="000000"/>
                </a:solidFill>
                <a:latin typeface="Calibri"/>
                <a:ea typeface="DejaVu Sans"/>
              </a:rPr>
              <a:t>parameters of the distribution, </a:t>
            </a:r>
            <a:r>
              <a:rPr b="0" lang="en-US" sz="1800" spc="-1" strike="noStrike">
                <a:solidFill>
                  <a:srgbClr val="000000"/>
                </a:solidFill>
                <a:latin typeface="Calibri"/>
                <a:ea typeface="DejaVu Sans"/>
              </a:rPr>
              <a:t>are, respectively,</a:t>
            </a:r>
            <a:endParaRPr b="0" lang="en-US" sz="1800" spc="-1" strike="noStrike">
              <a:latin typeface="Arial"/>
            </a:endParaRPr>
          </a:p>
          <a:p>
            <a:pPr>
              <a:lnSpc>
                <a:spcPct val="90000"/>
              </a:lnSpc>
              <a:spcBef>
                <a:spcPts val="1001"/>
              </a:spcBef>
            </a:pPr>
            <a:r>
              <a:rPr b="0" lang="en-US" sz="1800" spc="-1" strike="noStrike">
                <a:solidFill>
                  <a:srgbClr val="000000"/>
                </a:solidFill>
                <a:latin typeface="Calibri"/>
                <a:ea typeface="DejaVu Sans"/>
              </a:rPr>
              <a:t>the mean and the standard deviation of the distribution. The properties of this distribution are as follows:</a:t>
            </a:r>
            <a:endParaRPr b="0" lang="en-US" sz="1800" spc="-1" strike="noStrike">
              <a:latin typeface="Arial"/>
            </a:endParaRPr>
          </a:p>
          <a:p>
            <a:pPr>
              <a:lnSpc>
                <a:spcPct val="90000"/>
              </a:lnSpc>
              <a:spcBef>
                <a:spcPts val="1001"/>
              </a:spcBef>
            </a:pPr>
            <a:r>
              <a:rPr b="1" lang="en-US" sz="1800" spc="-1" strike="noStrike">
                <a:solidFill>
                  <a:srgbClr val="000000"/>
                </a:solidFill>
                <a:latin typeface="Calibri"/>
                <a:ea typeface="DejaVu Sans"/>
              </a:rPr>
              <a:t>1. </a:t>
            </a:r>
            <a:r>
              <a:rPr b="0" lang="en-US" sz="1800" spc="-1" strike="noStrike">
                <a:solidFill>
                  <a:srgbClr val="000000"/>
                </a:solidFill>
                <a:latin typeface="Calibri"/>
                <a:ea typeface="DejaVu Sans"/>
              </a:rPr>
              <a:t>It is symmetrical around its mean value.</a:t>
            </a:r>
            <a:endParaRPr b="0" lang="en-US" sz="1800" spc="-1" strike="noStrike">
              <a:latin typeface="Arial"/>
            </a:endParaRPr>
          </a:p>
          <a:p>
            <a:pPr>
              <a:lnSpc>
                <a:spcPct val="90000"/>
              </a:lnSpc>
              <a:spcBef>
                <a:spcPts val="1001"/>
              </a:spcBef>
            </a:pPr>
            <a:r>
              <a:rPr b="1" lang="en-US" sz="1800" spc="-1" strike="noStrike">
                <a:solidFill>
                  <a:srgbClr val="000000"/>
                </a:solidFill>
                <a:latin typeface="Calibri"/>
                <a:ea typeface="DejaVu Sans"/>
              </a:rPr>
              <a:t>2. </a:t>
            </a:r>
            <a:r>
              <a:rPr b="0" lang="en-US" sz="1800" spc="-1" strike="noStrike">
                <a:solidFill>
                  <a:srgbClr val="000000"/>
                </a:solidFill>
                <a:latin typeface="Calibri"/>
                <a:ea typeface="DejaVu Sans"/>
              </a:rPr>
              <a:t>Approximately 68 percent of the area under the normal curve lies between the values of </a:t>
            </a:r>
            <a:r>
              <a:rPr b="0" i="1" lang="en-US" sz="1800" spc="-1" strike="noStrike">
                <a:solidFill>
                  <a:srgbClr val="000000"/>
                </a:solidFill>
                <a:latin typeface="Calibri"/>
                <a:ea typeface="DejaVu Sans"/>
              </a:rPr>
              <a:t>μ </a:t>
            </a:r>
            <a:r>
              <a:rPr b="0" lang="en-US" sz="1800" spc="-1" strike="noStrike">
                <a:solidFill>
                  <a:srgbClr val="000000"/>
                </a:solidFill>
                <a:latin typeface="Calibri"/>
                <a:ea typeface="DejaVu Sans"/>
              </a:rPr>
              <a:t>± </a:t>
            </a:r>
            <a:r>
              <a:rPr b="0" i="1" lang="en-US" sz="1800" spc="-1" strike="noStrike">
                <a:solidFill>
                  <a:srgbClr val="000000"/>
                </a:solidFill>
                <a:latin typeface="Calibri"/>
                <a:ea typeface="DejaVu Sans"/>
              </a:rPr>
              <a:t>σ </a:t>
            </a:r>
            <a:r>
              <a:rPr b="0" lang="en-US" sz="1800" spc="-1" strike="noStrike">
                <a:solidFill>
                  <a:srgbClr val="000000"/>
                </a:solidFill>
                <a:latin typeface="Calibri"/>
                <a:ea typeface="DejaVu Sans"/>
              </a:rPr>
              <a:t>, about 95 percent of the area lies between </a:t>
            </a:r>
            <a:r>
              <a:rPr b="0" i="1" lang="en-US" sz="1800" spc="-1" strike="noStrike">
                <a:solidFill>
                  <a:srgbClr val="000000"/>
                </a:solidFill>
                <a:latin typeface="Calibri"/>
                <a:ea typeface="DejaVu Sans"/>
              </a:rPr>
              <a:t>μ </a:t>
            </a:r>
            <a:r>
              <a:rPr b="0" lang="en-US" sz="1800" spc="-1" strike="noStrike">
                <a:solidFill>
                  <a:srgbClr val="000000"/>
                </a:solidFill>
                <a:latin typeface="Calibri"/>
                <a:ea typeface="DejaVu Sans"/>
              </a:rPr>
              <a:t>± 2</a:t>
            </a:r>
            <a:r>
              <a:rPr b="0" i="1" lang="en-US" sz="1800" spc="-1" strike="noStrike">
                <a:solidFill>
                  <a:srgbClr val="000000"/>
                </a:solidFill>
                <a:latin typeface="Calibri"/>
                <a:ea typeface="DejaVu Sans"/>
              </a:rPr>
              <a:t>σ </a:t>
            </a:r>
            <a:r>
              <a:rPr b="0" lang="en-US" sz="1800" spc="-1" strike="noStrike">
                <a:solidFill>
                  <a:srgbClr val="000000"/>
                </a:solidFill>
                <a:latin typeface="Calibri"/>
                <a:ea typeface="DejaVu Sans"/>
              </a:rPr>
              <a:t>, and about 99.7 percent of the area lies between </a:t>
            </a:r>
            <a:r>
              <a:rPr b="0" i="1" lang="en-US" sz="1800" spc="-1" strike="noStrike">
                <a:solidFill>
                  <a:srgbClr val="000000"/>
                </a:solidFill>
                <a:latin typeface="Calibri"/>
                <a:ea typeface="DejaVu Sans"/>
              </a:rPr>
              <a:t>μ </a:t>
            </a:r>
            <a:r>
              <a:rPr b="0" lang="en-US" sz="1800" spc="-1" strike="noStrike">
                <a:solidFill>
                  <a:srgbClr val="000000"/>
                </a:solidFill>
                <a:latin typeface="Calibri"/>
                <a:ea typeface="DejaVu Sans"/>
              </a:rPr>
              <a:t>± 3</a:t>
            </a:r>
            <a:r>
              <a:rPr b="0" i="1" lang="en-US" sz="1800" spc="-1" strike="noStrike">
                <a:solidFill>
                  <a:srgbClr val="000000"/>
                </a:solidFill>
                <a:latin typeface="Calibri"/>
                <a:ea typeface="DejaVu Sans"/>
              </a:rPr>
              <a:t>σ </a:t>
            </a:r>
            <a:r>
              <a:rPr b="0" lang="en-US" sz="1800" spc="-1" strike="noStrike">
                <a:solidFill>
                  <a:srgbClr val="000000"/>
                </a:solidFill>
                <a:latin typeface="Calibri"/>
                <a:ea typeface="DejaVu Sans"/>
              </a:rPr>
              <a:t>. </a:t>
            </a:r>
            <a:endParaRPr b="0" lang="en-US" sz="1800" spc="-1" strike="noStrike">
              <a:latin typeface="Arial"/>
            </a:endParaRPr>
          </a:p>
          <a:p>
            <a:pPr>
              <a:lnSpc>
                <a:spcPct val="90000"/>
              </a:lnSpc>
              <a:spcBef>
                <a:spcPts val="1001"/>
              </a:spcBef>
            </a:pPr>
            <a:endParaRPr b="0" lang="en-US" sz="1800" spc="-1" strike="noStrike">
              <a:latin typeface="Arial"/>
            </a:endParaRPr>
          </a:p>
        </p:txBody>
      </p:sp>
      <p:pic>
        <p:nvPicPr>
          <p:cNvPr id="123" name="Picture 3" descr=""/>
          <p:cNvPicPr/>
          <p:nvPr/>
        </p:nvPicPr>
        <p:blipFill>
          <a:blip r:embed="rId1"/>
          <a:stretch/>
        </p:blipFill>
        <p:spPr>
          <a:xfrm>
            <a:off x="2969640" y="1360800"/>
            <a:ext cx="5054040" cy="620280"/>
          </a:xfrm>
          <a:prstGeom prst="rect">
            <a:avLst/>
          </a:prstGeom>
          <a:ln>
            <a:noFill/>
          </a:ln>
        </p:spPr>
      </p:pic>
      <p:pic>
        <p:nvPicPr>
          <p:cNvPr id="124" name="Picture 5" descr=""/>
          <p:cNvPicPr/>
          <p:nvPr/>
        </p:nvPicPr>
        <p:blipFill>
          <a:blip r:embed="rId2"/>
          <a:stretch/>
        </p:blipFill>
        <p:spPr>
          <a:xfrm>
            <a:off x="2386800" y="3859920"/>
            <a:ext cx="6019560" cy="2997000"/>
          </a:xfrm>
          <a:prstGeom prst="rect">
            <a:avLst/>
          </a:prstGeom>
          <a:ln>
            <a:noFill/>
          </a:ln>
        </p:spPr>
      </p:pic>
    </p:spTree>
  </p:cSld>
  <p:timing>
    <p:tnLst>
      <p:par>
        <p:cTn id="91" dur="indefinite" restart="never" nodeType="tmRoot">
          <p:childTnLst>
            <p:seq>
              <p:cTn id="92" dur="indefinite" nodeType="mainSeq">
                <p:childTnLst>
                  <p:par>
                    <p:cTn id="93" fill="hold">
                      <p:stCondLst>
                        <p:cond delay="indefinite"/>
                      </p:stCondLst>
                      <p:childTnLst>
                        <p:par>
                          <p:cTn id="94" fill="hold">
                            <p:stCondLst>
                              <p:cond delay="0"/>
                            </p:stCondLst>
                            <p:childTnLst>
                              <p:par>
                                <p:cTn id="95" nodeType="clickEffect" fill="hold" presetClass="entr" presetID="1">
                                  <p:stCondLst>
                                    <p:cond delay="0"/>
                                  </p:stCondLst>
                                  <p:childTnLst>
                                    <p:set>
                                      <p:cBhvr>
                                        <p:cTn id="96" dur="1" fill="hold">
                                          <p:stCondLst>
                                            <p:cond delay="0"/>
                                          </p:stCondLst>
                                        </p:cTn>
                                        <p:tgtEl>
                                          <p:spTgt spid="122">
                                            <p:txEl>
                                              <p:pRg st="0" end="0"/>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nodeType="clickEffect" fill="hold" presetClass="entr" presetID="1">
                                  <p:stCondLst>
                                    <p:cond delay="0"/>
                                  </p:stCondLst>
                                  <p:childTnLst>
                                    <p:set>
                                      <p:cBhvr>
                                        <p:cTn id="100" dur="1" fill="hold">
                                          <p:stCondLst>
                                            <p:cond delay="0"/>
                                          </p:stCondLst>
                                        </p:cTn>
                                        <p:tgtEl>
                                          <p:spTgt spid="123"/>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nodeType="clickEffect" fill="hold" presetClass="entr" presetID="1">
                                  <p:stCondLst>
                                    <p:cond delay="0"/>
                                  </p:stCondLst>
                                  <p:childTnLst>
                                    <p:set>
                                      <p:cBhvr>
                                        <p:cTn id="104" dur="1" fill="hold">
                                          <p:stCondLst>
                                            <p:cond delay="0"/>
                                          </p:stCondLst>
                                        </p:cTn>
                                        <p:tgtEl>
                                          <p:spTgt spid="122">
                                            <p:txEl>
                                              <p:pRg st="3" end="3"/>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nodeType="clickEffect" fill="hold" presetClass="entr" presetID="1">
                                  <p:stCondLst>
                                    <p:cond delay="0"/>
                                  </p:stCondLst>
                                  <p:childTnLst>
                                    <p:set>
                                      <p:cBhvr>
                                        <p:cTn id="108" dur="1" fill="hold">
                                          <p:stCondLst>
                                            <p:cond delay="0"/>
                                          </p:stCondLst>
                                        </p:cTn>
                                        <p:tgtEl>
                                          <p:spTgt spid="122">
                                            <p:txEl>
                                              <p:pRg st="4" end="4"/>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nodeType="clickEffect" fill="hold" presetClass="entr" presetID="1">
                                  <p:stCondLst>
                                    <p:cond delay="0"/>
                                  </p:stCondLst>
                                  <p:childTnLst>
                                    <p:set>
                                      <p:cBhvr>
                                        <p:cTn id="112" dur="1" fill="hold">
                                          <p:stCondLst>
                                            <p:cond delay="0"/>
                                          </p:stCondLst>
                                        </p:cTn>
                                        <p:tgtEl>
                                          <p:spTgt spid="122">
                                            <p:txEl>
                                              <p:pRg st="5" end="5"/>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nodeType="clickEffect" fill="hold" presetClass="entr" presetID="1">
                                  <p:stCondLst>
                                    <p:cond delay="0"/>
                                  </p:stCondLst>
                                  <p:childTnLst>
                                    <p:set>
                                      <p:cBhvr>
                                        <p:cTn id="116" dur="1" fill="hold">
                                          <p:stCondLst>
                                            <p:cond delay="0"/>
                                          </p:stCondLst>
                                        </p:cTn>
                                        <p:tgtEl>
                                          <p:spTgt spid="122">
                                            <p:txEl>
                                              <p:pRg st="6" end="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838080" y="365040"/>
            <a:ext cx="10514520" cy="1324440"/>
          </a:xfrm>
          <a:prstGeom prst="rect">
            <a:avLst/>
          </a:prstGeom>
          <a:noFill/>
          <a:ln>
            <a:noFill/>
          </a:ln>
        </p:spPr>
        <p:style>
          <a:lnRef idx="0"/>
          <a:fillRef idx="0"/>
          <a:effectRef idx="0"/>
          <a:fontRef idx="minor"/>
        </p:style>
      </p:sp>
      <p:sp>
        <p:nvSpPr>
          <p:cNvPr id="126"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By convention, we denote a normally distributed variable as</a:t>
            </a:r>
            <a:endParaRPr b="0" lang="en-US" sz="2800" spc="-1" strike="noStrike">
              <a:latin typeface="Arial"/>
            </a:endParaRPr>
          </a:p>
          <a:p>
            <a:pPr>
              <a:lnSpc>
                <a:spcPct val="90000"/>
              </a:lnSpc>
              <a:spcBef>
                <a:spcPts val="1001"/>
              </a:spcBef>
            </a:pPr>
            <a:r>
              <a:rPr b="0" i="1" lang="en-US" sz="2800" spc="-1" strike="noStrike">
                <a:solidFill>
                  <a:srgbClr val="000000"/>
                </a:solidFill>
                <a:latin typeface="Calibri"/>
                <a:ea typeface="DejaVu Sans"/>
              </a:rPr>
              <a:t>	</a:t>
            </a:r>
            <a:r>
              <a:rPr b="0" i="1" lang="en-US" sz="2800" spc="-1" strike="noStrike">
                <a:solidFill>
                  <a:srgbClr val="000000"/>
                </a:solidFill>
                <a:latin typeface="Calibri"/>
                <a:ea typeface="DejaVu Sans"/>
              </a:rPr>
              <a:t>	</a:t>
            </a:r>
            <a:r>
              <a:rPr b="0" i="1" lang="en-US" sz="2800" spc="-1" strike="noStrike">
                <a:solidFill>
                  <a:srgbClr val="000000"/>
                </a:solidFill>
                <a:latin typeface="Calibri"/>
                <a:ea typeface="DejaVu Sans"/>
              </a:rPr>
              <a:t>	</a:t>
            </a:r>
            <a:r>
              <a:rPr b="0" i="1" lang="en-US" sz="2800" spc="-1" strike="noStrike">
                <a:solidFill>
                  <a:srgbClr val="000000"/>
                </a:solidFill>
                <a:latin typeface="Calibri"/>
                <a:ea typeface="DejaVu Sans"/>
              </a:rPr>
              <a:t>	</a:t>
            </a:r>
            <a:r>
              <a:rPr b="0" i="1" lang="en-US" sz="2800" spc="-1" strike="noStrike">
                <a:solidFill>
                  <a:srgbClr val="000000"/>
                </a:solidFill>
                <a:latin typeface="Calibri"/>
                <a:ea typeface="DejaVu Sans"/>
              </a:rPr>
              <a:t>X </a:t>
            </a:r>
            <a:r>
              <a:rPr b="0" lang="en-US" sz="2800" spc="-1" strike="noStrike">
                <a:solidFill>
                  <a:srgbClr val="000000"/>
                </a:solidFill>
                <a:latin typeface="Calibri"/>
                <a:ea typeface="DejaVu Sans"/>
              </a:rPr>
              <a:t>∼ </a:t>
            </a:r>
            <a:r>
              <a:rPr b="0" i="1" lang="en-US" sz="2800" spc="-1" strike="noStrike">
                <a:solidFill>
                  <a:srgbClr val="000000"/>
                </a:solidFill>
                <a:latin typeface="Calibri"/>
                <a:ea typeface="DejaVu Sans"/>
              </a:rPr>
              <a:t>N</a:t>
            </a:r>
            <a:r>
              <a:rPr b="0" lang="en-US" sz="2800" spc="-1" strike="noStrike">
                <a:solidFill>
                  <a:srgbClr val="000000"/>
                </a:solidFill>
                <a:latin typeface="Calibri"/>
                <a:ea typeface="DejaVu Sans"/>
              </a:rPr>
              <a:t>(</a:t>
            </a:r>
            <a:r>
              <a:rPr b="0" i="1" lang="en-US" sz="2800" spc="-1" strike="noStrike">
                <a:solidFill>
                  <a:srgbClr val="000000"/>
                </a:solidFill>
                <a:latin typeface="Calibri"/>
                <a:ea typeface="DejaVu Sans"/>
              </a:rPr>
              <a:t>μ</a:t>
            </a:r>
            <a:r>
              <a:rPr b="0" lang="en-US" sz="2800" spc="-1" strike="noStrike">
                <a:solidFill>
                  <a:srgbClr val="000000"/>
                </a:solidFill>
                <a:latin typeface="Calibri"/>
                <a:ea typeface="DejaVu Sans"/>
              </a:rPr>
              <a:t>, </a:t>
            </a:r>
            <a:r>
              <a:rPr b="0" i="1" lang="en-US" sz="2800" spc="-1" strike="noStrike">
                <a:solidFill>
                  <a:srgbClr val="000000"/>
                </a:solidFill>
                <a:latin typeface="Calibri"/>
                <a:ea typeface="DejaVu Sans"/>
              </a:rPr>
              <a:t>σ</a:t>
            </a:r>
            <a:r>
              <a:rPr b="0" lang="en-US" sz="2800" spc="-1" strike="noStrike" baseline="30000">
                <a:solidFill>
                  <a:srgbClr val="000000"/>
                </a:solidFill>
                <a:latin typeface="Calibri"/>
                <a:ea typeface="DejaVu Sans"/>
              </a:rPr>
              <a:t>2</a:t>
            </a:r>
            <a:r>
              <a:rPr b="0" lang="en-US" sz="2800" spc="-1" strike="noStrike">
                <a:solidFill>
                  <a:srgbClr val="000000"/>
                </a:solidFill>
                <a:latin typeface="Calibri"/>
                <a:ea typeface="DejaVu Sans"/>
              </a:rPr>
              <a:t>)</a:t>
            </a:r>
            <a:endParaRPr b="0" lang="en-US" sz="2800" spc="-1" strike="noStrike">
              <a:latin typeface="Arial"/>
            </a:endParaRPr>
          </a:p>
          <a:p>
            <a:pPr>
              <a:lnSpc>
                <a:spcPct val="90000"/>
              </a:lnSpc>
              <a:spcBef>
                <a:spcPts val="1001"/>
              </a:spcBef>
            </a:pPr>
            <a:r>
              <a:rPr b="0" lang="en-US" sz="2800" spc="-1" strike="noStrike">
                <a:solidFill>
                  <a:srgbClr val="000000"/>
                </a:solidFill>
                <a:latin typeface="Calibri"/>
                <a:ea typeface="DejaVu Sans"/>
              </a:rPr>
              <a:t>where ∼ means “distributed as,” </a:t>
            </a:r>
            <a:r>
              <a:rPr b="0" i="1" lang="en-US" sz="2800" spc="-1" strike="noStrike">
                <a:solidFill>
                  <a:srgbClr val="000000"/>
                </a:solidFill>
                <a:latin typeface="Calibri"/>
                <a:ea typeface="DejaVu Sans"/>
              </a:rPr>
              <a:t>N </a:t>
            </a:r>
            <a:r>
              <a:rPr b="0" lang="en-US" sz="2800" spc="-1" strike="noStrike">
                <a:solidFill>
                  <a:srgbClr val="000000"/>
                </a:solidFill>
                <a:latin typeface="Calibri"/>
                <a:ea typeface="DejaVu Sans"/>
              </a:rPr>
              <a:t>stands for the normal distribution, and the quantities in the parentheses are the two parameters of the normal distribution, namely, the mean and the variance.</a:t>
            </a:r>
            <a:endParaRPr b="0" lang="en-US" sz="2800" spc="-1" strike="noStrike">
              <a:latin typeface="Arial"/>
            </a:endParaRPr>
          </a:p>
          <a:p>
            <a:pPr>
              <a:lnSpc>
                <a:spcPct val="90000"/>
              </a:lnSpc>
              <a:spcBef>
                <a:spcPts val="1001"/>
              </a:spcBef>
            </a:pP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A “Standard normal” distribution refers to random variable with </a:t>
            </a:r>
            <a:r>
              <a:rPr b="0" i="1" lang="en-US" sz="2800" spc="-1" strike="noStrike">
                <a:solidFill>
                  <a:srgbClr val="000000"/>
                </a:solidFill>
                <a:latin typeface="Calibri"/>
                <a:ea typeface="DejaVu Sans"/>
              </a:rPr>
              <a:t>μ =0 </a:t>
            </a:r>
            <a:r>
              <a:rPr b="0" lang="en-US" sz="2800" spc="-1" strike="noStrike">
                <a:solidFill>
                  <a:srgbClr val="000000"/>
                </a:solidFill>
                <a:latin typeface="Calibri"/>
                <a:ea typeface="DejaVu Sans"/>
              </a:rPr>
              <a:t>and </a:t>
            </a:r>
            <a:r>
              <a:rPr b="0" i="1" lang="en-US" sz="2800" spc="-1" strike="noStrike">
                <a:solidFill>
                  <a:srgbClr val="000000"/>
                </a:solidFill>
                <a:latin typeface="Calibri"/>
                <a:ea typeface="DejaVu Sans"/>
              </a:rPr>
              <a:t>σ</a:t>
            </a:r>
            <a:r>
              <a:rPr b="0" lang="en-US" sz="2800" spc="-1" strike="noStrike" baseline="30000">
                <a:solidFill>
                  <a:srgbClr val="000000"/>
                </a:solidFill>
                <a:latin typeface="Calibri"/>
                <a:ea typeface="DejaVu Sans"/>
              </a:rPr>
              <a:t>2 </a:t>
            </a:r>
            <a:r>
              <a:rPr b="0" lang="en-US" sz="2800" spc="-1" strike="noStrike">
                <a:solidFill>
                  <a:srgbClr val="000000"/>
                </a:solidFill>
                <a:latin typeface="Calibri"/>
                <a:ea typeface="DejaVu Sans"/>
              </a:rPr>
              <a:t> </a:t>
            </a:r>
            <a:endParaRPr b="0" lang="en-US" sz="2800" spc="-1" strike="noStrike">
              <a:latin typeface="Arial"/>
            </a:endParaRPr>
          </a:p>
        </p:txBody>
      </p:sp>
    </p:spTree>
  </p:cSld>
  <p:timing>
    <p:tnLst>
      <p:par>
        <p:cTn id="117" dur="indefinite" restart="never" nodeType="tmRoot">
          <p:childTnLst>
            <p:seq>
              <p:cTn id="118" dur="indefinite" nodeType="mainSeq">
                <p:childTnLst>
                  <p:par>
                    <p:cTn id="119" fill="hold">
                      <p:stCondLst>
                        <p:cond delay="indefinite"/>
                      </p:stCondLst>
                      <p:childTnLst>
                        <p:par>
                          <p:cTn id="120" fill="hold">
                            <p:stCondLst>
                              <p:cond delay="0"/>
                            </p:stCondLst>
                            <p:childTnLst>
                              <p:par>
                                <p:cTn id="121" nodeType="clickEffect" fill="hold" presetClass="entr" presetID="1">
                                  <p:stCondLst>
                                    <p:cond delay="0"/>
                                  </p:stCondLst>
                                  <p:childTnLst>
                                    <p:set>
                                      <p:cBhvr>
                                        <p:cTn id="122" dur="1" fill="hold">
                                          <p:stCondLst>
                                            <p:cond delay="0"/>
                                          </p:stCondLst>
                                        </p:cTn>
                                        <p:tgtEl>
                                          <p:spTgt spid="126">
                                            <p:txEl>
                                              <p:pRg st="0" end="0"/>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nodeType="clickEffect" fill="hold" presetClass="entr" presetID="1">
                                  <p:stCondLst>
                                    <p:cond delay="0"/>
                                  </p:stCondLst>
                                  <p:childTnLst>
                                    <p:set>
                                      <p:cBhvr>
                                        <p:cTn id="126" dur="1" fill="hold">
                                          <p:stCondLst>
                                            <p:cond delay="0"/>
                                          </p:stCondLst>
                                        </p:cTn>
                                        <p:tgtEl>
                                          <p:spTgt spid="126">
                                            <p:txEl>
                                              <p:pRg st="1" end="1"/>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nodeType="clickEffect" fill="hold" presetClass="entr" presetID="1">
                                  <p:stCondLst>
                                    <p:cond delay="0"/>
                                  </p:stCondLst>
                                  <p:childTnLst>
                                    <p:set>
                                      <p:cBhvr>
                                        <p:cTn id="130" dur="1" fill="hold">
                                          <p:stCondLst>
                                            <p:cond delay="0"/>
                                          </p:stCondLst>
                                        </p:cTn>
                                        <p:tgtEl>
                                          <p:spTgt spid="126">
                                            <p:txEl>
                                              <p:pRg st="2" end="2"/>
                                            </p:txEl>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nodeType="clickEffect" fill="hold" presetClass="entr" presetID="1">
                                  <p:stCondLst>
                                    <p:cond delay="0"/>
                                  </p:stCondLst>
                                  <p:childTnLst>
                                    <p:set>
                                      <p:cBhvr>
                                        <p:cTn id="134" dur="1" fill="hold">
                                          <p:stCondLst>
                                            <p:cond delay="0"/>
                                          </p:stCondLst>
                                        </p:cTn>
                                        <p:tgtEl>
                                          <p:spTgt spid="126">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838080" y="365040"/>
            <a:ext cx="10514520" cy="4770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400" spc="-1" strike="noStrike">
                <a:solidFill>
                  <a:srgbClr val="000000"/>
                </a:solidFill>
                <a:latin typeface="Calibri Light"/>
                <a:ea typeface="DejaVu Sans"/>
              </a:rPr>
              <a:t>Some other features of normal distributions</a:t>
            </a:r>
            <a:endParaRPr b="0" lang="en-US" sz="4400" spc="-1" strike="noStrike">
              <a:latin typeface="Arial"/>
            </a:endParaRPr>
          </a:p>
        </p:txBody>
      </p:sp>
      <p:sp>
        <p:nvSpPr>
          <p:cNvPr id="128" name="CustomShape 2"/>
          <p:cNvSpPr/>
          <p:nvPr/>
        </p:nvSpPr>
        <p:spPr>
          <a:xfrm>
            <a:off x="927000" y="1015200"/>
            <a:ext cx="10764000" cy="5162400"/>
          </a:xfrm>
          <a:prstGeom prst="rect">
            <a:avLst/>
          </a:prstGeom>
          <a:blipFill rotWithShape="0">
            <a:blip r:embed="rId1"/>
            <a:stretch>
              <a:fillRect/>
            </a:stretch>
          </a:blipFill>
          <a:ln>
            <a:noFill/>
          </a:ln>
        </p:spPr>
        <p:style>
          <a:lnRef idx="0"/>
          <a:fillRef idx="0"/>
          <a:effectRef idx="0"/>
          <a:fontRef idx="minor"/>
        </p:style>
        <p:txBody>
          <a:bodyPr lIns="90000" rIns="90000" tIns="45000" bIns="45000"/>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 </a:t>
            </a:r>
            <a:endParaRPr b="0" lang="en-US" sz="2800" spc="-1" strike="noStrike">
              <a:latin typeface="Arial"/>
            </a:endParaRPr>
          </a:p>
        </p:txBody>
      </p:sp>
      <p:pic>
        <p:nvPicPr>
          <p:cNvPr id="129" name="Picture 3" descr=""/>
          <p:cNvPicPr/>
          <p:nvPr/>
        </p:nvPicPr>
        <p:blipFill>
          <a:blip r:embed="rId2"/>
          <a:stretch/>
        </p:blipFill>
        <p:spPr>
          <a:xfrm>
            <a:off x="1252080" y="1381320"/>
            <a:ext cx="4721400" cy="392760"/>
          </a:xfrm>
          <a:prstGeom prst="rect">
            <a:avLst/>
          </a:prstGeom>
          <a:ln>
            <a:noFill/>
          </a:ln>
        </p:spPr>
      </p:pic>
      <p:pic>
        <p:nvPicPr>
          <p:cNvPr id="130" name="Picture 4" descr=""/>
          <p:cNvPicPr/>
          <p:nvPr/>
        </p:nvPicPr>
        <p:blipFill>
          <a:blip r:embed="rId3"/>
          <a:stretch/>
        </p:blipFill>
        <p:spPr>
          <a:xfrm>
            <a:off x="1350720" y="2355840"/>
            <a:ext cx="8432640" cy="1483920"/>
          </a:xfrm>
          <a:prstGeom prst="rect">
            <a:avLst/>
          </a:prstGeom>
          <a:ln>
            <a:noFill/>
          </a:ln>
        </p:spPr>
      </p:pic>
      <p:pic>
        <p:nvPicPr>
          <p:cNvPr id="131" name="Picture 5" descr=""/>
          <p:cNvPicPr/>
          <p:nvPr/>
        </p:nvPicPr>
        <p:blipFill>
          <a:blip r:embed="rId4"/>
          <a:stretch/>
        </p:blipFill>
        <p:spPr>
          <a:xfrm>
            <a:off x="4389120" y="5943600"/>
            <a:ext cx="2473560" cy="913320"/>
          </a:xfrm>
          <a:prstGeom prst="rect">
            <a:avLst/>
          </a:prstGeom>
          <a:ln>
            <a:noFill/>
          </a:ln>
        </p:spPr>
      </p:pic>
    </p:spTree>
  </p:cSld>
  <p:timing>
    <p:tnLst>
      <p:par>
        <p:cTn id="135" dur="indefinite" restart="never" nodeType="tmRoot">
          <p:childTnLst>
            <p:seq>
              <p:cTn id="136" dur="indefinite" nodeType="mainSeq">
                <p:childTnLst>
                  <p:par>
                    <p:cTn id="137" fill="hold">
                      <p:stCondLst>
                        <p:cond delay="indefinite"/>
                      </p:stCondLst>
                      <p:childTnLst>
                        <p:par>
                          <p:cTn id="138" fill="hold">
                            <p:stCondLst>
                              <p:cond delay="0"/>
                            </p:stCondLst>
                            <p:childTnLst>
                              <p:par>
                                <p:cTn id="139" nodeType="clickEffect" fill="hold" presetClass="entr" presetID="1">
                                  <p:stCondLst>
                                    <p:cond delay="0"/>
                                  </p:stCondLst>
                                  <p:childTnLst>
                                    <p:set>
                                      <p:cBhvr>
                                        <p:cTn id="140" dur="1" fill="hold">
                                          <p:stCondLst>
                                            <p:cond delay="0"/>
                                          </p:stCondLst>
                                        </p:cTn>
                                        <p:tgtEl>
                                          <p:spTgt spid="128">
                                            <p:txEl>
                                              <p:pRg st="0" end="0"/>
                                            </p:txEl>
                                          </p:spTgt>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nodeType="clickEffect" fill="hold" presetClass="entr" presetID="1">
                                  <p:stCondLst>
                                    <p:cond delay="0"/>
                                  </p:stCondLst>
                                  <p:childTnLst>
                                    <p:set>
                                      <p:cBhvr>
                                        <p:cTn id="144" dur="1" fill="hold">
                                          <p:stCondLst>
                                            <p:cond delay="0"/>
                                          </p:stCondLst>
                                        </p:cTn>
                                        <p:tgtEl>
                                          <p:spTgt spid="129"/>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nodeType="clickEffect" fill="hold" presetClass="entr" presetID="1">
                                  <p:stCondLst>
                                    <p:cond delay="0"/>
                                  </p:stCondLst>
                                  <p:childTnLst>
                                    <p:set>
                                      <p:cBhvr>
                                        <p:cTn id="148" dur="1" fill="hold">
                                          <p:stCondLst>
                                            <p:cond delay="0"/>
                                          </p:stCondLst>
                                        </p:cTn>
                                        <p:tgtEl>
                                          <p:spTgt spid="128">
                                            <p:txEl>
                                              <p:pRg st="2" end="2"/>
                                            </p:txEl>
                                          </p:spTgt>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nodeType="clickEffect" fill="hold" presetClass="entr" presetID="1">
                                  <p:stCondLst>
                                    <p:cond delay="0"/>
                                  </p:stCondLst>
                                  <p:childTnLst>
                                    <p:set>
                                      <p:cBhvr>
                                        <p:cTn id="152" dur="1" fill="hold">
                                          <p:stCondLst>
                                            <p:cond delay="0"/>
                                          </p:stCondLst>
                                        </p:cTn>
                                        <p:tgtEl>
                                          <p:spTgt spid="130"/>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nodeType="clickEffect" fill="hold" presetClass="entr" presetID="1">
                                  <p:stCondLst>
                                    <p:cond delay="0"/>
                                  </p:stCondLst>
                                  <p:childTnLst>
                                    <p:set>
                                      <p:cBhvr>
                                        <p:cTn id="156" dur="1" fill="hold">
                                          <p:stCondLst>
                                            <p:cond delay="0"/>
                                          </p:stCondLst>
                                        </p:cTn>
                                        <p:tgtEl>
                                          <p:spTgt spid="128">
                                            <p:txEl>
                                              <p:pRg st="7" end="7"/>
                                            </p:txEl>
                                          </p:spTgt>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nodeType="clickEffect" fill="hold" presetClass="entr" presetID="1">
                                  <p:stCondLst>
                                    <p:cond delay="0"/>
                                  </p:stCondLst>
                                  <p:childTnLst>
                                    <p:set>
                                      <p:cBhvr>
                                        <p:cTn id="160" dur="1" fill="hold">
                                          <p:stCondLst>
                                            <p:cond delay="0"/>
                                          </p:stCondLst>
                                        </p:cTn>
                                        <p:tgtEl>
                                          <p:spTgt spid="128">
                                            <p:txEl>
                                              <p:pRg st="8" end="8"/>
                                            </p:txEl>
                                          </p:spTgt>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nodeType="clickEffect" fill="hold" presetClass="entr" presetID="1">
                                  <p:stCondLst>
                                    <p:cond delay="0"/>
                                  </p:stCondLst>
                                  <p:childTnLst>
                                    <p:set>
                                      <p:cBhvr>
                                        <p:cTn id="164" dur="1" fill="hold">
                                          <p:stCondLst>
                                            <p:cond delay="0"/>
                                          </p:stCondLst>
                                        </p:cTn>
                                        <p:tgtEl>
                                          <p:spTgt spid="128">
                                            <p:txEl>
                                              <p:pRg st="9" end="9"/>
                                            </p:txEl>
                                          </p:spTgt>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nodeType="clickEffect" fill="hold" presetClass="entr" presetID="1">
                                  <p:stCondLst>
                                    <p:cond delay="0"/>
                                  </p:stCondLst>
                                  <p:childTnLst>
                                    <p:set>
                                      <p:cBhvr>
                                        <p:cTn id="168" dur="1" fill="hold">
                                          <p:stCondLst>
                                            <p:cond delay="0"/>
                                          </p:stCondLst>
                                        </p:cTn>
                                        <p:tgtEl>
                                          <p:spTgt spid="13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838080" y="365040"/>
            <a:ext cx="10514520" cy="60156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3200" spc="-1" strike="noStrike">
                <a:solidFill>
                  <a:srgbClr val="000000"/>
                </a:solidFill>
                <a:latin typeface="Calibri Light"/>
                <a:ea typeface="DejaVu Sans"/>
              </a:rPr>
              <a:t>Statistical inference: estimation and hypothesis testing</a:t>
            </a:r>
            <a:endParaRPr b="0" lang="en-US" sz="3200" spc="-1" strike="noStrike">
              <a:latin typeface="Arial"/>
            </a:endParaRPr>
          </a:p>
        </p:txBody>
      </p:sp>
      <p:sp>
        <p:nvSpPr>
          <p:cNvPr id="133" name="CustomShape 2"/>
          <p:cNvSpPr/>
          <p:nvPr/>
        </p:nvSpPr>
        <p:spPr>
          <a:xfrm>
            <a:off x="758160" y="967680"/>
            <a:ext cx="10968120" cy="580500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000000"/>
              </a:buClr>
              <a:buFont typeface="Arial"/>
              <a:buChar char="•"/>
            </a:pPr>
            <a:r>
              <a:rPr b="0" lang="en-US" sz="2000" spc="-1" strike="noStrike">
                <a:solidFill>
                  <a:srgbClr val="000000"/>
                </a:solidFill>
                <a:latin typeface="Calibri"/>
                <a:ea typeface="DejaVu Sans"/>
              </a:rPr>
              <a:t>Statistical inference is essentially assessing the possibility that your analysis yields an estimate that is precise enough.</a:t>
            </a:r>
            <a:endParaRPr b="0" lang="en-US" sz="2000" spc="-1" strike="noStrike">
              <a:latin typeface="Arial"/>
            </a:endParaRPr>
          </a:p>
          <a:p>
            <a:pPr>
              <a:lnSpc>
                <a:spcPct val="90000"/>
              </a:lnSpc>
              <a:spcBef>
                <a:spcPts val="1001"/>
              </a:spcBef>
            </a:pPr>
            <a:endParaRPr b="0" lang="en-US" sz="2000" spc="-1" strike="noStrike">
              <a:latin typeface="Arial"/>
            </a:endParaRPr>
          </a:p>
          <a:p>
            <a:pPr marL="228600" indent="-227520">
              <a:lnSpc>
                <a:spcPct val="90000"/>
              </a:lnSpc>
              <a:spcBef>
                <a:spcPts val="1001"/>
              </a:spcBef>
              <a:buClr>
                <a:srgbClr val="000000"/>
              </a:buClr>
              <a:buFont typeface="Arial"/>
              <a:buChar char="•"/>
            </a:pPr>
            <a:r>
              <a:rPr b="0" lang="en-US" sz="2000" spc="-1" strike="noStrike">
                <a:solidFill>
                  <a:srgbClr val="000000"/>
                </a:solidFill>
                <a:latin typeface="Calibri"/>
                <a:ea typeface="DejaVu Sans"/>
              </a:rPr>
              <a:t>Why? You are almost always estimating using a sample, and not the population. Which means you cannot be sure whether your estimate is signal or noise!</a:t>
            </a:r>
            <a:endParaRPr b="0" lang="en-US" sz="2000" spc="-1" strike="noStrike">
              <a:latin typeface="Arial"/>
            </a:endParaRPr>
          </a:p>
          <a:p>
            <a:pPr>
              <a:lnSpc>
                <a:spcPct val="90000"/>
              </a:lnSpc>
              <a:spcBef>
                <a:spcPts val="1001"/>
              </a:spcBef>
            </a:pPr>
            <a:endParaRPr b="0" lang="en-US" sz="2000" spc="-1" strike="noStrike">
              <a:latin typeface="Arial"/>
            </a:endParaRPr>
          </a:p>
          <a:p>
            <a:pPr marL="228600" indent="-227520">
              <a:lnSpc>
                <a:spcPct val="90000"/>
              </a:lnSpc>
              <a:spcBef>
                <a:spcPts val="1001"/>
              </a:spcBef>
              <a:buClr>
                <a:srgbClr val="000000"/>
              </a:buClr>
              <a:buFont typeface="Arial"/>
              <a:buChar char="•"/>
            </a:pPr>
            <a:r>
              <a:rPr b="0" lang="en-US" sz="2000" spc="-1" strike="noStrike">
                <a:solidFill>
                  <a:srgbClr val="000000"/>
                </a:solidFill>
                <a:latin typeface="Calibri"/>
                <a:ea typeface="DejaVu Sans"/>
              </a:rPr>
              <a:t>As an example, the average you estimate from a sample of a random variable, may not be the same as the average of that value in the population. </a:t>
            </a:r>
            <a:endParaRPr b="0" lang="en-US" sz="2000" spc="-1" strike="noStrike">
              <a:latin typeface="Arial"/>
            </a:endParaRPr>
          </a:p>
          <a:p>
            <a:pPr lvl="1" marL="685800" indent="-227520">
              <a:lnSpc>
                <a:spcPct val="90000"/>
              </a:lnSpc>
              <a:spcBef>
                <a:spcPts val="499"/>
              </a:spcBef>
              <a:buClr>
                <a:srgbClr val="000000"/>
              </a:buClr>
              <a:buFont typeface="Arial"/>
              <a:buChar char="•"/>
            </a:pPr>
            <a:r>
              <a:rPr b="0" lang="en-US" sz="1600" spc="-1" strike="noStrike">
                <a:solidFill>
                  <a:srgbClr val="000000"/>
                </a:solidFill>
                <a:latin typeface="Calibri"/>
                <a:ea typeface="DejaVu Sans"/>
              </a:rPr>
              <a:t>Average price of gas in the US is $3.</a:t>
            </a:r>
            <a:endParaRPr b="0" lang="en-US" sz="1600" spc="-1" strike="noStrike">
              <a:latin typeface="Arial"/>
            </a:endParaRPr>
          </a:p>
          <a:p>
            <a:pPr lvl="1" marL="685800" indent="-227520">
              <a:lnSpc>
                <a:spcPct val="90000"/>
              </a:lnSpc>
              <a:spcBef>
                <a:spcPts val="499"/>
              </a:spcBef>
              <a:buClr>
                <a:srgbClr val="000000"/>
              </a:buClr>
              <a:buFont typeface="Arial"/>
              <a:buChar char="•"/>
            </a:pPr>
            <a:r>
              <a:rPr b="0" lang="en-US" sz="1600" spc="-1" strike="noStrike">
                <a:solidFill>
                  <a:srgbClr val="000000"/>
                </a:solidFill>
                <a:latin typeface="Calibri"/>
                <a:ea typeface="DejaVu Sans"/>
              </a:rPr>
              <a:t>If you measure average price of gas in CA, which is $5, it is quite different from the national average, and cannot be a representation of the national average.</a:t>
            </a:r>
            <a:endParaRPr b="0" lang="en-US" sz="1600" spc="-1" strike="noStrike">
              <a:latin typeface="Arial"/>
            </a:endParaRPr>
          </a:p>
          <a:p>
            <a:pPr lvl="1" marL="685800" indent="-227520">
              <a:lnSpc>
                <a:spcPct val="90000"/>
              </a:lnSpc>
              <a:spcBef>
                <a:spcPts val="499"/>
              </a:spcBef>
              <a:buClr>
                <a:srgbClr val="000000"/>
              </a:buClr>
              <a:buFont typeface="Arial"/>
              <a:buChar char="•"/>
            </a:pPr>
            <a:r>
              <a:rPr b="0" lang="en-US" sz="1600" spc="-1" strike="noStrike">
                <a:solidFill>
                  <a:srgbClr val="000000"/>
                </a:solidFill>
                <a:latin typeface="Calibri"/>
                <a:ea typeface="DejaVu Sans"/>
              </a:rPr>
              <a:t>What if you did not know the national average, and you are trying to assess whether your sample from is a good representation of the national average?</a:t>
            </a:r>
            <a:endParaRPr b="0" lang="en-US" sz="1600" spc="-1" strike="noStrike">
              <a:latin typeface="Arial"/>
            </a:endParaRPr>
          </a:p>
          <a:p>
            <a:pPr>
              <a:lnSpc>
                <a:spcPct val="90000"/>
              </a:lnSpc>
              <a:spcBef>
                <a:spcPts val="1001"/>
              </a:spcBef>
            </a:pPr>
            <a:endParaRPr b="0" lang="en-US" sz="1600" spc="-1" strike="noStrike">
              <a:latin typeface="Arial"/>
            </a:endParaRPr>
          </a:p>
          <a:p>
            <a:pPr marL="228600" indent="-227520">
              <a:lnSpc>
                <a:spcPct val="90000"/>
              </a:lnSpc>
              <a:spcBef>
                <a:spcPts val="1001"/>
              </a:spcBef>
              <a:buClr>
                <a:srgbClr val="000000"/>
              </a:buClr>
              <a:buFont typeface="Arial"/>
              <a:buChar char="•"/>
            </a:pPr>
            <a:r>
              <a:rPr b="0" lang="en-US" sz="2000" spc="-1" strike="noStrike">
                <a:solidFill>
                  <a:srgbClr val="000000"/>
                </a:solidFill>
                <a:latin typeface="Calibri"/>
                <a:ea typeface="DejaVu Sans"/>
              </a:rPr>
              <a:t>What if there was a way of determining that your gas price average estimate is not the same as the national average. That is, rule out the </a:t>
            </a:r>
            <a:r>
              <a:rPr b="1" lang="en-US" sz="2000" spc="-1" strike="noStrike">
                <a:solidFill>
                  <a:srgbClr val="000000"/>
                </a:solidFill>
                <a:latin typeface="Calibri"/>
                <a:ea typeface="DejaVu Sans"/>
              </a:rPr>
              <a:t>hypothesis </a:t>
            </a:r>
            <a:r>
              <a:rPr b="0" lang="en-US" sz="2000" spc="-1" strike="noStrike">
                <a:solidFill>
                  <a:srgbClr val="000000"/>
                </a:solidFill>
                <a:latin typeface="Calibri"/>
                <a:ea typeface="DejaVu Sans"/>
              </a:rPr>
              <a:t>that your gas price average estimate is not the same as the national average.</a:t>
            </a:r>
            <a:endParaRPr b="0" lang="en-US" sz="2000" spc="-1" strike="noStrike">
              <a:latin typeface="Arial"/>
            </a:endParaRPr>
          </a:p>
          <a:p>
            <a:pPr>
              <a:lnSpc>
                <a:spcPct val="90000"/>
              </a:lnSpc>
              <a:spcBef>
                <a:spcPts val="1001"/>
              </a:spcBef>
            </a:pPr>
            <a:endParaRPr b="0" lang="en-US" sz="2000" spc="-1" strike="noStrike">
              <a:latin typeface="Arial"/>
            </a:endParaRPr>
          </a:p>
          <a:p>
            <a:pPr marL="457200">
              <a:lnSpc>
                <a:spcPct val="90000"/>
              </a:lnSpc>
              <a:spcBef>
                <a:spcPts val="499"/>
              </a:spcBef>
            </a:pPr>
            <a:r>
              <a:rPr b="0" lang="en-US" sz="1800" spc="-1" strike="noStrike">
                <a:solidFill>
                  <a:srgbClr val="000000"/>
                </a:solidFill>
                <a:latin typeface="Calibri"/>
                <a:ea typeface="DejaVu Sans"/>
              </a:rPr>
              <a:t> </a:t>
            </a:r>
            <a:endParaRPr b="0" lang="en-US" sz="1800" spc="-1" strike="noStrike">
              <a:latin typeface="Arial"/>
            </a:endParaRPr>
          </a:p>
          <a:p>
            <a:pPr marL="457200">
              <a:lnSpc>
                <a:spcPct val="100000"/>
              </a:lnSpc>
            </a:pPr>
            <a:endParaRPr b="0" lang="en-US" sz="1800" spc="-1" strike="noStrike">
              <a:latin typeface="Arial"/>
            </a:endParaRPr>
          </a:p>
          <a:p>
            <a:pPr marL="457200">
              <a:lnSpc>
                <a:spcPct val="100000"/>
              </a:lnSpc>
            </a:pPr>
            <a:endParaRPr b="0" lang="en-US" sz="1800" spc="-1" strike="noStrike">
              <a:latin typeface="Arial"/>
            </a:endParaRPr>
          </a:p>
        </p:txBody>
      </p:sp>
    </p:spTree>
  </p:cSld>
  <p:timing>
    <p:tnLst>
      <p:par>
        <p:cTn id="169" dur="indefinite" restart="never" nodeType="tmRoot">
          <p:childTnLst>
            <p:seq>
              <p:cTn id="170" dur="indefinite" nodeType="mainSeq">
                <p:childTnLst>
                  <p:par>
                    <p:cTn id="171" fill="hold">
                      <p:stCondLst>
                        <p:cond delay="indefinite"/>
                      </p:stCondLst>
                      <p:childTnLst>
                        <p:par>
                          <p:cTn id="172" fill="hold">
                            <p:stCondLst>
                              <p:cond delay="0"/>
                            </p:stCondLst>
                            <p:childTnLst>
                              <p:par>
                                <p:cTn id="173" nodeType="clickEffect" fill="hold" presetClass="entr" presetID="1">
                                  <p:stCondLst>
                                    <p:cond delay="0"/>
                                  </p:stCondLst>
                                  <p:childTnLst>
                                    <p:set>
                                      <p:cBhvr>
                                        <p:cTn id="174" dur="1" fill="hold">
                                          <p:stCondLst>
                                            <p:cond delay="0"/>
                                          </p:stCondLst>
                                        </p:cTn>
                                        <p:tgtEl>
                                          <p:spTgt spid="133">
                                            <p:txEl>
                                              <p:pRg st="0" end="0"/>
                                            </p:txEl>
                                          </p:spTgt>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nodeType="clickEffect" fill="hold" presetClass="entr" presetID="1">
                                  <p:stCondLst>
                                    <p:cond delay="0"/>
                                  </p:stCondLst>
                                  <p:childTnLst>
                                    <p:set>
                                      <p:cBhvr>
                                        <p:cTn id="178" dur="1" fill="hold">
                                          <p:stCondLst>
                                            <p:cond delay="0"/>
                                          </p:stCondLst>
                                        </p:cTn>
                                        <p:tgtEl>
                                          <p:spTgt spid="133">
                                            <p:txEl>
                                              <p:pRg st="2" end="2"/>
                                            </p:txEl>
                                          </p:spTgt>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nodeType="clickEffect" fill="hold" presetClass="entr" presetID="1">
                                  <p:stCondLst>
                                    <p:cond delay="0"/>
                                  </p:stCondLst>
                                  <p:childTnLst>
                                    <p:set>
                                      <p:cBhvr>
                                        <p:cTn id="182" dur="1" fill="hold">
                                          <p:stCondLst>
                                            <p:cond delay="0"/>
                                          </p:stCondLst>
                                        </p:cTn>
                                        <p:tgtEl>
                                          <p:spTgt spid="133">
                                            <p:txEl>
                                              <p:pRg st="4" end="4"/>
                                            </p:txEl>
                                          </p:spTgt>
                                        </p:tgtEl>
                                        <p:attrNameLst>
                                          <p:attrName>style.visibility</p:attrName>
                                        </p:attrNameLst>
                                      </p:cBhvr>
                                      <p:to>
                                        <p:strVal val="visible"/>
                                      </p:to>
                                    </p:set>
                                  </p:childTnLst>
                                </p:cTn>
                              </p:par>
                              <p:par>
                                <p:cTn id="183" nodeType="withEffect" fill="hold" presetClass="entr" presetID="1">
                                  <p:stCondLst>
                                    <p:cond delay="0"/>
                                  </p:stCondLst>
                                  <p:childTnLst>
                                    <p:set>
                                      <p:cBhvr>
                                        <p:cTn id="184" dur="1" fill="hold">
                                          <p:stCondLst>
                                            <p:cond delay="0"/>
                                          </p:stCondLst>
                                        </p:cTn>
                                        <p:tgtEl>
                                          <p:spTgt spid="133">
                                            <p:txEl>
                                              <p:pRg st="5" end="5"/>
                                            </p:txEl>
                                          </p:spTgt>
                                        </p:tgtEl>
                                        <p:attrNameLst>
                                          <p:attrName>style.visibility</p:attrName>
                                        </p:attrNameLst>
                                      </p:cBhvr>
                                      <p:to>
                                        <p:strVal val="visible"/>
                                      </p:to>
                                    </p:set>
                                  </p:childTnLst>
                                </p:cTn>
                              </p:par>
                              <p:par>
                                <p:cTn id="185" nodeType="withEffect" fill="hold" presetClass="entr" presetID="1">
                                  <p:stCondLst>
                                    <p:cond delay="0"/>
                                  </p:stCondLst>
                                  <p:childTnLst>
                                    <p:set>
                                      <p:cBhvr>
                                        <p:cTn id="186" dur="1" fill="hold">
                                          <p:stCondLst>
                                            <p:cond delay="0"/>
                                          </p:stCondLst>
                                        </p:cTn>
                                        <p:tgtEl>
                                          <p:spTgt spid="133">
                                            <p:txEl>
                                              <p:pRg st="6" end="6"/>
                                            </p:txEl>
                                          </p:spTgt>
                                        </p:tgtEl>
                                        <p:attrNameLst>
                                          <p:attrName>style.visibility</p:attrName>
                                        </p:attrNameLst>
                                      </p:cBhvr>
                                      <p:to>
                                        <p:strVal val="visible"/>
                                      </p:to>
                                    </p:set>
                                  </p:childTnLst>
                                </p:cTn>
                              </p:par>
                              <p:par>
                                <p:cTn id="187" nodeType="withEffect" fill="hold" presetClass="entr" presetID="1">
                                  <p:stCondLst>
                                    <p:cond delay="0"/>
                                  </p:stCondLst>
                                  <p:childTnLst>
                                    <p:set>
                                      <p:cBhvr>
                                        <p:cTn id="188" dur="1" fill="hold">
                                          <p:stCondLst>
                                            <p:cond delay="0"/>
                                          </p:stCondLst>
                                        </p:cTn>
                                        <p:tgtEl>
                                          <p:spTgt spid="133">
                                            <p:txEl>
                                              <p:pRg st="7" end="7"/>
                                            </p:txEl>
                                          </p:spTgt>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nodeType="clickEffect" fill="hold" presetClass="entr" presetID="1">
                                  <p:stCondLst>
                                    <p:cond delay="0"/>
                                  </p:stCondLst>
                                  <p:childTnLst>
                                    <p:set>
                                      <p:cBhvr>
                                        <p:cTn id="192" dur="1" fill="hold">
                                          <p:stCondLst>
                                            <p:cond delay="0"/>
                                          </p:stCondLst>
                                        </p:cTn>
                                        <p:tgtEl>
                                          <p:spTgt spid="133">
                                            <p:txEl>
                                              <p:pRg st="9" end="9"/>
                                            </p:txEl>
                                          </p:spTgt>
                                        </p:tgtEl>
                                        <p:attrNameLst>
                                          <p:attrName>style.visibility</p:attrName>
                                        </p:attrNameLst>
                                      </p:cBhvr>
                                      <p:to>
                                        <p:strVal val="visible"/>
                                      </p:to>
                                    </p:set>
                                  </p:childTnLst>
                                </p:cTn>
                              </p:par>
                              <p:par>
                                <p:cTn id="193" nodeType="withEffect" fill="hold" presetClass="entr" presetID="1">
                                  <p:stCondLst>
                                    <p:cond delay="0"/>
                                  </p:stCondLst>
                                  <p:childTnLst>
                                    <p:set>
                                      <p:cBhvr>
                                        <p:cTn id="194" dur="1" fill="hold">
                                          <p:stCondLst>
                                            <p:cond delay="0"/>
                                          </p:stCondLst>
                                        </p:cTn>
                                        <p:tgtEl>
                                          <p:spTgt spid="133">
                                            <p:txEl>
                                              <p:pRg st="11" end="1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Probability</a:t>
            </a:r>
            <a:endParaRPr b="0" lang="en-US" sz="4400" spc="-1" strike="noStrike">
              <a:latin typeface="Arial"/>
            </a:endParaRPr>
          </a:p>
        </p:txBody>
      </p:sp>
      <p:sp>
        <p:nvSpPr>
          <p:cNvPr id="79"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000000"/>
              </a:buClr>
              <a:buFont typeface="Arial"/>
              <a:buChar char="•"/>
            </a:pPr>
            <a:r>
              <a:rPr b="1" lang="en-US" sz="2800" spc="-1" strike="noStrike">
                <a:solidFill>
                  <a:srgbClr val="000000"/>
                </a:solidFill>
                <a:latin typeface="Calibri"/>
                <a:ea typeface="DejaVu Sans"/>
              </a:rPr>
              <a:t>Sample space or population: </a:t>
            </a:r>
            <a:r>
              <a:rPr b="0" lang="en-US" sz="2800" spc="-1" strike="noStrike">
                <a:solidFill>
                  <a:srgbClr val="000000"/>
                </a:solidFill>
                <a:latin typeface="Calibri"/>
                <a:ea typeface="DejaVu Sans"/>
              </a:rPr>
              <a:t>Set of all possible outcomes.</a:t>
            </a:r>
            <a:endParaRPr b="0" lang="en-US" sz="2800" spc="-1" strike="noStrike">
              <a:latin typeface="Arial"/>
            </a:endParaRPr>
          </a:p>
          <a:p>
            <a:pPr>
              <a:lnSpc>
                <a:spcPct val="90000"/>
              </a:lnSpc>
              <a:spcBef>
                <a:spcPts val="1001"/>
              </a:spcBef>
            </a:pPr>
            <a:endParaRPr b="0" lang="en-US" sz="2800" spc="-1" strike="noStrike">
              <a:latin typeface="Arial"/>
            </a:endParaRPr>
          </a:p>
          <a:p>
            <a:pPr marL="228600" indent="-227520">
              <a:lnSpc>
                <a:spcPct val="90000"/>
              </a:lnSpc>
              <a:spcBef>
                <a:spcPts val="1001"/>
              </a:spcBef>
              <a:buClr>
                <a:srgbClr val="000000"/>
              </a:buClr>
              <a:buFont typeface="Arial"/>
              <a:buChar char="•"/>
            </a:pPr>
            <a:r>
              <a:rPr b="1" lang="en-US" sz="2800" spc="-1" strike="noStrike">
                <a:solidFill>
                  <a:srgbClr val="000000"/>
                </a:solidFill>
                <a:latin typeface="Calibri"/>
                <a:ea typeface="DejaVu Sans"/>
              </a:rPr>
              <a:t>Probability: </a:t>
            </a:r>
            <a:r>
              <a:rPr b="0" lang="en-US" sz="2800" spc="-1" strike="noStrike">
                <a:solidFill>
                  <a:srgbClr val="000000"/>
                </a:solidFill>
                <a:latin typeface="Calibri"/>
                <a:ea typeface="DejaVu Sans"/>
              </a:rPr>
              <a:t>Let </a:t>
            </a:r>
            <a:r>
              <a:rPr b="0" i="1" lang="en-US" sz="2800" spc="-1" strike="noStrike">
                <a:solidFill>
                  <a:srgbClr val="000000"/>
                </a:solidFill>
                <a:latin typeface="Calibri"/>
                <a:ea typeface="DejaVu Sans"/>
              </a:rPr>
              <a:t>A </a:t>
            </a:r>
            <a:r>
              <a:rPr b="0" lang="en-US" sz="2800" spc="-1" strike="noStrike">
                <a:solidFill>
                  <a:srgbClr val="000000"/>
                </a:solidFill>
                <a:latin typeface="Calibri"/>
                <a:ea typeface="DejaVu Sans"/>
              </a:rPr>
              <a:t>be an event in a sample space. By </a:t>
            </a:r>
            <a:r>
              <a:rPr b="0" i="1" lang="en-US" sz="2800" spc="-1" strike="noStrike">
                <a:solidFill>
                  <a:srgbClr val="000000"/>
                </a:solidFill>
                <a:latin typeface="Calibri"/>
                <a:ea typeface="DejaVu Sans"/>
              </a:rPr>
              <a:t>P</a:t>
            </a:r>
            <a:r>
              <a:rPr b="0" lang="en-US" sz="2800" spc="-1" strike="noStrike">
                <a:solidFill>
                  <a:srgbClr val="000000"/>
                </a:solidFill>
                <a:latin typeface="Calibri"/>
                <a:ea typeface="DejaVu Sans"/>
              </a:rPr>
              <a:t>(</a:t>
            </a:r>
            <a:r>
              <a:rPr b="0" i="1" lang="en-US" sz="2800" spc="-1" strike="noStrike">
                <a:solidFill>
                  <a:srgbClr val="000000"/>
                </a:solidFill>
                <a:latin typeface="Calibri"/>
                <a:ea typeface="DejaVu Sans"/>
              </a:rPr>
              <a:t>A</a:t>
            </a:r>
            <a:r>
              <a:rPr b="0" lang="en-US" sz="2800" spc="-1" strike="noStrike">
                <a:solidFill>
                  <a:srgbClr val="000000"/>
                </a:solidFill>
                <a:latin typeface="Calibri"/>
                <a:ea typeface="DejaVu Sans"/>
              </a:rPr>
              <a:t>)</a:t>
            </a:r>
            <a:r>
              <a:rPr b="0" i="1"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the probability of the event </a:t>
            </a:r>
            <a:r>
              <a:rPr b="0" i="1" lang="en-US" sz="2800" spc="-1" strike="noStrike">
                <a:solidFill>
                  <a:srgbClr val="000000"/>
                </a:solidFill>
                <a:latin typeface="Calibri"/>
                <a:ea typeface="DejaVu Sans"/>
              </a:rPr>
              <a:t>A, </a:t>
            </a:r>
            <a:r>
              <a:rPr b="0" lang="en-US" sz="2800" spc="-1" strike="noStrike">
                <a:solidFill>
                  <a:srgbClr val="000000"/>
                </a:solidFill>
                <a:latin typeface="Calibri"/>
                <a:ea typeface="DejaVu Sans"/>
              </a:rPr>
              <a:t>we mean the proportion of times the event </a:t>
            </a:r>
            <a:r>
              <a:rPr b="0" i="1" lang="en-US" sz="2800" spc="-1" strike="noStrike">
                <a:solidFill>
                  <a:srgbClr val="000000"/>
                </a:solidFill>
                <a:latin typeface="Calibri"/>
                <a:ea typeface="DejaVu Sans"/>
              </a:rPr>
              <a:t>A </a:t>
            </a:r>
            <a:r>
              <a:rPr b="0" lang="en-US" sz="2800" spc="-1" strike="noStrike">
                <a:solidFill>
                  <a:srgbClr val="000000"/>
                </a:solidFill>
                <a:latin typeface="Calibri"/>
                <a:ea typeface="DejaVu Sans"/>
              </a:rPr>
              <a:t>will occur in repeated trials of an experiment.</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r>
              <a:rPr b="1" lang="en-US" sz="2800" spc="-1" strike="noStrike">
                <a:solidFill>
                  <a:srgbClr val="000000"/>
                </a:solidFill>
                <a:latin typeface="Calibri"/>
                <a:ea typeface="DejaVu Sans"/>
              </a:rPr>
              <a:t>Properties of Probability. </a:t>
            </a:r>
            <a:r>
              <a:rPr b="0" i="1" lang="en-US" sz="2800" spc="-1" strike="noStrike">
                <a:solidFill>
                  <a:srgbClr val="000000"/>
                </a:solidFill>
                <a:latin typeface="Calibri"/>
                <a:ea typeface="DejaVu Sans"/>
              </a:rPr>
              <a:t>P</a:t>
            </a:r>
            <a:r>
              <a:rPr b="0" lang="en-US" sz="2800" spc="-1" strike="noStrike">
                <a:solidFill>
                  <a:srgbClr val="000000"/>
                </a:solidFill>
                <a:latin typeface="Calibri"/>
                <a:ea typeface="DejaVu Sans"/>
              </a:rPr>
              <a:t>(</a:t>
            </a:r>
            <a:r>
              <a:rPr b="0" i="1" lang="en-US" sz="2800" spc="-1" strike="noStrike">
                <a:solidFill>
                  <a:srgbClr val="000000"/>
                </a:solidFill>
                <a:latin typeface="Calibri"/>
                <a:ea typeface="DejaVu Sans"/>
              </a:rPr>
              <a:t>A</a:t>
            </a:r>
            <a:r>
              <a:rPr b="0" lang="en-US" sz="2800" spc="-1" strike="noStrike">
                <a:solidFill>
                  <a:srgbClr val="000000"/>
                </a:solidFill>
                <a:latin typeface="Calibri"/>
                <a:ea typeface="DejaVu Sans"/>
              </a:rPr>
              <a:t>) is a real-valued function and has these properties:</a:t>
            </a:r>
            <a:endParaRPr b="0" lang="en-US" sz="2800" spc="-1" strike="noStrike">
              <a:latin typeface="Arial"/>
            </a:endParaRPr>
          </a:p>
          <a:p>
            <a:pPr>
              <a:lnSpc>
                <a:spcPct val="90000"/>
              </a:lnSpc>
              <a:spcBef>
                <a:spcPts val="1001"/>
              </a:spcBef>
            </a:pPr>
            <a:r>
              <a:rPr b="1" lang="en-US" sz="2800" spc="-1" strike="noStrike">
                <a:solidFill>
                  <a:srgbClr val="000000"/>
                </a:solidFill>
                <a:latin typeface="Calibri"/>
                <a:ea typeface="DejaVu Sans"/>
              </a:rPr>
              <a:t>1. </a:t>
            </a:r>
            <a:r>
              <a:rPr b="0" lang="en-US" sz="2800" spc="-1" strike="noStrike">
                <a:solidFill>
                  <a:srgbClr val="000000"/>
                </a:solidFill>
                <a:latin typeface="Calibri"/>
                <a:ea typeface="DejaVu Sans"/>
              </a:rPr>
              <a:t>0 ≤ </a:t>
            </a:r>
            <a:r>
              <a:rPr b="0" i="1" lang="en-US" sz="2800" spc="-1" strike="noStrike">
                <a:solidFill>
                  <a:srgbClr val="000000"/>
                </a:solidFill>
                <a:latin typeface="Calibri"/>
                <a:ea typeface="DejaVu Sans"/>
              </a:rPr>
              <a:t>P</a:t>
            </a:r>
            <a:r>
              <a:rPr b="0" lang="en-US" sz="2800" spc="-1" strike="noStrike">
                <a:solidFill>
                  <a:srgbClr val="000000"/>
                </a:solidFill>
                <a:latin typeface="Calibri"/>
                <a:ea typeface="DejaVu Sans"/>
              </a:rPr>
              <a:t>(</a:t>
            </a:r>
            <a:r>
              <a:rPr b="0" i="1" lang="en-US" sz="2800" spc="-1" strike="noStrike">
                <a:solidFill>
                  <a:srgbClr val="000000"/>
                </a:solidFill>
                <a:latin typeface="Calibri"/>
                <a:ea typeface="DejaVu Sans"/>
              </a:rPr>
              <a:t>A</a:t>
            </a:r>
            <a:r>
              <a:rPr b="0" lang="en-US" sz="2800" spc="-1" strike="noStrike">
                <a:solidFill>
                  <a:srgbClr val="000000"/>
                </a:solidFill>
                <a:latin typeface="Calibri"/>
                <a:ea typeface="DejaVu Sans"/>
              </a:rPr>
              <a:t>) ≤ 1 for every </a:t>
            </a:r>
            <a:r>
              <a:rPr b="0" i="1" lang="en-US" sz="2800" spc="-1" strike="noStrike">
                <a:solidFill>
                  <a:srgbClr val="000000"/>
                </a:solidFill>
                <a:latin typeface="Calibri"/>
                <a:ea typeface="DejaVu Sans"/>
              </a:rPr>
              <a:t>A.</a:t>
            </a:r>
            <a:endParaRPr b="0" lang="en-US" sz="2800" spc="-1" strike="noStrike">
              <a:latin typeface="Arial"/>
            </a:endParaRPr>
          </a:p>
          <a:p>
            <a:pPr>
              <a:lnSpc>
                <a:spcPct val="90000"/>
              </a:lnSpc>
              <a:spcBef>
                <a:spcPts val="1001"/>
              </a:spcBef>
            </a:pPr>
            <a:r>
              <a:rPr b="1" lang="en-US" sz="2800" spc="-1" strike="noStrike">
                <a:solidFill>
                  <a:srgbClr val="000000"/>
                </a:solidFill>
                <a:latin typeface="Calibri"/>
                <a:ea typeface="DejaVu Sans"/>
              </a:rPr>
              <a:t>2. </a:t>
            </a:r>
            <a:r>
              <a:rPr b="0" lang="en-US" sz="2800" spc="-1" strike="noStrike">
                <a:solidFill>
                  <a:srgbClr val="000000"/>
                </a:solidFill>
                <a:latin typeface="Calibri"/>
                <a:ea typeface="DejaVu Sans"/>
              </a:rPr>
              <a:t>If </a:t>
            </a:r>
            <a:r>
              <a:rPr b="0" i="1" lang="en-US" sz="2800" spc="-1" strike="noStrike">
                <a:solidFill>
                  <a:srgbClr val="000000"/>
                </a:solidFill>
                <a:latin typeface="Calibri"/>
                <a:ea typeface="DejaVu Sans"/>
              </a:rPr>
              <a:t>A</a:t>
            </a:r>
            <a:r>
              <a:rPr b="0" lang="en-US" sz="2800" spc="-1" strike="noStrike">
                <a:solidFill>
                  <a:srgbClr val="000000"/>
                </a:solidFill>
                <a:latin typeface="Calibri"/>
                <a:ea typeface="DejaVu Sans"/>
              </a:rPr>
              <a:t>, </a:t>
            </a:r>
            <a:r>
              <a:rPr b="0" i="1" lang="en-US" sz="2800" spc="-1" strike="noStrike">
                <a:solidFill>
                  <a:srgbClr val="000000"/>
                </a:solidFill>
                <a:latin typeface="Calibri"/>
                <a:ea typeface="DejaVu Sans"/>
              </a:rPr>
              <a:t>B</a:t>
            </a:r>
            <a:r>
              <a:rPr b="0" lang="en-US" sz="2800" spc="-1" strike="noStrike">
                <a:solidFill>
                  <a:srgbClr val="000000"/>
                </a:solidFill>
                <a:latin typeface="Calibri"/>
                <a:ea typeface="DejaVu Sans"/>
              </a:rPr>
              <a:t>, </a:t>
            </a:r>
            <a:r>
              <a:rPr b="0" i="1" lang="en-US" sz="2800" spc="-1" strike="noStrike">
                <a:solidFill>
                  <a:srgbClr val="000000"/>
                </a:solidFill>
                <a:latin typeface="Calibri"/>
                <a:ea typeface="DejaVu Sans"/>
              </a:rPr>
              <a:t>C</a:t>
            </a:r>
            <a:r>
              <a:rPr b="0" lang="en-US" sz="2800" spc="-1" strike="noStrike">
                <a:solidFill>
                  <a:srgbClr val="000000"/>
                </a:solidFill>
                <a:latin typeface="Calibri"/>
                <a:ea typeface="DejaVu Sans"/>
              </a:rPr>
              <a:t>, </a:t>
            </a:r>
            <a:r>
              <a:rPr b="0" i="1" lang="en-US" sz="2800" spc="-1" strike="noStrike">
                <a:solidFill>
                  <a:srgbClr val="000000"/>
                </a:solidFill>
                <a:latin typeface="Calibri"/>
                <a:ea typeface="DejaVu Sans"/>
              </a:rPr>
              <a:t>. . . </a:t>
            </a:r>
            <a:r>
              <a:rPr b="0" lang="en-US" sz="2800" spc="-1" strike="noStrike">
                <a:solidFill>
                  <a:srgbClr val="000000"/>
                </a:solidFill>
                <a:latin typeface="Calibri"/>
                <a:ea typeface="DejaVu Sans"/>
              </a:rPr>
              <a:t>constitute an exhaustive set of events, then </a:t>
            </a:r>
            <a:r>
              <a:rPr b="0" i="1" lang="en-US" sz="2800" spc="-1" strike="noStrike">
                <a:solidFill>
                  <a:srgbClr val="000000"/>
                </a:solidFill>
                <a:latin typeface="Calibri"/>
                <a:ea typeface="DejaVu Sans"/>
              </a:rPr>
              <a:t>P</a:t>
            </a:r>
            <a:r>
              <a:rPr b="0" lang="en-US" sz="2800" spc="-1" strike="noStrike">
                <a:solidFill>
                  <a:srgbClr val="000000"/>
                </a:solidFill>
                <a:latin typeface="Calibri"/>
                <a:ea typeface="DejaVu Sans"/>
              </a:rPr>
              <a:t>(</a:t>
            </a:r>
            <a:r>
              <a:rPr b="0" i="1" lang="en-US" sz="2800" spc="-1" strike="noStrike">
                <a:solidFill>
                  <a:srgbClr val="000000"/>
                </a:solidFill>
                <a:latin typeface="Calibri"/>
                <a:ea typeface="DejaVu Sans"/>
              </a:rPr>
              <a:t>A </a:t>
            </a:r>
            <a:r>
              <a:rPr b="0" lang="en-US" sz="2800" spc="-1" strike="noStrike">
                <a:solidFill>
                  <a:srgbClr val="000000"/>
                </a:solidFill>
                <a:latin typeface="Calibri"/>
                <a:ea typeface="DejaVu Sans"/>
              </a:rPr>
              <a:t>+ </a:t>
            </a:r>
            <a:r>
              <a:rPr b="0" i="1" lang="en-US" sz="2800" spc="-1" strike="noStrike">
                <a:solidFill>
                  <a:srgbClr val="000000"/>
                </a:solidFill>
                <a:latin typeface="Calibri"/>
                <a:ea typeface="DejaVu Sans"/>
              </a:rPr>
              <a:t>B</a:t>
            </a:r>
            <a:r>
              <a:rPr b="0" lang="en-US" sz="2800" spc="-1" strike="noStrike">
                <a:solidFill>
                  <a:srgbClr val="000000"/>
                </a:solidFill>
                <a:latin typeface="Calibri"/>
                <a:ea typeface="DejaVu Sans"/>
              </a:rPr>
              <a:t>+</a:t>
            </a:r>
            <a:r>
              <a:rPr b="0" i="1" lang="en-US" sz="2800" spc="-1" strike="noStrike">
                <a:solidFill>
                  <a:srgbClr val="000000"/>
                </a:solidFill>
                <a:latin typeface="Calibri"/>
                <a:ea typeface="DejaVu Sans"/>
              </a:rPr>
              <a:t>C </a:t>
            </a:r>
            <a:r>
              <a:rPr b="0" lang="en-US" sz="2800" spc="-1" strike="noStrike">
                <a:solidFill>
                  <a:srgbClr val="000000"/>
                </a:solidFill>
                <a:latin typeface="Calibri"/>
                <a:ea typeface="DejaVu Sans"/>
              </a:rPr>
              <a:t>+· · ·) = 1, where </a:t>
            </a:r>
            <a:r>
              <a:rPr b="0" i="1" lang="en-US" sz="2800" spc="-1" strike="noStrike">
                <a:solidFill>
                  <a:srgbClr val="000000"/>
                </a:solidFill>
                <a:latin typeface="Calibri"/>
                <a:ea typeface="DejaVu Sans"/>
              </a:rPr>
              <a:t>A </a:t>
            </a:r>
            <a:r>
              <a:rPr b="0" lang="en-US" sz="2800" spc="-1" strike="noStrike">
                <a:solidFill>
                  <a:srgbClr val="000000"/>
                </a:solidFill>
                <a:latin typeface="Calibri"/>
                <a:ea typeface="DejaVu Sans"/>
              </a:rPr>
              <a:t>+ </a:t>
            </a:r>
            <a:r>
              <a:rPr b="0" i="1" lang="en-US" sz="2800" spc="-1" strike="noStrike">
                <a:solidFill>
                  <a:srgbClr val="000000"/>
                </a:solidFill>
                <a:latin typeface="Calibri"/>
                <a:ea typeface="DejaVu Sans"/>
              </a:rPr>
              <a:t>B </a:t>
            </a:r>
            <a:r>
              <a:rPr b="0" lang="en-US" sz="2800" spc="-1" strike="noStrike">
                <a:solidFill>
                  <a:srgbClr val="000000"/>
                </a:solidFill>
                <a:latin typeface="Calibri"/>
                <a:ea typeface="DejaVu Sans"/>
              </a:rPr>
              <a:t>+ </a:t>
            </a:r>
            <a:r>
              <a:rPr b="0" i="1" lang="en-US" sz="2800" spc="-1" strike="noStrike">
                <a:solidFill>
                  <a:srgbClr val="000000"/>
                </a:solidFill>
                <a:latin typeface="Calibri"/>
                <a:ea typeface="DejaVu Sans"/>
              </a:rPr>
              <a:t>C </a:t>
            </a:r>
            <a:r>
              <a:rPr b="0" lang="en-US" sz="2800" spc="-1" strike="noStrike">
                <a:solidFill>
                  <a:srgbClr val="000000"/>
                </a:solidFill>
                <a:latin typeface="Calibri"/>
                <a:ea typeface="DejaVu Sans"/>
              </a:rPr>
              <a:t>means </a:t>
            </a:r>
            <a:r>
              <a:rPr b="0" i="1" lang="en-US" sz="2800" spc="-1" strike="noStrike">
                <a:solidFill>
                  <a:srgbClr val="000000"/>
                </a:solidFill>
                <a:latin typeface="Calibri"/>
                <a:ea typeface="DejaVu Sans"/>
              </a:rPr>
              <a:t>A </a:t>
            </a:r>
            <a:r>
              <a:rPr b="0" lang="en-US" sz="2800" spc="-1" strike="noStrike">
                <a:solidFill>
                  <a:srgbClr val="000000"/>
                </a:solidFill>
                <a:latin typeface="Calibri"/>
                <a:ea typeface="DejaVu Sans"/>
              </a:rPr>
              <a:t>or </a:t>
            </a:r>
            <a:r>
              <a:rPr b="0" i="1" lang="en-US" sz="2800" spc="-1" strike="noStrike">
                <a:solidFill>
                  <a:srgbClr val="000000"/>
                </a:solidFill>
                <a:latin typeface="Calibri"/>
                <a:ea typeface="DejaVu Sans"/>
              </a:rPr>
              <a:t>B </a:t>
            </a:r>
            <a:r>
              <a:rPr b="0" lang="en-US" sz="2800" spc="-1" strike="noStrike">
                <a:solidFill>
                  <a:srgbClr val="000000"/>
                </a:solidFill>
                <a:latin typeface="Calibri"/>
                <a:ea typeface="DejaVu Sans"/>
              </a:rPr>
              <a:t>or </a:t>
            </a:r>
            <a:r>
              <a:rPr b="0" i="1" lang="en-US" sz="2800" spc="-1" strike="noStrike">
                <a:solidFill>
                  <a:srgbClr val="000000"/>
                </a:solidFill>
                <a:latin typeface="Calibri"/>
                <a:ea typeface="DejaVu Sans"/>
              </a:rPr>
              <a:t>C, </a:t>
            </a:r>
            <a:r>
              <a:rPr b="0" lang="en-US" sz="2800" spc="-1" strike="noStrike">
                <a:solidFill>
                  <a:srgbClr val="000000"/>
                </a:solidFill>
                <a:latin typeface="Calibri"/>
                <a:ea typeface="DejaVu Sans"/>
              </a:rPr>
              <a:t>and so forth.</a:t>
            </a:r>
            <a:endParaRPr b="0" lang="en-US" sz="2800" spc="-1" strike="noStrike">
              <a:latin typeface="Arial"/>
            </a:endParaRPr>
          </a:p>
          <a:p>
            <a:pPr>
              <a:lnSpc>
                <a:spcPct val="90000"/>
              </a:lnSpc>
              <a:spcBef>
                <a:spcPts val="1001"/>
              </a:spcBef>
            </a:pPr>
            <a:r>
              <a:rPr b="1" lang="en-US" sz="2800" spc="-1" strike="noStrike">
                <a:solidFill>
                  <a:srgbClr val="000000"/>
                </a:solidFill>
                <a:latin typeface="Calibri"/>
                <a:ea typeface="DejaVu Sans"/>
              </a:rPr>
              <a:t>3. </a:t>
            </a:r>
            <a:r>
              <a:rPr b="0" lang="en-US" sz="2800" spc="-1" strike="noStrike">
                <a:solidFill>
                  <a:srgbClr val="000000"/>
                </a:solidFill>
                <a:latin typeface="Calibri"/>
                <a:ea typeface="DejaVu Sans"/>
              </a:rPr>
              <a:t>If </a:t>
            </a:r>
            <a:r>
              <a:rPr b="0" i="1" lang="en-US" sz="2800" spc="-1" strike="noStrike">
                <a:solidFill>
                  <a:srgbClr val="000000"/>
                </a:solidFill>
                <a:latin typeface="Calibri"/>
                <a:ea typeface="DejaVu Sans"/>
              </a:rPr>
              <a:t>A</a:t>
            </a:r>
            <a:r>
              <a:rPr b="0" lang="en-US" sz="2800" spc="-1" strike="noStrike">
                <a:solidFill>
                  <a:srgbClr val="000000"/>
                </a:solidFill>
                <a:latin typeface="Calibri"/>
                <a:ea typeface="DejaVu Sans"/>
              </a:rPr>
              <a:t>, </a:t>
            </a:r>
            <a:r>
              <a:rPr b="0" i="1" lang="en-US" sz="2800" spc="-1" strike="noStrike">
                <a:solidFill>
                  <a:srgbClr val="000000"/>
                </a:solidFill>
                <a:latin typeface="Calibri"/>
                <a:ea typeface="DejaVu Sans"/>
              </a:rPr>
              <a:t>B</a:t>
            </a:r>
            <a:r>
              <a:rPr b="0" lang="en-US" sz="2800" spc="-1" strike="noStrike">
                <a:solidFill>
                  <a:srgbClr val="000000"/>
                </a:solidFill>
                <a:latin typeface="Calibri"/>
                <a:ea typeface="DejaVu Sans"/>
              </a:rPr>
              <a:t>, </a:t>
            </a:r>
            <a:r>
              <a:rPr b="0" i="1" lang="en-US" sz="2800" spc="-1" strike="noStrike">
                <a:solidFill>
                  <a:srgbClr val="000000"/>
                </a:solidFill>
                <a:latin typeface="Calibri"/>
                <a:ea typeface="DejaVu Sans"/>
              </a:rPr>
              <a:t>C</a:t>
            </a:r>
            <a:r>
              <a:rPr b="0" lang="en-US" sz="2800" spc="-1" strike="noStrike">
                <a:solidFill>
                  <a:srgbClr val="000000"/>
                </a:solidFill>
                <a:latin typeface="Calibri"/>
                <a:ea typeface="DejaVu Sans"/>
              </a:rPr>
              <a:t>, </a:t>
            </a:r>
            <a:r>
              <a:rPr b="0" i="1" lang="en-US" sz="2800" spc="-1" strike="noStrike">
                <a:solidFill>
                  <a:srgbClr val="000000"/>
                </a:solidFill>
                <a:latin typeface="Calibri"/>
                <a:ea typeface="DejaVu Sans"/>
              </a:rPr>
              <a:t>. . . </a:t>
            </a:r>
            <a:r>
              <a:rPr b="0" lang="en-US" sz="2800" spc="-1" strike="noStrike">
                <a:solidFill>
                  <a:srgbClr val="000000"/>
                </a:solidFill>
                <a:latin typeface="Calibri"/>
                <a:ea typeface="DejaVu Sans"/>
              </a:rPr>
              <a:t>are mutually exclusive events, then</a:t>
            </a:r>
            <a:endParaRPr b="0" lang="en-US" sz="2800" spc="-1" strike="noStrike">
              <a:latin typeface="Arial"/>
            </a:endParaRPr>
          </a:p>
          <a:p>
            <a:pPr>
              <a:lnSpc>
                <a:spcPct val="90000"/>
              </a:lnSpc>
              <a:spcBef>
                <a:spcPts val="1001"/>
              </a:spcBef>
            </a:pPr>
            <a:r>
              <a:rPr b="0" i="1" lang="en-US" sz="2800" spc="-1" strike="noStrike">
                <a:solidFill>
                  <a:srgbClr val="000000"/>
                </a:solidFill>
                <a:latin typeface="Calibri"/>
                <a:ea typeface="DejaVu Sans"/>
              </a:rPr>
              <a:t>	</a:t>
            </a:r>
            <a:r>
              <a:rPr b="0" i="1" lang="en-US" sz="2800" spc="-1" strike="noStrike">
                <a:solidFill>
                  <a:srgbClr val="000000"/>
                </a:solidFill>
                <a:latin typeface="Calibri"/>
                <a:ea typeface="DejaVu Sans"/>
              </a:rPr>
              <a:t>P</a:t>
            </a:r>
            <a:r>
              <a:rPr b="0" lang="en-US" sz="2800" spc="-1" strike="noStrike">
                <a:solidFill>
                  <a:srgbClr val="000000"/>
                </a:solidFill>
                <a:latin typeface="Calibri"/>
                <a:ea typeface="DejaVu Sans"/>
              </a:rPr>
              <a:t>(</a:t>
            </a:r>
            <a:r>
              <a:rPr b="0" i="1" lang="en-US" sz="2800" spc="-1" strike="noStrike">
                <a:solidFill>
                  <a:srgbClr val="000000"/>
                </a:solidFill>
                <a:latin typeface="Calibri"/>
                <a:ea typeface="DejaVu Sans"/>
              </a:rPr>
              <a:t>A </a:t>
            </a:r>
            <a:r>
              <a:rPr b="0" lang="en-US" sz="2800" spc="-1" strike="noStrike">
                <a:solidFill>
                  <a:srgbClr val="000000"/>
                </a:solidFill>
                <a:latin typeface="Calibri"/>
                <a:ea typeface="DejaVu Sans"/>
              </a:rPr>
              <a:t>+ </a:t>
            </a:r>
            <a:r>
              <a:rPr b="0" i="1" lang="en-US" sz="2800" spc="-1" strike="noStrike">
                <a:solidFill>
                  <a:srgbClr val="000000"/>
                </a:solidFill>
                <a:latin typeface="Calibri"/>
                <a:ea typeface="DejaVu Sans"/>
              </a:rPr>
              <a:t>B </a:t>
            </a:r>
            <a:r>
              <a:rPr b="0" lang="en-US" sz="2800" spc="-1" strike="noStrike">
                <a:solidFill>
                  <a:srgbClr val="000000"/>
                </a:solidFill>
                <a:latin typeface="Calibri"/>
                <a:ea typeface="DejaVu Sans"/>
              </a:rPr>
              <a:t>+ </a:t>
            </a:r>
            <a:r>
              <a:rPr b="0" i="1" lang="en-US" sz="2800" spc="-1" strike="noStrike">
                <a:solidFill>
                  <a:srgbClr val="000000"/>
                </a:solidFill>
                <a:latin typeface="Calibri"/>
                <a:ea typeface="DejaVu Sans"/>
              </a:rPr>
              <a:t>C </a:t>
            </a:r>
            <a:r>
              <a:rPr b="0" lang="en-US" sz="2800" spc="-1" strike="noStrike">
                <a:solidFill>
                  <a:srgbClr val="000000"/>
                </a:solidFill>
                <a:latin typeface="Calibri"/>
                <a:ea typeface="DejaVu Sans"/>
              </a:rPr>
              <a:t>+ ·· ·) = </a:t>
            </a:r>
            <a:r>
              <a:rPr b="0" i="1" lang="en-US" sz="2800" spc="-1" strike="noStrike">
                <a:solidFill>
                  <a:srgbClr val="000000"/>
                </a:solidFill>
                <a:latin typeface="Calibri"/>
                <a:ea typeface="DejaVu Sans"/>
              </a:rPr>
              <a:t>P</a:t>
            </a:r>
            <a:r>
              <a:rPr b="0" lang="en-US" sz="2800" spc="-1" strike="noStrike">
                <a:solidFill>
                  <a:srgbClr val="000000"/>
                </a:solidFill>
                <a:latin typeface="Calibri"/>
                <a:ea typeface="DejaVu Sans"/>
              </a:rPr>
              <a:t>(</a:t>
            </a:r>
            <a:r>
              <a:rPr b="0" i="1" lang="en-US" sz="2800" spc="-1" strike="noStrike">
                <a:solidFill>
                  <a:srgbClr val="000000"/>
                </a:solidFill>
                <a:latin typeface="Calibri"/>
                <a:ea typeface="DejaVu Sans"/>
              </a:rPr>
              <a:t>A</a:t>
            </a:r>
            <a:r>
              <a:rPr b="0" lang="en-US" sz="2800" spc="-1" strike="noStrike">
                <a:solidFill>
                  <a:srgbClr val="000000"/>
                </a:solidFill>
                <a:latin typeface="Calibri"/>
                <a:ea typeface="DejaVu Sans"/>
              </a:rPr>
              <a:t>) + </a:t>
            </a:r>
            <a:r>
              <a:rPr b="0" i="1" lang="en-US" sz="2800" spc="-1" strike="noStrike">
                <a:solidFill>
                  <a:srgbClr val="000000"/>
                </a:solidFill>
                <a:latin typeface="Calibri"/>
                <a:ea typeface="DejaVu Sans"/>
              </a:rPr>
              <a:t>P</a:t>
            </a:r>
            <a:r>
              <a:rPr b="0" lang="en-US" sz="2800" spc="-1" strike="noStrike">
                <a:solidFill>
                  <a:srgbClr val="000000"/>
                </a:solidFill>
                <a:latin typeface="Calibri"/>
                <a:ea typeface="DejaVu Sans"/>
              </a:rPr>
              <a:t>(</a:t>
            </a:r>
            <a:r>
              <a:rPr b="0" i="1" lang="en-US" sz="2800" spc="-1" strike="noStrike">
                <a:solidFill>
                  <a:srgbClr val="000000"/>
                </a:solidFill>
                <a:latin typeface="Calibri"/>
                <a:ea typeface="DejaVu Sans"/>
              </a:rPr>
              <a:t>B</a:t>
            </a:r>
            <a:r>
              <a:rPr b="0" lang="en-US" sz="2800" spc="-1" strike="noStrike">
                <a:solidFill>
                  <a:srgbClr val="000000"/>
                </a:solidFill>
                <a:latin typeface="Calibri"/>
                <a:ea typeface="DejaVu Sans"/>
              </a:rPr>
              <a:t>) + </a:t>
            </a:r>
            <a:r>
              <a:rPr b="0" i="1" lang="en-US" sz="2800" spc="-1" strike="noStrike">
                <a:solidFill>
                  <a:srgbClr val="000000"/>
                </a:solidFill>
                <a:latin typeface="Calibri"/>
                <a:ea typeface="DejaVu Sans"/>
              </a:rPr>
              <a:t>P</a:t>
            </a:r>
            <a:r>
              <a:rPr b="0" lang="en-US" sz="2800" spc="-1" strike="noStrike">
                <a:solidFill>
                  <a:srgbClr val="000000"/>
                </a:solidFill>
                <a:latin typeface="Calibri"/>
                <a:ea typeface="DejaVu Sans"/>
              </a:rPr>
              <a:t>(</a:t>
            </a:r>
            <a:r>
              <a:rPr b="0" i="1" lang="en-US" sz="2800" spc="-1" strike="noStrike">
                <a:solidFill>
                  <a:srgbClr val="000000"/>
                </a:solidFill>
                <a:latin typeface="Calibri"/>
                <a:ea typeface="DejaVu Sans"/>
              </a:rPr>
              <a:t>C</a:t>
            </a:r>
            <a:r>
              <a:rPr b="0" lang="en-US" sz="2800" spc="-1" strike="noStrike">
                <a:solidFill>
                  <a:srgbClr val="000000"/>
                </a:solidFill>
                <a:latin typeface="Calibri"/>
                <a:ea typeface="DejaVu Sans"/>
              </a:rPr>
              <a:t>)+· · ·</a:t>
            </a:r>
            <a:endParaRPr b="0" lang="en-US" sz="2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How to think about hypothesis testing</a:t>
            </a:r>
            <a:endParaRPr b="0" lang="en-US" sz="4400" spc="-1" strike="noStrike">
              <a:latin typeface="Arial"/>
            </a:endParaRPr>
          </a:p>
        </p:txBody>
      </p:sp>
      <p:sp>
        <p:nvSpPr>
          <p:cNvPr id="135"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Ruling out one hypothesis in favor of another.</a:t>
            </a:r>
            <a:endParaRPr b="0" lang="en-US" sz="2800" spc="-1" strike="noStrike">
              <a:latin typeface="Arial"/>
            </a:endParaRPr>
          </a:p>
          <a:p>
            <a:pPr>
              <a:lnSpc>
                <a:spcPct val="90000"/>
              </a:lnSpc>
              <a:spcBef>
                <a:spcPts val="1001"/>
              </a:spcBef>
            </a:pP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So, we can not test for the true national average, but we can test whether your gas price average is statistically close to a hypothesized value, say $6.</a:t>
            </a:r>
            <a:endParaRPr b="0" lang="en-US" sz="2800" spc="-1" strike="noStrike">
              <a:latin typeface="Arial"/>
            </a:endParaRPr>
          </a:p>
          <a:p>
            <a:pPr>
              <a:lnSpc>
                <a:spcPct val="90000"/>
              </a:lnSpc>
              <a:spcBef>
                <a:spcPts val="1001"/>
              </a:spcBef>
            </a:pP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Let’s test the hypothesis that the gas prices sample you have comes from a population whose mean is $6.</a:t>
            </a:r>
            <a:endParaRPr b="0" lang="en-US" sz="2800" spc="-1" strike="noStrike">
              <a:latin typeface="Arial"/>
            </a:endParaRPr>
          </a:p>
          <a:p>
            <a:pPr>
              <a:lnSpc>
                <a:spcPct val="90000"/>
              </a:lnSpc>
              <a:spcBef>
                <a:spcPts val="1001"/>
              </a:spcBef>
            </a:pP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In the language of hypothesis testing,</a:t>
            </a:r>
            <a:endParaRPr b="0" lang="en-US" sz="2800" spc="-1" strike="noStrike">
              <a:latin typeface="Arial"/>
            </a:endParaRPr>
          </a:p>
          <a:p>
            <a:pPr lvl="1" marL="685800" indent="-227520">
              <a:lnSpc>
                <a:spcPct val="90000"/>
              </a:lnSpc>
              <a:spcBef>
                <a:spcPts val="499"/>
              </a:spcBef>
              <a:buClr>
                <a:srgbClr val="000000"/>
              </a:buClr>
              <a:buFont typeface="Arial"/>
              <a:buChar char="•"/>
            </a:pPr>
            <a:r>
              <a:rPr b="0" i="1" lang="en-US" sz="2400" spc="-1" strike="noStrike">
                <a:solidFill>
                  <a:srgbClr val="000000"/>
                </a:solidFill>
                <a:latin typeface="Calibri"/>
                <a:ea typeface="DejaVu Sans"/>
              </a:rPr>
              <a:t>Gas price average </a:t>
            </a:r>
            <a:r>
              <a:rPr b="0" lang="en-US" sz="2400" spc="-1" strike="noStrike">
                <a:solidFill>
                  <a:srgbClr val="000000"/>
                </a:solidFill>
                <a:latin typeface="Calibri"/>
                <a:ea typeface="DejaVu Sans"/>
              </a:rPr>
              <a:t>= </a:t>
            </a:r>
            <a:r>
              <a:rPr b="0" i="1" lang="en-US" sz="2400" spc="-1" strike="noStrike">
                <a:solidFill>
                  <a:srgbClr val="000000"/>
                </a:solidFill>
                <a:latin typeface="Calibri"/>
                <a:ea typeface="DejaVu Sans"/>
              </a:rPr>
              <a:t>6</a:t>
            </a:r>
            <a:r>
              <a:rPr b="0" lang="en-US" sz="2400" spc="-1" strike="noStrike">
                <a:solidFill>
                  <a:srgbClr val="000000"/>
                </a:solidFill>
                <a:latin typeface="Calibri"/>
                <a:ea typeface="DejaVu Sans"/>
              </a:rPr>
              <a:t> is called the </a:t>
            </a:r>
            <a:r>
              <a:rPr b="1" lang="en-US" sz="2400" spc="-1" strike="noStrike">
                <a:solidFill>
                  <a:srgbClr val="000000"/>
                </a:solidFill>
                <a:latin typeface="Calibri"/>
                <a:ea typeface="DejaVu Sans"/>
              </a:rPr>
              <a:t>null </a:t>
            </a:r>
            <a:r>
              <a:rPr b="0" lang="en-US" sz="2400" spc="-1" strike="noStrike">
                <a:solidFill>
                  <a:srgbClr val="000000"/>
                </a:solidFill>
                <a:latin typeface="Calibri"/>
                <a:ea typeface="DejaVu Sans"/>
              </a:rPr>
              <a:t>(or maintained) </a:t>
            </a:r>
            <a:r>
              <a:rPr b="1" lang="en-US" sz="2400" spc="-1" strike="noStrike">
                <a:solidFill>
                  <a:srgbClr val="000000"/>
                </a:solidFill>
                <a:latin typeface="Calibri"/>
                <a:ea typeface="DejaVu Sans"/>
              </a:rPr>
              <a:t>hypothesis. </a:t>
            </a:r>
            <a:r>
              <a:rPr b="0" lang="en-US" sz="2400" spc="-1" strike="noStrike">
                <a:solidFill>
                  <a:srgbClr val="000000"/>
                </a:solidFill>
                <a:latin typeface="Calibri"/>
                <a:ea typeface="DejaVu Sans"/>
              </a:rPr>
              <a:t>Denoted by </a:t>
            </a:r>
            <a:r>
              <a:rPr b="0" i="1" lang="en-US" sz="2400" spc="-1" strike="noStrike">
                <a:solidFill>
                  <a:srgbClr val="000000"/>
                </a:solidFill>
                <a:latin typeface="Calibri"/>
                <a:ea typeface="DejaVu Sans"/>
              </a:rPr>
              <a:t>H</a:t>
            </a:r>
            <a:r>
              <a:rPr b="0" lang="en-US" sz="2400" spc="-1" strike="noStrike" baseline="-25000">
                <a:solidFill>
                  <a:srgbClr val="000000"/>
                </a:solidFill>
                <a:latin typeface="Calibri"/>
                <a:ea typeface="DejaVu Sans"/>
              </a:rPr>
              <a:t>0.</a:t>
            </a:r>
            <a:endParaRPr b="0" lang="en-US" sz="2400" spc="-1" strike="noStrike">
              <a:latin typeface="Arial"/>
            </a:endParaRPr>
          </a:p>
          <a:p>
            <a:pPr lvl="1" marL="685800" indent="-227520">
              <a:lnSpc>
                <a:spcPct val="90000"/>
              </a:lnSpc>
              <a:spcBef>
                <a:spcPts val="499"/>
              </a:spcBef>
              <a:buClr>
                <a:srgbClr val="000000"/>
              </a:buClr>
              <a:buFont typeface="Arial"/>
              <a:buChar char="•"/>
            </a:pPr>
            <a:r>
              <a:rPr b="0" i="1" lang="en-US" sz="2400" spc="-1" strike="noStrike">
                <a:solidFill>
                  <a:srgbClr val="000000"/>
                </a:solidFill>
                <a:latin typeface="Calibri"/>
                <a:ea typeface="DejaVu Sans"/>
              </a:rPr>
              <a:t>Gas price average </a:t>
            </a:r>
            <a:r>
              <a:rPr b="0" lang="en-US" sz="2400" spc="-1" strike="noStrike">
                <a:solidFill>
                  <a:srgbClr val="000000"/>
                </a:solidFill>
                <a:latin typeface="Calibri"/>
                <a:ea typeface="DejaVu Sans"/>
              </a:rPr>
              <a:t>≠6 is called the alternative hypothesis. Denoted by </a:t>
            </a:r>
            <a:r>
              <a:rPr b="0" i="1" lang="en-US" sz="2400" spc="-1" strike="noStrike">
                <a:solidFill>
                  <a:srgbClr val="000000"/>
                </a:solidFill>
                <a:latin typeface="Calibri"/>
                <a:ea typeface="DejaVu Sans"/>
              </a:rPr>
              <a:t>H</a:t>
            </a:r>
            <a:r>
              <a:rPr b="0" lang="en-US" sz="2400" spc="-1" strike="noStrike" baseline="-25000">
                <a:solidFill>
                  <a:srgbClr val="000000"/>
                </a:solidFill>
                <a:latin typeface="Calibri"/>
                <a:ea typeface="DejaVu Sans"/>
              </a:rPr>
              <a:t>1</a:t>
            </a:r>
            <a:endParaRPr b="0" lang="en-US" sz="2400" spc="-1" strike="noStrike">
              <a:latin typeface="Arial"/>
            </a:endParaRPr>
          </a:p>
        </p:txBody>
      </p:sp>
    </p:spTree>
  </p:cSld>
  <p:timing>
    <p:tnLst>
      <p:par>
        <p:cTn id="195" dur="indefinite" restart="never" nodeType="tmRoot">
          <p:childTnLst>
            <p:seq>
              <p:cTn id="196" dur="indefinite" nodeType="mainSeq">
                <p:childTnLst>
                  <p:par>
                    <p:cTn id="197" fill="hold">
                      <p:stCondLst>
                        <p:cond delay="indefinite"/>
                      </p:stCondLst>
                      <p:childTnLst>
                        <p:par>
                          <p:cTn id="198" fill="hold">
                            <p:stCondLst>
                              <p:cond delay="0"/>
                            </p:stCondLst>
                            <p:childTnLst>
                              <p:par>
                                <p:cTn id="199" nodeType="clickEffect" fill="hold" presetClass="entr" presetID="1">
                                  <p:stCondLst>
                                    <p:cond delay="0"/>
                                  </p:stCondLst>
                                  <p:childTnLst>
                                    <p:set>
                                      <p:cBhvr>
                                        <p:cTn id="200" dur="1" fill="hold">
                                          <p:stCondLst>
                                            <p:cond delay="0"/>
                                          </p:stCondLst>
                                        </p:cTn>
                                        <p:tgtEl>
                                          <p:spTgt spid="135">
                                            <p:txEl>
                                              <p:pRg st="0" end="0"/>
                                            </p:txEl>
                                          </p:spTgt>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nodeType="clickEffect" fill="hold" presetClass="entr" presetID="1">
                                  <p:stCondLst>
                                    <p:cond delay="0"/>
                                  </p:stCondLst>
                                  <p:childTnLst>
                                    <p:set>
                                      <p:cBhvr>
                                        <p:cTn id="204" dur="1" fill="hold">
                                          <p:stCondLst>
                                            <p:cond delay="0"/>
                                          </p:stCondLst>
                                        </p:cTn>
                                        <p:tgtEl>
                                          <p:spTgt spid="135">
                                            <p:txEl>
                                              <p:pRg st="2" end="2"/>
                                            </p:txEl>
                                          </p:spTgt>
                                        </p:tgtEl>
                                        <p:attrNameLst>
                                          <p:attrName>style.visibility</p:attrName>
                                        </p:attrNameLst>
                                      </p:cBhvr>
                                      <p:to>
                                        <p:strVal val="visible"/>
                                      </p:to>
                                    </p:set>
                                  </p:childTnLst>
                                </p:cTn>
                              </p:par>
                            </p:childTnLst>
                          </p:cTn>
                        </p:par>
                      </p:childTnLst>
                    </p:cTn>
                  </p:par>
                  <p:par>
                    <p:cTn id="205" fill="hold">
                      <p:stCondLst>
                        <p:cond delay="indefinite"/>
                      </p:stCondLst>
                      <p:childTnLst>
                        <p:par>
                          <p:cTn id="206" fill="hold">
                            <p:stCondLst>
                              <p:cond delay="0"/>
                            </p:stCondLst>
                            <p:childTnLst>
                              <p:par>
                                <p:cTn id="207" nodeType="clickEffect" fill="hold" presetClass="entr" presetID="1">
                                  <p:stCondLst>
                                    <p:cond delay="0"/>
                                  </p:stCondLst>
                                  <p:childTnLst>
                                    <p:set>
                                      <p:cBhvr>
                                        <p:cTn id="208" dur="1" fill="hold">
                                          <p:stCondLst>
                                            <p:cond delay="0"/>
                                          </p:stCondLst>
                                        </p:cTn>
                                        <p:tgtEl>
                                          <p:spTgt spid="135">
                                            <p:txEl>
                                              <p:pRg st="4" end="4"/>
                                            </p:txEl>
                                          </p:spTgt>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nodeType="clickEffect" fill="hold" presetClass="entr" presetID="1">
                                  <p:stCondLst>
                                    <p:cond delay="0"/>
                                  </p:stCondLst>
                                  <p:childTnLst>
                                    <p:set>
                                      <p:cBhvr>
                                        <p:cTn id="212" dur="1" fill="hold">
                                          <p:stCondLst>
                                            <p:cond delay="0"/>
                                          </p:stCondLst>
                                        </p:cTn>
                                        <p:tgtEl>
                                          <p:spTgt spid="135">
                                            <p:txEl>
                                              <p:pRg st="6" end="6"/>
                                            </p:txEl>
                                          </p:spTgt>
                                        </p:tgtEl>
                                        <p:attrNameLst>
                                          <p:attrName>style.visibility</p:attrName>
                                        </p:attrNameLst>
                                      </p:cBhvr>
                                      <p:to>
                                        <p:strVal val="visible"/>
                                      </p:to>
                                    </p:set>
                                  </p:childTnLst>
                                </p:cTn>
                              </p:par>
                              <p:par>
                                <p:cTn id="213" nodeType="withEffect" fill="hold" presetClass="entr" presetID="1">
                                  <p:stCondLst>
                                    <p:cond delay="0"/>
                                  </p:stCondLst>
                                  <p:childTnLst>
                                    <p:set>
                                      <p:cBhvr>
                                        <p:cTn id="214" dur="1" fill="hold">
                                          <p:stCondLst>
                                            <p:cond delay="0"/>
                                          </p:stCondLst>
                                        </p:cTn>
                                        <p:tgtEl>
                                          <p:spTgt spid="135">
                                            <p:txEl>
                                              <p:pRg st="7" end="7"/>
                                            </p:txEl>
                                          </p:spTgt>
                                        </p:tgtEl>
                                        <p:attrNameLst>
                                          <p:attrName>style.visibility</p:attrName>
                                        </p:attrNameLst>
                                      </p:cBhvr>
                                      <p:to>
                                        <p:strVal val="visible"/>
                                      </p:to>
                                    </p:set>
                                  </p:childTnLst>
                                </p:cTn>
                              </p:par>
                              <p:par>
                                <p:cTn id="215" nodeType="withEffect" fill="hold" presetClass="entr" presetID="1">
                                  <p:stCondLst>
                                    <p:cond delay="0"/>
                                  </p:stCondLst>
                                  <p:childTnLst>
                                    <p:set>
                                      <p:cBhvr>
                                        <p:cTn id="216" dur="1" fill="hold">
                                          <p:stCondLst>
                                            <p:cond delay="0"/>
                                          </p:stCondLst>
                                        </p:cTn>
                                        <p:tgtEl>
                                          <p:spTgt spid="135">
                                            <p:txEl>
                                              <p:pRg st="8" end="8"/>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776160" y="405360"/>
            <a:ext cx="10514520" cy="435024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000000"/>
              </a:buClr>
              <a:buFont typeface="Arial"/>
              <a:buChar char="•"/>
            </a:pPr>
            <a:r>
              <a:rPr b="0" lang="en-US" sz="2000" spc="-1" strike="noStrike">
                <a:solidFill>
                  <a:srgbClr val="000000"/>
                </a:solidFill>
                <a:latin typeface="Calibri"/>
                <a:ea typeface="DejaVu Sans"/>
              </a:rPr>
              <a:t>Suppose you know that gas prices follow a normal distribution with variance </a:t>
            </a:r>
            <a:r>
              <a:rPr b="0" i="1" lang="en-US" sz="2000" spc="-1" strike="noStrike">
                <a:solidFill>
                  <a:srgbClr val="000000"/>
                </a:solidFill>
                <a:latin typeface="Calibri"/>
                <a:ea typeface="DejaVu Sans"/>
              </a:rPr>
              <a:t>σ</a:t>
            </a:r>
            <a:r>
              <a:rPr b="0" lang="en-US" sz="2000" spc="-1" strike="noStrike">
                <a:solidFill>
                  <a:srgbClr val="000000"/>
                </a:solidFill>
                <a:latin typeface="Calibri"/>
                <a:ea typeface="DejaVu Sans"/>
              </a:rPr>
              <a:t>.</a:t>
            </a:r>
            <a:endParaRPr b="0" lang="en-US" sz="2000" spc="-1" strike="noStrike">
              <a:latin typeface="Arial"/>
            </a:endParaRPr>
          </a:p>
          <a:p>
            <a:pPr>
              <a:lnSpc>
                <a:spcPct val="90000"/>
              </a:lnSpc>
              <a:spcBef>
                <a:spcPts val="1001"/>
              </a:spcBef>
            </a:pPr>
            <a:r>
              <a:rPr b="0" i="1" lang="en-US" sz="2000" spc="-1" strike="noStrike">
                <a:solidFill>
                  <a:srgbClr val="000000"/>
                </a:solidFill>
                <a:latin typeface="Calibri"/>
                <a:ea typeface="DejaVu Sans"/>
              </a:rPr>
              <a:t>          </a:t>
            </a:r>
            <a:r>
              <a:rPr b="0" i="1" lang="en-US" sz="2000" spc="-1" strike="noStrike">
                <a:solidFill>
                  <a:srgbClr val="000000"/>
                </a:solidFill>
                <a:latin typeface="Calibri"/>
                <a:ea typeface="DejaVu Sans"/>
              </a:rPr>
              <a:t>	</a:t>
            </a:r>
            <a:r>
              <a:rPr b="0" i="1" lang="en-US" sz="2000" spc="-1" strike="noStrike">
                <a:solidFill>
                  <a:srgbClr val="000000"/>
                </a:solidFill>
                <a:latin typeface="Calibri"/>
                <a:ea typeface="DejaVu Sans"/>
              </a:rPr>
              <a:t>	</a:t>
            </a:r>
            <a:r>
              <a:rPr b="0" i="1" lang="en-US" sz="2000" spc="-1" strike="noStrike">
                <a:solidFill>
                  <a:srgbClr val="000000"/>
                </a:solidFill>
                <a:latin typeface="Calibri"/>
                <a:ea typeface="DejaVu Sans"/>
              </a:rPr>
              <a:t>	</a:t>
            </a:r>
            <a:r>
              <a:rPr b="0" i="1" lang="en-US" sz="2000" spc="-1" strike="noStrike">
                <a:solidFill>
                  <a:srgbClr val="000000"/>
                </a:solidFill>
                <a:latin typeface="Calibri"/>
                <a:ea typeface="DejaVu Sans"/>
              </a:rPr>
              <a:t> </a:t>
            </a:r>
            <a:r>
              <a:rPr b="0" i="1" lang="en-US" sz="2000" spc="-1" strike="noStrike">
                <a:solidFill>
                  <a:srgbClr val="000000"/>
                </a:solidFill>
                <a:latin typeface="Calibri"/>
                <a:ea typeface="DejaVu Sans"/>
              </a:rPr>
              <a:t>Gas_price_mean </a:t>
            </a:r>
            <a:r>
              <a:rPr b="0" lang="en-US" sz="2000" spc="-1" strike="noStrike">
                <a:solidFill>
                  <a:srgbClr val="000000"/>
                </a:solidFill>
                <a:latin typeface="Calibri"/>
                <a:ea typeface="DejaVu Sans"/>
              </a:rPr>
              <a:t>∼ </a:t>
            </a:r>
            <a:r>
              <a:rPr b="0" i="1" lang="en-US" sz="2000" spc="-1" strike="noStrike">
                <a:solidFill>
                  <a:srgbClr val="000000"/>
                </a:solidFill>
                <a:latin typeface="Calibri"/>
                <a:ea typeface="DejaVu Sans"/>
              </a:rPr>
              <a:t>N</a:t>
            </a:r>
            <a:r>
              <a:rPr b="0" lang="en-US" sz="2000" spc="-1" strike="noStrike">
                <a:solidFill>
                  <a:srgbClr val="000000"/>
                </a:solidFill>
                <a:latin typeface="Calibri"/>
                <a:ea typeface="DejaVu Sans"/>
              </a:rPr>
              <a:t>(</a:t>
            </a:r>
            <a:r>
              <a:rPr b="0" i="1" lang="en-US" sz="2000" spc="-1" strike="noStrike">
                <a:solidFill>
                  <a:srgbClr val="000000"/>
                </a:solidFill>
                <a:latin typeface="Calibri"/>
                <a:ea typeface="DejaVu Sans"/>
              </a:rPr>
              <a:t>μ</a:t>
            </a:r>
            <a:r>
              <a:rPr b="0" lang="en-US" sz="2000" spc="-1" strike="noStrike">
                <a:solidFill>
                  <a:srgbClr val="000000"/>
                </a:solidFill>
                <a:latin typeface="Calibri"/>
                <a:ea typeface="DejaVu Sans"/>
              </a:rPr>
              <a:t>, </a:t>
            </a:r>
            <a:r>
              <a:rPr b="0" i="1" lang="en-US" sz="2000" spc="-1" strike="noStrike">
                <a:solidFill>
                  <a:srgbClr val="000000"/>
                </a:solidFill>
                <a:latin typeface="Calibri"/>
                <a:ea typeface="DejaVu Sans"/>
              </a:rPr>
              <a:t>σ</a:t>
            </a:r>
            <a:r>
              <a:rPr b="0" lang="en-US" sz="2000" spc="-1" strike="noStrike" baseline="30000">
                <a:solidFill>
                  <a:srgbClr val="000000"/>
                </a:solidFill>
                <a:latin typeface="Calibri"/>
                <a:ea typeface="DejaVu Sans"/>
              </a:rPr>
              <a:t>2</a:t>
            </a:r>
            <a:r>
              <a:rPr b="0" i="1" lang="en-US" sz="2000" spc="-1" strike="noStrike">
                <a:solidFill>
                  <a:srgbClr val="000000"/>
                </a:solidFill>
                <a:latin typeface="Calibri"/>
                <a:ea typeface="DejaVu Sans"/>
              </a:rPr>
              <a:t>/n</a:t>
            </a:r>
            <a:r>
              <a:rPr b="0" lang="en-US" sz="2000" spc="-1" strike="noStrike">
                <a:solidFill>
                  <a:srgbClr val="000000"/>
                </a:solidFill>
                <a:latin typeface="Calibri"/>
                <a:ea typeface="DejaVu Sans"/>
              </a:rPr>
              <a:t>), </a:t>
            </a:r>
            <a:endParaRPr b="0" lang="en-US" sz="2000" spc="-1" strike="noStrike">
              <a:latin typeface="Arial"/>
            </a:endParaRPr>
          </a:p>
          <a:p>
            <a:pPr>
              <a:lnSpc>
                <a:spcPct val="90000"/>
              </a:lnSpc>
              <a:spcBef>
                <a:spcPts val="1001"/>
              </a:spcBef>
            </a:pPr>
            <a:r>
              <a:rPr b="0" i="1" lang="en-US" sz="2000" spc="-1" strike="noStrike">
                <a:solidFill>
                  <a:srgbClr val="000000"/>
                </a:solidFill>
                <a:latin typeface="Calibri"/>
                <a:ea typeface="DejaVu Sans"/>
              </a:rPr>
              <a:t>	</a:t>
            </a:r>
            <a:r>
              <a:rPr b="0" i="1" lang="en-US" sz="2000" spc="-1" strike="noStrike">
                <a:solidFill>
                  <a:srgbClr val="000000"/>
                </a:solidFill>
                <a:latin typeface="Calibri"/>
                <a:ea typeface="DejaVu Sans"/>
              </a:rPr>
              <a:t>	</a:t>
            </a:r>
            <a:r>
              <a:rPr b="0" i="1" lang="en-US" sz="2000" spc="-1" strike="noStrike">
                <a:solidFill>
                  <a:srgbClr val="000000"/>
                </a:solidFill>
                <a:latin typeface="Calibri"/>
                <a:ea typeface="DejaVu Sans"/>
              </a:rPr>
              <a:t>	</a:t>
            </a:r>
            <a:r>
              <a:rPr b="0" i="1" lang="en-US" sz="2000" spc="-1" strike="noStrike">
                <a:solidFill>
                  <a:srgbClr val="000000"/>
                </a:solidFill>
                <a:latin typeface="Calibri"/>
                <a:ea typeface="DejaVu Sans"/>
              </a:rPr>
              <a:t>where, n is sample size</a:t>
            </a:r>
            <a:endParaRPr b="0" lang="en-US" sz="2000" spc="-1" strike="noStrike">
              <a:latin typeface="Arial"/>
            </a:endParaRPr>
          </a:p>
          <a:p>
            <a:pPr marL="228600" indent="-227520">
              <a:lnSpc>
                <a:spcPct val="90000"/>
              </a:lnSpc>
              <a:spcBef>
                <a:spcPts val="1001"/>
              </a:spcBef>
              <a:buClr>
                <a:srgbClr val="000000"/>
              </a:buClr>
              <a:buFont typeface="Arial"/>
              <a:buChar char="•"/>
            </a:pPr>
            <a:r>
              <a:rPr b="0" lang="en-US" sz="2000" spc="-1" strike="noStrike">
                <a:solidFill>
                  <a:srgbClr val="000000"/>
                </a:solidFill>
                <a:latin typeface="Calibri"/>
                <a:ea typeface="DejaVu Sans"/>
              </a:rPr>
              <a:t>If we standardize our mean value by subtracting </a:t>
            </a:r>
            <a:r>
              <a:rPr b="0" i="1" lang="en-US" sz="2000" spc="-1" strike="noStrike">
                <a:solidFill>
                  <a:srgbClr val="000000"/>
                </a:solidFill>
                <a:latin typeface="Calibri"/>
                <a:ea typeface="DejaVu Sans"/>
              </a:rPr>
              <a:t>μ and dividing by σ/</a:t>
            </a:r>
            <a:r>
              <a:rPr b="0" lang="en-US" sz="2000" spc="-1" strike="noStrike">
                <a:solidFill>
                  <a:srgbClr val="000000"/>
                </a:solidFill>
                <a:latin typeface="Calibri"/>
                <a:ea typeface="DejaVu Sans"/>
              </a:rPr>
              <a:t>, we </a:t>
            </a:r>
            <a:r>
              <a:rPr b="0" lang="en-US" sz="2000" spc="-1" strike="noStrike" u="sng">
                <a:solidFill>
                  <a:srgbClr val="000000"/>
                </a:solidFill>
                <a:uFillTx/>
                <a:latin typeface="Calibri"/>
                <a:ea typeface="DejaVu Sans"/>
              </a:rPr>
              <a:t>should</a:t>
            </a:r>
            <a:r>
              <a:rPr b="0" lang="en-US" sz="2000" spc="-1" strike="noStrike">
                <a:solidFill>
                  <a:srgbClr val="000000"/>
                </a:solidFill>
                <a:latin typeface="Calibri"/>
                <a:ea typeface="DejaVu Sans"/>
              </a:rPr>
              <a:t> get a standard normal distribution:</a:t>
            </a:r>
            <a:endParaRPr b="0" lang="en-US" sz="2000" spc="-1" strike="noStrike">
              <a:latin typeface="Arial"/>
            </a:endParaRPr>
          </a:p>
          <a:p>
            <a:pPr>
              <a:lnSpc>
                <a:spcPct val="90000"/>
              </a:lnSpc>
              <a:spcBef>
                <a:spcPts val="1001"/>
              </a:spcBef>
            </a:pP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Z = ∼ </a:t>
            </a:r>
            <a:r>
              <a:rPr b="0" i="1" lang="en-US" sz="2000" spc="-1" strike="noStrike">
                <a:solidFill>
                  <a:srgbClr val="000000"/>
                </a:solidFill>
                <a:latin typeface="Calibri"/>
                <a:ea typeface="DejaVu Sans"/>
              </a:rPr>
              <a:t>N</a:t>
            </a:r>
            <a:r>
              <a:rPr b="0" lang="en-US" sz="2000" spc="-1" strike="noStrike">
                <a:solidFill>
                  <a:srgbClr val="000000"/>
                </a:solidFill>
                <a:latin typeface="Calibri"/>
                <a:ea typeface="DejaVu Sans"/>
              </a:rPr>
              <a:t>(</a:t>
            </a:r>
            <a:r>
              <a:rPr b="0" i="1" lang="en-US" sz="2000" spc="-1" strike="noStrike">
                <a:solidFill>
                  <a:srgbClr val="000000"/>
                </a:solidFill>
                <a:latin typeface="Calibri"/>
                <a:ea typeface="DejaVu Sans"/>
              </a:rPr>
              <a:t>0</a:t>
            </a:r>
            <a:r>
              <a:rPr b="0" lang="en-US" sz="2000" spc="-1" strike="noStrike">
                <a:solidFill>
                  <a:srgbClr val="000000"/>
                </a:solidFill>
                <a:latin typeface="Calibri"/>
                <a:ea typeface="DejaVu Sans"/>
              </a:rPr>
              <a:t>, </a:t>
            </a:r>
            <a:r>
              <a:rPr b="0" i="1" lang="en-US" sz="2000" spc="-1" strike="noStrike">
                <a:solidFill>
                  <a:srgbClr val="000000"/>
                </a:solidFill>
                <a:latin typeface="Calibri"/>
                <a:ea typeface="DejaVu Sans"/>
              </a:rPr>
              <a:t>1</a:t>
            </a:r>
            <a:r>
              <a:rPr b="0" lang="en-US" sz="2000" spc="-1" strike="noStrike">
                <a:solidFill>
                  <a:srgbClr val="000000"/>
                </a:solidFill>
                <a:latin typeface="Calibri"/>
                <a:ea typeface="DejaVu Sans"/>
              </a:rPr>
              <a:t>), This is called the </a:t>
            </a:r>
            <a:r>
              <a:rPr b="1" lang="en-US" sz="2000" spc="-1" strike="noStrike" u="sng">
                <a:solidFill>
                  <a:srgbClr val="000000"/>
                </a:solidFill>
                <a:uFillTx/>
                <a:latin typeface="Calibri"/>
                <a:ea typeface="DejaVu Sans"/>
              </a:rPr>
              <a:t>test statistic</a:t>
            </a:r>
            <a:endParaRPr b="0" lang="en-US" sz="2000" spc="-1" strike="noStrike">
              <a:latin typeface="Arial"/>
            </a:endParaRPr>
          </a:p>
          <a:p>
            <a:pPr marL="228600" indent="-227520">
              <a:lnSpc>
                <a:spcPct val="90000"/>
              </a:lnSpc>
              <a:spcBef>
                <a:spcPts val="1001"/>
              </a:spcBef>
              <a:buClr>
                <a:srgbClr val="000000"/>
              </a:buClr>
              <a:buFont typeface="Arial"/>
              <a:buChar char="•"/>
            </a:pPr>
            <a:r>
              <a:rPr b="0" lang="en-US" sz="2000" spc="-1" strike="noStrike">
                <a:solidFill>
                  <a:srgbClr val="000000"/>
                </a:solidFill>
                <a:latin typeface="Calibri"/>
                <a:ea typeface="DejaVu Sans"/>
              </a:rPr>
              <a:t>Now, we know that Pr (−1</a:t>
            </a:r>
            <a:r>
              <a:rPr b="0" i="1" lang="en-US" sz="2000" spc="-1" strike="noStrike">
                <a:solidFill>
                  <a:srgbClr val="000000"/>
                </a:solidFill>
                <a:latin typeface="Calibri"/>
                <a:ea typeface="DejaVu Sans"/>
              </a:rPr>
              <a:t>.</a:t>
            </a:r>
            <a:r>
              <a:rPr b="0" lang="en-US" sz="2000" spc="-1" strike="noStrike">
                <a:solidFill>
                  <a:srgbClr val="000000"/>
                </a:solidFill>
                <a:latin typeface="Calibri"/>
                <a:ea typeface="DejaVu Sans"/>
              </a:rPr>
              <a:t>96 ≤ </a:t>
            </a:r>
            <a:r>
              <a:rPr b="0" i="1" lang="en-US" sz="2000" spc="-1" strike="noStrike">
                <a:solidFill>
                  <a:srgbClr val="000000"/>
                </a:solidFill>
                <a:latin typeface="Calibri"/>
                <a:ea typeface="DejaVu Sans"/>
              </a:rPr>
              <a:t>Zi </a:t>
            </a:r>
            <a:r>
              <a:rPr b="0" lang="en-US" sz="2000" spc="-1" strike="noStrike">
                <a:solidFill>
                  <a:srgbClr val="000000"/>
                </a:solidFill>
                <a:latin typeface="Calibri"/>
                <a:ea typeface="DejaVu Sans"/>
              </a:rPr>
              <a:t>≤ 1</a:t>
            </a:r>
            <a:r>
              <a:rPr b="0" i="1" lang="en-US" sz="2000" spc="-1" strike="noStrike">
                <a:solidFill>
                  <a:srgbClr val="000000"/>
                </a:solidFill>
                <a:latin typeface="Calibri"/>
                <a:ea typeface="DejaVu Sans"/>
              </a:rPr>
              <a:t>.</a:t>
            </a:r>
            <a:r>
              <a:rPr b="0" lang="en-US" sz="2000" spc="-1" strike="noStrike">
                <a:solidFill>
                  <a:srgbClr val="000000"/>
                </a:solidFill>
                <a:latin typeface="Calibri"/>
                <a:ea typeface="DejaVu Sans"/>
              </a:rPr>
              <a:t>96) = 0</a:t>
            </a:r>
            <a:r>
              <a:rPr b="0" i="1" lang="en-US" sz="2000" spc="-1" strike="noStrike">
                <a:solidFill>
                  <a:srgbClr val="000000"/>
                </a:solidFill>
                <a:latin typeface="Calibri"/>
                <a:ea typeface="DejaVu Sans"/>
              </a:rPr>
              <a:t>.</a:t>
            </a:r>
            <a:r>
              <a:rPr b="0" lang="en-US" sz="2000" spc="-1" strike="noStrike">
                <a:solidFill>
                  <a:srgbClr val="000000"/>
                </a:solidFill>
                <a:latin typeface="Calibri"/>
                <a:ea typeface="DejaVu Sans"/>
              </a:rPr>
              <a:t>95. </a:t>
            </a:r>
            <a:endParaRPr b="0" lang="en-US" sz="2000" spc="-1" strike="noStrike">
              <a:latin typeface="Arial"/>
            </a:endParaRPr>
          </a:p>
          <a:p>
            <a:pPr marL="228600" indent="-227520">
              <a:lnSpc>
                <a:spcPct val="90000"/>
              </a:lnSpc>
              <a:spcBef>
                <a:spcPts val="1001"/>
              </a:spcBef>
              <a:buClr>
                <a:srgbClr val="000000"/>
              </a:buClr>
              <a:buFont typeface="Arial"/>
              <a:buChar char="•"/>
            </a:pPr>
            <a:r>
              <a:rPr b="0" lang="en-US" sz="2000" spc="-1" strike="noStrike">
                <a:solidFill>
                  <a:srgbClr val="000000"/>
                </a:solidFill>
                <a:latin typeface="Calibri"/>
                <a:ea typeface="DejaVu Sans"/>
              </a:rPr>
              <a:t>Remember this figure?</a:t>
            </a:r>
            <a:endParaRPr b="0" lang="en-US" sz="2000" spc="-1" strike="noStrike">
              <a:latin typeface="Arial"/>
            </a:endParaRPr>
          </a:p>
        </p:txBody>
      </p:sp>
      <p:pic>
        <p:nvPicPr>
          <p:cNvPr id="137" name="Picture 3" descr=""/>
          <p:cNvPicPr/>
          <p:nvPr/>
        </p:nvPicPr>
        <p:blipFill>
          <a:blip r:embed="rId1"/>
          <a:stretch/>
        </p:blipFill>
        <p:spPr>
          <a:xfrm>
            <a:off x="538560" y="3888360"/>
            <a:ext cx="4580640" cy="2280600"/>
          </a:xfrm>
          <a:prstGeom prst="rect">
            <a:avLst/>
          </a:prstGeom>
          <a:ln>
            <a:noFill/>
          </a:ln>
        </p:spPr>
      </p:pic>
      <p:sp>
        <p:nvSpPr>
          <p:cNvPr id="138" name="CustomShape 2"/>
          <p:cNvSpPr/>
          <p:nvPr/>
        </p:nvSpPr>
        <p:spPr>
          <a:xfrm>
            <a:off x="5418360" y="4012560"/>
            <a:ext cx="6772680" cy="22842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b050"/>
                </a:solidFill>
                <a:latin typeface="Calibri"/>
                <a:ea typeface="DejaVu Sans"/>
              </a:rPr>
              <a:t>So the null hypothesis is not violated with 95% (i.e., high) probability only if Z falls between these values. If not?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b050"/>
                </a:solidFill>
                <a:latin typeface="Calibri"/>
                <a:ea typeface="DejaVu Sans"/>
              </a:rPr>
              <a:t>Then, we can say that the math/probabilities did not add up for our sample to come from a sample with a mean of 6. </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b050"/>
                </a:solidFill>
                <a:latin typeface="Calibri"/>
                <a:ea typeface="DejaVu Sans"/>
              </a:rPr>
              <a:t>So you REJECT the null hypothesis in favor of the alternative, </a:t>
            </a:r>
            <a:r>
              <a:rPr b="0" lang="en-US" sz="1800" spc="-1" strike="noStrike" u="sng">
                <a:solidFill>
                  <a:srgbClr val="00b050"/>
                </a:solidFill>
                <a:uFillTx/>
                <a:latin typeface="Calibri"/>
                <a:ea typeface="DejaVu Sans"/>
              </a:rPr>
              <a:t>which is</a:t>
            </a:r>
            <a:r>
              <a:rPr b="0" lang="en-US" sz="1800" spc="-1" strike="noStrike">
                <a:solidFill>
                  <a:srgbClr val="00b050"/>
                </a:solidFill>
                <a:latin typeface="Calibri"/>
                <a:ea typeface="DejaVu Sans"/>
              </a:rPr>
              <a:t> </a:t>
            </a:r>
            <a:r>
              <a:rPr b="0" lang="en-US" sz="1800" spc="-1" strike="noStrike" u="sng">
                <a:solidFill>
                  <a:srgbClr val="00b050"/>
                </a:solidFill>
                <a:uFillTx/>
                <a:latin typeface="Calibri"/>
                <a:ea typeface="DejaVu Sans"/>
              </a:rPr>
              <a:t>that average gas price is not 6.</a:t>
            </a:r>
            <a:endParaRPr b="0" lang="en-US" sz="1800" spc="-1" strike="noStrike">
              <a:latin typeface="Arial"/>
            </a:endParaRPr>
          </a:p>
        </p:txBody>
      </p:sp>
    </p:spTree>
  </p:cSld>
  <p:timing>
    <p:tnLst>
      <p:par>
        <p:cTn id="217" dur="indefinite" restart="never" nodeType="tmRoot">
          <p:childTnLst>
            <p:seq>
              <p:cTn id="218" dur="indefinite" nodeType="mainSeq">
                <p:childTnLst>
                  <p:par>
                    <p:cTn id="219" fill="hold">
                      <p:stCondLst>
                        <p:cond delay="indefinite"/>
                      </p:stCondLst>
                      <p:childTnLst>
                        <p:par>
                          <p:cTn id="220" fill="hold">
                            <p:stCondLst>
                              <p:cond delay="0"/>
                            </p:stCondLst>
                            <p:childTnLst>
                              <p:par>
                                <p:cTn id="221" nodeType="clickEffect" fill="hold" presetClass="entr" presetID="1">
                                  <p:stCondLst>
                                    <p:cond delay="0"/>
                                  </p:stCondLst>
                                  <p:childTnLst>
                                    <p:set>
                                      <p:cBhvr>
                                        <p:cTn id="222" dur="1" fill="hold">
                                          <p:stCondLst>
                                            <p:cond delay="0"/>
                                          </p:stCondLst>
                                        </p:cTn>
                                        <p:tgtEl>
                                          <p:spTgt spid="137"/>
                                        </p:tgtEl>
                                        <p:attrNameLst>
                                          <p:attrName>style.visibility</p:attrName>
                                        </p:attrNameLst>
                                      </p:cBhvr>
                                      <p:to>
                                        <p:strVal val="visible"/>
                                      </p:to>
                                    </p:set>
                                  </p:childTnLst>
                                </p:cTn>
                              </p:par>
                            </p:childTnLst>
                          </p:cTn>
                        </p:par>
                      </p:childTnLst>
                    </p:cTn>
                  </p:par>
                  <p:par>
                    <p:cTn id="223" fill="hold">
                      <p:stCondLst>
                        <p:cond delay="indefinite"/>
                      </p:stCondLst>
                      <p:childTnLst>
                        <p:par>
                          <p:cTn id="224" fill="hold">
                            <p:stCondLst>
                              <p:cond delay="0"/>
                            </p:stCondLst>
                            <p:childTnLst>
                              <p:par>
                                <p:cTn id="225" nodeType="clickEffect" fill="hold" presetClass="entr" presetID="1">
                                  <p:stCondLst>
                                    <p:cond delay="0"/>
                                  </p:stCondLst>
                                  <p:childTnLst>
                                    <p:set>
                                      <p:cBhvr>
                                        <p:cTn id="226" dur="1" fill="hold">
                                          <p:stCondLst>
                                            <p:cond delay="0"/>
                                          </p:stCondLst>
                                        </p:cTn>
                                        <p:tgtEl>
                                          <p:spTgt spid="138"/>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687240" y="432000"/>
            <a:ext cx="10621800" cy="606564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000000"/>
              </a:buClr>
              <a:buFont typeface="Arial"/>
              <a:buChar char="•"/>
            </a:pPr>
            <a:r>
              <a:rPr b="0" lang="en-US" sz="2400" spc="-1" strike="noStrike">
                <a:solidFill>
                  <a:srgbClr val="000000"/>
                </a:solidFill>
                <a:latin typeface="Calibri"/>
                <a:ea typeface="DejaVu Sans"/>
              </a:rPr>
              <a:t>Rejecting one number for another should not make you care much. So why do statisticians care?</a:t>
            </a:r>
            <a:endParaRPr b="0" lang="en-US" sz="2400" spc="-1" strike="noStrike">
              <a:latin typeface="Arial"/>
            </a:endParaRPr>
          </a:p>
          <a:p>
            <a:pPr>
              <a:lnSpc>
                <a:spcPct val="90000"/>
              </a:lnSpc>
              <a:spcBef>
                <a:spcPts val="1001"/>
              </a:spcBef>
            </a:pPr>
            <a:endParaRPr b="0" lang="en-US" sz="2400" spc="-1" strike="noStrike">
              <a:latin typeface="Arial"/>
            </a:endParaRPr>
          </a:p>
          <a:p>
            <a:pPr marL="228600" indent="-227520">
              <a:lnSpc>
                <a:spcPct val="90000"/>
              </a:lnSpc>
              <a:spcBef>
                <a:spcPts val="1001"/>
              </a:spcBef>
              <a:buClr>
                <a:srgbClr val="000000"/>
              </a:buClr>
              <a:buFont typeface="Arial"/>
              <a:buChar char="•"/>
            </a:pPr>
            <a:r>
              <a:rPr b="0" lang="en-US" sz="2400" spc="-1" strike="noStrike">
                <a:solidFill>
                  <a:srgbClr val="000000"/>
                </a:solidFill>
                <a:latin typeface="Calibri"/>
                <a:ea typeface="DejaVu Sans"/>
              </a:rPr>
              <a:t>Because there is one number which everyone wants to compare their estimates to - </a:t>
            </a:r>
            <a:r>
              <a:rPr b="0" lang="en-US" sz="2400" spc="-1" strike="noStrike" u="sng">
                <a:solidFill>
                  <a:srgbClr val="000000"/>
                </a:solidFill>
                <a:uFillTx/>
                <a:latin typeface="Calibri"/>
                <a:ea typeface="DejaVu Sans"/>
              </a:rPr>
              <a:t>???</a:t>
            </a:r>
            <a:endParaRPr b="0" lang="en-US" sz="2400" spc="-1" strike="noStrike">
              <a:latin typeface="Arial"/>
            </a:endParaRPr>
          </a:p>
          <a:p>
            <a:pPr>
              <a:lnSpc>
                <a:spcPct val="90000"/>
              </a:lnSpc>
              <a:spcBef>
                <a:spcPts val="1001"/>
              </a:spcBef>
            </a:pPr>
            <a:endParaRPr b="0" lang="en-US" sz="2400" spc="-1" strike="noStrike">
              <a:latin typeface="Arial"/>
            </a:endParaRPr>
          </a:p>
          <a:p>
            <a:pPr marL="228600" indent="-227520">
              <a:lnSpc>
                <a:spcPct val="90000"/>
              </a:lnSpc>
              <a:spcBef>
                <a:spcPts val="1001"/>
              </a:spcBef>
              <a:buClr>
                <a:srgbClr val="000000"/>
              </a:buClr>
              <a:buFont typeface="Arial"/>
              <a:buChar char="•"/>
            </a:pPr>
            <a:r>
              <a:rPr b="0" lang="en-US" sz="2400" spc="-1" strike="noStrike" u="sng">
                <a:solidFill>
                  <a:srgbClr val="000000"/>
                </a:solidFill>
                <a:uFillTx/>
                <a:latin typeface="Calibri"/>
                <a:ea typeface="DejaVu Sans"/>
              </a:rPr>
              <a:t>What would it mean that your regression coefficient was statistically different from 0 with 95% probability?</a:t>
            </a:r>
            <a:endParaRPr b="0" lang="en-US" sz="2400" spc="-1" strike="noStrike">
              <a:latin typeface="Arial"/>
            </a:endParaRPr>
          </a:p>
          <a:p>
            <a:pPr>
              <a:lnSpc>
                <a:spcPct val="90000"/>
              </a:lnSpc>
              <a:spcBef>
                <a:spcPts val="1001"/>
              </a:spcBef>
            </a:pPr>
            <a:r>
              <a:rPr b="0" lang="en-US" sz="2400" spc="-1" strike="noStrike">
                <a:solidFill>
                  <a:srgbClr val="000000"/>
                </a:solidFill>
                <a:latin typeface="Calibri"/>
                <a:ea typeface="DejaVu Sans"/>
              </a:rPr>
              <a:t>   </a:t>
            </a:r>
            <a:r>
              <a:rPr b="0" lang="en-US" sz="2400" spc="-1" strike="noStrike">
                <a:solidFill>
                  <a:srgbClr val="000000"/>
                </a:solidFill>
                <a:latin typeface="Calibri"/>
                <a:ea typeface="DejaVu Sans"/>
              </a:rPr>
              <a:t>That there is an effect!</a:t>
            </a:r>
            <a:endParaRPr b="0" lang="en-US" sz="2400" spc="-1" strike="noStrike">
              <a:latin typeface="Arial"/>
            </a:endParaRPr>
          </a:p>
          <a:p>
            <a:pPr>
              <a:lnSpc>
                <a:spcPct val="90000"/>
              </a:lnSpc>
              <a:spcBef>
                <a:spcPts val="1001"/>
              </a:spcBef>
            </a:pPr>
            <a:endParaRPr b="0" lang="en-US" sz="2400" spc="-1" strike="noStrike">
              <a:latin typeface="Arial"/>
            </a:endParaRPr>
          </a:p>
          <a:p>
            <a:pPr marL="228600" indent="-227520">
              <a:lnSpc>
                <a:spcPct val="90000"/>
              </a:lnSpc>
              <a:spcBef>
                <a:spcPts val="1001"/>
              </a:spcBef>
              <a:buClr>
                <a:srgbClr val="000000"/>
              </a:buClr>
              <a:buFont typeface="Arial"/>
              <a:buChar char="•"/>
            </a:pPr>
            <a:r>
              <a:rPr b="0" lang="en-US" sz="2400" spc="-1" strike="noStrike">
                <a:solidFill>
                  <a:srgbClr val="000000"/>
                </a:solidFill>
                <a:latin typeface="Calibri"/>
                <a:ea typeface="DejaVu Sans"/>
              </a:rPr>
              <a:t>Confidence interval: Pr (−1</a:t>
            </a:r>
            <a:r>
              <a:rPr b="0" i="1" lang="en-US" sz="2400" spc="-1" strike="noStrike">
                <a:solidFill>
                  <a:srgbClr val="000000"/>
                </a:solidFill>
                <a:latin typeface="Calibri"/>
                <a:ea typeface="DejaVu Sans"/>
              </a:rPr>
              <a:t>.</a:t>
            </a:r>
            <a:r>
              <a:rPr b="0" lang="en-US" sz="2400" spc="-1" strike="noStrike">
                <a:solidFill>
                  <a:srgbClr val="000000"/>
                </a:solidFill>
                <a:latin typeface="Calibri"/>
                <a:ea typeface="DejaVu Sans"/>
              </a:rPr>
              <a:t>96 ≤ </a:t>
            </a:r>
            <a:r>
              <a:rPr b="0" i="1" lang="en-US" sz="2400" spc="-1" strike="noStrike">
                <a:solidFill>
                  <a:srgbClr val="000000"/>
                </a:solidFill>
                <a:latin typeface="Calibri"/>
                <a:ea typeface="DejaVu Sans"/>
              </a:rPr>
              <a:t>Zi </a:t>
            </a:r>
            <a:r>
              <a:rPr b="0" lang="en-US" sz="2400" spc="-1" strike="noStrike">
                <a:solidFill>
                  <a:srgbClr val="000000"/>
                </a:solidFill>
                <a:latin typeface="Calibri"/>
                <a:ea typeface="DejaVu Sans"/>
              </a:rPr>
              <a:t>≤ 1</a:t>
            </a:r>
            <a:r>
              <a:rPr b="0" i="1" lang="en-US" sz="2400" spc="-1" strike="noStrike">
                <a:solidFill>
                  <a:srgbClr val="000000"/>
                </a:solidFill>
                <a:latin typeface="Calibri"/>
                <a:ea typeface="DejaVu Sans"/>
              </a:rPr>
              <a:t>.</a:t>
            </a:r>
            <a:r>
              <a:rPr b="0" lang="en-US" sz="2400" spc="-1" strike="noStrike">
                <a:solidFill>
                  <a:srgbClr val="000000"/>
                </a:solidFill>
                <a:latin typeface="Calibri"/>
                <a:ea typeface="DejaVu Sans"/>
              </a:rPr>
              <a:t>96) = 0</a:t>
            </a:r>
            <a:r>
              <a:rPr b="0" i="1" lang="en-US" sz="2400" spc="-1" strike="noStrike">
                <a:solidFill>
                  <a:srgbClr val="000000"/>
                </a:solidFill>
                <a:latin typeface="Calibri"/>
                <a:ea typeface="DejaVu Sans"/>
              </a:rPr>
              <a:t>. </a:t>
            </a:r>
            <a:endParaRPr b="0" lang="en-US" sz="2400" spc="-1" strike="noStrike">
              <a:latin typeface="Arial"/>
            </a:endParaRPr>
          </a:p>
        </p:txBody>
      </p:sp>
      <p:pic>
        <p:nvPicPr>
          <p:cNvPr id="140" name="Picture 3" descr=""/>
          <p:cNvPicPr/>
          <p:nvPr/>
        </p:nvPicPr>
        <p:blipFill>
          <a:blip r:embed="rId1"/>
          <a:stretch/>
        </p:blipFill>
        <p:spPr>
          <a:xfrm>
            <a:off x="825480" y="4415040"/>
            <a:ext cx="5405400" cy="2082240"/>
          </a:xfrm>
          <a:prstGeom prst="rect">
            <a:avLst/>
          </a:prstGeom>
          <a:ln>
            <a:noFill/>
          </a:ln>
        </p:spPr>
      </p:pic>
      <p:sp>
        <p:nvSpPr>
          <p:cNvPr id="141" name="CustomShape 2"/>
          <p:cNvSpPr/>
          <p:nvPr/>
        </p:nvSpPr>
        <p:spPr>
          <a:xfrm>
            <a:off x="6888960" y="4581000"/>
            <a:ext cx="3976200" cy="20098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Calculate this </a:t>
            </a:r>
            <a:r>
              <a:rPr b="1" lang="en-US" sz="1800" spc="-1" strike="noStrike" u="sng">
                <a:solidFill>
                  <a:srgbClr val="000000"/>
                </a:solidFill>
                <a:uFillTx/>
                <a:latin typeface="Calibri"/>
                <a:ea typeface="DejaVu Sans"/>
              </a:rPr>
              <a:t>95% confidence interval </a:t>
            </a:r>
            <a:r>
              <a:rPr b="0" lang="en-US" sz="1800" spc="-1" strike="noStrike">
                <a:solidFill>
                  <a:srgbClr val="000000"/>
                </a:solidFill>
                <a:latin typeface="Calibri"/>
                <a:ea typeface="DejaVu Sans"/>
              </a:rPr>
              <a:t>for µ= 6, σ= 3, and n=100. X-bar = 4</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Calibri"/>
                <a:ea typeface="DejaVu Sans"/>
              </a:rPr>
              <a:t>What do you infer about the distribution your sample comes from?</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Calibri"/>
                <a:ea typeface="DejaVu Sans"/>
              </a:rPr>
              <a:t>What would you infer if µ=0?</a:t>
            </a:r>
            <a:endParaRPr b="0" lang="en-US" sz="1800" spc="-1" strike="noStrike">
              <a:latin typeface="Arial"/>
            </a:endParaRPr>
          </a:p>
        </p:txBody>
      </p:sp>
    </p:spTree>
  </p:cSld>
  <p:timing>
    <p:tnLst>
      <p:par>
        <p:cTn id="227" dur="indefinite" restart="never" nodeType="tmRoot">
          <p:childTnLst>
            <p:seq>
              <p:cTn id="228" dur="indefinite" nodeType="mainSeq">
                <p:childTnLst>
                  <p:par>
                    <p:cTn id="229" fill="hold">
                      <p:stCondLst>
                        <p:cond delay="indefinite"/>
                      </p:stCondLst>
                      <p:childTnLst>
                        <p:par>
                          <p:cTn id="230" fill="hold">
                            <p:stCondLst>
                              <p:cond delay="0"/>
                            </p:stCondLst>
                            <p:childTnLst>
                              <p:par>
                                <p:cTn id="231" nodeType="clickEffect" fill="hold" presetClass="entr" presetID="1">
                                  <p:stCondLst>
                                    <p:cond delay="0"/>
                                  </p:stCondLst>
                                  <p:childTnLst>
                                    <p:set>
                                      <p:cBhvr>
                                        <p:cTn id="232" dur="1" fill="hold">
                                          <p:stCondLst>
                                            <p:cond delay="0"/>
                                          </p:stCondLst>
                                        </p:cTn>
                                        <p:tgtEl>
                                          <p:spTgt spid="139">
                                            <p:txEl>
                                              <p:pRg st="0" end="0"/>
                                            </p:txEl>
                                          </p:spTgt>
                                        </p:tgtEl>
                                        <p:attrNameLst>
                                          <p:attrName>style.visibility</p:attrName>
                                        </p:attrNameLst>
                                      </p:cBhvr>
                                      <p:to>
                                        <p:strVal val="visible"/>
                                      </p:to>
                                    </p:set>
                                  </p:childTnLst>
                                </p:cTn>
                              </p:par>
                            </p:childTnLst>
                          </p:cTn>
                        </p:par>
                      </p:childTnLst>
                    </p:cTn>
                  </p:par>
                  <p:par>
                    <p:cTn id="233" fill="hold">
                      <p:stCondLst>
                        <p:cond delay="indefinite"/>
                      </p:stCondLst>
                      <p:childTnLst>
                        <p:par>
                          <p:cTn id="234" fill="hold">
                            <p:stCondLst>
                              <p:cond delay="0"/>
                            </p:stCondLst>
                            <p:childTnLst>
                              <p:par>
                                <p:cTn id="235" nodeType="clickEffect" fill="hold" presetClass="entr" presetID="1">
                                  <p:stCondLst>
                                    <p:cond delay="0"/>
                                  </p:stCondLst>
                                  <p:childTnLst>
                                    <p:set>
                                      <p:cBhvr>
                                        <p:cTn id="236" dur="1" fill="hold">
                                          <p:stCondLst>
                                            <p:cond delay="0"/>
                                          </p:stCondLst>
                                        </p:cTn>
                                        <p:tgtEl>
                                          <p:spTgt spid="139">
                                            <p:txEl>
                                              <p:pRg st="2" end="2"/>
                                            </p:txEl>
                                          </p:spTgt>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nodeType="clickEffect" fill="hold" presetClass="entr" presetID="1">
                                  <p:stCondLst>
                                    <p:cond delay="0"/>
                                  </p:stCondLst>
                                  <p:childTnLst>
                                    <p:set>
                                      <p:cBhvr>
                                        <p:cTn id="240" dur="1" fill="hold">
                                          <p:stCondLst>
                                            <p:cond delay="0"/>
                                          </p:stCondLst>
                                        </p:cTn>
                                        <p:tgtEl>
                                          <p:spTgt spid="139">
                                            <p:txEl>
                                              <p:pRg st="4" end="4"/>
                                            </p:txEl>
                                          </p:spTgt>
                                        </p:tgtEl>
                                        <p:attrNameLst>
                                          <p:attrName>style.visibility</p:attrName>
                                        </p:attrNameLst>
                                      </p:cBhvr>
                                      <p:to>
                                        <p:strVal val="visible"/>
                                      </p:to>
                                    </p:set>
                                  </p:childTnLst>
                                </p:cTn>
                              </p:par>
                            </p:childTnLst>
                          </p:cTn>
                        </p:par>
                      </p:childTnLst>
                    </p:cTn>
                  </p:par>
                  <p:par>
                    <p:cTn id="241" fill="hold">
                      <p:stCondLst>
                        <p:cond delay="indefinite"/>
                      </p:stCondLst>
                      <p:childTnLst>
                        <p:par>
                          <p:cTn id="242" fill="hold">
                            <p:stCondLst>
                              <p:cond delay="0"/>
                            </p:stCondLst>
                            <p:childTnLst>
                              <p:par>
                                <p:cTn id="243" nodeType="clickEffect" fill="hold" presetClass="entr" presetID="1">
                                  <p:stCondLst>
                                    <p:cond delay="0"/>
                                  </p:stCondLst>
                                  <p:childTnLst>
                                    <p:set>
                                      <p:cBhvr>
                                        <p:cTn id="244" dur="1" fill="hold">
                                          <p:stCondLst>
                                            <p:cond delay="0"/>
                                          </p:stCondLst>
                                        </p:cTn>
                                        <p:tgtEl>
                                          <p:spTgt spid="139">
                                            <p:txEl>
                                              <p:pRg st="5" end="5"/>
                                            </p:txEl>
                                          </p:spTgt>
                                        </p:tgtEl>
                                        <p:attrNameLst>
                                          <p:attrName>style.visibility</p:attrName>
                                        </p:attrNameLst>
                                      </p:cBhvr>
                                      <p:to>
                                        <p:strVal val="visible"/>
                                      </p:to>
                                    </p:set>
                                  </p:childTnLst>
                                </p:cTn>
                              </p:par>
                            </p:childTnLst>
                          </p:cTn>
                        </p:par>
                      </p:childTnLst>
                    </p:cTn>
                  </p:par>
                  <p:par>
                    <p:cTn id="245" fill="hold">
                      <p:stCondLst>
                        <p:cond delay="indefinite"/>
                      </p:stCondLst>
                      <p:childTnLst>
                        <p:par>
                          <p:cTn id="246" fill="hold">
                            <p:stCondLst>
                              <p:cond delay="0"/>
                            </p:stCondLst>
                            <p:childTnLst>
                              <p:par>
                                <p:cTn id="247" nodeType="clickEffect" fill="hold" presetClass="entr" presetID="1">
                                  <p:stCondLst>
                                    <p:cond delay="0"/>
                                  </p:stCondLst>
                                  <p:childTnLst>
                                    <p:set>
                                      <p:cBhvr>
                                        <p:cTn id="248" dur="1" fill="hold">
                                          <p:stCondLst>
                                            <p:cond delay="0"/>
                                          </p:stCondLst>
                                        </p:cTn>
                                        <p:tgtEl>
                                          <p:spTgt spid="139">
                                            <p:txEl>
                                              <p:pRg st="7" end="7"/>
                                            </p:txEl>
                                          </p:spTgt>
                                        </p:tgtEl>
                                        <p:attrNameLst>
                                          <p:attrName>style.visibility</p:attrName>
                                        </p:attrNameLst>
                                      </p:cBhvr>
                                      <p:to>
                                        <p:strVal val="visible"/>
                                      </p:to>
                                    </p:set>
                                  </p:childTnLst>
                                </p:cTn>
                              </p:par>
                            </p:childTnLst>
                          </p:cTn>
                        </p:par>
                      </p:childTnLst>
                    </p:cTn>
                  </p:par>
                  <p:par>
                    <p:cTn id="249" fill="hold">
                      <p:stCondLst>
                        <p:cond delay="indefinite"/>
                      </p:stCondLst>
                      <p:childTnLst>
                        <p:par>
                          <p:cTn id="250" fill="hold">
                            <p:stCondLst>
                              <p:cond delay="0"/>
                            </p:stCondLst>
                            <p:childTnLst>
                              <p:par>
                                <p:cTn id="251" nodeType="clickEffect" fill="hold" presetClass="entr" presetID="1">
                                  <p:stCondLst>
                                    <p:cond delay="0"/>
                                  </p:stCondLst>
                                  <p:childTnLst>
                                    <p:set>
                                      <p:cBhvr>
                                        <p:cTn id="252" dur="1" fill="hold">
                                          <p:stCondLst>
                                            <p:cond delay="0"/>
                                          </p:stCondLst>
                                        </p:cTn>
                                        <p:tgtEl>
                                          <p:spTgt spid="140"/>
                                        </p:tgtEl>
                                        <p:attrNameLst>
                                          <p:attrName>style.visibility</p:attrName>
                                        </p:attrNameLst>
                                      </p:cBhvr>
                                      <p:to>
                                        <p:strVal val="visible"/>
                                      </p:to>
                                    </p:set>
                                  </p:childTnLst>
                                </p:cTn>
                              </p:par>
                            </p:childTnLst>
                          </p:cTn>
                        </p:par>
                      </p:childTnLst>
                    </p:cTn>
                  </p:par>
                  <p:par>
                    <p:cTn id="253" fill="hold">
                      <p:stCondLst>
                        <p:cond delay="indefinite"/>
                      </p:stCondLst>
                      <p:childTnLst>
                        <p:par>
                          <p:cTn id="254" fill="hold">
                            <p:stCondLst>
                              <p:cond delay="0"/>
                            </p:stCondLst>
                            <p:childTnLst>
                              <p:par>
                                <p:cTn id="255" nodeType="clickEffect" fill="hold" presetClass="entr" presetID="1">
                                  <p:stCondLst>
                                    <p:cond delay="0"/>
                                  </p:stCondLst>
                                  <p:childTnLst>
                                    <p:set>
                                      <p:cBhvr>
                                        <p:cTn id="256" dur="1" fill="hold">
                                          <p:stCondLst>
                                            <p:cond delay="0"/>
                                          </p:stCondLst>
                                        </p:cTn>
                                        <p:tgtEl>
                                          <p:spTgt spid="14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838080" y="90000"/>
            <a:ext cx="10514520" cy="132444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3600" spc="-1" strike="noStrike">
                <a:solidFill>
                  <a:srgbClr val="000000"/>
                </a:solidFill>
                <a:latin typeface="Calibri Light"/>
                <a:ea typeface="DejaVu Sans"/>
              </a:rPr>
              <a:t>So we want to reduce the false null reject likelihood of a correct null hypothesis as much as possible</a:t>
            </a:r>
            <a:endParaRPr b="0" lang="en-US" sz="3600" spc="-1" strike="noStrike">
              <a:latin typeface="Arial"/>
            </a:endParaRPr>
          </a:p>
        </p:txBody>
      </p:sp>
      <p:sp>
        <p:nvSpPr>
          <p:cNvPr id="143" name="CustomShape 2"/>
          <p:cNvSpPr/>
          <p:nvPr/>
        </p:nvSpPr>
        <p:spPr>
          <a:xfrm>
            <a:off x="612720" y="1415520"/>
            <a:ext cx="11717280" cy="4350240"/>
          </a:xfrm>
          <a:prstGeom prst="rect">
            <a:avLst/>
          </a:prstGeom>
          <a:noFill/>
          <a:ln>
            <a:noFill/>
          </a:ln>
        </p:spPr>
        <p:style>
          <a:lnRef idx="0"/>
          <a:fillRef idx="0"/>
          <a:effectRef idx="0"/>
          <a:fontRef idx="minor"/>
        </p:style>
        <p:txBody>
          <a:bodyPr lIns="90000" rIns="90000" tIns="45000" bIns="45000"/>
          <a:p>
            <a:pPr marL="228600" indent="-227520">
              <a:lnSpc>
                <a:spcPct val="90000"/>
              </a:lnSpc>
              <a:spcBef>
                <a:spcPts val="1001"/>
              </a:spcBef>
              <a:buClr>
                <a:srgbClr val="000000"/>
              </a:buClr>
              <a:buFont typeface="Arial"/>
              <a:buChar char="•"/>
            </a:pPr>
            <a:r>
              <a:rPr b="0" lang="en-US" sz="2000" spc="-1" strike="noStrike">
                <a:solidFill>
                  <a:srgbClr val="000000"/>
                </a:solidFill>
                <a:latin typeface="Calibri"/>
                <a:ea typeface="DejaVu Sans"/>
              </a:rPr>
              <a:t>This is called the type I error, which we look to minimize.</a:t>
            </a:r>
            <a:endParaRPr b="0" lang="en-US" sz="2000" spc="-1" strike="noStrike">
              <a:latin typeface="Arial"/>
            </a:endParaRPr>
          </a:p>
          <a:p>
            <a:pPr>
              <a:lnSpc>
                <a:spcPct val="90000"/>
              </a:lnSpc>
              <a:spcBef>
                <a:spcPts val="1001"/>
              </a:spcBef>
            </a:pPr>
            <a:endParaRPr b="0" lang="en-US" sz="2000" spc="-1" strike="noStrike">
              <a:latin typeface="Arial"/>
            </a:endParaRPr>
          </a:p>
          <a:p>
            <a:pPr>
              <a:lnSpc>
                <a:spcPct val="90000"/>
              </a:lnSpc>
              <a:spcBef>
                <a:spcPts val="1001"/>
              </a:spcBef>
            </a:pPr>
            <a:endParaRPr b="0" lang="en-US" sz="2000" spc="-1" strike="noStrike">
              <a:latin typeface="Arial"/>
            </a:endParaRPr>
          </a:p>
          <a:p>
            <a:pPr>
              <a:lnSpc>
                <a:spcPct val="90000"/>
              </a:lnSpc>
              <a:spcBef>
                <a:spcPts val="1001"/>
              </a:spcBef>
            </a:pPr>
            <a:endParaRPr b="0" lang="en-US" sz="2000" spc="-1" strike="noStrike">
              <a:latin typeface="Arial"/>
            </a:endParaRPr>
          </a:p>
          <a:p>
            <a:pPr>
              <a:lnSpc>
                <a:spcPct val="90000"/>
              </a:lnSpc>
              <a:spcBef>
                <a:spcPts val="1001"/>
              </a:spcBef>
            </a:pPr>
            <a:endParaRPr b="0" lang="en-US" sz="2000" spc="-1" strike="noStrike">
              <a:latin typeface="Arial"/>
            </a:endParaRPr>
          </a:p>
          <a:p>
            <a:pPr>
              <a:lnSpc>
                <a:spcPct val="90000"/>
              </a:lnSpc>
              <a:spcBef>
                <a:spcPts val="1001"/>
              </a:spcBef>
            </a:pPr>
            <a:endParaRPr b="0" lang="en-US" sz="2000" spc="-1" strike="noStrike">
              <a:latin typeface="Arial"/>
            </a:endParaRPr>
          </a:p>
          <a:p>
            <a:pPr marL="228600" indent="-227520">
              <a:lnSpc>
                <a:spcPct val="90000"/>
              </a:lnSpc>
              <a:spcBef>
                <a:spcPts val="1001"/>
              </a:spcBef>
              <a:buClr>
                <a:srgbClr val="000000"/>
              </a:buClr>
              <a:buFont typeface="Arial"/>
              <a:buChar char="•"/>
            </a:pPr>
            <a:r>
              <a:rPr b="0" lang="en-US" sz="2000" spc="-1" strike="noStrike">
                <a:solidFill>
                  <a:srgbClr val="000000"/>
                </a:solidFill>
                <a:latin typeface="Calibri"/>
                <a:ea typeface="DejaVu Sans"/>
              </a:rPr>
              <a:t>If we use the 95% confidence interval, the chance of wrongly rejecting the null is 1-95% = 5%. Economists prefer to use 5% or lower chance of a type I error. The 5% or the </a:t>
            </a:r>
            <a:r>
              <a:rPr b="0" i="1" lang="en-US" sz="2000" spc="-1" strike="noStrike">
                <a:solidFill>
                  <a:srgbClr val="000000"/>
                </a:solidFill>
                <a:latin typeface="Calibri"/>
                <a:ea typeface="DejaVu Sans"/>
              </a:rPr>
              <a:t>α, </a:t>
            </a:r>
            <a:r>
              <a:rPr b="0" lang="en-US" sz="2000" spc="-1" strike="noStrike">
                <a:solidFill>
                  <a:srgbClr val="000000"/>
                </a:solidFill>
                <a:latin typeface="Calibri"/>
                <a:ea typeface="DejaVu Sans"/>
              </a:rPr>
              <a:t>as it is known more commonly known is called the </a:t>
            </a:r>
            <a:r>
              <a:rPr b="1" lang="en-US" sz="2000" spc="-1" strike="noStrike">
                <a:solidFill>
                  <a:srgbClr val="000000"/>
                </a:solidFill>
                <a:latin typeface="Calibri"/>
                <a:ea typeface="DejaVu Sans"/>
              </a:rPr>
              <a:t>level of significance.</a:t>
            </a:r>
            <a:endParaRPr b="0" lang="en-US" sz="2000" spc="-1" strike="noStrike">
              <a:latin typeface="Arial"/>
            </a:endParaRPr>
          </a:p>
          <a:p>
            <a:pPr marL="228600" indent="-227520">
              <a:lnSpc>
                <a:spcPct val="90000"/>
              </a:lnSpc>
              <a:spcBef>
                <a:spcPts val="1001"/>
              </a:spcBef>
              <a:buClr>
                <a:srgbClr val="000000"/>
              </a:buClr>
              <a:buFont typeface="Arial"/>
              <a:buChar char="•"/>
            </a:pPr>
            <a:r>
              <a:rPr b="0" lang="en-US" sz="2000" spc="-1" strike="noStrike">
                <a:solidFill>
                  <a:srgbClr val="000000"/>
                </a:solidFill>
                <a:latin typeface="Calibri"/>
                <a:ea typeface="DejaVu Sans"/>
              </a:rPr>
              <a:t>This is because we are usually rejecting the null that our estimate is 0, and that implies finding an effect. We would rather not find an effect at the expense of missing a significant effect if there was one.</a:t>
            </a:r>
            <a:endParaRPr b="0" lang="en-US" sz="2000" spc="-1" strike="noStrike">
              <a:latin typeface="Arial"/>
            </a:endParaRPr>
          </a:p>
          <a:p>
            <a:pPr marL="228600" indent="-227520">
              <a:lnSpc>
                <a:spcPct val="90000"/>
              </a:lnSpc>
              <a:spcBef>
                <a:spcPts val="1001"/>
              </a:spcBef>
              <a:buClr>
                <a:srgbClr val="000000"/>
              </a:buClr>
              <a:buFont typeface="Arial"/>
              <a:buChar char="•"/>
            </a:pPr>
            <a:r>
              <a:rPr b="1" lang="en-US" sz="1800" spc="-1" strike="noStrike">
                <a:solidFill>
                  <a:srgbClr val="000000"/>
                </a:solidFill>
                <a:latin typeface="Calibri"/>
                <a:ea typeface="DejaVu Sans"/>
              </a:rPr>
              <a:t>The </a:t>
            </a:r>
            <a:r>
              <a:rPr b="1" i="1" lang="en-US" sz="1800" spc="-1" strike="noStrike">
                <a:solidFill>
                  <a:srgbClr val="000000"/>
                </a:solidFill>
                <a:latin typeface="Calibri"/>
                <a:ea typeface="DejaVu Sans"/>
              </a:rPr>
              <a:t>p </a:t>
            </a:r>
            <a:r>
              <a:rPr b="1" lang="en-US" sz="1800" spc="-1" strike="noStrike">
                <a:solidFill>
                  <a:srgbClr val="000000"/>
                </a:solidFill>
                <a:latin typeface="Calibri"/>
                <a:ea typeface="DejaVu Sans"/>
              </a:rPr>
              <a:t>Value, or Exact Level of Significance: </a:t>
            </a:r>
            <a:r>
              <a:rPr b="0" lang="en-US" sz="1800" spc="-1" strike="noStrike">
                <a:solidFill>
                  <a:srgbClr val="000000"/>
                </a:solidFill>
                <a:latin typeface="Calibri"/>
                <a:ea typeface="DejaVu Sans"/>
              </a:rPr>
              <a:t>Instead of preselecting </a:t>
            </a:r>
            <a:r>
              <a:rPr b="0" i="1" lang="en-US" sz="1800" spc="-1" strike="noStrike">
                <a:solidFill>
                  <a:srgbClr val="000000"/>
                </a:solidFill>
                <a:latin typeface="Calibri"/>
                <a:ea typeface="DejaVu Sans"/>
              </a:rPr>
              <a:t>α </a:t>
            </a:r>
            <a:r>
              <a:rPr b="0" lang="en-US" sz="1800" spc="-1" strike="noStrike">
                <a:solidFill>
                  <a:srgbClr val="000000"/>
                </a:solidFill>
                <a:latin typeface="Calibri"/>
                <a:ea typeface="DejaVu Sans"/>
              </a:rPr>
              <a:t>at arbitrary levels, such as 1, 5, or 10 percent, one can obtain the </a:t>
            </a:r>
            <a:r>
              <a:rPr b="1" i="1" lang="en-US" sz="1800" spc="-1" strike="noStrike">
                <a:solidFill>
                  <a:srgbClr val="000000"/>
                </a:solidFill>
                <a:latin typeface="Calibri"/>
                <a:ea typeface="DejaVu Sans"/>
              </a:rPr>
              <a:t>p </a:t>
            </a:r>
            <a:r>
              <a:rPr b="1" lang="en-US" sz="1800" spc="-1" strike="noStrike">
                <a:solidFill>
                  <a:srgbClr val="000000"/>
                </a:solidFill>
                <a:latin typeface="Calibri"/>
                <a:ea typeface="DejaVu Sans"/>
              </a:rPr>
              <a:t>(probability) value, </a:t>
            </a:r>
            <a:r>
              <a:rPr b="0" lang="en-US" sz="1800" spc="-1" strike="noStrike">
                <a:solidFill>
                  <a:srgbClr val="000000"/>
                </a:solidFill>
                <a:latin typeface="Calibri"/>
                <a:ea typeface="DejaVu Sans"/>
              </a:rPr>
              <a:t>or </a:t>
            </a:r>
            <a:r>
              <a:rPr b="1" lang="en-US" sz="1800" spc="-1" strike="noStrike">
                <a:solidFill>
                  <a:srgbClr val="000000"/>
                </a:solidFill>
                <a:latin typeface="Calibri"/>
                <a:ea typeface="DejaVu Sans"/>
              </a:rPr>
              <a:t>exact level of significance </a:t>
            </a:r>
            <a:r>
              <a:rPr b="0" lang="en-US" sz="1800" spc="-1" strike="noStrike">
                <a:solidFill>
                  <a:srgbClr val="000000"/>
                </a:solidFill>
                <a:latin typeface="Calibri"/>
                <a:ea typeface="DejaVu Sans"/>
              </a:rPr>
              <a:t>of a test statistic. The </a:t>
            </a:r>
            <a:r>
              <a:rPr b="0" i="1" lang="en-US" sz="1800" spc="-1" strike="noStrike">
                <a:solidFill>
                  <a:srgbClr val="000000"/>
                </a:solidFill>
                <a:latin typeface="Calibri"/>
                <a:ea typeface="DejaVu Sans"/>
              </a:rPr>
              <a:t>p </a:t>
            </a:r>
            <a:r>
              <a:rPr b="0" lang="en-US" sz="1800" spc="-1" strike="noStrike">
                <a:solidFill>
                  <a:srgbClr val="000000"/>
                </a:solidFill>
                <a:latin typeface="Calibri"/>
                <a:ea typeface="DejaVu Sans"/>
              </a:rPr>
              <a:t>value is defined as </a:t>
            </a:r>
            <a:r>
              <a:rPr b="0" i="1" lang="en-US" sz="1800" spc="-1" strike="noStrike">
                <a:solidFill>
                  <a:srgbClr val="000000"/>
                </a:solidFill>
                <a:latin typeface="Calibri"/>
                <a:ea typeface="DejaVu Sans"/>
              </a:rPr>
              <a:t>the lowest significance level at which a null hypothesis can be rejected. </a:t>
            </a:r>
            <a:r>
              <a:rPr b="0" lang="en-US" sz="1800" spc="-1" strike="noStrike">
                <a:solidFill>
                  <a:srgbClr val="000000"/>
                </a:solidFill>
                <a:latin typeface="Calibri"/>
                <a:ea typeface="DejaVu Sans"/>
              </a:rPr>
              <a:t>We will prefer p-values lower than 5%.</a:t>
            </a:r>
            <a:endParaRPr b="0" lang="en-US" sz="1800" spc="-1" strike="noStrike">
              <a:latin typeface="Arial"/>
            </a:endParaRPr>
          </a:p>
        </p:txBody>
      </p:sp>
      <p:pic>
        <p:nvPicPr>
          <p:cNvPr id="144" name="Picture 3" descr=""/>
          <p:cNvPicPr/>
          <p:nvPr/>
        </p:nvPicPr>
        <p:blipFill>
          <a:blip r:embed="rId1"/>
          <a:stretch/>
        </p:blipFill>
        <p:spPr>
          <a:xfrm>
            <a:off x="3031200" y="1911600"/>
            <a:ext cx="5232960" cy="1678320"/>
          </a:xfrm>
          <a:prstGeom prst="rect">
            <a:avLst/>
          </a:prstGeom>
          <a:ln>
            <a:noFill/>
          </a:ln>
        </p:spPr>
      </p:pic>
    </p:spTree>
  </p:cSld>
  <p:timing>
    <p:tnLst>
      <p:par>
        <p:cTn id="257" dur="indefinite" restart="never" nodeType="tmRoot">
          <p:childTnLst>
            <p:seq>
              <p:cTn id="258"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u="sng">
                <a:solidFill>
                  <a:srgbClr val="000000"/>
                </a:solidFill>
                <a:uFillTx/>
                <a:latin typeface="Calibri Light"/>
                <a:ea typeface="DejaVu Sans"/>
              </a:rPr>
              <a:t>Warning</a:t>
            </a:r>
            <a:endParaRPr b="0" lang="en-US" sz="4400" spc="-1" strike="noStrike">
              <a:latin typeface="Arial"/>
            </a:endParaRPr>
          </a:p>
        </p:txBody>
      </p:sp>
      <p:sp>
        <p:nvSpPr>
          <p:cNvPr id="146"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Not rejecting the null hypothesis does NOT mean you are accepting it!</a:t>
            </a:r>
            <a:endParaRPr b="0" lang="en-US" sz="2800" spc="-1" strike="noStrike">
              <a:latin typeface="Arial"/>
            </a:endParaRPr>
          </a:p>
          <a:p>
            <a:pPr>
              <a:lnSpc>
                <a:spcPct val="90000"/>
              </a:lnSpc>
              <a:spcBef>
                <a:spcPts val="1001"/>
              </a:spcBef>
            </a:pP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All you can say is that the null is not rejected. Because the type II error probability is 95% (probability of accepting a false null), you are unable to say anything at this point about the estimate.</a:t>
            </a:r>
            <a:endParaRPr b="0" lang="en-US" sz="2800" spc="-1" strike="noStrike">
              <a:latin typeface="Arial"/>
            </a:endParaRPr>
          </a:p>
        </p:txBody>
      </p:sp>
    </p:spTree>
  </p:cSld>
  <p:timing>
    <p:tnLst>
      <p:par>
        <p:cTn id="259" dur="indefinite" restart="never" nodeType="tmRoot">
          <p:childTnLst>
            <p:seq>
              <p:cTn id="260"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Assessing statistical significance of a sample mean</a:t>
            </a:r>
            <a:endParaRPr b="0" lang="en-US" sz="4400" spc="-1" strike="noStrike">
              <a:latin typeface="Arial"/>
            </a:endParaRPr>
          </a:p>
        </p:txBody>
      </p:sp>
      <p:sp>
        <p:nvSpPr>
          <p:cNvPr id="148"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endParaRPr b="0" lang="en-US" sz="1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WAP to:</a:t>
            </a:r>
            <a:endParaRPr b="0" lang="en-US" sz="2800" spc="-1" strike="noStrike">
              <a:latin typeface="Arial"/>
            </a:endParaRPr>
          </a:p>
          <a:p>
            <a:pPr lvl="1" marL="685800" indent="-227520">
              <a:lnSpc>
                <a:spcPct val="90000"/>
              </a:lnSpc>
              <a:spcBef>
                <a:spcPts val="499"/>
              </a:spcBef>
              <a:buClr>
                <a:srgbClr val="000000"/>
              </a:buClr>
              <a:buFont typeface="Arial"/>
              <a:buChar char="•"/>
            </a:pPr>
            <a:r>
              <a:rPr b="0" lang="en-US" sz="2400" spc="-1" strike="noStrike">
                <a:solidFill>
                  <a:srgbClr val="000000"/>
                </a:solidFill>
                <a:latin typeface="Calibri"/>
                <a:ea typeface="DejaVu Sans"/>
              </a:rPr>
              <a:t>Bring in the Apple stock ticker (AAPL) using pandas_datareader using</a:t>
            </a:r>
            <a:endParaRPr b="0" lang="en-US" sz="2400" spc="-1" strike="noStrike">
              <a:latin typeface="Arial"/>
            </a:endParaRPr>
          </a:p>
          <a:p>
            <a:pPr marL="457200">
              <a:lnSpc>
                <a:spcPct val="90000"/>
              </a:lnSpc>
              <a:spcBef>
                <a:spcPts val="499"/>
              </a:spcBef>
            </a:pPr>
            <a:r>
              <a:rPr b="0" lang="en-US" sz="2400" spc="-1" strike="noStrike">
                <a:solidFill>
                  <a:srgbClr val="000000"/>
                </a:solidFill>
                <a:latin typeface="Calibri"/>
                <a:ea typeface="DejaVu Sans"/>
              </a:rPr>
              <a:t>	</a:t>
            </a:r>
            <a:r>
              <a:rPr b="0" lang="en-US" sz="2400" spc="-1" strike="noStrike">
                <a:solidFill>
                  <a:srgbClr val="000000"/>
                </a:solidFill>
                <a:latin typeface="Calibri"/>
                <a:ea typeface="DejaVu Sans"/>
              </a:rPr>
              <a:t>aapl = pdr.get_data_yahoo('AAPL', </a:t>
            </a:r>
            <a:endParaRPr b="0" lang="en-US" sz="2400" spc="-1" strike="noStrike">
              <a:latin typeface="Arial"/>
            </a:endParaRPr>
          </a:p>
          <a:p>
            <a:pPr marL="457200">
              <a:lnSpc>
                <a:spcPct val="90000"/>
              </a:lnSpc>
              <a:spcBef>
                <a:spcPts val="499"/>
              </a:spcBef>
            </a:pPr>
            <a:r>
              <a:rPr b="0" lang="en-US" sz="2400" spc="-1" strike="noStrike">
                <a:solidFill>
                  <a:srgbClr val="000000"/>
                </a:solidFill>
                <a:latin typeface="Calibri"/>
                <a:ea typeface="DejaVu Sans"/>
              </a:rPr>
              <a:t>                          </a:t>
            </a:r>
            <a:r>
              <a:rPr b="0" lang="en-US" sz="2400" spc="-1" strike="noStrike">
                <a:solidFill>
                  <a:srgbClr val="000000"/>
                </a:solidFill>
                <a:latin typeface="Calibri"/>
                <a:ea typeface="DejaVu Sans"/>
              </a:rPr>
              <a:t>start=datetime.datetime(2006, 10, 1), </a:t>
            </a:r>
            <a:endParaRPr b="0" lang="en-US" sz="2400" spc="-1" strike="noStrike">
              <a:latin typeface="Arial"/>
            </a:endParaRPr>
          </a:p>
          <a:p>
            <a:pPr marL="457200">
              <a:lnSpc>
                <a:spcPct val="90000"/>
              </a:lnSpc>
              <a:spcBef>
                <a:spcPts val="499"/>
              </a:spcBef>
            </a:pPr>
            <a:r>
              <a:rPr b="0" lang="en-US" sz="2400" spc="-1" strike="noStrike">
                <a:solidFill>
                  <a:srgbClr val="000000"/>
                </a:solidFill>
                <a:latin typeface="Calibri"/>
                <a:ea typeface="DejaVu Sans"/>
              </a:rPr>
              <a:t>                          </a:t>
            </a:r>
            <a:r>
              <a:rPr b="0" lang="en-US" sz="2400" spc="-1" strike="noStrike">
                <a:solidFill>
                  <a:srgbClr val="000000"/>
                </a:solidFill>
                <a:latin typeface="Calibri"/>
                <a:ea typeface="DejaVu Sans"/>
              </a:rPr>
              <a:t>end=datetime.datetime(2012, 1, 1))</a:t>
            </a:r>
            <a:endParaRPr b="0" lang="en-US" sz="2400" spc="-1" strike="noStrike">
              <a:latin typeface="Arial"/>
            </a:endParaRPr>
          </a:p>
          <a:p>
            <a:pPr lvl="1" marL="685800" indent="-227520">
              <a:lnSpc>
                <a:spcPct val="90000"/>
              </a:lnSpc>
              <a:spcBef>
                <a:spcPts val="499"/>
              </a:spcBef>
              <a:buClr>
                <a:srgbClr val="000000"/>
              </a:buClr>
              <a:buFont typeface="Arial"/>
              <a:buChar char="•"/>
            </a:pPr>
            <a:r>
              <a:rPr b="0" lang="en-US" sz="2400" spc="-1" strike="noStrike">
                <a:solidFill>
                  <a:srgbClr val="000000"/>
                </a:solidFill>
                <a:latin typeface="Calibri"/>
                <a:ea typeface="DejaVu Sans"/>
              </a:rPr>
              <a:t>Using the t-test, Test the hypothesis that the mean daily stock returns of AAPL is statistically significantly different from:</a:t>
            </a:r>
            <a:endParaRPr b="0" lang="en-US" sz="2400" spc="-1" strike="noStrike">
              <a:latin typeface="Arial"/>
            </a:endParaRPr>
          </a:p>
          <a:p>
            <a:pPr lvl="2" marL="1371600" indent="-456120">
              <a:lnSpc>
                <a:spcPct val="90000"/>
              </a:lnSpc>
              <a:spcBef>
                <a:spcPts val="499"/>
              </a:spcBef>
              <a:buClr>
                <a:srgbClr val="000000"/>
              </a:buClr>
              <a:buFont typeface="Arial"/>
              <a:buAutoNum type="alphaLcPeriod"/>
            </a:pPr>
            <a:r>
              <a:rPr b="0" lang="en-US" sz="2000" spc="-1" strike="noStrike">
                <a:solidFill>
                  <a:srgbClr val="000000"/>
                </a:solidFill>
                <a:latin typeface="Calibri"/>
                <a:ea typeface="DejaVu Sans"/>
              </a:rPr>
              <a:t>0%</a:t>
            </a:r>
            <a:endParaRPr b="0" lang="en-US" sz="2000" spc="-1" strike="noStrike">
              <a:latin typeface="Arial"/>
            </a:endParaRPr>
          </a:p>
          <a:p>
            <a:pPr lvl="2" marL="1371600" indent="-456120">
              <a:lnSpc>
                <a:spcPct val="90000"/>
              </a:lnSpc>
              <a:spcBef>
                <a:spcPts val="499"/>
              </a:spcBef>
              <a:buClr>
                <a:srgbClr val="000000"/>
              </a:buClr>
              <a:buFont typeface="Arial"/>
              <a:buAutoNum type="alphaLcPeriod"/>
            </a:pPr>
            <a:r>
              <a:rPr b="0" lang="en-US" sz="2000" spc="-1" strike="noStrike">
                <a:solidFill>
                  <a:srgbClr val="000000"/>
                </a:solidFill>
                <a:latin typeface="Calibri"/>
                <a:ea typeface="DejaVu Sans"/>
              </a:rPr>
              <a:t>1%</a:t>
            </a:r>
            <a:endParaRPr b="0" lang="en-US" sz="2000" spc="-1" strike="noStrike">
              <a:latin typeface="Arial"/>
            </a:endParaRPr>
          </a:p>
          <a:p>
            <a:pPr lvl="2" marL="1371600" indent="-456120">
              <a:lnSpc>
                <a:spcPct val="90000"/>
              </a:lnSpc>
              <a:spcBef>
                <a:spcPts val="499"/>
              </a:spcBef>
              <a:buClr>
                <a:srgbClr val="000000"/>
              </a:buClr>
              <a:buFont typeface="Arial"/>
              <a:buAutoNum type="alphaLcPeriod"/>
            </a:pPr>
            <a:r>
              <a:rPr b="0" lang="en-US" sz="2000" spc="-1" strike="noStrike">
                <a:solidFill>
                  <a:srgbClr val="000000"/>
                </a:solidFill>
                <a:latin typeface="Calibri"/>
                <a:ea typeface="DejaVu Sans"/>
              </a:rPr>
              <a:t>0.1%</a:t>
            </a:r>
            <a:endParaRPr b="0" lang="en-US" sz="2000" spc="-1" strike="noStrike">
              <a:latin typeface="Arial"/>
            </a:endParaRPr>
          </a:p>
          <a:p>
            <a:pPr lvl="2" marL="1371600" indent="-456120">
              <a:lnSpc>
                <a:spcPct val="90000"/>
              </a:lnSpc>
              <a:spcBef>
                <a:spcPts val="499"/>
              </a:spcBef>
              <a:buClr>
                <a:srgbClr val="000000"/>
              </a:buClr>
              <a:buFont typeface="Arial"/>
              <a:buAutoNum type="alphaLcPeriod"/>
            </a:pPr>
            <a:r>
              <a:rPr b="0" lang="en-US" sz="2000" spc="-1" strike="noStrike">
                <a:solidFill>
                  <a:srgbClr val="000000"/>
                </a:solidFill>
                <a:latin typeface="Calibri"/>
                <a:ea typeface="DejaVu Sans"/>
              </a:rPr>
              <a:t>0.001%</a:t>
            </a:r>
            <a:endParaRPr b="0" lang="en-US" sz="2000" spc="-1" strike="noStrike">
              <a:latin typeface="Arial"/>
            </a:endParaRPr>
          </a:p>
        </p:txBody>
      </p:sp>
    </p:spTree>
  </p:cSld>
  <p:timing>
    <p:tnLst>
      <p:par>
        <p:cTn id="261" dur="indefinite" restart="never" nodeType="tmRoot">
          <p:childTnLst>
            <p:seq>
              <p:cTn id="262"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Random variable</a:t>
            </a:r>
            <a:endParaRPr b="0" lang="en-US" sz="4400" spc="-1" strike="noStrike">
              <a:latin typeface="Arial"/>
            </a:endParaRPr>
          </a:p>
        </p:txBody>
      </p:sp>
      <p:sp>
        <p:nvSpPr>
          <p:cNvPr id="81"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A variable whose value is determined by the outcome of a chance experiment is called a </a:t>
            </a:r>
            <a:r>
              <a:rPr b="1" lang="en-US" sz="2800" spc="-1" strike="noStrike">
                <a:solidFill>
                  <a:srgbClr val="000000"/>
                </a:solidFill>
                <a:latin typeface="Calibri"/>
                <a:ea typeface="DejaVu Sans"/>
              </a:rPr>
              <a:t>random variable </a:t>
            </a:r>
            <a:r>
              <a:rPr b="0" lang="en-US" sz="2800" spc="-1" strike="noStrike">
                <a:solidFill>
                  <a:srgbClr val="000000"/>
                </a:solidFill>
                <a:latin typeface="Calibri"/>
                <a:ea typeface="DejaVu Sans"/>
              </a:rPr>
              <a:t>(rv). </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A random variable may be either </a:t>
            </a:r>
            <a:r>
              <a:rPr b="1" lang="en-US" sz="2800" spc="-1" strike="noStrike">
                <a:solidFill>
                  <a:srgbClr val="000000"/>
                </a:solidFill>
                <a:latin typeface="Calibri"/>
                <a:ea typeface="DejaVu Sans"/>
              </a:rPr>
              <a:t>discrete </a:t>
            </a:r>
            <a:r>
              <a:rPr b="0" lang="en-US" sz="2800" spc="-1" strike="noStrike">
                <a:solidFill>
                  <a:srgbClr val="000000"/>
                </a:solidFill>
                <a:latin typeface="Calibri"/>
                <a:ea typeface="DejaVu Sans"/>
              </a:rPr>
              <a:t>or </a:t>
            </a:r>
            <a:r>
              <a:rPr b="1" lang="en-US" sz="2800" spc="-1" strike="noStrike">
                <a:solidFill>
                  <a:srgbClr val="000000"/>
                </a:solidFill>
                <a:latin typeface="Calibri"/>
                <a:ea typeface="DejaVu Sans"/>
              </a:rPr>
              <a:t>continuous. </a:t>
            </a:r>
            <a:r>
              <a:rPr b="0" lang="en-US" sz="2800" spc="-1" strike="noStrike">
                <a:solidFill>
                  <a:srgbClr val="000000"/>
                </a:solidFill>
                <a:latin typeface="Calibri"/>
                <a:ea typeface="DejaVu Sans"/>
              </a:rPr>
              <a:t>A discrete rv takes on only a finite (or countably infinite) number of values. </a:t>
            </a:r>
            <a:endParaRPr b="0" lang="en-US" sz="2800" spc="-1" strike="noStrike">
              <a:latin typeface="Arial"/>
            </a:endParaRPr>
          </a:p>
          <a:p>
            <a:pPr>
              <a:lnSpc>
                <a:spcPct val="90000"/>
              </a:lnSpc>
              <a:spcBef>
                <a:spcPts val="1001"/>
              </a:spcBef>
            </a:pPr>
            <a:r>
              <a:rPr b="0" lang="en-US" sz="2800" spc="-1" strike="noStrike">
                <a:solidFill>
                  <a:srgbClr val="000000"/>
                </a:solidFill>
                <a:latin typeface="Calibri"/>
                <a:ea typeface="DejaVu Sans"/>
              </a:rPr>
              <a:t>For example, in throwing two dice, each numbered 1 to 6, if we define the random variable </a:t>
            </a:r>
            <a:r>
              <a:rPr b="0" i="1" lang="en-US" sz="2800" spc="-1" strike="noStrike">
                <a:solidFill>
                  <a:srgbClr val="000000"/>
                </a:solidFill>
                <a:latin typeface="Calibri"/>
                <a:ea typeface="DejaVu Sans"/>
              </a:rPr>
              <a:t>X </a:t>
            </a:r>
            <a:r>
              <a:rPr b="0" lang="en-US" sz="2800" spc="-1" strike="noStrike">
                <a:solidFill>
                  <a:srgbClr val="000000"/>
                </a:solidFill>
                <a:latin typeface="Calibri"/>
                <a:ea typeface="DejaVu Sans"/>
              </a:rPr>
              <a:t>as the sum of the numbers showing on the dice, then </a:t>
            </a:r>
            <a:r>
              <a:rPr b="0" i="1" lang="en-US" sz="2800" spc="-1" strike="noStrike">
                <a:solidFill>
                  <a:srgbClr val="000000"/>
                </a:solidFill>
                <a:latin typeface="Calibri"/>
                <a:ea typeface="DejaVu Sans"/>
              </a:rPr>
              <a:t>X </a:t>
            </a:r>
            <a:r>
              <a:rPr b="0" lang="en-US" sz="2800" spc="-1" strike="noStrike">
                <a:solidFill>
                  <a:srgbClr val="000000"/>
                </a:solidFill>
                <a:latin typeface="Calibri"/>
                <a:ea typeface="DejaVu Sans"/>
              </a:rPr>
              <a:t>will take one of these values: 2, 3, 4, 5, 6, 7, 8, 9, 10, 11, or 12. </a:t>
            </a:r>
            <a:endParaRPr b="0" lang="en-US" sz="2800" spc="-1" strike="noStrike">
              <a:latin typeface="Arial"/>
            </a:endParaRPr>
          </a:p>
          <a:p>
            <a:pPr>
              <a:lnSpc>
                <a:spcPct val="90000"/>
              </a:lnSpc>
              <a:spcBef>
                <a:spcPts val="1001"/>
              </a:spcBef>
            </a:pPr>
            <a:r>
              <a:rPr b="0" lang="en-US" sz="2800" spc="-1" strike="noStrike">
                <a:solidFill>
                  <a:srgbClr val="000000"/>
                </a:solidFill>
                <a:latin typeface="Calibri"/>
                <a:ea typeface="DejaVu Sans"/>
              </a:rPr>
              <a:t>A continuous rv, on the other hand, is one that can take on any value in some interval of values. Thus, the height of an individual.</a:t>
            </a:r>
            <a:endParaRPr b="0" lang="en-US" sz="28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Probability density function</a:t>
            </a:r>
            <a:endParaRPr b="0" lang="en-US" sz="4400" spc="-1" strike="noStrike">
              <a:latin typeface="Arial"/>
            </a:endParaRPr>
          </a:p>
        </p:txBody>
      </p:sp>
      <p:sp>
        <p:nvSpPr>
          <p:cNvPr id="83"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If X is a continuous random variable. Then f(x) is the probability density function if: </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The last equation basically describes the probability of the random variable being between two discrete points.</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E.g., the probability of stock returns tomorrow for AAPL being between 10% and 15%</a:t>
            </a:r>
            <a:endParaRPr b="0" lang="en-US" sz="2800" spc="-1" strike="noStrike">
              <a:latin typeface="Arial"/>
            </a:endParaRPr>
          </a:p>
        </p:txBody>
      </p:sp>
      <p:pic>
        <p:nvPicPr>
          <p:cNvPr id="84" name="Picture 3" descr=""/>
          <p:cNvPicPr/>
          <p:nvPr/>
        </p:nvPicPr>
        <p:blipFill>
          <a:blip r:embed="rId1"/>
          <a:stretch/>
        </p:blipFill>
        <p:spPr>
          <a:xfrm>
            <a:off x="3089520" y="2312280"/>
            <a:ext cx="4943880" cy="223236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PDF – normal distribution</a:t>
            </a:r>
            <a:endParaRPr b="0" lang="en-US" sz="4400" spc="-1" strike="noStrike">
              <a:latin typeface="Arial"/>
            </a:endParaRPr>
          </a:p>
        </p:txBody>
      </p:sp>
      <p:pic>
        <p:nvPicPr>
          <p:cNvPr id="86" name="Picture 3" descr=""/>
          <p:cNvPicPr/>
          <p:nvPr/>
        </p:nvPicPr>
        <p:blipFill>
          <a:blip r:embed="rId1"/>
          <a:stretch/>
        </p:blipFill>
        <p:spPr>
          <a:xfrm>
            <a:off x="2200680" y="1551240"/>
            <a:ext cx="8202600" cy="3949200"/>
          </a:xfrm>
          <a:prstGeom prst="rect">
            <a:avLst/>
          </a:prstGeom>
          <a:ln>
            <a:noFill/>
          </a:ln>
        </p:spPr>
      </p:pic>
      <p:sp>
        <p:nvSpPr>
          <p:cNvPr id="87" name="CustomShape 2"/>
          <p:cNvSpPr/>
          <p:nvPr/>
        </p:nvSpPr>
        <p:spPr>
          <a:xfrm>
            <a:off x="1642320" y="5657760"/>
            <a:ext cx="8654760" cy="91260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WAP to plot a normal distribution in Python using numpy, stats, and matplotlib. Use mean of 8 and sd of 2.</a:t>
            </a:r>
            <a:endParaRPr b="0" lang="en-US" sz="1800" spc="-1" strike="noStrike">
              <a:latin typeface="Arial"/>
            </a:endParaRPr>
          </a:p>
          <a:p>
            <a:pPr>
              <a:lnSpc>
                <a:spcPct val="100000"/>
              </a:lnSpc>
            </a:pPr>
            <a:endParaRPr b="0" lang="en-US" sz="18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Cumulative density function</a:t>
            </a:r>
            <a:endParaRPr b="0" lang="en-US" sz="4400" spc="-1" strike="noStrike">
              <a:latin typeface="Arial"/>
            </a:endParaRPr>
          </a:p>
        </p:txBody>
      </p:sp>
      <p:sp>
        <p:nvSpPr>
          <p:cNvPr id="89"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r>
              <a:rPr b="0" lang="en-US" sz="2800" spc="-1" strike="noStrike">
                <a:solidFill>
                  <a:srgbClr val="000000"/>
                </a:solidFill>
                <a:latin typeface="Calibri"/>
                <a:ea typeface="DejaVu Sans"/>
              </a:rPr>
              <a:t>CDF of any distribution f(x) at a point a is the sum of all probabilities up to point a.</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r>
              <a:rPr b="0" lang="en-US" sz="2800" spc="-1" strike="noStrike">
                <a:solidFill>
                  <a:srgbClr val="000000"/>
                </a:solidFill>
                <a:latin typeface="Calibri"/>
                <a:ea typeface="DejaVu Sans"/>
              </a:rPr>
              <a:t>Implement a normal CDF function in Python</a:t>
            </a:r>
            <a:endParaRPr b="0" lang="en-US" sz="2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Random variables can be correlated with each other</a:t>
            </a:r>
            <a:endParaRPr b="0" lang="en-US" sz="4400" spc="-1" strike="noStrike">
              <a:latin typeface="Arial"/>
            </a:endParaRPr>
          </a:p>
        </p:txBody>
      </p:sp>
      <p:sp>
        <p:nvSpPr>
          <p:cNvPr id="91"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Key concept in finance</a:t>
            </a:r>
            <a:endParaRPr b="0" lang="en-US" sz="2800" spc="-1" strike="noStrike">
              <a:latin typeface="Arial"/>
            </a:endParaRPr>
          </a:p>
          <a:p>
            <a:pPr>
              <a:lnSpc>
                <a:spcPct val="90000"/>
              </a:lnSpc>
              <a:spcBef>
                <a:spcPts val="1001"/>
              </a:spcBef>
            </a:pP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The value of portfolio diversification increases when assets move less together, i.e. have lower correlation. </a:t>
            </a:r>
            <a:endParaRPr b="0" lang="en-US" sz="2800" spc="-1" strike="noStrike">
              <a:latin typeface="Arial"/>
            </a:endParaRPr>
          </a:p>
          <a:p>
            <a:pPr>
              <a:lnSpc>
                <a:spcPct val="90000"/>
              </a:lnSpc>
              <a:spcBef>
                <a:spcPts val="1001"/>
              </a:spcBef>
            </a:pP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The best hedges have negative correlation.</a:t>
            </a:r>
            <a:endParaRPr b="0" lang="en-US" sz="2800" spc="-1" strike="noStrike">
              <a:latin typeface="Arial"/>
            </a:endParaRPr>
          </a:p>
          <a:p>
            <a:pPr>
              <a:lnSpc>
                <a:spcPct val="90000"/>
              </a:lnSpc>
              <a:spcBef>
                <a:spcPts val="1001"/>
              </a:spcBef>
            </a:pP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First, we need to understand the concept of joint and conditional distributions.</a:t>
            </a:r>
            <a:endParaRPr b="0" lang="en-US" sz="28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Conditional and marginal probability distribution</a:t>
            </a:r>
            <a:endParaRPr b="0" lang="en-US" sz="4400" spc="-1" strike="noStrike">
              <a:latin typeface="Arial"/>
            </a:endParaRPr>
          </a:p>
        </p:txBody>
      </p:sp>
      <p:sp>
        <p:nvSpPr>
          <p:cNvPr id="93"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000000"/>
              </a:buClr>
              <a:buFont typeface="Arial"/>
              <a:buChar char="•"/>
            </a:pPr>
            <a:r>
              <a:rPr b="1" lang="en-US" sz="2800" spc="-1" strike="noStrike">
                <a:solidFill>
                  <a:srgbClr val="000000"/>
                </a:solidFill>
                <a:latin typeface="Calibri"/>
                <a:ea typeface="DejaVu Sans"/>
              </a:rPr>
              <a:t>Joint Probability Density Functions</a:t>
            </a:r>
            <a:endParaRPr b="0" lang="en-US" sz="2800" spc="-1" strike="noStrike">
              <a:latin typeface="Arial"/>
            </a:endParaRPr>
          </a:p>
          <a:p>
            <a:pPr>
              <a:lnSpc>
                <a:spcPct val="90000"/>
              </a:lnSpc>
              <a:spcBef>
                <a:spcPts val="1001"/>
              </a:spcBef>
            </a:pPr>
            <a:r>
              <a:rPr b="1" lang="en-US" sz="2800" spc="-1" strike="noStrike">
                <a:solidFill>
                  <a:srgbClr val="000000"/>
                </a:solidFill>
                <a:latin typeface="Calibri"/>
                <a:ea typeface="DejaVu Sans"/>
              </a:rPr>
              <a:t>Discrete Joint PDF (we will focus on this since math is simpler)</a:t>
            </a:r>
            <a:endParaRPr b="0" lang="en-US" sz="2800" spc="-1" strike="noStrike">
              <a:latin typeface="Arial"/>
            </a:endParaRPr>
          </a:p>
          <a:p>
            <a:pPr>
              <a:lnSpc>
                <a:spcPct val="90000"/>
              </a:lnSpc>
              <a:spcBef>
                <a:spcPts val="1001"/>
              </a:spcBef>
            </a:pPr>
            <a:r>
              <a:rPr b="0" lang="en-US" sz="2800" spc="-1" strike="noStrike">
                <a:solidFill>
                  <a:srgbClr val="000000"/>
                </a:solidFill>
                <a:latin typeface="Calibri"/>
                <a:ea typeface="DejaVu Sans"/>
              </a:rPr>
              <a:t>Let </a:t>
            </a:r>
            <a:r>
              <a:rPr b="0" i="1" lang="en-US" sz="2800" spc="-1" strike="noStrike">
                <a:solidFill>
                  <a:srgbClr val="000000"/>
                </a:solidFill>
                <a:latin typeface="Calibri"/>
                <a:ea typeface="DejaVu Sans"/>
              </a:rPr>
              <a:t>X </a:t>
            </a:r>
            <a:r>
              <a:rPr b="0" lang="en-US" sz="2800" spc="-1" strike="noStrike">
                <a:solidFill>
                  <a:srgbClr val="000000"/>
                </a:solidFill>
                <a:latin typeface="Calibri"/>
                <a:ea typeface="DejaVu Sans"/>
              </a:rPr>
              <a:t>and </a:t>
            </a:r>
            <a:r>
              <a:rPr b="0" i="1" lang="en-US" sz="2800" spc="-1" strike="noStrike">
                <a:solidFill>
                  <a:srgbClr val="000000"/>
                </a:solidFill>
                <a:latin typeface="Calibri"/>
                <a:ea typeface="DejaVu Sans"/>
              </a:rPr>
              <a:t>Y </a:t>
            </a:r>
            <a:r>
              <a:rPr b="0" lang="en-US" sz="2800" spc="-1" strike="noStrike">
                <a:solidFill>
                  <a:srgbClr val="000000"/>
                </a:solidFill>
                <a:latin typeface="Calibri"/>
                <a:ea typeface="DejaVu Sans"/>
              </a:rPr>
              <a:t>be two discrete random variables. Then</a:t>
            </a:r>
            <a:endParaRPr b="0" lang="en-US" sz="2800" spc="-1" strike="noStrike">
              <a:latin typeface="Arial"/>
            </a:endParaRPr>
          </a:p>
          <a:p>
            <a:pPr>
              <a:lnSpc>
                <a:spcPct val="90000"/>
              </a:lnSpc>
              <a:spcBef>
                <a:spcPts val="1001"/>
              </a:spcBef>
            </a:pPr>
            <a:r>
              <a:rPr b="0" lang="en-US" sz="2800" spc="-1" strike="noStrike">
                <a:solidFill>
                  <a:srgbClr val="000000"/>
                </a:solidFill>
                <a:latin typeface="Calibri"/>
                <a:ea typeface="DejaVu Sans"/>
              </a:rPr>
              <a:t>the function</a:t>
            </a:r>
            <a:endParaRPr b="0" lang="en-US" sz="2800" spc="-1" strike="noStrike">
              <a:latin typeface="Arial"/>
            </a:endParaRPr>
          </a:p>
          <a:p>
            <a:pPr>
              <a:lnSpc>
                <a:spcPct val="90000"/>
              </a:lnSpc>
              <a:spcBef>
                <a:spcPts val="1001"/>
              </a:spcBef>
            </a:pPr>
            <a:r>
              <a:rPr b="0" i="1" lang="en-US" sz="2800" spc="-1" strike="noStrike">
                <a:solidFill>
                  <a:srgbClr val="000000"/>
                </a:solidFill>
                <a:latin typeface="Calibri"/>
                <a:ea typeface="DejaVu Sans"/>
              </a:rPr>
              <a:t>f </a:t>
            </a:r>
            <a:r>
              <a:rPr b="0" lang="en-US" sz="2800" spc="-1" strike="noStrike">
                <a:solidFill>
                  <a:srgbClr val="000000"/>
                </a:solidFill>
                <a:latin typeface="Calibri"/>
                <a:ea typeface="DejaVu Sans"/>
              </a:rPr>
              <a:t>(</a:t>
            </a:r>
            <a:r>
              <a:rPr b="0" i="1" lang="en-US" sz="2800" spc="-1" strike="noStrike">
                <a:solidFill>
                  <a:srgbClr val="000000"/>
                </a:solidFill>
                <a:latin typeface="Calibri"/>
                <a:ea typeface="DejaVu Sans"/>
              </a:rPr>
              <a:t>x</a:t>
            </a:r>
            <a:r>
              <a:rPr b="0" lang="en-US" sz="2800" spc="-1" strike="noStrike">
                <a:solidFill>
                  <a:srgbClr val="000000"/>
                </a:solidFill>
                <a:latin typeface="Calibri"/>
                <a:ea typeface="DejaVu Sans"/>
              </a:rPr>
              <a:t>, </a:t>
            </a:r>
            <a:r>
              <a:rPr b="0" i="1" lang="en-US" sz="2800" spc="-1" strike="noStrike">
                <a:solidFill>
                  <a:srgbClr val="000000"/>
                </a:solidFill>
                <a:latin typeface="Calibri"/>
                <a:ea typeface="DejaVu Sans"/>
              </a:rPr>
              <a:t>y</a:t>
            </a:r>
            <a:r>
              <a:rPr b="0" lang="en-US" sz="2800" spc="-1" strike="noStrike">
                <a:solidFill>
                  <a:srgbClr val="000000"/>
                </a:solidFill>
                <a:latin typeface="Calibri"/>
                <a:ea typeface="DejaVu Sans"/>
              </a:rPr>
              <a:t>) = </a:t>
            </a:r>
            <a:r>
              <a:rPr b="0" i="1" lang="en-US" sz="2800" spc="-1" strike="noStrike">
                <a:solidFill>
                  <a:srgbClr val="000000"/>
                </a:solidFill>
                <a:latin typeface="Calibri"/>
                <a:ea typeface="DejaVu Sans"/>
              </a:rPr>
              <a:t>P</a:t>
            </a:r>
            <a:r>
              <a:rPr b="0" lang="en-US" sz="2800" spc="-1" strike="noStrike">
                <a:solidFill>
                  <a:srgbClr val="000000"/>
                </a:solidFill>
                <a:latin typeface="Calibri"/>
                <a:ea typeface="DejaVu Sans"/>
              </a:rPr>
              <a:t>(</a:t>
            </a:r>
            <a:r>
              <a:rPr b="0" i="1" lang="en-US" sz="2800" spc="-1" strike="noStrike">
                <a:solidFill>
                  <a:srgbClr val="000000"/>
                </a:solidFill>
                <a:latin typeface="Calibri"/>
                <a:ea typeface="DejaVu Sans"/>
              </a:rPr>
              <a:t>X </a:t>
            </a:r>
            <a:r>
              <a:rPr b="0" lang="en-US" sz="2800" spc="-1" strike="noStrike">
                <a:solidFill>
                  <a:srgbClr val="000000"/>
                </a:solidFill>
                <a:latin typeface="Calibri"/>
                <a:ea typeface="DejaVu Sans"/>
              </a:rPr>
              <a:t>= </a:t>
            </a:r>
            <a:r>
              <a:rPr b="0" i="1" lang="en-US" sz="2800" spc="-1" strike="noStrike">
                <a:solidFill>
                  <a:srgbClr val="000000"/>
                </a:solidFill>
                <a:latin typeface="Calibri"/>
                <a:ea typeface="DejaVu Sans"/>
              </a:rPr>
              <a:t>x </a:t>
            </a:r>
            <a:r>
              <a:rPr b="0" lang="en-US" sz="2800" spc="-1" strike="noStrike">
                <a:solidFill>
                  <a:srgbClr val="000000"/>
                </a:solidFill>
                <a:latin typeface="Calibri"/>
                <a:ea typeface="DejaVu Sans"/>
              </a:rPr>
              <a:t>and </a:t>
            </a:r>
            <a:r>
              <a:rPr b="0" i="1" lang="en-US" sz="2800" spc="-1" strike="noStrike">
                <a:solidFill>
                  <a:srgbClr val="000000"/>
                </a:solidFill>
                <a:latin typeface="Calibri"/>
                <a:ea typeface="DejaVu Sans"/>
              </a:rPr>
              <a:t>Y </a:t>
            </a:r>
            <a:r>
              <a:rPr b="0" lang="en-US" sz="2800" spc="-1" strike="noStrike">
                <a:solidFill>
                  <a:srgbClr val="000000"/>
                </a:solidFill>
                <a:latin typeface="Calibri"/>
                <a:ea typeface="DejaVu Sans"/>
              </a:rPr>
              <a:t>= </a:t>
            </a:r>
            <a:r>
              <a:rPr b="0" i="1" lang="en-US" sz="2800" spc="-1" strike="noStrike">
                <a:solidFill>
                  <a:srgbClr val="000000"/>
                </a:solidFill>
                <a:latin typeface="Calibri"/>
                <a:ea typeface="DejaVu Sans"/>
              </a:rPr>
              <a:t>y</a:t>
            </a:r>
            <a:r>
              <a:rPr b="0" lang="en-US" sz="2800" spc="-1" strike="noStrike">
                <a:solidFill>
                  <a:srgbClr val="000000"/>
                </a:solidFill>
                <a:latin typeface="Calibri"/>
                <a:ea typeface="DejaVu Sans"/>
              </a:rPr>
              <a:t>) </a:t>
            </a:r>
            <a:endParaRPr b="0" lang="en-US" sz="2800" spc="-1" strike="noStrike">
              <a:latin typeface="Arial"/>
            </a:endParaRPr>
          </a:p>
          <a:p>
            <a:pPr>
              <a:lnSpc>
                <a:spcPct val="90000"/>
              </a:lnSpc>
              <a:spcBef>
                <a:spcPts val="1001"/>
              </a:spcBef>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 0 when </a:t>
            </a:r>
            <a:r>
              <a:rPr b="0" i="1" lang="en-US" sz="2800" spc="-1" strike="noStrike">
                <a:solidFill>
                  <a:srgbClr val="000000"/>
                </a:solidFill>
                <a:latin typeface="Calibri"/>
                <a:ea typeface="DejaVu Sans"/>
              </a:rPr>
              <a:t>X </a:t>
            </a:r>
            <a:r>
              <a:rPr b="0" lang="en-US" sz="2800" spc="-1" strike="noStrike">
                <a:solidFill>
                  <a:srgbClr val="000000"/>
                </a:solidFill>
                <a:latin typeface="Calibri"/>
                <a:ea typeface="DejaVu Sans"/>
              </a:rPr>
              <a:t>= </a:t>
            </a:r>
            <a:r>
              <a:rPr b="0" i="1" lang="en-US" sz="2800" spc="-1" strike="noStrike">
                <a:solidFill>
                  <a:srgbClr val="000000"/>
                </a:solidFill>
                <a:latin typeface="Calibri"/>
                <a:ea typeface="DejaVu Sans"/>
              </a:rPr>
              <a:t>x </a:t>
            </a:r>
            <a:r>
              <a:rPr b="0" lang="en-US" sz="2800" spc="-1" strike="noStrike">
                <a:solidFill>
                  <a:srgbClr val="000000"/>
                </a:solidFill>
                <a:latin typeface="Calibri"/>
                <a:ea typeface="DejaVu Sans"/>
              </a:rPr>
              <a:t>and </a:t>
            </a:r>
            <a:r>
              <a:rPr b="0" i="1" lang="en-US" sz="2800" spc="-1" strike="noStrike">
                <a:solidFill>
                  <a:srgbClr val="000000"/>
                </a:solidFill>
                <a:latin typeface="Calibri"/>
                <a:ea typeface="DejaVu Sans"/>
              </a:rPr>
              <a:t>Y </a:t>
            </a:r>
            <a:r>
              <a:rPr b="0" lang="en-US" sz="2800" spc="-1" strike="noStrike">
                <a:solidFill>
                  <a:srgbClr val="000000"/>
                </a:solidFill>
                <a:latin typeface="Calibri"/>
                <a:ea typeface="DejaVu Sans"/>
              </a:rPr>
              <a:t>= </a:t>
            </a:r>
            <a:r>
              <a:rPr b="0" i="1" lang="en-US" sz="2800" spc="-1" strike="noStrike">
                <a:solidFill>
                  <a:srgbClr val="000000"/>
                </a:solidFill>
                <a:latin typeface="Calibri"/>
                <a:ea typeface="DejaVu Sans"/>
              </a:rPr>
              <a:t>y</a:t>
            </a:r>
            <a:endParaRPr b="0" lang="en-US" sz="2800" spc="-1" strike="noStrike">
              <a:latin typeface="Arial"/>
            </a:endParaRPr>
          </a:p>
          <a:p>
            <a:pPr>
              <a:lnSpc>
                <a:spcPct val="90000"/>
              </a:lnSpc>
              <a:spcBef>
                <a:spcPts val="1001"/>
              </a:spcBef>
            </a:pPr>
            <a:r>
              <a:rPr b="0" lang="en-US" sz="2800" spc="-1" strike="noStrike">
                <a:solidFill>
                  <a:srgbClr val="000000"/>
                </a:solidFill>
                <a:latin typeface="Calibri"/>
                <a:ea typeface="DejaVu Sans"/>
              </a:rPr>
              <a:t>is known as the </a:t>
            </a:r>
            <a:r>
              <a:rPr b="1" lang="en-US" sz="2800" spc="-1" strike="noStrike">
                <a:solidFill>
                  <a:srgbClr val="000000"/>
                </a:solidFill>
                <a:latin typeface="Calibri"/>
                <a:ea typeface="DejaVu Sans"/>
              </a:rPr>
              <a:t>discrete joint probability density function </a:t>
            </a:r>
            <a:r>
              <a:rPr b="0" lang="en-US" sz="2800" spc="-1" strike="noStrike">
                <a:solidFill>
                  <a:srgbClr val="000000"/>
                </a:solidFill>
                <a:latin typeface="Calibri"/>
                <a:ea typeface="DejaVu Sans"/>
              </a:rPr>
              <a:t>and gives the (joint) probability that </a:t>
            </a:r>
            <a:r>
              <a:rPr b="0" i="1" lang="en-US" sz="2800" spc="-1" strike="noStrike">
                <a:solidFill>
                  <a:srgbClr val="000000"/>
                </a:solidFill>
                <a:latin typeface="Calibri"/>
                <a:ea typeface="DejaVu Sans"/>
              </a:rPr>
              <a:t>X </a:t>
            </a:r>
            <a:r>
              <a:rPr b="0" lang="en-US" sz="2800" spc="-1" strike="noStrike">
                <a:solidFill>
                  <a:srgbClr val="000000"/>
                </a:solidFill>
                <a:latin typeface="Calibri"/>
                <a:ea typeface="DejaVu Sans"/>
              </a:rPr>
              <a:t>takes the value of </a:t>
            </a:r>
            <a:r>
              <a:rPr b="0" i="1" lang="en-US" sz="2800" spc="-1" strike="noStrike">
                <a:solidFill>
                  <a:srgbClr val="000000"/>
                </a:solidFill>
                <a:latin typeface="Calibri"/>
                <a:ea typeface="DejaVu Sans"/>
              </a:rPr>
              <a:t>x </a:t>
            </a:r>
            <a:r>
              <a:rPr b="0" lang="en-US" sz="2800" spc="-1" strike="noStrike">
                <a:solidFill>
                  <a:srgbClr val="000000"/>
                </a:solidFill>
                <a:latin typeface="Calibri"/>
                <a:ea typeface="DejaVu Sans"/>
              </a:rPr>
              <a:t>and </a:t>
            </a:r>
            <a:r>
              <a:rPr b="0" i="1" lang="en-US" sz="2800" spc="-1" strike="noStrike">
                <a:solidFill>
                  <a:srgbClr val="000000"/>
                </a:solidFill>
                <a:latin typeface="Calibri"/>
                <a:ea typeface="DejaVu Sans"/>
              </a:rPr>
              <a:t>Y </a:t>
            </a:r>
            <a:r>
              <a:rPr b="0" lang="en-US" sz="2800" spc="-1" strike="noStrike">
                <a:solidFill>
                  <a:srgbClr val="000000"/>
                </a:solidFill>
                <a:latin typeface="Calibri"/>
                <a:ea typeface="DejaVu Sans"/>
              </a:rPr>
              <a:t>takes the value of </a:t>
            </a:r>
            <a:r>
              <a:rPr b="0" i="1" lang="en-US" sz="2800" spc="-1" strike="noStrike">
                <a:solidFill>
                  <a:srgbClr val="000000"/>
                </a:solidFill>
                <a:latin typeface="Calibri"/>
                <a:ea typeface="DejaVu Sans"/>
              </a:rPr>
              <a:t>y.</a:t>
            </a:r>
            <a:endParaRPr b="0" lang="en-US" sz="28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Example</a:t>
            </a:r>
            <a:endParaRPr b="0" lang="en-US" sz="4400" spc="-1" strike="noStrike">
              <a:latin typeface="Arial"/>
            </a:endParaRPr>
          </a:p>
        </p:txBody>
      </p:sp>
      <p:sp>
        <p:nvSpPr>
          <p:cNvPr id="95" name="CustomShape 2"/>
          <p:cNvSpPr/>
          <p:nvPr/>
        </p:nvSpPr>
        <p:spPr>
          <a:xfrm>
            <a:off x="838080" y="1690560"/>
            <a:ext cx="10514520" cy="435024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The following table gives the joint PDF of the discrete variables </a:t>
            </a:r>
            <a:r>
              <a:rPr b="0" i="1" lang="en-US" sz="2800" spc="-1" strike="noStrike">
                <a:solidFill>
                  <a:srgbClr val="000000"/>
                </a:solidFill>
                <a:latin typeface="Calibri"/>
                <a:ea typeface="DejaVu Sans"/>
              </a:rPr>
              <a:t>X </a:t>
            </a:r>
            <a:r>
              <a:rPr b="0" lang="en-US" sz="2800" spc="-1" strike="noStrike">
                <a:solidFill>
                  <a:srgbClr val="000000"/>
                </a:solidFill>
                <a:latin typeface="Calibri"/>
                <a:ea typeface="DejaVu Sans"/>
              </a:rPr>
              <a:t>and </a:t>
            </a:r>
            <a:r>
              <a:rPr b="0" i="1" lang="en-US" sz="2800" spc="-1" strike="noStrike">
                <a:solidFill>
                  <a:srgbClr val="000000"/>
                </a:solidFill>
                <a:latin typeface="Calibri"/>
                <a:ea typeface="DejaVu Sans"/>
              </a:rPr>
              <a:t>Y</a:t>
            </a:r>
            <a:r>
              <a:rPr b="0" lang="en-US" sz="2800" spc="-1" strike="noStrike">
                <a:solidFill>
                  <a:srgbClr val="000000"/>
                </a:solidFill>
                <a:latin typeface="Calibri"/>
                <a:ea typeface="DejaVu Sans"/>
              </a:rPr>
              <a:t>.</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This table tells us that the probability that </a:t>
            </a:r>
            <a:r>
              <a:rPr b="0" i="1" lang="en-US" sz="2800" spc="-1" strike="noStrike">
                <a:solidFill>
                  <a:srgbClr val="000000"/>
                </a:solidFill>
                <a:latin typeface="Calibri"/>
                <a:ea typeface="DejaVu Sans"/>
              </a:rPr>
              <a:t>X </a:t>
            </a:r>
            <a:r>
              <a:rPr b="0" lang="en-US" sz="2800" spc="-1" strike="noStrike">
                <a:solidFill>
                  <a:srgbClr val="000000"/>
                </a:solidFill>
                <a:latin typeface="Calibri"/>
                <a:ea typeface="DejaVu Sans"/>
              </a:rPr>
              <a:t>takes the value of −2 while </a:t>
            </a:r>
            <a:r>
              <a:rPr b="0" i="1" lang="en-US" sz="2800" spc="-1" strike="noStrike">
                <a:solidFill>
                  <a:srgbClr val="000000"/>
                </a:solidFill>
                <a:latin typeface="Calibri"/>
                <a:ea typeface="DejaVu Sans"/>
              </a:rPr>
              <a:t>Y </a:t>
            </a:r>
            <a:r>
              <a:rPr b="0" lang="en-US" sz="2800" spc="-1" strike="noStrike">
                <a:solidFill>
                  <a:srgbClr val="000000"/>
                </a:solidFill>
                <a:latin typeface="Calibri"/>
                <a:ea typeface="DejaVu Sans"/>
              </a:rPr>
              <a:t>simultaneously takes the value of 3 is 0.27 and that the probability that </a:t>
            </a:r>
            <a:r>
              <a:rPr b="0" i="1" lang="en-US" sz="2800" spc="-1" strike="noStrike">
                <a:solidFill>
                  <a:srgbClr val="000000"/>
                </a:solidFill>
                <a:latin typeface="Calibri"/>
                <a:ea typeface="DejaVu Sans"/>
              </a:rPr>
              <a:t>X </a:t>
            </a:r>
            <a:r>
              <a:rPr b="0" lang="en-US" sz="2800" spc="-1" strike="noStrike">
                <a:solidFill>
                  <a:srgbClr val="000000"/>
                </a:solidFill>
                <a:latin typeface="Calibri"/>
                <a:ea typeface="DejaVu Sans"/>
              </a:rPr>
              <a:t>takes the value of 3 while </a:t>
            </a:r>
            <a:r>
              <a:rPr b="0" i="1" lang="en-US" sz="2800" spc="-1" strike="noStrike">
                <a:solidFill>
                  <a:srgbClr val="000000"/>
                </a:solidFill>
                <a:latin typeface="Calibri"/>
                <a:ea typeface="DejaVu Sans"/>
              </a:rPr>
              <a:t>Y </a:t>
            </a:r>
            <a:r>
              <a:rPr b="0" lang="en-US" sz="2800" spc="-1" strike="noStrike">
                <a:solidFill>
                  <a:srgbClr val="000000"/>
                </a:solidFill>
                <a:latin typeface="Calibri"/>
                <a:ea typeface="DejaVu Sans"/>
              </a:rPr>
              <a:t>takes the value of 6 is 0.35, and so on.</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An intuitive way to think about this is Y may reflect state of the economy, and X reflects payoffs on a bond. Clearly the worse the economy, the lower the likely payoff on the bond. </a:t>
            </a:r>
            <a:endParaRPr b="0" lang="en-US" sz="2800" spc="-1" strike="noStrike">
              <a:latin typeface="Arial"/>
            </a:endParaRPr>
          </a:p>
        </p:txBody>
      </p:sp>
      <p:pic>
        <p:nvPicPr>
          <p:cNvPr id="96" name="Picture 4" descr=""/>
          <p:cNvPicPr/>
          <p:nvPr/>
        </p:nvPicPr>
        <p:blipFill>
          <a:blip r:embed="rId1"/>
          <a:stretch/>
        </p:blipFill>
        <p:spPr>
          <a:xfrm>
            <a:off x="3268080" y="2079720"/>
            <a:ext cx="4930920" cy="187200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1478</TotalTime>
  <Application>LibreOffice/6.0.7.3$Linux_X86_64 LibreOffice_project/00m0$Build-3</Application>
  <Words>2142</Words>
  <Paragraphs>209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2019-09-13T09:39:29Z</dcterms:created>
  <dc:creator>Krishnan, Karthik</dc:creator>
  <dc:description/>
  <dc:language>en-US</dc:language>
  <cp:lastModifiedBy/>
  <dcterms:modified xsi:type="dcterms:W3CDTF">2021-02-03T15:02:44Z</dcterms:modified>
  <cp:revision>62</cp:revision>
  <dc:subject/>
  <dc:title>Introduction to Basic Statistics and Probability Theory</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25</vt:i4>
  </property>
</Properties>
</file>