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  <p:sldMasterId id="2147483670" r:id="rId5"/>
    <p:sldMasterId id="2147483672" r:id="rId6"/>
  </p:sldMasterIdLst>
  <p:notesMasterIdLst>
    <p:notesMasterId r:id="rId9"/>
  </p:notesMasterIdLst>
  <p:handoutMasterIdLst>
    <p:handoutMasterId r:id="rId10"/>
  </p:handoutMasterIdLst>
  <p:sldIdLst>
    <p:sldId id="397" r:id="rId7"/>
    <p:sldId id="398" r:id="rId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CC"/>
    <a:srgbClr val="FFC746"/>
    <a:srgbClr val="000000"/>
    <a:srgbClr val="F4ABC8"/>
    <a:srgbClr val="6F6E6E"/>
    <a:srgbClr val="3BB9B6"/>
    <a:srgbClr val="6F6D6E"/>
    <a:srgbClr val="F0B102"/>
    <a:srgbClr val="019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BDF86-9125-40FF-AC84-404C27CCD174}" v="7" dt="2020-06-10T00:07:33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8955" autoAdjust="0"/>
  </p:normalViewPr>
  <p:slideViewPr>
    <p:cSldViewPr snapToGrid="0">
      <p:cViewPr>
        <p:scale>
          <a:sx n="72" d="100"/>
          <a:sy n="72" d="100"/>
        </p:scale>
        <p:origin x="-576" y="-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1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ralta Gabriel" userId="73bdd364-49c8-480e-ab7d-c8dc555ad60a" providerId="ADAL" clId="{64C569DE-733B-478A-BCDA-6E558F5C7B16}"/>
    <pc:docChg chg="undo custSel addSld delSld modSld sldOrd">
      <pc:chgData name="Serralta Gabriel" userId="73bdd364-49c8-480e-ab7d-c8dc555ad60a" providerId="ADAL" clId="{64C569DE-733B-478A-BCDA-6E558F5C7B16}" dt="2020-06-10T00:16:50.214" v="1287" actId="2696"/>
      <pc:docMkLst>
        <pc:docMk/>
      </pc:docMkLst>
      <pc:sldChg chg="del">
        <pc:chgData name="Serralta Gabriel" userId="73bdd364-49c8-480e-ab7d-c8dc555ad60a" providerId="ADAL" clId="{64C569DE-733B-478A-BCDA-6E558F5C7B16}" dt="2020-06-10T00:16:50.214" v="1287" actId="2696"/>
        <pc:sldMkLst>
          <pc:docMk/>
          <pc:sldMk cId="1211178683" sldId="338"/>
        </pc:sldMkLst>
      </pc:sldChg>
      <pc:sldChg chg="del">
        <pc:chgData name="Serralta Gabriel" userId="73bdd364-49c8-480e-ab7d-c8dc555ad60a" providerId="ADAL" clId="{64C569DE-733B-478A-BCDA-6E558F5C7B16}" dt="2020-06-10T00:16:46.777" v="1286" actId="2696"/>
        <pc:sldMkLst>
          <pc:docMk/>
          <pc:sldMk cId="1333674265" sldId="339"/>
        </pc:sldMkLst>
      </pc:sldChg>
      <pc:sldChg chg="del">
        <pc:chgData name="Serralta Gabriel" userId="73bdd364-49c8-480e-ab7d-c8dc555ad60a" providerId="ADAL" clId="{64C569DE-733B-478A-BCDA-6E558F5C7B16}" dt="2020-06-10T00:16:46.470" v="1279" actId="2696"/>
        <pc:sldMkLst>
          <pc:docMk/>
          <pc:sldMk cId="3575172266" sldId="387"/>
        </pc:sldMkLst>
      </pc:sldChg>
      <pc:sldChg chg="del">
        <pc:chgData name="Serralta Gabriel" userId="73bdd364-49c8-480e-ab7d-c8dc555ad60a" providerId="ADAL" clId="{64C569DE-733B-478A-BCDA-6E558F5C7B16}" dt="2020-06-10T00:16:46.509" v="1280" actId="2696"/>
        <pc:sldMkLst>
          <pc:docMk/>
          <pc:sldMk cId="1929658864" sldId="389"/>
        </pc:sldMkLst>
      </pc:sldChg>
      <pc:sldChg chg="del">
        <pc:chgData name="Serralta Gabriel" userId="73bdd364-49c8-480e-ab7d-c8dc555ad60a" providerId="ADAL" clId="{64C569DE-733B-478A-BCDA-6E558F5C7B16}" dt="2020-06-10T00:16:46.531" v="1281" actId="2696"/>
        <pc:sldMkLst>
          <pc:docMk/>
          <pc:sldMk cId="2292505943" sldId="392"/>
        </pc:sldMkLst>
      </pc:sldChg>
      <pc:sldChg chg="del">
        <pc:chgData name="Serralta Gabriel" userId="73bdd364-49c8-480e-ab7d-c8dc555ad60a" providerId="ADAL" clId="{64C569DE-733B-478A-BCDA-6E558F5C7B16}" dt="2020-06-10T00:16:46.579" v="1282" actId="2696"/>
        <pc:sldMkLst>
          <pc:docMk/>
          <pc:sldMk cId="1166163721" sldId="393"/>
        </pc:sldMkLst>
      </pc:sldChg>
      <pc:sldChg chg="del">
        <pc:chgData name="Serralta Gabriel" userId="73bdd364-49c8-480e-ab7d-c8dc555ad60a" providerId="ADAL" clId="{64C569DE-733B-478A-BCDA-6E558F5C7B16}" dt="2020-06-10T00:16:46.679" v="1284" actId="2696"/>
        <pc:sldMkLst>
          <pc:docMk/>
          <pc:sldMk cId="3104605778" sldId="394"/>
        </pc:sldMkLst>
      </pc:sldChg>
      <pc:sldChg chg="del">
        <pc:chgData name="Serralta Gabriel" userId="73bdd364-49c8-480e-ab7d-c8dc555ad60a" providerId="ADAL" clId="{64C569DE-733B-478A-BCDA-6E558F5C7B16}" dt="2020-06-10T00:16:46.659" v="1283" actId="2696"/>
        <pc:sldMkLst>
          <pc:docMk/>
          <pc:sldMk cId="2474419366" sldId="395"/>
        </pc:sldMkLst>
      </pc:sldChg>
      <pc:sldChg chg="del">
        <pc:chgData name="Serralta Gabriel" userId="73bdd364-49c8-480e-ab7d-c8dc555ad60a" providerId="ADAL" clId="{64C569DE-733B-478A-BCDA-6E558F5C7B16}" dt="2020-06-10T00:16:46.706" v="1285" actId="2696"/>
        <pc:sldMkLst>
          <pc:docMk/>
          <pc:sldMk cId="1753716277" sldId="396"/>
        </pc:sldMkLst>
      </pc:sldChg>
      <pc:sldChg chg="modSp add ord">
        <pc:chgData name="Serralta Gabriel" userId="73bdd364-49c8-480e-ab7d-c8dc555ad60a" providerId="ADAL" clId="{64C569DE-733B-478A-BCDA-6E558F5C7B16}" dt="2020-06-10T00:14:33.188" v="1278" actId="313"/>
        <pc:sldMkLst>
          <pc:docMk/>
          <pc:sldMk cId="419589110" sldId="397"/>
        </pc:sldMkLst>
        <pc:spChg chg="mod">
          <ac:chgData name="Serralta Gabriel" userId="73bdd364-49c8-480e-ab7d-c8dc555ad60a" providerId="ADAL" clId="{64C569DE-733B-478A-BCDA-6E558F5C7B16}" dt="2020-06-09T21:55:37.711" v="13" actId="20577"/>
          <ac:spMkLst>
            <pc:docMk/>
            <pc:sldMk cId="419589110" sldId="397"/>
            <ac:spMk id="2" creationId="{1F636A85-B48E-4468-96EE-CB4942E9A2F3}"/>
          </ac:spMkLst>
        </pc:spChg>
        <pc:spChg chg="mod">
          <ac:chgData name="Serralta Gabriel" userId="73bdd364-49c8-480e-ab7d-c8dc555ad60a" providerId="ADAL" clId="{64C569DE-733B-478A-BCDA-6E558F5C7B16}" dt="2020-06-10T00:14:33.188" v="1278" actId="313"/>
          <ac:spMkLst>
            <pc:docMk/>
            <pc:sldMk cId="419589110" sldId="397"/>
            <ac:spMk id="3" creationId="{1BFCF8A5-B401-4E08-9122-7737CB24EA3D}"/>
          </ac:spMkLst>
        </pc:spChg>
        <pc:spChg chg="mod">
          <ac:chgData name="Serralta Gabriel" userId="73bdd364-49c8-480e-ab7d-c8dc555ad60a" providerId="ADAL" clId="{64C569DE-733B-478A-BCDA-6E558F5C7B16}" dt="2020-06-10T00:12:53.601" v="1209" actId="27636"/>
          <ac:spMkLst>
            <pc:docMk/>
            <pc:sldMk cId="419589110" sldId="397"/>
            <ac:spMk id="4" creationId="{4FE60899-A706-4E24-95B9-8E4B766C9B4F}"/>
          </ac:spMkLst>
        </pc:spChg>
      </pc:sldChg>
      <pc:sldChg chg="add del">
        <pc:chgData name="Serralta Gabriel" userId="73bdd364-49c8-480e-ab7d-c8dc555ad60a" providerId="ADAL" clId="{64C569DE-733B-478A-BCDA-6E558F5C7B16}" dt="2020-06-09T21:55:20.732" v="1" actId="2696"/>
        <pc:sldMkLst>
          <pc:docMk/>
          <pc:sldMk cId="2261939734" sldId="3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7F40-43EE-41FD-B834-A07D5DD12A3C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746B4-C112-4B94-9BAA-DFAAF2177A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5910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2666-1839-4D35-B638-C8E9AF165199}" type="datetimeFigureOut">
              <a:rPr lang="es-AR" smtClean="0"/>
              <a:pPr/>
              <a:t>17/6/2020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58763-39A9-410F-9AC7-1CC1501BB85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12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58763-39A9-410F-9AC7-1CC1501BB856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130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58763-39A9-410F-9AC7-1CC1501BB856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130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33501"/>
            <a:ext cx="10982325" cy="45148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Título de la diapositiva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71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34175" y="4289426"/>
            <a:ext cx="4476750" cy="4635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Muchas gracias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180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apositiva con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Título de la diapositiva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332000"/>
            <a:ext cx="5400675" cy="45144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3800" y="1332000"/>
            <a:ext cx="5400000" cy="45144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2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iapositiva con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200" y="358775"/>
            <a:ext cx="10983600" cy="7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Título de la diapositiva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800" y="1332000"/>
            <a:ext cx="540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12" y="2228850"/>
            <a:ext cx="5400000" cy="34671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53800" y="1332000"/>
            <a:ext cx="540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53800" y="2228850"/>
            <a:ext cx="5400000" cy="3467100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2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iapositiva con conteni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6298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iapositiva con conteni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867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47824"/>
            <a:ext cx="9144000" cy="1547813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11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3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Título de la diapositiva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5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sitiv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20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Título de la presentación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51" y="4143376"/>
            <a:ext cx="7620000" cy="438149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F4AB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Subtítulo de la presentación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871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65125"/>
            <a:ext cx="1098232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Título de la diapositiva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33500"/>
            <a:ext cx="10982325" cy="443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9" r:id="rId4"/>
    <p:sldLayoutId id="2147483668" r:id="rId5"/>
    <p:sldLayoutId id="2147483661" r:id="rId6"/>
    <p:sldLayoutId id="2147483666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BB9B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0B10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0B10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0B10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0B10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0B10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210051" y="2155825"/>
            <a:ext cx="76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Título de la presentación</a:t>
            </a:r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>
          <a:xfrm>
            <a:off x="4210051" y="4143375"/>
            <a:ext cx="7620001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s-AR" dirty="0"/>
              <a:t>Subtítulo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2223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 baseline="0">
          <a:solidFill>
            <a:srgbClr val="F4ABC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4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gob.ar/dataset?organization=producc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ftwaretestinghelp.com/data-governance-too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636A85-B48E-4468-96EE-CB4942E9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 Data Lake – </a:t>
            </a:r>
            <a:r>
              <a:rPr lang="es-ES" dirty="0" err="1" smtClean="0"/>
              <a:t>Warehouse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BFCF8A5-B401-4E08-9122-7737CB24E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4" y="1424763"/>
            <a:ext cx="6294369" cy="4750749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Unificar </a:t>
            </a:r>
            <a:r>
              <a:rPr lang="es-ES" dirty="0"/>
              <a:t>toda la información que tiene y va a tener el </a:t>
            </a:r>
            <a:r>
              <a:rPr lang="es-ES" dirty="0" err="1" smtClean="0"/>
              <a:t>Indec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Incorporación de Bases Actuales e históricos</a:t>
            </a:r>
          </a:p>
          <a:p>
            <a:pPr lvl="1"/>
            <a:r>
              <a:rPr lang="es-ES" dirty="0" smtClean="0"/>
              <a:t>Nuevas fuentes (ANMAT, SENASA, </a:t>
            </a:r>
            <a:r>
              <a:rPr lang="es-ES" dirty="0" err="1" smtClean="0"/>
              <a:t>MeLi</a:t>
            </a:r>
            <a:r>
              <a:rPr lang="es-ES" dirty="0" smtClean="0"/>
              <a:t>, PC)</a:t>
            </a:r>
            <a:endParaRPr lang="es-ES" dirty="0"/>
          </a:p>
          <a:p>
            <a:r>
              <a:rPr lang="es-ES" dirty="0"/>
              <a:t>Catálogo</a:t>
            </a:r>
          </a:p>
          <a:p>
            <a:r>
              <a:rPr lang="es-ES" dirty="0"/>
              <a:t>Gobierno de la información</a:t>
            </a:r>
          </a:p>
          <a:p>
            <a:r>
              <a:rPr lang="es-ES" dirty="0" err="1"/>
              <a:t>Layers</a:t>
            </a:r>
            <a:endParaRPr lang="es-ES" dirty="0"/>
          </a:p>
          <a:p>
            <a:pPr lvl="1"/>
            <a:r>
              <a:rPr lang="es-ES" dirty="0"/>
              <a:t>Datos crudos </a:t>
            </a:r>
          </a:p>
          <a:p>
            <a:pPr lvl="2"/>
            <a:r>
              <a:rPr lang="es-ES" dirty="0" smtClean="0"/>
              <a:t>Sólo </a:t>
            </a:r>
            <a:r>
              <a:rPr lang="es-ES" dirty="0"/>
              <a:t>lectura, histórico, nadie </a:t>
            </a:r>
            <a:r>
              <a:rPr lang="es-ES" dirty="0" smtClean="0"/>
              <a:t>accede sólo </a:t>
            </a:r>
            <a:r>
              <a:rPr lang="es-ES" dirty="0"/>
              <a:t>DI</a:t>
            </a:r>
          </a:p>
          <a:p>
            <a:pPr lvl="1"/>
            <a:r>
              <a:rPr lang="es-ES" dirty="0"/>
              <a:t>Datos </a:t>
            </a:r>
            <a:r>
              <a:rPr lang="es-ES" dirty="0" err="1"/>
              <a:t>Confiabilizados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Aplicaciones </a:t>
            </a:r>
            <a:r>
              <a:rPr lang="es-ES" dirty="0" err="1"/>
              <a:t>Indec</a:t>
            </a:r>
            <a:r>
              <a:rPr lang="es-ES" dirty="0"/>
              <a:t>, Direcciones Técnicas, DI</a:t>
            </a:r>
          </a:p>
          <a:p>
            <a:pPr lvl="1"/>
            <a:r>
              <a:rPr lang="es-ES" dirty="0"/>
              <a:t>Datos Refinados </a:t>
            </a:r>
          </a:p>
          <a:p>
            <a:pPr lvl="2"/>
            <a:r>
              <a:rPr lang="es-ES" dirty="0"/>
              <a:t>Datos para herramientas estadísticas (R</a:t>
            </a:r>
            <a:r>
              <a:rPr lang="es-ES" dirty="0" smtClean="0"/>
              <a:t>, SAS, etc.)</a:t>
            </a:r>
            <a:endParaRPr lang="es-ES" dirty="0"/>
          </a:p>
          <a:p>
            <a:pPr lvl="2"/>
            <a:r>
              <a:rPr lang="es-ES" dirty="0"/>
              <a:t>Cubos (</a:t>
            </a:r>
            <a:r>
              <a:rPr lang="es-ES" dirty="0" err="1" smtClean="0"/>
              <a:t>Mix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diferentes datos</a:t>
            </a:r>
            <a:r>
              <a:rPr lang="es-ES" dirty="0"/>
              <a:t>) </a:t>
            </a:r>
            <a:r>
              <a:rPr lang="es-ES" dirty="0" smtClean="0"/>
              <a:t>Data </a:t>
            </a:r>
            <a:r>
              <a:rPr lang="es-ES" dirty="0" err="1" smtClean="0"/>
              <a:t>Warehouse</a:t>
            </a:r>
            <a:endParaRPr lang="es-ES" dirty="0"/>
          </a:p>
          <a:p>
            <a:pPr lvl="2"/>
            <a:r>
              <a:rPr lang="es-ES" dirty="0"/>
              <a:t>Datos para herramientas predictivas (IBM </a:t>
            </a:r>
            <a:r>
              <a:rPr lang="es-ES" dirty="0" smtClean="0"/>
              <a:t>SPSS)</a:t>
            </a:r>
          </a:p>
          <a:p>
            <a:pPr lvl="2">
              <a:lnSpc>
                <a:spcPct val="100000"/>
              </a:lnSpc>
            </a:pPr>
            <a:r>
              <a:rPr lang="es-ES" dirty="0" smtClean="0"/>
              <a:t>Datos según estándares para </a:t>
            </a:r>
            <a:r>
              <a:rPr lang="es-ES" dirty="0"/>
              <a:t>intercambio con Institutos Estadísticos </a:t>
            </a:r>
            <a:r>
              <a:rPr lang="es-ES" dirty="0" smtClean="0"/>
              <a:t>Mundiales (LEI, SDMX, otros)</a:t>
            </a:r>
          </a:p>
          <a:p>
            <a:pPr lvl="2">
              <a:lnSpc>
                <a:spcPct val="100000"/>
              </a:lnSpc>
            </a:pPr>
            <a:r>
              <a:rPr lang="es-ES" dirty="0" smtClean="0"/>
              <a:t>Datos </a:t>
            </a:r>
            <a:r>
              <a:rPr lang="es-ES" dirty="0"/>
              <a:t>para publicar (</a:t>
            </a:r>
            <a:r>
              <a:rPr lang="es-ES" dirty="0" smtClean="0"/>
              <a:t>Web </a:t>
            </a:r>
            <a:r>
              <a:rPr lang="es-ES" dirty="0" err="1" smtClean="0"/>
              <a:t>Services</a:t>
            </a:r>
            <a:r>
              <a:rPr lang="es-ES" dirty="0"/>
              <a:t>, API, Web </a:t>
            </a:r>
            <a:r>
              <a:rPr lang="es-ES" dirty="0" err="1"/>
              <a:t>Indec</a:t>
            </a:r>
            <a:r>
              <a:rPr lang="es-ES" dirty="0"/>
              <a:t>)</a:t>
            </a:r>
          </a:p>
          <a:p>
            <a:pPr lvl="2"/>
            <a:r>
              <a:rPr lang="es-ES" dirty="0" smtClean="0"/>
              <a:t>Otros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FE60899-A706-4E24-95B9-8E4B766C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4744" y="1424764"/>
            <a:ext cx="5244002" cy="4514400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2020 – Instalación </a:t>
            </a:r>
            <a:endParaRPr lang="es-ES" dirty="0"/>
          </a:p>
          <a:p>
            <a:pPr lvl="1"/>
            <a:r>
              <a:rPr lang="es-ES" sz="2900" dirty="0"/>
              <a:t>Recursos </a:t>
            </a:r>
          </a:p>
          <a:p>
            <a:pPr lvl="2"/>
            <a:r>
              <a:rPr lang="es-ES" sz="2400" dirty="0"/>
              <a:t>Reutilizar </a:t>
            </a:r>
            <a:r>
              <a:rPr lang="es-ES" sz="2400" dirty="0" smtClean="0"/>
              <a:t>RRHH</a:t>
            </a:r>
            <a:endParaRPr lang="es-ES" sz="2400" dirty="0"/>
          </a:p>
          <a:p>
            <a:pPr lvl="3"/>
            <a:r>
              <a:rPr lang="es-ES" sz="2000" dirty="0"/>
              <a:t>2 </a:t>
            </a:r>
            <a:r>
              <a:rPr lang="es-ES" sz="2000" dirty="0" err="1"/>
              <a:t>Indec</a:t>
            </a:r>
            <a:r>
              <a:rPr lang="es-ES" sz="2000" dirty="0"/>
              <a:t> </a:t>
            </a:r>
            <a:r>
              <a:rPr lang="es-ES" sz="2000" dirty="0" err="1"/>
              <a:t>part</a:t>
            </a:r>
            <a:r>
              <a:rPr lang="es-ES" sz="2000" dirty="0"/>
              <a:t>-time</a:t>
            </a:r>
          </a:p>
          <a:p>
            <a:pPr lvl="3"/>
            <a:r>
              <a:rPr lang="es-ES" sz="2000" dirty="0"/>
              <a:t>2/3 Juniors</a:t>
            </a:r>
          </a:p>
          <a:p>
            <a:pPr lvl="3"/>
            <a:r>
              <a:rPr lang="es-ES" sz="2000" dirty="0"/>
              <a:t>3/4 DBA </a:t>
            </a:r>
            <a:r>
              <a:rPr lang="es-ES" sz="2000" dirty="0" smtClean="0"/>
              <a:t>(algunas horas)</a:t>
            </a:r>
            <a:endParaRPr lang="es-ES" sz="2000" dirty="0"/>
          </a:p>
          <a:p>
            <a:pPr lvl="3"/>
            <a:r>
              <a:rPr lang="es-ES" sz="2000" dirty="0" err="1"/>
              <a:t>DBAs</a:t>
            </a:r>
            <a:r>
              <a:rPr lang="es-ES" sz="2000" dirty="0"/>
              <a:t> de las Direcciones (algunas horas)</a:t>
            </a:r>
          </a:p>
          <a:p>
            <a:pPr lvl="3"/>
            <a:r>
              <a:rPr lang="es-ES" sz="2000" dirty="0" err="1" smtClean="0"/>
              <a:t>DBlandIT</a:t>
            </a:r>
            <a:r>
              <a:rPr lang="es-ES" sz="2000" dirty="0" smtClean="0"/>
              <a:t> </a:t>
            </a:r>
            <a:r>
              <a:rPr lang="es-ES" sz="2000" dirty="0"/>
              <a:t>(algunas horas)</a:t>
            </a:r>
          </a:p>
          <a:p>
            <a:pPr lvl="2"/>
            <a:r>
              <a:rPr lang="es-ES" sz="2400" dirty="0"/>
              <a:t>HW – Nube de </a:t>
            </a:r>
            <a:r>
              <a:rPr lang="es-ES" sz="2400" dirty="0" err="1"/>
              <a:t>Arsat</a:t>
            </a:r>
            <a:r>
              <a:rPr lang="es-ES" sz="2400" dirty="0"/>
              <a:t> (sin costo </a:t>
            </a:r>
            <a:r>
              <a:rPr lang="es-ES" sz="2400" dirty="0" smtClean="0"/>
              <a:t>adicional)</a:t>
            </a:r>
            <a:endParaRPr lang="es-ES" sz="2400" dirty="0"/>
          </a:p>
          <a:p>
            <a:pPr lvl="2"/>
            <a:r>
              <a:rPr lang="es-ES" sz="2400" dirty="0"/>
              <a:t>Software</a:t>
            </a:r>
          </a:p>
          <a:p>
            <a:pPr lvl="3"/>
            <a:r>
              <a:rPr lang="es-ES" sz="2000" dirty="0"/>
              <a:t>Hadoop (versión gratis)</a:t>
            </a:r>
          </a:p>
          <a:p>
            <a:pPr lvl="3"/>
            <a:r>
              <a:rPr lang="es-ES" sz="2000" dirty="0"/>
              <a:t>Catálogo (propio)</a:t>
            </a:r>
          </a:p>
          <a:p>
            <a:pPr lvl="3"/>
            <a:r>
              <a:rPr lang="es-ES" sz="2000" dirty="0" smtClean="0"/>
              <a:t>Gobierno </a:t>
            </a:r>
            <a:r>
              <a:rPr lang="es-ES" sz="2000" dirty="0"/>
              <a:t>(</a:t>
            </a:r>
            <a:r>
              <a:rPr lang="es-ES" sz="2000" dirty="0" smtClean="0"/>
              <a:t>manual/procedural)</a:t>
            </a:r>
            <a:endParaRPr lang="es-ES" sz="2000" dirty="0"/>
          </a:p>
          <a:p>
            <a:pPr lvl="3"/>
            <a:r>
              <a:rPr lang="es-ES" sz="2000" dirty="0" err="1" smtClean="0"/>
              <a:t>Nifi</a:t>
            </a:r>
            <a:r>
              <a:rPr lang="es-ES" sz="2000" dirty="0" smtClean="0"/>
              <a:t> </a:t>
            </a:r>
            <a:r>
              <a:rPr lang="es-ES" sz="2000" dirty="0"/>
              <a:t>/ </a:t>
            </a:r>
            <a:r>
              <a:rPr lang="es-ES" sz="2000" dirty="0" err="1"/>
              <a:t>p</a:t>
            </a:r>
            <a:r>
              <a:rPr lang="es-ES" sz="2000" dirty="0" err="1" smtClean="0"/>
              <a:t>entaho</a:t>
            </a:r>
            <a:r>
              <a:rPr lang="es-ES" sz="2000" dirty="0" smtClean="0"/>
              <a:t> </a:t>
            </a:r>
            <a:r>
              <a:rPr lang="es-ES" sz="2000" dirty="0"/>
              <a:t>(versión gratis)</a:t>
            </a:r>
          </a:p>
          <a:p>
            <a:pPr lvl="3"/>
            <a:r>
              <a:rPr lang="es-ES" sz="2000" dirty="0"/>
              <a:t>Kafka (versión gratis)</a:t>
            </a:r>
          </a:p>
          <a:p>
            <a:pPr lvl="3"/>
            <a:r>
              <a:rPr lang="es-ES" sz="2000" dirty="0"/>
              <a:t>Oracle </a:t>
            </a:r>
            <a:r>
              <a:rPr lang="es-ES" sz="2000" dirty="0" smtClean="0"/>
              <a:t>(a regularizar en </a:t>
            </a:r>
            <a:r>
              <a:rPr lang="es-ES" sz="2000" dirty="0"/>
              <a:t>el 2021</a:t>
            </a:r>
            <a:r>
              <a:rPr lang="es-ES" sz="2000" dirty="0" smtClean="0"/>
              <a:t>)</a:t>
            </a:r>
          </a:p>
          <a:p>
            <a:r>
              <a:rPr lang="es-ES" dirty="0" smtClean="0"/>
              <a:t>2021 </a:t>
            </a:r>
            <a:r>
              <a:rPr lang="es-ES" dirty="0"/>
              <a:t>– </a:t>
            </a:r>
            <a:r>
              <a:rPr lang="es-ES" dirty="0" smtClean="0"/>
              <a:t>Consolidación </a:t>
            </a:r>
            <a:endParaRPr lang="es-ES" dirty="0"/>
          </a:p>
          <a:p>
            <a:pPr lvl="3"/>
            <a:endParaRPr lang="es-ES" sz="2000" dirty="0"/>
          </a:p>
          <a:p>
            <a:pPr marL="914400" lvl="2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5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636A85-B48E-4468-96EE-CB4942E9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 Data </a:t>
            </a:r>
            <a:r>
              <a:rPr lang="es-ES" dirty="0" smtClean="0"/>
              <a:t>Lake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BFCF8A5-B401-4E08-9122-7737CB24E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465" y="1106711"/>
            <a:ext cx="11118161" cy="4750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PRESENTACIÓN Proyecto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MERCADO LIBRE: </a:t>
            </a:r>
          </a:p>
          <a:p>
            <a:pPr lvl="1"/>
            <a:r>
              <a:rPr lang="es-ES" dirty="0" smtClean="0"/>
              <a:t>Ingesta en RAW Data </a:t>
            </a:r>
            <a:r>
              <a:rPr lang="es-ES" dirty="0" smtClean="0">
                <a:sym typeface="Wingdings" pitchFamily="2" charset="2"/>
              </a:rPr>
              <a:t> instalación en ARSAT /automatización 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Modelado en ORACLE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CATALOGO</a:t>
            </a:r>
          </a:p>
          <a:p>
            <a:pPr lvl="1"/>
            <a:r>
              <a:rPr lang="es-ES" dirty="0" smtClean="0"/>
              <a:t>Investigar </a:t>
            </a:r>
            <a:r>
              <a:rPr lang="es-ES" dirty="0" err="1" smtClean="0"/>
              <a:t>conceptos&amp;herramienta</a:t>
            </a:r>
            <a:r>
              <a:rPr lang="es-ES" dirty="0" smtClean="0"/>
              <a:t>:</a:t>
            </a:r>
            <a:endParaRPr lang="es-AR" dirty="0"/>
          </a:p>
          <a:p>
            <a:pPr lvl="2"/>
            <a:r>
              <a:rPr lang="es-AR" dirty="0">
                <a:hlinkClick r:id="rId3" tooltip="https://datos.gob.ar/dataset?organization=produccion"/>
              </a:rPr>
              <a:t>https://</a:t>
            </a:r>
            <a:r>
              <a:rPr lang="es-AR" dirty="0" smtClean="0">
                <a:hlinkClick r:id="rId3" tooltip="https://datos.gob.ar/dataset?organization=produccion"/>
              </a:rPr>
              <a:t>datos.gob.ar/dataset?organization=produccion</a:t>
            </a:r>
            <a:endParaRPr lang="es-AR" dirty="0" smtClean="0"/>
          </a:p>
          <a:p>
            <a:pPr lvl="2"/>
            <a:r>
              <a:rPr lang="en-US" dirty="0">
                <a:hlinkClick r:id="rId4"/>
              </a:rPr>
              <a:t>https://www.softwaretestinghelp.com/data-governance-tools/</a:t>
            </a:r>
            <a:endParaRPr lang="es-AR" dirty="0"/>
          </a:p>
          <a:p>
            <a:pPr lvl="1"/>
            <a:r>
              <a:rPr lang="es-AR" dirty="0" smtClean="0"/>
              <a:t>Desarrollo in </a:t>
            </a:r>
            <a:r>
              <a:rPr lang="es-AR" dirty="0" err="1" smtClean="0"/>
              <a:t>house</a:t>
            </a:r>
            <a:r>
              <a:rPr lang="es-AR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CAPACITACIÓN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Data </a:t>
            </a:r>
            <a:r>
              <a:rPr lang="es-ES" dirty="0" err="1" smtClean="0"/>
              <a:t>lake</a:t>
            </a:r>
            <a:r>
              <a:rPr lang="es-ES" dirty="0" smtClean="0"/>
              <a:t> </a:t>
            </a:r>
            <a:r>
              <a:rPr lang="es-ES" smtClean="0"/>
              <a:t>en general /pentaho</a:t>
            </a:r>
            <a:r>
              <a:rPr lang="es-ES" dirty="0" smtClean="0"/>
              <a:t>/</a:t>
            </a:r>
            <a:r>
              <a:rPr lang="es-ES" dirty="0" err="1" smtClean="0"/>
              <a:t>nifi</a:t>
            </a:r>
            <a:r>
              <a:rPr lang="es-ES" dirty="0" smtClean="0"/>
              <a:t>/</a:t>
            </a:r>
            <a:r>
              <a:rPr lang="es-ES" dirty="0" err="1" smtClean="0"/>
              <a:t>hadoop</a:t>
            </a:r>
            <a:endParaRPr lang="es-AR" dirty="0"/>
          </a:p>
          <a:p>
            <a:pPr marL="457200" lvl="1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367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INDEC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rt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ier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45F5153B7739F4F8EBF71553881DA4D" ma:contentTypeVersion="13" ma:contentTypeDescription="Crear nuevo documento." ma:contentTypeScope="" ma:versionID="9ae7f0a6715bfee64a9caa6064f90c08">
  <xsd:schema xmlns:xsd="http://www.w3.org/2001/XMLSchema" xmlns:xs="http://www.w3.org/2001/XMLSchema" xmlns:p="http://schemas.microsoft.com/office/2006/metadata/properties" xmlns:ns3="daaa5b71-0a91-4e12-8550-ccb617e15855" xmlns:ns4="96a4eb01-759c-4ae7-a826-3110c222d7b9" targetNamespace="http://schemas.microsoft.com/office/2006/metadata/properties" ma:root="true" ma:fieldsID="990fa1ff3b4c8c9e2061f907708414ce" ns3:_="" ns4:_="">
    <xsd:import namespace="daaa5b71-0a91-4e12-8550-ccb617e15855"/>
    <xsd:import namespace="96a4eb01-759c-4ae7-a826-3110c222d7b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a5b71-0a91-4e12-8550-ccb617e158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4eb01-759c-4ae7-a826-3110c222d7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ED40D1-D215-4B2B-AE58-1A052EBA4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aa5b71-0a91-4e12-8550-ccb617e15855"/>
    <ds:schemaRef ds:uri="96a4eb01-759c-4ae7-a826-3110c222d7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61F17D-23C3-4705-994D-8F70229E7A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A8EEB-1EEF-4760-97E0-82831D41E4BB}">
  <ds:schemaRefs>
    <ds:schemaRef ds:uri="96a4eb01-759c-4ae7-a826-3110c222d7b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aaa5b71-0a91-4e12-8550-ccb617e1585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15697</TotalTime>
  <Words>234</Words>
  <Application>Microsoft Office PowerPoint</Application>
  <PresentationFormat>Personalizado</PresentationFormat>
  <Paragraphs>50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Tema INDEC</vt:lpstr>
      <vt:lpstr>Portada</vt:lpstr>
      <vt:lpstr>Cierre</vt:lpstr>
      <vt:lpstr>Proyecto Data Lake – Warehouse</vt:lpstr>
      <vt:lpstr>Proyecto Data Lake</vt:lpstr>
    </vt:vector>
  </TitlesOfParts>
  <Company>Instituto Nacional de Estadística y Censos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INDEC institucional</dc:title>
  <dc:creator>Dirección Nacional de Difusión y Comunicación</dc:creator>
  <cp:lastModifiedBy>usuario</cp:lastModifiedBy>
  <cp:revision>121</cp:revision>
  <cp:lastPrinted>2018-03-05T12:31:06Z</cp:lastPrinted>
  <dcterms:created xsi:type="dcterms:W3CDTF">2017-05-01T23:00:27Z</dcterms:created>
  <dcterms:modified xsi:type="dcterms:W3CDTF">2020-06-18T14:03:25Z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0x010100C45F5153B7739F4F8EBF71553881DA4D</vt:lpwstr>
  </property>
</Properties>
</file>