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99856E-CCA4-4239-8B9A-49EE19E8F64C}">
  <a:tblStyle styleId="{6899856E-CCA4-4239-8B9A-49EE19E8F6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7a55fb2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f7a55fb2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7a55fb2f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f7a55fb2f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7a55fb2f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f7a55fb2f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2370e3af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2370e3af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2370e3af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2370e3af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2370e3af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2370e3af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2370e3af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2370e3af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370e3af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370e3af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2370e3af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2370e3af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370e3af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370e3af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2370e3af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2370e3af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Cascading Style Sheets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775" y="4022063"/>
            <a:ext cx="123825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7665775" y="4505200"/>
            <a:ext cx="12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Materia: Laboratorio 3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Docente: Horacio Serrano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Clases: Definicion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 pseudo-clases en CSS son una forma de seleccionar elementos basados en estados o interacciones específicas.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Por ejemplo: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hover: Aplica estilos cuando el cursor se coloca sobre un elemento.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active: Aplica estilos mientras un elemento está siendo clicado.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focus: Aplica estilos a un elemento cuando recibe el foco.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visited: Aplica estilos a enlaces visitados.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Clases: Uso.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 CSS, las pseudo-clases se aplican después del selector principal y se utilizan para seleccionar elementos basados en estados específicos o interacciones del usuario. Por ejemplo, la pseudo-clase :hover se utiliza para aplicar estilos cuando el cursor se coloca sobre un elemento. La estructura básica para aplicar una pseudo-clase es la siguiente: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Selector</a:t>
            </a:r>
            <a:r>
              <a:rPr lang="en"/>
              <a:t> </a:t>
            </a:r>
            <a:r>
              <a:rPr b="1" lang="en">
                <a:solidFill>
                  <a:srgbClr val="00FF00"/>
                </a:solidFill>
              </a:rPr>
              <a:t>: pseudo-clase</a:t>
            </a:r>
            <a:r>
              <a:rPr lang="en"/>
              <a:t>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propiedad: valor;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Clases: Ejemplo.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229875"/>
            <a:ext cx="4583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&lt;!DOCTYPE html&gt;</a:t>
            </a:r>
            <a:endParaRPr sz="5000"/>
          </a:p>
          <a:p>
            <a:pPr indent="0" lvl="0" marL="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" sz="5000"/>
              <a:t>&lt;html lang="es"&gt;</a:t>
            </a:r>
            <a:endParaRPr sz="5000"/>
          </a:p>
          <a:p>
            <a:pPr indent="0" lvl="0" marL="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" sz="5000"/>
              <a:t>&lt;head&gt;</a:t>
            </a:r>
            <a:endParaRPr sz="5000"/>
          </a:p>
          <a:p>
            <a:pPr indent="457200" lvl="0" marL="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" sz="5000"/>
              <a:t>&lt;style&gt;</a:t>
            </a:r>
            <a:endParaRPr sz="5000"/>
          </a:p>
          <a:p>
            <a:pPr indent="457200" lvl="0" marL="45720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" sz="5000"/>
              <a:t>.boton:hover {</a:t>
            </a:r>
            <a:endParaRPr sz="5000"/>
          </a:p>
          <a:p>
            <a:pPr indent="0" lvl="0" marL="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" sz="5000"/>
              <a:t>  			background-color: #2980b9;</a:t>
            </a:r>
            <a:endParaRPr sz="5000"/>
          </a:p>
          <a:p>
            <a:pPr indent="457200" lvl="0" marL="45720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" sz="5000"/>
              <a:t>}</a:t>
            </a:r>
            <a:endParaRPr sz="5000"/>
          </a:p>
          <a:p>
            <a:pPr indent="457200" lvl="0" marL="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" sz="5000"/>
              <a:t>&lt;/style&gt;</a:t>
            </a:r>
            <a:endParaRPr sz="5000"/>
          </a:p>
          <a:p>
            <a:pPr indent="0" lvl="0" marL="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" sz="5000"/>
              <a:t>&lt;/head&gt;</a:t>
            </a:r>
            <a:endParaRPr sz="5000"/>
          </a:p>
          <a:p>
            <a:pPr indent="0" lvl="0" marL="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" sz="5000"/>
              <a:t>&lt;body&gt;</a:t>
            </a:r>
            <a:endParaRPr sz="5000"/>
          </a:p>
          <a:p>
            <a:pPr indent="0" lvl="0" marL="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" sz="5000"/>
              <a:t>  	&lt;button class="boton"&gt;Mi Boton&lt;/button&gt;</a:t>
            </a:r>
            <a:endParaRPr sz="5000"/>
          </a:p>
          <a:p>
            <a:pPr indent="0" lvl="0" marL="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" sz="5000"/>
              <a:t>&lt;/body&gt;</a:t>
            </a:r>
            <a:endParaRPr sz="5000"/>
          </a:p>
          <a:p>
            <a:pPr indent="0" lvl="0" marL="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" sz="5000"/>
              <a:t>&lt;/html&gt;</a:t>
            </a:r>
            <a:endParaRPr sz="5000"/>
          </a:p>
          <a:p>
            <a:pPr indent="0" lvl="0" marL="0" rtl="0" algn="l">
              <a:spcBef>
                <a:spcPts val="8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650" y="1740938"/>
            <a:ext cx="21812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6838" y="3134038"/>
            <a:ext cx="222885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6052550" y="1285563"/>
            <a:ext cx="2139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Estado Normal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5982625" y="2668563"/>
            <a:ext cx="23154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Estado Hover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CSS</a:t>
            </a:r>
            <a:endParaRPr b="1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</a:t>
            </a:r>
            <a:r>
              <a:rPr lang="en"/>
              <a:t>función</a:t>
            </a:r>
            <a:r>
              <a:rPr lang="en"/>
              <a:t> de CSS es la de describir </a:t>
            </a:r>
            <a:r>
              <a:rPr lang="en"/>
              <a:t>cómo</a:t>
            </a:r>
            <a:r>
              <a:rPr lang="en"/>
              <a:t> se </a:t>
            </a:r>
            <a:r>
              <a:rPr lang="en"/>
              <a:t>mostrará</a:t>
            </a:r>
            <a:r>
              <a:rPr lang="en"/>
              <a:t> en pantalla, el </a:t>
            </a:r>
            <a:r>
              <a:rPr lang="en"/>
              <a:t>contenido</a:t>
            </a:r>
            <a:r>
              <a:rPr lang="en"/>
              <a:t> </a:t>
            </a:r>
            <a:r>
              <a:rPr lang="en"/>
              <a:t>descrito</a:t>
            </a:r>
            <a:r>
              <a:rPr lang="en"/>
              <a:t> en HTML.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HTML </a:t>
            </a:r>
            <a:r>
              <a:rPr lang="en"/>
              <a:t>describe</a:t>
            </a:r>
            <a:r>
              <a:rPr lang="en"/>
              <a:t> </a:t>
            </a:r>
            <a:r>
              <a:rPr b="1" lang="en" u="sng"/>
              <a:t>EL QUE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CSS </a:t>
            </a:r>
            <a:r>
              <a:rPr lang="en"/>
              <a:t>describe </a:t>
            </a:r>
            <a:r>
              <a:rPr b="1" lang="en" u="sng"/>
              <a:t>EL </a:t>
            </a:r>
            <a:r>
              <a:rPr b="1" lang="en" u="sng"/>
              <a:t>CÓMO</a:t>
            </a:r>
            <a:endParaRPr b="1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Sintaxis</a:t>
            </a:r>
            <a:endParaRPr b="1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2488025"/>
            <a:ext cx="8520600" cy="20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Selector: Apunta a los elementos a los que va a afectar el bloque de </a:t>
            </a:r>
            <a:r>
              <a:rPr lang="en"/>
              <a:t>definición.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Bloque Declaración: el bloque definido entre { } contiene definiciones con formato “propiedad : valor” separadas por “;”. 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1400"/>
            <a:ext cx="547687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Selectores Simples</a:t>
            </a:r>
            <a:endParaRPr b="1"/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3117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{6899856E-CCA4-4239-8B9A-49EE19E8F64C}</a:tableStyleId>
              </a:tblPr>
              <a:tblGrid>
                <a:gridCol w="2340100"/>
                <a:gridCol w="2124625"/>
                <a:gridCol w="40558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SELECTOR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EJEMPLO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DESCRIPCIÓN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7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#primerNombre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Aplica a todos los elementos con atributo id=”primerNombre”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.clase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.grande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Aplica a todos los elementos con atributo class=”grande”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elemento.clase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p.grande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Aplica a todos los elementos &lt;p&gt; con atributo class=”grande”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Aplica a todos los elementos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elemento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Aplica a todos los elementos &lt;p&gt;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elemento, elemento, ….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Div, 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Aplica a todos los elementos &lt;div&gt; y &lt;p&gt;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Utilización</a:t>
            </a:r>
            <a:endParaRPr b="1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Existen 3 formas de incorporar CSS a un documento HTML.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Externo:</a:t>
            </a:r>
            <a:r>
              <a:rPr lang="en"/>
              <a:t> Se declara un elemento &lt;link&gt; en el encabezado del documento HTML, referenciando el archivo css con las definiciones.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rel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="stylesheet"</a:t>
            </a: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href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="mystyle.css"&gt;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Interno:</a:t>
            </a:r>
            <a:r>
              <a:rPr lang="en"/>
              <a:t> Se declara en el encabezado un elemento &lt;style&gt;&lt;/style&gt; dentro del cual se declaran los estilos.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body </a:t>
            </a:r>
            <a:r>
              <a:rPr lang="en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linen</a:t>
            </a:r>
            <a:r>
              <a:rPr lang="en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;}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/style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En </a:t>
            </a:r>
            <a:r>
              <a:rPr b="1" lang="en" u="sng"/>
              <a:t>Línea</a:t>
            </a:r>
            <a:r>
              <a:rPr b="1" lang="en" u="sng"/>
              <a:t>:</a:t>
            </a:r>
            <a:r>
              <a:rPr lang="en"/>
              <a:t> Se declara un atributo style en el elemento del documento HTML, con valor igual a las propiedades a aplicar.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style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="color:red;"&gt;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Párrafo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con texto colorado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Propiedades: </a:t>
            </a:r>
            <a:r>
              <a:rPr b="1" lang="en"/>
              <a:t>Colores</a:t>
            </a:r>
            <a:endParaRPr b="1"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Color de Fondo: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style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="background-color:DodgerBlue;"&gt;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Hola Mundo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/h1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Color de Texto: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style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="color:Tomato;"&gt;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Texto Color Tomato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/h1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25" y="2108825"/>
            <a:ext cx="15938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025" y="3270700"/>
            <a:ext cx="1600200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Propiedades: Fondos</a:t>
            </a:r>
            <a:endParaRPr b="1"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Propiedades de Fondos/Backgrounds: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DodgerBlue</a:t>
            </a: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Como Se vio en el ejemplo anterior define un color 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sólido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 fondo para el elemento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Background-image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url("img_tree.png")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Utiliza una imagen como fondo del elemento.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Background-repeat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no-repeat/repeat-x/repeat-y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Repite la imagen a lo largo del eje definido.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Background-position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right top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Fija la imagen en la 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posición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seleccionada, y esta no se mueve cuando se redibuja la pantalla por ejemplo cuando la desplazamos.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Propiedades: Bordes</a:t>
            </a:r>
            <a:endParaRPr b="1"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Border-Style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Dotted</a:t>
            </a: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</a:rPr>
              <a:t>Define el estilo borde a aplicar, pueden definirse 4 distintos para un mismo elemento.</a:t>
            </a:r>
            <a:endParaRPr sz="11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Border-Style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Dotted</a:t>
            </a: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Border-Style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dotted dashed solid double</a:t>
            </a: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Border-width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2px</a:t>
            </a: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150"/>
              <a:t>Define el ANCHO del borde. De la misma forma pueden definirse 4 uno para cada lado.</a:t>
            </a:r>
            <a:endParaRPr sz="11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Border-color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150"/>
              <a:t>Define el COLOR de los bordes. De la misma forma pueden definirse 4 uno para cada lado.</a:t>
            </a:r>
            <a:endParaRPr sz="1150"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00" y="2668263"/>
            <a:ext cx="2101364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488" y="1975600"/>
            <a:ext cx="2093188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Modificación</a:t>
            </a:r>
            <a:r>
              <a:rPr lang="en"/>
              <a:t> desde JavaScript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estilos se pueden modificar en tiempo de </a:t>
            </a:r>
            <a:r>
              <a:rPr lang="en"/>
              <a:t>ejecución recuperando el elemento, accediendo a la propiedad style y de esta la propiedad CSS que queramos alterar.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Ejemplo: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155CC"/>
                </a:solidFill>
                <a:highlight>
                  <a:srgbClr val="FFFFFF"/>
                </a:highlight>
              </a:rPr>
              <a:t>document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.getElementById(</a:t>
            </a:r>
            <a:r>
              <a:rPr lang="en">
                <a:solidFill>
                  <a:srgbClr val="CC4125"/>
                </a:solidFill>
                <a:highlight>
                  <a:srgbClr val="FFFFFF"/>
                </a:highlight>
              </a:rPr>
              <a:t>'id1'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).style.</a:t>
            </a:r>
            <a:r>
              <a:rPr lang="en">
                <a:solidFill>
                  <a:srgbClr val="00FF00"/>
                </a:solidFill>
                <a:highlight>
                  <a:srgbClr val="FFFFFF"/>
                </a:highlight>
              </a:rPr>
              <a:t>color</a:t>
            </a:r>
            <a:r>
              <a:rPr lang="en">
                <a:solidFill>
                  <a:srgbClr val="0000CD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">
                <a:solidFill>
                  <a:srgbClr val="0000CD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CC4125"/>
                </a:solidFill>
                <a:highlight>
                  <a:srgbClr val="FFFFFF"/>
                </a:highlight>
              </a:rPr>
              <a:t>'red'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