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fde63dc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fde63dc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2fde63dc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2fde63dc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2fde63dc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2fde63dc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fde63dc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fde63dc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fde63dc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2fde63dc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 en JavaScript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y Sintaxis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775" y="4022063"/>
            <a:ext cx="123825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7665775" y="4505200"/>
            <a:ext cx="12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Materia: Laboratorio 3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Docente: Horacio Serrano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</a:t>
            </a:r>
            <a:r>
              <a:rPr lang="en"/>
              <a:t> de Clases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-Encapsulamiento (</a:t>
            </a:r>
            <a:r>
              <a:rPr b="1" lang="en" u="sng">
                <a:solidFill>
                  <a:srgbClr val="00FF00"/>
                </a:solidFill>
              </a:rPr>
              <a:t>SI</a:t>
            </a:r>
            <a:r>
              <a:rPr lang="en"/>
              <a:t>): JavaScript desde la version </a:t>
            </a:r>
            <a:r>
              <a:rPr b="1" lang="en" u="sng"/>
              <a:t>ECMA Script 2015 (ES6)</a:t>
            </a:r>
            <a:r>
              <a:rPr lang="en"/>
              <a:t> Javascript introduce la estructura </a:t>
            </a:r>
            <a:r>
              <a:rPr b="1" lang="en">
                <a:solidFill>
                  <a:srgbClr val="FF9900"/>
                </a:solidFill>
              </a:rPr>
              <a:t>Class </a:t>
            </a:r>
            <a:r>
              <a:rPr lang="en"/>
              <a:t>y la sintaxis para el uso de clases alineado al resto de los </a:t>
            </a:r>
            <a:r>
              <a:rPr lang="en"/>
              <a:t>lenguajes</a:t>
            </a:r>
            <a:r>
              <a:rPr lang="en"/>
              <a:t> de </a:t>
            </a:r>
            <a:r>
              <a:rPr lang="en"/>
              <a:t>programación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-Herencia (</a:t>
            </a:r>
            <a:r>
              <a:rPr b="1" lang="en" u="sng">
                <a:solidFill>
                  <a:srgbClr val="00FF00"/>
                </a:solidFill>
              </a:rPr>
              <a:t>SI</a:t>
            </a:r>
            <a:r>
              <a:rPr b="1" lang="en">
                <a:solidFill>
                  <a:srgbClr val="000000"/>
                </a:solidFill>
              </a:rPr>
              <a:t>*</a:t>
            </a:r>
            <a:r>
              <a:rPr lang="en"/>
              <a:t>): JavaScript soporta modelos de clases con Herencia simple (una sola clase padre).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-Polimorfismo (</a:t>
            </a:r>
            <a:r>
              <a:rPr b="1" lang="en" u="sng">
                <a:solidFill>
                  <a:srgbClr val="FF0000"/>
                </a:solidFill>
              </a:rPr>
              <a:t>NO</a:t>
            </a:r>
            <a:r>
              <a:rPr lang="en"/>
              <a:t>): No existen chequeos de tipos de Objetos en JavaScript, si bien cualquier instancia de un objeto que implemente la </a:t>
            </a:r>
            <a:r>
              <a:rPr lang="en"/>
              <a:t>función</a:t>
            </a:r>
            <a:r>
              <a:rPr lang="en"/>
              <a:t> </a:t>
            </a:r>
            <a:r>
              <a:rPr lang="en"/>
              <a:t>abrirPuerta</a:t>
            </a:r>
            <a:r>
              <a:rPr lang="en"/>
              <a:t> </a:t>
            </a:r>
            <a:r>
              <a:rPr lang="en"/>
              <a:t>podrá</a:t>
            </a:r>
            <a:r>
              <a:rPr lang="en"/>
              <a:t> ejecutar dicha </a:t>
            </a:r>
            <a:r>
              <a:rPr lang="en"/>
              <a:t>función</a:t>
            </a:r>
            <a:r>
              <a:rPr lang="en"/>
              <a:t>, no existe una forma </a:t>
            </a:r>
            <a:r>
              <a:rPr lang="en"/>
              <a:t>implícita</a:t>
            </a:r>
            <a:r>
              <a:rPr lang="en"/>
              <a:t> en el </a:t>
            </a:r>
            <a:r>
              <a:rPr lang="en"/>
              <a:t>lenguaje</a:t>
            </a:r>
            <a:r>
              <a:rPr lang="en"/>
              <a:t> de realizar un vector o lista de </a:t>
            </a:r>
            <a:r>
              <a:rPr b="1" lang="en" u="sng"/>
              <a:t>“casas”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Clase y Constructor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</a:rPr>
              <a:t>c</a:t>
            </a:r>
            <a:r>
              <a:rPr lang="en" sz="1100">
                <a:solidFill>
                  <a:srgbClr val="4A86E8"/>
                </a:solidFill>
              </a:rPr>
              <a:t>lass </a:t>
            </a:r>
            <a:r>
              <a:rPr lang="en" sz="1100">
                <a:solidFill>
                  <a:srgbClr val="38761D"/>
                </a:solidFill>
              </a:rPr>
              <a:t>nombreDeClase </a:t>
            </a:r>
            <a:r>
              <a:rPr lang="en" sz="1100">
                <a:solidFill>
                  <a:srgbClr val="3C78D8"/>
                </a:solidFill>
              </a:rPr>
              <a:t>extends </a:t>
            </a:r>
            <a:r>
              <a:rPr lang="en" sz="1100">
                <a:solidFill>
                  <a:srgbClr val="38761D"/>
                </a:solidFill>
              </a:rPr>
              <a:t>clasePadre</a:t>
            </a:r>
            <a:r>
              <a:rPr lang="en" sz="1100"/>
              <a:t> { </a:t>
            </a:r>
            <a:r>
              <a:rPr lang="en" sz="1100">
                <a:solidFill>
                  <a:srgbClr val="A64D79"/>
                </a:solidFill>
              </a:rPr>
              <a:t>/* class y extends seguidos del nombre de la clase y la clase padre respectivamente*/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propiedadPublica</a:t>
            </a:r>
            <a:r>
              <a:rPr lang="en" sz="1100"/>
              <a:t> = valorDefecto; </a:t>
            </a:r>
            <a:r>
              <a:rPr lang="en" sz="1100">
                <a:solidFill>
                  <a:srgbClr val="A64D79"/>
                </a:solidFill>
              </a:rPr>
              <a:t>/* declaración de propiedad </a:t>
            </a:r>
            <a:r>
              <a:rPr lang="en" sz="1100" u="sng">
                <a:solidFill>
                  <a:srgbClr val="A64D79"/>
                </a:solidFill>
              </a:rPr>
              <a:t>pública</a:t>
            </a:r>
            <a:r>
              <a:rPr lang="en" sz="1100">
                <a:solidFill>
                  <a:srgbClr val="A64D79"/>
                </a:solidFill>
              </a:rPr>
              <a:t> con valor por defecto */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#propiedadPrivada</a:t>
            </a:r>
            <a:r>
              <a:rPr lang="en" sz="1100"/>
              <a:t> = valorDefecto; </a:t>
            </a:r>
            <a:r>
              <a:rPr lang="en" sz="1100">
                <a:solidFill>
                  <a:srgbClr val="A64D79"/>
                </a:solidFill>
              </a:rPr>
              <a:t>/* declaración de propiedad </a:t>
            </a:r>
            <a:r>
              <a:rPr lang="en" sz="1100" u="sng">
                <a:solidFill>
                  <a:srgbClr val="A64D79"/>
                </a:solidFill>
              </a:rPr>
              <a:t>privada</a:t>
            </a:r>
            <a:r>
              <a:rPr lang="en" sz="1100">
                <a:solidFill>
                  <a:srgbClr val="A64D79"/>
                </a:solidFill>
              </a:rPr>
              <a:t> con valor por defecto */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static propiedadClase</a:t>
            </a:r>
            <a:r>
              <a:rPr lang="en" sz="1100"/>
              <a:t> = valorDefecto; </a:t>
            </a:r>
            <a:r>
              <a:rPr lang="en" sz="1100">
                <a:solidFill>
                  <a:srgbClr val="A64D79"/>
                </a:solidFill>
              </a:rPr>
              <a:t>/* declaración de propiedad </a:t>
            </a:r>
            <a:r>
              <a:rPr lang="en" sz="1100" u="sng">
                <a:solidFill>
                  <a:srgbClr val="A64D79"/>
                </a:solidFill>
              </a:rPr>
              <a:t>de clase</a:t>
            </a:r>
            <a:r>
              <a:rPr lang="en" sz="1100">
                <a:solidFill>
                  <a:srgbClr val="A64D79"/>
                </a:solidFill>
              </a:rPr>
              <a:t> con valor por defecto */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45F06"/>
                </a:solidFill>
              </a:rPr>
              <a:t>constructor</a:t>
            </a:r>
            <a:r>
              <a:rPr lang="en" sz="1100"/>
              <a:t>(par0, par1, par2, par3){ </a:t>
            </a:r>
            <a:r>
              <a:rPr lang="en" sz="1100">
                <a:solidFill>
                  <a:srgbClr val="A64D79"/>
                </a:solidFill>
              </a:rPr>
              <a:t>/* debe incluir un método llamado “constructor” el cual se invoca al realizara el “new” */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r>
              <a:rPr lang="en" sz="1100">
                <a:solidFill>
                  <a:srgbClr val="3C78D8"/>
                </a:solidFill>
              </a:rPr>
              <a:t>super</a:t>
            </a:r>
            <a:r>
              <a:rPr lang="en" sz="1100"/>
              <a:t>(par0); </a:t>
            </a:r>
            <a:r>
              <a:rPr lang="en" sz="1100">
                <a:solidFill>
                  <a:srgbClr val="A64D79"/>
                </a:solidFill>
              </a:rPr>
              <a:t>/* llamada al constructor de la clase padre */</a:t>
            </a:r>
            <a:endParaRPr sz="11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this</a:t>
            </a:r>
            <a:r>
              <a:rPr lang="en" sz="1100"/>
              <a:t>.prop1 = par1; </a:t>
            </a:r>
            <a:r>
              <a:rPr lang="en" sz="1100">
                <a:solidFill>
                  <a:srgbClr val="A64D79"/>
                </a:solidFill>
              </a:rPr>
              <a:t>/* en el constructor se pueden los atributos(campos/fields) de clase y se inicializan */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r>
              <a:rPr lang="en" sz="1100">
                <a:solidFill>
                  <a:srgbClr val="3C78D8"/>
                </a:solidFill>
              </a:rPr>
              <a:t>this</a:t>
            </a:r>
            <a:r>
              <a:rPr lang="en" sz="1100"/>
              <a:t>.prop2 = par2;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r>
              <a:rPr lang="en" sz="1100">
                <a:solidFill>
                  <a:srgbClr val="3C78D8"/>
                </a:solidFill>
              </a:rPr>
              <a:t>this</a:t>
            </a:r>
            <a:r>
              <a:rPr lang="en" sz="1100"/>
              <a:t>.prop3 = par3 || valorPorDefecto; </a:t>
            </a:r>
            <a:r>
              <a:rPr lang="en" sz="1100">
                <a:solidFill>
                  <a:srgbClr val="A64D79"/>
                </a:solidFill>
              </a:rPr>
              <a:t>/* Todo </a:t>
            </a:r>
            <a:r>
              <a:rPr lang="en" sz="1100">
                <a:solidFill>
                  <a:srgbClr val="A64D79"/>
                </a:solidFill>
              </a:rPr>
              <a:t>parámetro</a:t>
            </a:r>
            <a:r>
              <a:rPr lang="en" sz="1100">
                <a:solidFill>
                  <a:srgbClr val="A64D79"/>
                </a:solidFill>
              </a:rPr>
              <a:t> puede ser NULL, se define valores por defecto para null */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</a:t>
            </a:r>
            <a:r>
              <a:rPr lang="en"/>
              <a:t> </a:t>
            </a:r>
            <a:r>
              <a:rPr lang="en"/>
              <a:t>Métodos</a:t>
            </a:r>
            <a:r>
              <a:rPr lang="en"/>
              <a:t> de Instancia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</a:rPr>
              <a:t>c</a:t>
            </a:r>
            <a:r>
              <a:rPr lang="en" sz="1100">
                <a:solidFill>
                  <a:srgbClr val="4A86E8"/>
                </a:solidFill>
              </a:rPr>
              <a:t>lass </a:t>
            </a:r>
            <a:r>
              <a:rPr lang="en" sz="1100">
                <a:solidFill>
                  <a:srgbClr val="38761D"/>
                </a:solidFill>
              </a:rPr>
              <a:t>nombreDeClase </a:t>
            </a:r>
            <a:r>
              <a:rPr lang="en" sz="1100">
                <a:solidFill>
                  <a:srgbClr val="3C78D8"/>
                </a:solidFill>
              </a:rPr>
              <a:t>extends </a:t>
            </a:r>
            <a:r>
              <a:rPr lang="en" sz="1100">
                <a:solidFill>
                  <a:srgbClr val="38761D"/>
                </a:solidFill>
              </a:rPr>
              <a:t>clasePadre</a:t>
            </a:r>
            <a:r>
              <a:rPr lang="en" sz="1100"/>
              <a:t> { </a:t>
            </a:r>
            <a:r>
              <a:rPr lang="en" sz="1100">
                <a:solidFill>
                  <a:srgbClr val="A64D79"/>
                </a:solidFill>
              </a:rPr>
              <a:t>/* class y extends seguidos del nombre de la clase y la clase padre respectivamente*/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45F06"/>
                </a:solidFill>
              </a:rPr>
              <a:t>nombreMetodo</a:t>
            </a:r>
            <a:r>
              <a:rPr lang="en" sz="1100"/>
              <a:t>(par1){ </a:t>
            </a:r>
            <a:r>
              <a:rPr lang="en" sz="1100">
                <a:solidFill>
                  <a:srgbClr val="A64D79"/>
                </a:solidFill>
              </a:rPr>
              <a:t>/* </a:t>
            </a:r>
            <a:r>
              <a:rPr lang="en" sz="1100">
                <a:solidFill>
                  <a:srgbClr val="A64D79"/>
                </a:solidFill>
              </a:rPr>
              <a:t>definición</a:t>
            </a:r>
            <a:r>
              <a:rPr lang="en" sz="1100">
                <a:solidFill>
                  <a:srgbClr val="A64D79"/>
                </a:solidFill>
              </a:rPr>
              <a:t> de </a:t>
            </a:r>
            <a:r>
              <a:rPr lang="en" sz="1100">
                <a:solidFill>
                  <a:srgbClr val="A64D79"/>
                </a:solidFill>
              </a:rPr>
              <a:t>método</a:t>
            </a:r>
            <a:r>
              <a:rPr lang="en" sz="1100">
                <a:solidFill>
                  <a:srgbClr val="A64D79"/>
                </a:solidFill>
              </a:rPr>
              <a:t> de </a:t>
            </a:r>
            <a:r>
              <a:rPr lang="en" sz="1100">
                <a:solidFill>
                  <a:srgbClr val="A64D79"/>
                </a:solidFill>
              </a:rPr>
              <a:t>instancia </a:t>
            </a:r>
            <a:r>
              <a:rPr lang="en" sz="1100" u="sng">
                <a:solidFill>
                  <a:srgbClr val="A64D79"/>
                </a:solidFill>
              </a:rPr>
              <a:t>público</a:t>
            </a:r>
            <a:r>
              <a:rPr lang="en" sz="1100">
                <a:solidFill>
                  <a:srgbClr val="A64D79"/>
                </a:solidFill>
              </a:rPr>
              <a:t> */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</a:rPr>
              <a:t>	</a:t>
            </a:r>
            <a:r>
              <a:rPr lang="en" sz="1100">
                <a:solidFill>
                  <a:srgbClr val="3C78D8"/>
                </a:solidFill>
              </a:rPr>
              <a:t>super.</a:t>
            </a:r>
            <a:r>
              <a:rPr lang="en" sz="1100">
                <a:solidFill>
                  <a:srgbClr val="B45F06"/>
                </a:solidFill>
              </a:rPr>
              <a:t>nombreMetodo</a:t>
            </a:r>
            <a:r>
              <a:rPr lang="en" sz="1100"/>
              <a:t>(par1); </a:t>
            </a:r>
            <a:r>
              <a:rPr lang="en" sz="1100">
                <a:solidFill>
                  <a:srgbClr val="A64D79"/>
                </a:solidFill>
              </a:rPr>
              <a:t>/* llamada al método de la clase padre */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r>
              <a:rPr lang="en" sz="1100">
                <a:solidFill>
                  <a:srgbClr val="3C78D8"/>
                </a:solidFill>
              </a:rPr>
              <a:t>return </a:t>
            </a:r>
            <a:r>
              <a:rPr lang="en" sz="1100"/>
              <a:t>resultado</a:t>
            </a:r>
            <a:r>
              <a:rPr lang="en" sz="1100"/>
              <a:t>; 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45F06"/>
                </a:solidFill>
              </a:rPr>
              <a:t>#nombreMetodoPrivado</a:t>
            </a:r>
            <a:r>
              <a:rPr lang="en" sz="1100"/>
              <a:t>(par1){ </a:t>
            </a:r>
            <a:r>
              <a:rPr lang="en" sz="1100">
                <a:solidFill>
                  <a:srgbClr val="A64D79"/>
                </a:solidFill>
              </a:rPr>
              <a:t>/* definición de método de instancia </a:t>
            </a:r>
            <a:r>
              <a:rPr lang="en" sz="1100" u="sng">
                <a:solidFill>
                  <a:srgbClr val="A64D79"/>
                </a:solidFill>
              </a:rPr>
              <a:t>privado</a:t>
            </a:r>
            <a:r>
              <a:rPr lang="en" sz="1100">
                <a:solidFill>
                  <a:srgbClr val="A64D79"/>
                </a:solidFill>
              </a:rPr>
              <a:t> */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</a:rPr>
              <a:t>	</a:t>
            </a:r>
            <a:r>
              <a:rPr lang="en" sz="1100">
                <a:solidFill>
                  <a:srgbClr val="3C78D8"/>
                </a:solidFill>
              </a:rPr>
              <a:t>super.</a:t>
            </a:r>
            <a:r>
              <a:rPr lang="en" sz="1100">
                <a:solidFill>
                  <a:srgbClr val="B45F06"/>
                </a:solidFill>
              </a:rPr>
              <a:t>nombreMetodoPrivado</a:t>
            </a:r>
            <a:r>
              <a:rPr lang="en" sz="1100"/>
              <a:t>(par1); </a:t>
            </a:r>
            <a:r>
              <a:rPr lang="en" sz="1100">
                <a:solidFill>
                  <a:srgbClr val="A64D79"/>
                </a:solidFill>
              </a:rPr>
              <a:t>/* llamada al método de la clase padre */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r>
              <a:rPr lang="en" sz="1100">
                <a:solidFill>
                  <a:srgbClr val="3C78D8"/>
                </a:solidFill>
              </a:rPr>
              <a:t>return </a:t>
            </a:r>
            <a:r>
              <a:rPr lang="en" sz="1100"/>
              <a:t>resultado;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Métodos de Clase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</a:rPr>
              <a:t>c</a:t>
            </a:r>
            <a:r>
              <a:rPr lang="en" sz="1100">
                <a:solidFill>
                  <a:srgbClr val="4A86E8"/>
                </a:solidFill>
              </a:rPr>
              <a:t>lass </a:t>
            </a:r>
            <a:r>
              <a:rPr lang="en" sz="1100">
                <a:solidFill>
                  <a:srgbClr val="38761D"/>
                </a:solidFill>
              </a:rPr>
              <a:t>nombreDeClase </a:t>
            </a:r>
            <a:r>
              <a:rPr lang="en" sz="1100">
                <a:solidFill>
                  <a:srgbClr val="3C78D8"/>
                </a:solidFill>
              </a:rPr>
              <a:t>extends </a:t>
            </a:r>
            <a:r>
              <a:rPr lang="en" sz="1100">
                <a:solidFill>
                  <a:srgbClr val="38761D"/>
                </a:solidFill>
              </a:rPr>
              <a:t>clasePadre</a:t>
            </a:r>
            <a:r>
              <a:rPr lang="en" sz="1100"/>
              <a:t> { </a:t>
            </a:r>
            <a:r>
              <a:rPr lang="en" sz="1100">
                <a:solidFill>
                  <a:srgbClr val="A64D79"/>
                </a:solidFill>
              </a:rPr>
              <a:t>/* class y extends seguidos del nombre de la clase y la clase padre respectivamente*/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static </a:t>
            </a:r>
            <a:r>
              <a:rPr lang="en" sz="1100">
                <a:solidFill>
                  <a:srgbClr val="B45F06"/>
                </a:solidFill>
              </a:rPr>
              <a:t>nombreMetodo</a:t>
            </a:r>
            <a:r>
              <a:rPr lang="en" sz="1100"/>
              <a:t>(par1){ </a:t>
            </a:r>
            <a:r>
              <a:rPr lang="en" sz="1100">
                <a:solidFill>
                  <a:srgbClr val="A64D79"/>
                </a:solidFill>
              </a:rPr>
              <a:t>/* definición de método de instancia </a:t>
            </a:r>
            <a:r>
              <a:rPr lang="en" sz="1100" u="sng">
                <a:solidFill>
                  <a:srgbClr val="A64D79"/>
                </a:solidFill>
              </a:rPr>
              <a:t>público</a:t>
            </a:r>
            <a:r>
              <a:rPr lang="en" sz="1100">
                <a:solidFill>
                  <a:srgbClr val="A64D79"/>
                </a:solidFill>
              </a:rPr>
              <a:t> */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</a:rPr>
              <a:t>	</a:t>
            </a:r>
            <a:r>
              <a:rPr lang="en" sz="1100">
                <a:solidFill>
                  <a:srgbClr val="3C78D8"/>
                </a:solidFill>
              </a:rPr>
              <a:t>super.</a:t>
            </a:r>
            <a:r>
              <a:rPr lang="en" sz="1100">
                <a:solidFill>
                  <a:srgbClr val="B45F06"/>
                </a:solidFill>
              </a:rPr>
              <a:t>nombreMetodo</a:t>
            </a:r>
            <a:r>
              <a:rPr lang="en" sz="1100"/>
              <a:t>(par1); </a:t>
            </a:r>
            <a:r>
              <a:rPr lang="en" sz="1100">
                <a:solidFill>
                  <a:srgbClr val="A64D79"/>
                </a:solidFill>
              </a:rPr>
              <a:t>/* llamada al método de la clase padre */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r>
              <a:rPr lang="en" sz="1100">
                <a:solidFill>
                  <a:srgbClr val="3C78D8"/>
                </a:solidFill>
              </a:rPr>
              <a:t>return </a:t>
            </a:r>
            <a:r>
              <a:rPr lang="en" sz="1100"/>
              <a:t>resultado; 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static </a:t>
            </a:r>
            <a:r>
              <a:rPr lang="en" sz="1100">
                <a:solidFill>
                  <a:srgbClr val="B45F06"/>
                </a:solidFill>
              </a:rPr>
              <a:t>#nombreMetodoEstatico</a:t>
            </a:r>
            <a:r>
              <a:rPr lang="en" sz="1100"/>
              <a:t>(par1){ </a:t>
            </a:r>
            <a:r>
              <a:rPr lang="en" sz="1100">
                <a:solidFill>
                  <a:srgbClr val="A64D79"/>
                </a:solidFill>
              </a:rPr>
              <a:t>/* definición de método de clase </a:t>
            </a:r>
            <a:r>
              <a:rPr lang="en" sz="1100" u="sng">
                <a:solidFill>
                  <a:srgbClr val="A64D79"/>
                </a:solidFill>
              </a:rPr>
              <a:t>privado</a:t>
            </a:r>
            <a:r>
              <a:rPr lang="en" sz="1100">
                <a:solidFill>
                  <a:srgbClr val="A64D79"/>
                </a:solidFill>
              </a:rPr>
              <a:t> */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</a:rPr>
              <a:t>	</a:t>
            </a:r>
            <a:r>
              <a:rPr lang="en" sz="1100">
                <a:solidFill>
                  <a:srgbClr val="3C78D8"/>
                </a:solidFill>
              </a:rPr>
              <a:t>super.</a:t>
            </a:r>
            <a:r>
              <a:rPr lang="en" sz="1100">
                <a:solidFill>
                  <a:srgbClr val="B45F06"/>
                </a:solidFill>
              </a:rPr>
              <a:t>nombreMetodoEstatico</a:t>
            </a:r>
            <a:r>
              <a:rPr lang="en" sz="1100"/>
              <a:t>(par1); </a:t>
            </a:r>
            <a:r>
              <a:rPr lang="en" sz="1100">
                <a:solidFill>
                  <a:srgbClr val="A64D79"/>
                </a:solidFill>
              </a:rPr>
              <a:t>/* llamada al método de la clase padre */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r>
              <a:rPr lang="en" sz="1100">
                <a:solidFill>
                  <a:srgbClr val="3C78D8"/>
                </a:solidFill>
              </a:rPr>
              <a:t>return </a:t>
            </a:r>
            <a:r>
              <a:rPr lang="en" sz="1100"/>
              <a:t>resultado; 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getters y setters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A86E8"/>
                </a:solidFill>
              </a:rPr>
              <a:t>class </a:t>
            </a:r>
            <a:r>
              <a:rPr lang="en" sz="1100">
                <a:solidFill>
                  <a:srgbClr val="38761D"/>
                </a:solidFill>
              </a:rPr>
              <a:t>nombreDeClase </a:t>
            </a:r>
            <a:r>
              <a:rPr lang="en" sz="1100">
                <a:solidFill>
                  <a:srgbClr val="3C78D8"/>
                </a:solidFill>
              </a:rPr>
              <a:t>extends </a:t>
            </a:r>
            <a:r>
              <a:rPr lang="en" sz="1100">
                <a:solidFill>
                  <a:srgbClr val="38761D"/>
                </a:solidFill>
              </a:rPr>
              <a:t>clasePadre</a:t>
            </a:r>
            <a:r>
              <a:rPr lang="en" sz="1100"/>
              <a:t> { </a:t>
            </a:r>
            <a:r>
              <a:rPr lang="en" sz="1100">
                <a:solidFill>
                  <a:srgbClr val="A64D79"/>
                </a:solidFill>
              </a:rPr>
              <a:t>/* class y extends seguidos del nombre de la clase y la clase padre respectivamente*/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#atributoPrivado</a:t>
            </a:r>
            <a:r>
              <a:rPr lang="en" sz="1100"/>
              <a:t> = valorDefecto; </a:t>
            </a:r>
            <a:r>
              <a:rPr lang="en" sz="1100">
                <a:solidFill>
                  <a:srgbClr val="A64D79"/>
                </a:solidFill>
              </a:rPr>
              <a:t>/* definición un atributo privado con un valor por defecto */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get </a:t>
            </a:r>
            <a:r>
              <a:rPr lang="en" sz="1100">
                <a:solidFill>
                  <a:srgbClr val="B45F06"/>
                </a:solidFill>
              </a:rPr>
              <a:t>atributo</a:t>
            </a:r>
            <a:r>
              <a:rPr lang="en" sz="1100"/>
              <a:t>(){ </a:t>
            </a:r>
            <a:r>
              <a:rPr lang="en" sz="1100">
                <a:solidFill>
                  <a:srgbClr val="A64D79"/>
                </a:solidFill>
              </a:rPr>
              <a:t>/* </a:t>
            </a:r>
            <a:r>
              <a:rPr lang="en" sz="1100">
                <a:solidFill>
                  <a:srgbClr val="A64D79"/>
                </a:solidFill>
              </a:rPr>
              <a:t>definición</a:t>
            </a:r>
            <a:r>
              <a:rPr lang="en" sz="1100">
                <a:solidFill>
                  <a:srgbClr val="A64D79"/>
                </a:solidFill>
              </a:rPr>
              <a:t> de get */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</a:rPr>
              <a:t>	</a:t>
            </a:r>
            <a:r>
              <a:rPr lang="en" sz="1100">
                <a:solidFill>
                  <a:srgbClr val="3C78D8"/>
                </a:solidFill>
              </a:rPr>
              <a:t>return </a:t>
            </a:r>
            <a:r>
              <a:rPr lang="en" sz="1100">
                <a:solidFill>
                  <a:srgbClr val="3C78D8"/>
                </a:solidFill>
              </a:rPr>
              <a:t>this</a:t>
            </a:r>
            <a:r>
              <a:rPr lang="en" sz="1100"/>
              <a:t>.#atributoPrivado</a:t>
            </a:r>
            <a:r>
              <a:rPr lang="en" sz="1100"/>
              <a:t>; </a:t>
            </a:r>
            <a:endParaRPr sz="1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}</a:t>
            </a:r>
            <a:endParaRPr sz="1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</a:rPr>
              <a:t>set </a:t>
            </a:r>
            <a:r>
              <a:rPr lang="en" sz="1100">
                <a:solidFill>
                  <a:srgbClr val="B45F06"/>
                </a:solidFill>
              </a:rPr>
              <a:t>atributo</a:t>
            </a:r>
            <a:r>
              <a:rPr lang="en" sz="1100"/>
              <a:t>(par1){ </a:t>
            </a:r>
            <a:r>
              <a:rPr lang="en" sz="1100">
                <a:solidFill>
                  <a:srgbClr val="A64D79"/>
                </a:solidFill>
              </a:rPr>
              <a:t>/* </a:t>
            </a:r>
            <a:r>
              <a:rPr lang="en" sz="1100">
                <a:solidFill>
                  <a:srgbClr val="A64D79"/>
                </a:solidFill>
              </a:rPr>
              <a:t>definición</a:t>
            </a:r>
            <a:r>
              <a:rPr lang="en" sz="1100">
                <a:solidFill>
                  <a:srgbClr val="A64D79"/>
                </a:solidFill>
              </a:rPr>
              <a:t> de set */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</a:rPr>
              <a:t>	</a:t>
            </a:r>
            <a:r>
              <a:rPr lang="en" sz="1100">
                <a:solidFill>
                  <a:srgbClr val="3C78D8"/>
                </a:solidFill>
              </a:rPr>
              <a:t>this</a:t>
            </a:r>
            <a:r>
              <a:rPr lang="en" sz="1100"/>
              <a:t>.#atributoPrivado = par1;  </a:t>
            </a:r>
            <a:endParaRPr sz="1100">
              <a:solidFill>
                <a:srgbClr val="A64D7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}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