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54b2304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54b2304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092d5d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092d5d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092d5d7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092d5d7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092d5d7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092d5d7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54b2304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54b2304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459aef6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459aef6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5459aef6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5459aef6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459aef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5459aef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54b230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54b230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e7b60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e7b60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560907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560907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5609072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5609072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56090729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5609072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397600" y="3545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400"/>
              <a:t>Web Components</a:t>
            </a:r>
            <a:endParaRPr b="1"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97600" y="3924913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Laboratorio 3. 2024</a:t>
            </a:r>
            <a:endParaRPr sz="20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775" y="3612037"/>
            <a:ext cx="1697801" cy="11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419" sz="2960" u="sng"/>
              <a:t>Shadow DOM </a:t>
            </a:r>
            <a:r>
              <a:rPr lang="es-419" sz="2960" u="sng"/>
              <a:t>o </a:t>
            </a:r>
            <a:r>
              <a:rPr i="1" lang="es-419" sz="2960" u="sng"/>
              <a:t>DOM en la sombra</a:t>
            </a:r>
            <a:endParaRPr sz="296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419" sz="1900"/>
              <a:t>Permite el encapsulamiento del componente y que no sea accedido desde la página.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419" sz="1900"/>
              <a:t>Permite que no haya conflictos con el documento en el que se encuentra.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419" sz="1900"/>
              <a:t>Esto hace que pueda tener estilo y comportamiento propio.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419" sz="1900"/>
              <a:t>Desde chrome se puede observar habilitando la opción “show user agent shadow DOM”.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900"/>
              <a:t>En el archivo .js, mediante la función </a:t>
            </a:r>
            <a:r>
              <a:rPr i="1" lang="es-419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attachShadow()</a:t>
            </a:r>
            <a:r>
              <a:rPr i="1" lang="es-419" sz="1900">
                <a:solidFill>
                  <a:srgbClr val="F2F1F1"/>
                </a:solidFill>
              </a:rPr>
              <a:t> </a:t>
            </a:r>
            <a:r>
              <a:rPr lang="es-419" sz="1900"/>
              <a:t>se puede definir nivel de encapsulamiento abierto o cerrado.</a:t>
            </a:r>
            <a:r>
              <a:rPr lang="es-419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se inserta en el DOM de la página? 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00" y="1456778"/>
            <a:ext cx="6960899" cy="32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Conceptos importantes</a:t>
            </a:r>
            <a:endParaRPr sz="34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b="1" lang="es-419" sz="2000"/>
              <a:t>Shadow host</a:t>
            </a:r>
            <a:r>
              <a:rPr lang="es-419" sz="2000"/>
              <a:t>: El nodo regular del DOM al que es atado el shadow DOM.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b="1" lang="es-419" sz="2000"/>
              <a:t>Shadow tree</a:t>
            </a:r>
            <a:r>
              <a:rPr lang="es-419" sz="2000"/>
              <a:t>: El </a:t>
            </a:r>
            <a:r>
              <a:rPr lang="es-419" sz="2000"/>
              <a:t>árbol</a:t>
            </a:r>
            <a:r>
              <a:rPr lang="es-419" sz="2000"/>
              <a:t> DOM dentro del shadow DOM.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b="1" lang="es-419" sz="2000"/>
              <a:t>Shadow boundary</a:t>
            </a:r>
            <a:r>
              <a:rPr lang="es-419" sz="2000"/>
              <a:t>: El punto en el que el shadow DOM termina y el DOM regular comienza.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b="1" lang="es-419" sz="2000"/>
              <a:t>Shadow root</a:t>
            </a:r>
            <a:r>
              <a:rPr lang="es-419" sz="2000"/>
              <a:t>: El nodo raiz del arbol Shadow.</a:t>
            </a:r>
            <a:endParaRPr sz="2000"/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¿Cómo funciona </a:t>
            </a:r>
            <a:r>
              <a:rPr i="1" lang="es-419" sz="2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attachShadow()</a:t>
            </a:r>
            <a:r>
              <a:rPr lang="es-419" sz="2900"/>
              <a:t>?</a:t>
            </a:r>
            <a:endParaRPr sz="2900"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Mediante el parámetro </a:t>
            </a:r>
            <a:r>
              <a:rPr i="1" lang="es-419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es-419" sz="2400"/>
              <a:t>se indica si es abierto o cerrado. En caso de que sea abierto se podrá acceder al elemento  utilizando la propiedad </a:t>
            </a:r>
            <a:r>
              <a:rPr i="1" lang="es-419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shadowRoot</a:t>
            </a:r>
            <a:r>
              <a:rPr lang="es-419" sz="2400"/>
              <a:t>. Caso contrario, la propiedad </a:t>
            </a:r>
            <a:r>
              <a:rPr i="1" lang="es-419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shadowRoot </a:t>
            </a:r>
            <a:r>
              <a:rPr lang="es-419" sz="2400"/>
              <a:t>retornará null.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 u="sng"/>
              <a:t>Templates o </a:t>
            </a:r>
            <a:r>
              <a:rPr i="1" lang="es-419" sz="3800" u="sng"/>
              <a:t>plantillas</a:t>
            </a:r>
            <a:endParaRPr i="1" sz="3800" u="sng"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1900"/>
              <a:t>Es una </a:t>
            </a:r>
            <a:r>
              <a:rPr lang="es-419" sz="1900"/>
              <a:t>etiqueta</a:t>
            </a:r>
            <a:r>
              <a:rPr lang="es-419" sz="1900"/>
              <a:t> que se encuentra en HTML 5. Para observar su composición debo acceder a la propiedad </a:t>
            </a:r>
            <a:r>
              <a:rPr i="1" lang="es-419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s-419" sz="1900"/>
              <a:t>.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1900"/>
              <a:t>Evitan la reutilización excesiva de las mismas estructuras.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1900"/>
              <a:t>Son elementos que no son renderizados en el DOM, sino vía JS.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1900"/>
              <a:t>En el marco de web-componentes p</a:t>
            </a:r>
            <a:r>
              <a:rPr lang="es-419" sz="1900"/>
              <a:t>ermite clonar elementos mediante la función:</a:t>
            </a:r>
            <a:r>
              <a:rPr lang="es-419" sz="1900">
                <a:solidFill>
                  <a:srgbClr val="F2F1F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Node.cloneNode</a:t>
            </a:r>
            <a:r>
              <a:rPr lang="es-419" sz="1900">
                <a:solidFill>
                  <a:srgbClr val="F2F1F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1900"/>
              <a:t>Utilizando la etiqueta </a:t>
            </a:r>
            <a:r>
              <a:rPr lang="es-419" sz="1900">
                <a:solidFill>
                  <a:srgbClr val="F2F1F1"/>
                </a:solidFill>
                <a:latin typeface="Courier New"/>
                <a:ea typeface="Courier New"/>
                <a:cs typeface="Courier New"/>
                <a:sym typeface="Courier New"/>
              </a:rPr>
              <a:t>&lt;slot&gt;</a:t>
            </a:r>
            <a:r>
              <a:rPr lang="es-419" sz="1900"/>
              <a:t>, mediante su atributo </a:t>
            </a:r>
            <a:r>
              <a:rPr lang="es-419" sz="1900">
                <a:solidFill>
                  <a:srgbClr val="F2F1F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900"/>
              <a:t>,  podemos generar distinto contenido en cada instancia del objeto.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770700" y="151775"/>
            <a:ext cx="7602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00"/>
              <a:t>Existe una variedad de frameworks de JS pero los componentes que generan son incompatibles entre sí.</a:t>
            </a:r>
            <a:endParaRPr sz="2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00" y="2398825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0200" y="2398825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450" y="2398825"/>
            <a:ext cx="19431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¿Qué son los web components?</a:t>
            </a:r>
            <a:endParaRPr sz="32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72"/>
              <a:t>“Web components es un conjunto de diferentes tecnologías que permiten crear elementos personalizados REUTILIZABLES (con su funcionalidad encapsulada dentro del código) y utilizarlo en aplicaciones web.”</a:t>
            </a:r>
            <a:endParaRPr sz="19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972"/>
              <a:t>https://developer.mozilla.org/en-US/docs/Web/API/Web_components</a:t>
            </a:r>
            <a:endParaRPr sz="19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-419" sz="2200"/>
              <a:t>Son compatibles con cualquier entorno de trabajo.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-419" sz="2200"/>
              <a:t>Encapsulan elementos HTML, incluyendo estilo css y funcionalidad javascript.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-419" sz="2200"/>
              <a:t>Fue </a:t>
            </a:r>
            <a:r>
              <a:rPr lang="es-419" sz="2200"/>
              <a:t>publicado</a:t>
            </a:r>
            <a:r>
              <a:rPr lang="es-419" sz="2200"/>
              <a:t> como versión </a:t>
            </a:r>
            <a:r>
              <a:rPr lang="es-419" sz="2200"/>
              <a:t>estándar</a:t>
            </a:r>
            <a:r>
              <a:rPr lang="es-419" sz="2200"/>
              <a:t> en el año 2012.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-419" sz="2200"/>
              <a:t>Es propiedad de W3C.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-419" sz="2200"/>
              <a:t>Utiliza ES modules.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-419" sz="2200"/>
              <a:t>Consta de tres tecnologías: </a:t>
            </a:r>
            <a:r>
              <a:rPr b="1" lang="es-419" sz="2200"/>
              <a:t>custom elements</a:t>
            </a:r>
            <a:r>
              <a:rPr lang="es-419" sz="2200"/>
              <a:t>, </a:t>
            </a:r>
            <a:r>
              <a:rPr b="1" lang="es-419" sz="2200"/>
              <a:t>shadow DOM</a:t>
            </a:r>
            <a:r>
              <a:rPr lang="es-419" sz="2200"/>
              <a:t> y </a:t>
            </a:r>
            <a:r>
              <a:rPr b="1" lang="es-419" sz="2200"/>
              <a:t>HTML templates</a:t>
            </a:r>
            <a:r>
              <a:rPr lang="es-419" sz="2200"/>
              <a:t>. </a:t>
            </a:r>
            <a:endParaRPr sz="2200"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200" u="sng">
                <a:latin typeface="Lato"/>
                <a:ea typeface="Lato"/>
                <a:cs typeface="Lato"/>
                <a:sym typeface="Lato"/>
              </a:rPr>
              <a:t>Características</a:t>
            </a:r>
            <a:r>
              <a:rPr lang="es-419" sz="3200" u="sng">
                <a:latin typeface="Lato"/>
                <a:ea typeface="Lato"/>
                <a:cs typeface="Lato"/>
                <a:sym typeface="Lato"/>
              </a:rPr>
              <a:t> de web components</a:t>
            </a:r>
            <a:endParaRPr sz="32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60" u="sng"/>
              <a:t>Custom elements o </a:t>
            </a:r>
            <a:r>
              <a:rPr i="1" lang="es-419" sz="2260" u="sng"/>
              <a:t>elementos personalizados</a:t>
            </a:r>
            <a:endParaRPr sz="2260" u="sng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Son elementos HTML personalizados, es decir, que poseen características distintivas a los pre-existentes.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Pueden heredar de la clase más general HTMLElement y en ese caso se debe implementar su </a:t>
            </a:r>
            <a:r>
              <a:rPr lang="es-419" sz="1400"/>
              <a:t>comportamiento</a:t>
            </a:r>
            <a:r>
              <a:rPr lang="es-419" sz="1400"/>
              <a:t> desde cero. También pueden heredar de cualquier elemento HTML preestablecido.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Deben tener definida una nueva etiqueta asignada por el método </a:t>
            </a:r>
            <a:r>
              <a:rPr i="1" lang="es-419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define()</a:t>
            </a:r>
            <a:r>
              <a:rPr lang="es-419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Se les pueden asignar atributos estáticos tales como tamaño, color, etc. 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sz="1400"/>
              <a:t>Poseen </a:t>
            </a:r>
            <a:r>
              <a:rPr lang="es-419" sz="1400"/>
              <a:t>métodos</a:t>
            </a:r>
            <a:r>
              <a:rPr lang="es-419" sz="1400"/>
              <a:t> estáticos por defecto que le permiten interactuar con la página: </a:t>
            </a:r>
            <a:r>
              <a:rPr lang="es-419">
                <a:solidFill>
                  <a:srgbClr val="F2F1F1"/>
                </a:solidFill>
                <a:highlight>
                  <a:srgbClr val="1B212C"/>
                </a:highlight>
                <a:latin typeface="Courier New"/>
                <a:ea typeface="Courier New"/>
                <a:cs typeface="Courier New"/>
                <a:sym typeface="Courier New"/>
              </a:rPr>
              <a:t>connectedCallback()  disconnectedCallback() </a:t>
            </a:r>
            <a:endParaRPr>
              <a:solidFill>
                <a:srgbClr val="F2F1F1"/>
              </a:solidFill>
              <a:highlight>
                <a:srgbClr val="1B21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2F1F1"/>
                </a:solidFill>
                <a:highlight>
                  <a:srgbClr val="1B212C"/>
                </a:highlight>
                <a:latin typeface="Courier New"/>
                <a:ea typeface="Courier New"/>
                <a:cs typeface="Courier New"/>
                <a:sym typeface="Courier New"/>
              </a:rPr>
              <a:t>adoptedCallback()  attributeChangedCallback()</a:t>
            </a:r>
            <a:endParaRPr>
              <a:solidFill>
                <a:srgbClr val="F2F1F1"/>
              </a:solidFill>
              <a:highlight>
                <a:srgbClr val="1B21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1B1B1B"/>
              </a:solidFill>
              <a:highlight>
                <a:srgbClr val="F2F1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Ejemplo: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crear un elemento personalizado que sirva para listar?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233100" y="866775"/>
            <a:ext cx="5178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Definición de la clase en JS:</a:t>
            </a:r>
            <a:endParaRPr sz="21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250" y="545288"/>
            <a:ext cx="3428351" cy="405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785000" y="2996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Mediante </a:t>
            </a:r>
            <a:r>
              <a:rPr i="1" lang="es-419"/>
              <a:t>define()</a:t>
            </a:r>
            <a:r>
              <a:rPr lang="es-419"/>
              <a:t> se asigna una etiqueta a la nueva clase.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 etiqueta debe comenzar en </a:t>
            </a:r>
            <a:r>
              <a:rPr lang="es-419" sz="1600"/>
              <a:t>minúscula y</a:t>
            </a:r>
            <a:r>
              <a:rPr lang="es-419" sz="1600"/>
              <a:t> contener un guión.</a:t>
            </a:r>
            <a:endParaRPr sz="16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25" y="4099375"/>
            <a:ext cx="419608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23850" y="866775"/>
            <a:ext cx="4587000" cy="23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declara el tag en HTML.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838" y="3182988"/>
            <a:ext cx="46196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