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2"/>
  </p:notesMasterIdLst>
  <p:handoutMasterIdLst>
    <p:handoutMasterId r:id="rId33"/>
  </p:handoutMasterIdLst>
  <p:sldIdLst>
    <p:sldId id="293" r:id="rId2"/>
    <p:sldId id="297" r:id="rId3"/>
    <p:sldId id="321" r:id="rId4"/>
    <p:sldId id="343" r:id="rId5"/>
    <p:sldId id="344" r:id="rId6"/>
    <p:sldId id="324" r:id="rId7"/>
    <p:sldId id="325" r:id="rId8"/>
    <p:sldId id="341" r:id="rId9"/>
    <p:sldId id="338" r:id="rId10"/>
    <p:sldId id="339" r:id="rId11"/>
    <p:sldId id="340" r:id="rId12"/>
    <p:sldId id="342" r:id="rId13"/>
    <p:sldId id="345" r:id="rId14"/>
    <p:sldId id="326" r:id="rId15"/>
    <p:sldId id="327" r:id="rId16"/>
    <p:sldId id="346" r:id="rId17"/>
    <p:sldId id="347" r:id="rId18"/>
    <p:sldId id="348" r:id="rId19"/>
    <p:sldId id="328" r:id="rId20"/>
    <p:sldId id="329" r:id="rId21"/>
    <p:sldId id="337" r:id="rId22"/>
    <p:sldId id="332" r:id="rId23"/>
    <p:sldId id="333" r:id="rId24"/>
    <p:sldId id="336" r:id="rId25"/>
    <p:sldId id="330" r:id="rId26"/>
    <p:sldId id="331" r:id="rId27"/>
    <p:sldId id="334" r:id="rId28"/>
    <p:sldId id="335" r:id="rId29"/>
    <p:sldId id="322" r:id="rId30"/>
    <p:sldId id="323" r:id="rId31"/>
  </p:sldIdLst>
  <p:sldSz cx="9144000" cy="6858000" type="screen4x3"/>
  <p:notesSz cx="6797675" cy="9926638"/>
  <p:custDataLst>
    <p:tags r:id="rId3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B3"/>
    <a:srgbClr val="FDBB30"/>
    <a:srgbClr val="E31B23"/>
    <a:srgbClr val="009DDC"/>
    <a:srgbClr val="6CB33F"/>
    <a:srgbClr val="E47824"/>
    <a:srgbClr val="E1EEBB"/>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58" autoAdjust="0"/>
  </p:normalViewPr>
  <p:slideViewPr>
    <p:cSldViewPr snapToGrid="0" snapToObjects="1">
      <p:cViewPr>
        <p:scale>
          <a:sx n="80" d="100"/>
          <a:sy n="80" d="100"/>
        </p:scale>
        <p:origin x="-2040" y="-744"/>
      </p:cViewPr>
      <p:guideLst>
        <p:guide orient="horz" pos="2160"/>
        <p:guide pos="2880"/>
      </p:guideLst>
    </p:cSldViewPr>
  </p:slideViewPr>
  <p:outlineViewPr>
    <p:cViewPr>
      <p:scale>
        <a:sx n="33" d="100"/>
        <a:sy n="33" d="100"/>
      </p:scale>
      <p:origin x="0" y="30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9B1EE84-E4D1-4B84-9D7E-EB3372DBB2D0}" type="datetimeFigureOut">
              <a:rPr lang="en-US"/>
              <a:pPr>
                <a:defRPr/>
              </a:pPr>
              <a:t>9/30/2015</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3E106EB-3920-4A1B-8622-93EAF9892BD2}" type="slidenum">
              <a:rPr lang="en-US"/>
              <a:pPr>
                <a:defRPr/>
              </a:pPr>
              <a:t>‹#›</a:t>
            </a:fld>
            <a:endParaRPr lang="en-US"/>
          </a:p>
        </p:txBody>
      </p:sp>
    </p:spTree>
    <p:extLst>
      <p:ext uri="{BB962C8B-B14F-4D97-AF65-F5344CB8AC3E}">
        <p14:creationId xmlns:p14="http://schemas.microsoft.com/office/powerpoint/2010/main" val="1085045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5D597D6-B1C9-4C50-8731-9C054075173E}" type="datetimeFigureOut">
              <a:rPr lang="en-US"/>
              <a:pPr>
                <a:defRPr/>
              </a:pPr>
              <a:t>9/30/2015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FB6E255-2D20-4EEB-ADFD-152A9C0BDA64}" type="slidenum">
              <a:rPr lang="en-US"/>
              <a:pPr>
                <a:defRPr/>
              </a:pPr>
              <a:t>‹#›</a:t>
            </a:fld>
            <a:endParaRPr lang="en-US"/>
          </a:p>
        </p:txBody>
      </p:sp>
    </p:spTree>
    <p:extLst>
      <p:ext uri="{BB962C8B-B14F-4D97-AF65-F5344CB8AC3E}">
        <p14:creationId xmlns:p14="http://schemas.microsoft.com/office/powerpoint/2010/main" val="256742127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4025" y="776288"/>
            <a:ext cx="6804025"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pic>
        <p:nvPicPr>
          <p:cNvPr id="5" name="Picture 6"/>
          <p:cNvPicPr>
            <a:picLocks noChangeAspect="1"/>
          </p:cNvPicPr>
          <p:nvPr userDrawn="1"/>
        </p:nvPicPr>
        <p:blipFill>
          <a:blip r:embed="rId3"/>
          <a:srcRect/>
          <a:stretch>
            <a:fillRect/>
          </a:stretch>
        </p:blipFill>
        <p:spPr bwMode="auto">
          <a:xfrm>
            <a:off x="7337425" y="357188"/>
            <a:ext cx="1287463" cy="468312"/>
          </a:xfrm>
          <a:prstGeom prst="rect">
            <a:avLst/>
          </a:prstGeom>
          <a:noFill/>
          <a:ln w="9525">
            <a:noFill/>
            <a:miter lim="800000"/>
            <a:headEnd/>
            <a:tailEnd/>
          </a:ln>
        </p:spPr>
      </p:pic>
      <p:sp>
        <p:nvSpPr>
          <p:cNvPr id="2" name="Title 1"/>
          <p:cNvSpPr>
            <a:spLocks noGrp="1"/>
          </p:cNvSpPr>
          <p:nvPr>
            <p:ph type="ctrTitle"/>
          </p:nvPr>
        </p:nvSpPr>
        <p:spPr>
          <a:xfrm>
            <a:off x="410140" y="2693988"/>
            <a:ext cx="7772400" cy="1470025"/>
          </a:xfrm>
        </p:spPr>
        <p:txBody>
          <a:bodyPr>
            <a:normAutofit/>
          </a:bodyPr>
          <a:lstStyle>
            <a:lvl1pPr algn="l">
              <a:defRPr sz="360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a:xfrm>
            <a:off x="410140" y="4341472"/>
            <a:ext cx="7772400" cy="1297328"/>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4"/>
          <p:cNvCxnSpPr/>
          <p:nvPr userDrawn="1"/>
        </p:nvCxnSpPr>
        <p:spPr>
          <a:xfrm>
            <a:off x="319088" y="6326188"/>
            <a:ext cx="8570912"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sp>
        <p:nvSpPr>
          <p:cNvPr id="3" name="Slide Number Placeholder 3"/>
          <p:cNvSpPr>
            <a:spLocks noGrp="1"/>
          </p:cNvSpPr>
          <p:nvPr>
            <p:ph type="sldNum" sz="quarter" idx="10"/>
          </p:nvPr>
        </p:nvSpPr>
        <p:spPr/>
        <p:txBody>
          <a:bodyPr/>
          <a:lstStyle>
            <a:lvl1pPr>
              <a:defRPr/>
            </a:lvl1pPr>
          </a:lstStyle>
          <a:p>
            <a:pPr>
              <a:defRPr/>
            </a:pPr>
            <a:fld id="{8E37BFB8-AD07-4492-B99D-D913969B7D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720x540_blu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1" cy="6858000"/>
          </a:xfrm>
          <a:prstGeom prst="rect">
            <a:avLst/>
          </a:prstGeom>
        </p:spPr>
      </p:pic>
      <p:sp>
        <p:nvSpPr>
          <p:cNvPr id="2" name="Title 1"/>
          <p:cNvSpPr>
            <a:spLocks noGrp="1"/>
          </p:cNvSpPr>
          <p:nvPr>
            <p:ph type="ctrTitle"/>
          </p:nvPr>
        </p:nvSpPr>
        <p:spPr bwMode="white">
          <a:xfrm>
            <a:off x="410140" y="2693988"/>
            <a:ext cx="7772400" cy="1470025"/>
          </a:xfrm>
        </p:spPr>
        <p:txBody>
          <a:bodyPr>
            <a:normAutofit/>
          </a:bodyPr>
          <a:lstStyle>
            <a:lvl1pPr algn="l">
              <a:defRPr sz="360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bwMode="white">
          <a:xfrm>
            <a:off x="410140" y="4341472"/>
            <a:ext cx="7772400" cy="1297328"/>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4" name="Straight Connector 3"/>
          <p:cNvCxnSpPr/>
          <p:nvPr userDrawn="1"/>
        </p:nvCxnSpPr>
        <p:spPr>
          <a:xfrm>
            <a:off x="454152" y="775652"/>
            <a:ext cx="6803859"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7336652" y="357309"/>
            <a:ext cx="1287900" cy="468327"/>
          </a:xfrm>
          <a:prstGeom prst="rect">
            <a:avLst/>
          </a:prstGeom>
        </p:spPr>
      </p:pic>
    </p:spTree>
    <p:extLst>
      <p:ext uri="{BB962C8B-B14F-4D97-AF65-F5344CB8AC3E}">
        <p14:creationId xmlns:p14="http://schemas.microsoft.com/office/powerpoint/2010/main" val="848508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9" name="Picture 8" descr="720x540_green.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1" cy="6858000"/>
          </a:xfrm>
          <a:prstGeom prst="rect">
            <a:avLst/>
          </a:prstGeom>
        </p:spPr>
      </p:pic>
      <p:sp>
        <p:nvSpPr>
          <p:cNvPr id="2" name="Title 1"/>
          <p:cNvSpPr>
            <a:spLocks noGrp="1"/>
          </p:cNvSpPr>
          <p:nvPr>
            <p:ph type="ctrTitle"/>
          </p:nvPr>
        </p:nvSpPr>
        <p:spPr bwMode="white">
          <a:xfrm>
            <a:off x="410140" y="2693988"/>
            <a:ext cx="7772400" cy="1470025"/>
          </a:xfrm>
        </p:spPr>
        <p:txBody>
          <a:bodyPr>
            <a:normAutofit/>
          </a:bodyPr>
          <a:lstStyle>
            <a:lvl1pPr algn="l">
              <a:defRPr sz="360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bwMode="white">
          <a:xfrm>
            <a:off x="410140" y="4341472"/>
            <a:ext cx="7772400" cy="1297328"/>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4" name="Straight Connector 3"/>
          <p:cNvCxnSpPr/>
          <p:nvPr userDrawn="1"/>
        </p:nvCxnSpPr>
        <p:spPr>
          <a:xfrm>
            <a:off x="454152" y="775652"/>
            <a:ext cx="6803859"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7336652" y="357309"/>
            <a:ext cx="1287900" cy="468327"/>
          </a:xfrm>
          <a:prstGeom prst="rect">
            <a:avLst/>
          </a:prstGeom>
        </p:spPr>
      </p:pic>
    </p:spTree>
    <p:extLst>
      <p:ext uri="{BB962C8B-B14F-4D97-AF65-F5344CB8AC3E}">
        <p14:creationId xmlns:p14="http://schemas.microsoft.com/office/powerpoint/2010/main" val="20535682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6" name="Picture 5" descr="720x540_pink.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1" cy="6858000"/>
          </a:xfrm>
          <a:prstGeom prst="rect">
            <a:avLst/>
          </a:prstGeom>
        </p:spPr>
      </p:pic>
      <p:sp>
        <p:nvSpPr>
          <p:cNvPr id="2" name="Title 1"/>
          <p:cNvSpPr>
            <a:spLocks noGrp="1"/>
          </p:cNvSpPr>
          <p:nvPr>
            <p:ph type="ctrTitle"/>
          </p:nvPr>
        </p:nvSpPr>
        <p:spPr bwMode="white">
          <a:xfrm>
            <a:off x="410140" y="2693988"/>
            <a:ext cx="7772400" cy="1470025"/>
          </a:xfrm>
        </p:spPr>
        <p:txBody>
          <a:bodyPr>
            <a:normAutofit/>
          </a:bodyPr>
          <a:lstStyle>
            <a:lvl1pPr algn="l">
              <a:defRPr sz="360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bwMode="white">
          <a:xfrm>
            <a:off x="410140" y="4341472"/>
            <a:ext cx="7772400" cy="1297328"/>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4" name="Straight Connector 3"/>
          <p:cNvCxnSpPr/>
          <p:nvPr userDrawn="1"/>
        </p:nvCxnSpPr>
        <p:spPr>
          <a:xfrm>
            <a:off x="454152" y="775652"/>
            <a:ext cx="6803859"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7336652" y="357309"/>
            <a:ext cx="1287900" cy="468327"/>
          </a:xfrm>
          <a:prstGeom prst="rect">
            <a:avLst/>
          </a:prstGeom>
        </p:spPr>
      </p:pic>
    </p:spTree>
    <p:extLst>
      <p:ext uri="{BB962C8B-B14F-4D97-AF65-F5344CB8AC3E}">
        <p14:creationId xmlns:p14="http://schemas.microsoft.com/office/powerpoint/2010/main" val="234918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6" name="Picture 5" descr="720x540_re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9144000" cy="6857999"/>
          </a:xfrm>
          <a:prstGeom prst="rect">
            <a:avLst/>
          </a:prstGeom>
        </p:spPr>
      </p:pic>
      <p:sp>
        <p:nvSpPr>
          <p:cNvPr id="2" name="Title 1"/>
          <p:cNvSpPr>
            <a:spLocks noGrp="1"/>
          </p:cNvSpPr>
          <p:nvPr>
            <p:ph type="ctrTitle"/>
          </p:nvPr>
        </p:nvSpPr>
        <p:spPr bwMode="white">
          <a:xfrm>
            <a:off x="410140" y="2693988"/>
            <a:ext cx="7772400" cy="1470025"/>
          </a:xfrm>
        </p:spPr>
        <p:txBody>
          <a:bodyPr>
            <a:normAutofit/>
          </a:bodyPr>
          <a:lstStyle>
            <a:lvl1pPr algn="l">
              <a:defRPr sz="360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bwMode="white">
          <a:xfrm>
            <a:off x="410140" y="4341472"/>
            <a:ext cx="7772400" cy="1297328"/>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4" name="Straight Connector 3"/>
          <p:cNvCxnSpPr/>
          <p:nvPr userDrawn="1"/>
        </p:nvCxnSpPr>
        <p:spPr>
          <a:xfrm>
            <a:off x="454152" y="775652"/>
            <a:ext cx="6803859"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7336652" y="357309"/>
            <a:ext cx="1287900" cy="468327"/>
          </a:xfrm>
          <a:prstGeom prst="rect">
            <a:avLst/>
          </a:prstGeom>
        </p:spPr>
      </p:pic>
    </p:spTree>
    <p:extLst>
      <p:ext uri="{BB962C8B-B14F-4D97-AF65-F5344CB8AC3E}">
        <p14:creationId xmlns:p14="http://schemas.microsoft.com/office/powerpoint/2010/main" val="2683256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319088" y="6326188"/>
            <a:ext cx="8570912"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E1A7F20-E25B-40B8-9685-9E4EE6BEFD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808" y="2575596"/>
            <a:ext cx="8266606" cy="1706808"/>
          </a:xfrm>
        </p:spPr>
        <p:txBody>
          <a:bodyPr>
            <a:normAutofit/>
          </a:bodyPr>
          <a:lstStyle>
            <a:lvl1pPr algn="l">
              <a:defRPr sz="3600" b="0" cap="none">
                <a:solidFill>
                  <a:srgbClr val="FFFFFF"/>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36808" y="4321842"/>
            <a:ext cx="8266606" cy="1500187"/>
          </a:xfrm>
        </p:spPr>
        <p:txBody>
          <a:bodyPr/>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7"/>
          <p:cNvCxnSpPr/>
          <p:nvPr userDrawn="1"/>
        </p:nvCxnSpPr>
        <p:spPr>
          <a:xfrm>
            <a:off x="319088" y="6326188"/>
            <a:ext cx="8570912"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6"/>
          <p:cNvSpPr>
            <a:spLocks noGrp="1"/>
          </p:cNvSpPr>
          <p:nvPr>
            <p:ph type="sldNum" sz="quarter" idx="10"/>
          </p:nvPr>
        </p:nvSpPr>
        <p:spPr/>
        <p:txBody>
          <a:bodyPr/>
          <a:lstStyle>
            <a:lvl1pPr>
              <a:defRPr/>
            </a:lvl1pPr>
          </a:lstStyle>
          <a:p>
            <a:pPr>
              <a:defRPr/>
            </a:pPr>
            <a:fld id="{279ADFEA-C4AB-4A91-8958-5A04CB41D1D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5"/>
          <p:cNvCxnSpPr/>
          <p:nvPr userDrawn="1"/>
        </p:nvCxnSpPr>
        <p:spPr>
          <a:xfrm>
            <a:off x="319088" y="6326188"/>
            <a:ext cx="8570912" cy="0"/>
          </a:xfrm>
          <a:prstGeom prst="line">
            <a:avLst/>
          </a:prstGeom>
          <a:ln w="28575" cmpd="sng">
            <a:solidFill>
              <a:srgbClr val="656565"/>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4"/>
          <p:cNvSpPr>
            <a:spLocks noGrp="1"/>
          </p:cNvSpPr>
          <p:nvPr>
            <p:ph type="sldNum" sz="quarter" idx="10"/>
          </p:nvPr>
        </p:nvSpPr>
        <p:spPr/>
        <p:txBody>
          <a:bodyPr/>
          <a:lstStyle>
            <a:lvl1pPr>
              <a:defRPr/>
            </a:lvl1pPr>
          </a:lstStyle>
          <a:p>
            <a:pPr>
              <a:defRPr/>
            </a:pPr>
            <a:fld id="{29B3C62A-0CB8-4DA5-9A3A-59C75545B0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60350" y="274638"/>
            <a:ext cx="86296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60350" y="1600200"/>
            <a:ext cx="86296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835775"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a:cs typeface="Arial"/>
              </a:defRPr>
            </a:lvl1pPr>
          </a:lstStyle>
          <a:p>
            <a:pPr>
              <a:defRPr/>
            </a:pPr>
            <a:fld id="{79810F38-4F22-41D8-8731-717B52F459C1}" type="slidenum">
              <a:rPr lang="en-US"/>
              <a:pPr>
                <a:defRPr/>
              </a:pPr>
              <a:t>‹#›</a:t>
            </a:fld>
            <a:endParaRPr lang="en-US"/>
          </a:p>
        </p:txBody>
      </p:sp>
      <p:pic>
        <p:nvPicPr>
          <p:cNvPr id="1029" name="Picture 7"/>
          <p:cNvPicPr>
            <a:picLocks noChangeAspect="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319088" y="6442075"/>
            <a:ext cx="889000" cy="193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3" r:id="rId1"/>
    <p:sldLayoutId id="2147483769" r:id="rId2"/>
    <p:sldLayoutId id="2147483770" r:id="rId3"/>
    <p:sldLayoutId id="2147483771" r:id="rId4"/>
    <p:sldLayoutId id="2147483772" r:id="rId5"/>
    <p:sldLayoutId id="2147483764" r:id="rId6"/>
    <p:sldLayoutId id="2147483765" r:id="rId7"/>
    <p:sldLayoutId id="2147483766" r:id="rId8"/>
    <p:sldLayoutId id="2147483767" r:id="rId9"/>
    <p:sldLayoutId id="2147483768" r:id="rId10"/>
  </p:sldLayoutIdLst>
  <p:hf hdr="0" ftr="0" dt="0"/>
  <p:txStyles>
    <p:titleStyle>
      <a:lvl1pPr algn="l" defTabSz="457200" rtl="0" eaLnBrk="0" fontAlgn="base" hangingPunct="0">
        <a:spcBef>
          <a:spcPct val="0"/>
        </a:spcBef>
        <a:spcAft>
          <a:spcPct val="0"/>
        </a:spcAft>
        <a:defRPr sz="2800" kern="1200">
          <a:solidFill>
            <a:srgbClr val="656565"/>
          </a:solidFill>
          <a:latin typeface="Arial"/>
          <a:ea typeface="+mj-ea"/>
          <a:cs typeface="Arial"/>
        </a:defRPr>
      </a:lvl1pPr>
      <a:lvl2pPr algn="l" defTabSz="457200" rtl="0" eaLnBrk="0" fontAlgn="base" hangingPunct="0">
        <a:spcBef>
          <a:spcPct val="0"/>
        </a:spcBef>
        <a:spcAft>
          <a:spcPct val="0"/>
        </a:spcAft>
        <a:defRPr sz="2800">
          <a:solidFill>
            <a:srgbClr val="656565"/>
          </a:solidFill>
          <a:latin typeface="Arial" pitchFamily="34" charset="0"/>
          <a:cs typeface="Arial" pitchFamily="34" charset="0"/>
        </a:defRPr>
      </a:lvl2pPr>
      <a:lvl3pPr algn="l" defTabSz="457200" rtl="0" eaLnBrk="0" fontAlgn="base" hangingPunct="0">
        <a:spcBef>
          <a:spcPct val="0"/>
        </a:spcBef>
        <a:spcAft>
          <a:spcPct val="0"/>
        </a:spcAft>
        <a:defRPr sz="2800">
          <a:solidFill>
            <a:srgbClr val="656565"/>
          </a:solidFill>
          <a:latin typeface="Arial" pitchFamily="34" charset="0"/>
          <a:cs typeface="Arial" pitchFamily="34" charset="0"/>
        </a:defRPr>
      </a:lvl3pPr>
      <a:lvl4pPr algn="l" defTabSz="457200" rtl="0" eaLnBrk="0" fontAlgn="base" hangingPunct="0">
        <a:spcBef>
          <a:spcPct val="0"/>
        </a:spcBef>
        <a:spcAft>
          <a:spcPct val="0"/>
        </a:spcAft>
        <a:defRPr sz="2800">
          <a:solidFill>
            <a:srgbClr val="656565"/>
          </a:solidFill>
          <a:latin typeface="Arial" pitchFamily="34" charset="0"/>
          <a:cs typeface="Arial" pitchFamily="34" charset="0"/>
        </a:defRPr>
      </a:lvl4pPr>
      <a:lvl5pPr algn="l" defTabSz="457200" rtl="0" eaLnBrk="0" fontAlgn="base" hangingPunct="0">
        <a:spcBef>
          <a:spcPct val="0"/>
        </a:spcBef>
        <a:spcAft>
          <a:spcPct val="0"/>
        </a:spcAft>
        <a:defRPr sz="2800">
          <a:solidFill>
            <a:srgbClr val="656565"/>
          </a:solidFill>
          <a:latin typeface="Arial" pitchFamily="34" charset="0"/>
          <a:cs typeface="Arial" pitchFamily="34" charset="0"/>
        </a:defRPr>
      </a:lvl5pPr>
      <a:lvl6pPr marL="457200" algn="l" defTabSz="457200" rtl="0" fontAlgn="base">
        <a:spcBef>
          <a:spcPct val="0"/>
        </a:spcBef>
        <a:spcAft>
          <a:spcPct val="0"/>
        </a:spcAft>
        <a:defRPr sz="2800">
          <a:solidFill>
            <a:srgbClr val="656565"/>
          </a:solidFill>
          <a:latin typeface="Arial" pitchFamily="34" charset="0"/>
          <a:cs typeface="Arial" pitchFamily="34" charset="0"/>
        </a:defRPr>
      </a:lvl6pPr>
      <a:lvl7pPr marL="914400" algn="l" defTabSz="457200" rtl="0" fontAlgn="base">
        <a:spcBef>
          <a:spcPct val="0"/>
        </a:spcBef>
        <a:spcAft>
          <a:spcPct val="0"/>
        </a:spcAft>
        <a:defRPr sz="2800">
          <a:solidFill>
            <a:srgbClr val="656565"/>
          </a:solidFill>
          <a:latin typeface="Arial" pitchFamily="34" charset="0"/>
          <a:cs typeface="Arial" pitchFamily="34" charset="0"/>
        </a:defRPr>
      </a:lvl7pPr>
      <a:lvl8pPr marL="1371600" algn="l" defTabSz="457200" rtl="0" fontAlgn="base">
        <a:spcBef>
          <a:spcPct val="0"/>
        </a:spcBef>
        <a:spcAft>
          <a:spcPct val="0"/>
        </a:spcAft>
        <a:defRPr sz="2800">
          <a:solidFill>
            <a:srgbClr val="656565"/>
          </a:solidFill>
          <a:latin typeface="Arial" pitchFamily="34" charset="0"/>
          <a:cs typeface="Arial" pitchFamily="34" charset="0"/>
        </a:defRPr>
      </a:lvl8pPr>
      <a:lvl9pPr marL="1828800" algn="l" defTabSz="457200" rtl="0" fontAlgn="base">
        <a:spcBef>
          <a:spcPct val="0"/>
        </a:spcBef>
        <a:spcAft>
          <a:spcPct val="0"/>
        </a:spcAft>
        <a:defRPr sz="2800">
          <a:solidFill>
            <a:srgbClr val="656565"/>
          </a:solidFill>
          <a:latin typeface="Arial" pitchFamily="34" charset="0"/>
          <a:cs typeface="Arial" pitchFamily="34" charset="0"/>
        </a:defRPr>
      </a:lvl9pPr>
    </p:titleStyle>
    <p:bodyStyle>
      <a:lvl1pPr marL="227013" indent="-227013" algn="l" defTabSz="457200" rtl="0" eaLnBrk="0" fontAlgn="base" hangingPunct="0">
        <a:spcBef>
          <a:spcPts val="1200"/>
        </a:spcBef>
        <a:spcAft>
          <a:spcPct val="0"/>
        </a:spcAft>
        <a:buFont typeface="Lucida Grande"/>
        <a:buChar char="–"/>
        <a:defRPr sz="2000" kern="1200">
          <a:solidFill>
            <a:schemeClr val="tx1"/>
          </a:solidFill>
          <a:latin typeface="Arial"/>
          <a:ea typeface="+mn-ea"/>
          <a:cs typeface="Arial"/>
        </a:defRPr>
      </a:lvl1pPr>
      <a:lvl2pPr marL="742950" indent="-285750" algn="l" defTabSz="457200" rtl="0" eaLnBrk="0" fontAlgn="base" hangingPunct="0">
        <a:spcBef>
          <a:spcPts val="1200"/>
        </a:spcBef>
        <a:spcAft>
          <a:spcPct val="0"/>
        </a:spcAft>
        <a:buFont typeface="Arial" pitchFamily="34" charset="0"/>
        <a:buChar char="–"/>
        <a:defRPr kern="1200">
          <a:solidFill>
            <a:schemeClr val="tx1"/>
          </a:solidFill>
          <a:latin typeface="Arial"/>
          <a:ea typeface="+mn-ea"/>
          <a:cs typeface="Arial"/>
        </a:defRPr>
      </a:lvl2pPr>
      <a:lvl3pPr marL="1143000" indent="-228600" algn="l" defTabSz="457200" rtl="0" eaLnBrk="0" fontAlgn="base" hangingPunct="0">
        <a:spcBef>
          <a:spcPts val="1200"/>
        </a:spcBef>
        <a:spcAft>
          <a:spcPct val="0"/>
        </a:spcAft>
        <a:buFont typeface="Lucida Grande"/>
        <a:buChar char="–"/>
        <a:defRPr sz="1600" kern="1200">
          <a:solidFill>
            <a:schemeClr val="tx1"/>
          </a:solidFill>
          <a:latin typeface="Arial"/>
          <a:ea typeface="+mn-ea"/>
          <a:cs typeface="Arial"/>
        </a:defRPr>
      </a:lvl3pPr>
      <a:lvl4pPr marL="1600200" indent="-228600" algn="l" defTabSz="457200" rtl="0" eaLnBrk="0" fontAlgn="base" hangingPunct="0">
        <a:spcBef>
          <a:spcPts val="1200"/>
        </a:spcBef>
        <a:spcAft>
          <a:spcPct val="0"/>
        </a:spcAft>
        <a:buFont typeface="Arial" pitchFamily="34" charset="0"/>
        <a:buChar char="–"/>
        <a:defRPr sz="1400" kern="1200">
          <a:solidFill>
            <a:schemeClr val="tx1"/>
          </a:solidFill>
          <a:latin typeface="Arial"/>
          <a:ea typeface="+mn-ea"/>
          <a:cs typeface="Arial"/>
        </a:defRPr>
      </a:lvl4pPr>
      <a:lvl5pPr marL="2057400" indent="-228600" algn="l" defTabSz="457200" rtl="0" eaLnBrk="0" fontAlgn="base" hangingPunct="0">
        <a:spcBef>
          <a:spcPts val="1200"/>
        </a:spcBef>
        <a:spcAft>
          <a:spcPct val="0"/>
        </a:spcAft>
        <a:buFont typeface="Arial" pitchFamily="34" charset="0"/>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xelelettronica/ArrowHandsO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xelelettronica/ArrowHandsOn"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www.smarteverything.it/?smd_process_download=1&amp;download_id=1798" TargetMode="External"/><Relationship Id="rId2" Type="http://schemas.openxmlformats.org/officeDocument/2006/relationships/hyperlink" Target="http://www.smarteverything.it/" TargetMode="External"/><Relationship Id="rId1" Type="http://schemas.openxmlformats.org/officeDocument/2006/relationships/slideLayout" Target="../slideLayouts/slideLayout6.xml"/><Relationship Id="rId5" Type="http://schemas.openxmlformats.org/officeDocument/2006/relationships/hyperlink" Target="https://www.arduino.cc/" TargetMode="External"/><Relationship Id="rId4" Type="http://schemas.openxmlformats.org/officeDocument/2006/relationships/hyperlink" Target="http://www.atmel.com/microsite/atmel_studio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atmel.com/tools/ATMELSAM-ICE.aspx" TargetMode="External"/><Relationship Id="rId2" Type="http://schemas.openxmlformats.org/officeDocument/2006/relationships/hyperlink" Target="http://www.atmel.com/tools/atatmel-ice.asp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atmel.com/microsite/atmel_studio6/"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atmel.com/microsite/atmel_studio6/"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409575" y="2693988"/>
            <a:ext cx="8393113" cy="1470025"/>
          </a:xfrm>
        </p:spPr>
        <p:txBody>
          <a:bodyPr>
            <a:normAutofit/>
          </a:bodyPr>
          <a:lstStyle/>
          <a:p>
            <a:pPr eaLnBrk="1" hangingPunct="1"/>
            <a:r>
              <a:rPr lang="it-IT" dirty="0" smtClean="0">
                <a:solidFill>
                  <a:schemeClr val="bg1"/>
                </a:solidFill>
                <a:latin typeface="Arial" panose="020B0604020202020204" pitchFamily="34" charset="0"/>
                <a:cs typeface="Arial" panose="020B0604020202020204" pitchFamily="34" charset="0"/>
              </a:rPr>
              <a:t>ASME Hands On</a:t>
            </a:r>
            <a:endParaRPr lang="en-US" dirty="0" smtClean="0">
              <a:solidFill>
                <a:schemeClr val="bg1"/>
              </a:solidFill>
              <a:latin typeface="Arial" pitchFamily="34" charset="0"/>
              <a:cs typeface="Arial" pitchFamily="34" charset="0"/>
            </a:endParaRPr>
          </a:p>
        </p:txBody>
      </p:sp>
      <p:sp>
        <p:nvSpPr>
          <p:cNvPr id="8195" name="Subtitle 2"/>
          <p:cNvSpPr>
            <a:spLocks noGrp="1"/>
          </p:cNvSpPr>
          <p:nvPr>
            <p:ph type="subTitle" idx="1"/>
          </p:nvPr>
        </p:nvSpPr>
        <p:spPr>
          <a:xfrm>
            <a:off x="409575" y="4341813"/>
            <a:ext cx="7772400" cy="1627187"/>
          </a:xfrm>
        </p:spPr>
        <p:txBody>
          <a:bodyPr/>
          <a:lstStyle/>
          <a:p>
            <a:pPr eaLnBrk="1" hangingPunct="1"/>
            <a:r>
              <a:rPr lang="da-DK" dirty="0" smtClean="0">
                <a:latin typeface="Arial" pitchFamily="34" charset="0"/>
                <a:cs typeface="Arial" pitchFamily="34" charset="0"/>
              </a:rPr>
              <a:t>October 2015</a:t>
            </a:r>
          </a:p>
          <a:p>
            <a:pPr eaLnBrk="1" hangingPunct="1"/>
            <a:endParaRPr lang="da-DK"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10</a:t>
            </a:fld>
            <a:endParaRPr lang="en-US"/>
          </a:p>
        </p:txBody>
      </p:sp>
      <p:sp>
        <p:nvSpPr>
          <p:cNvPr id="5" name="Segnaposto contenuto 4"/>
          <p:cNvSpPr>
            <a:spLocks noGrp="1"/>
          </p:cNvSpPr>
          <p:nvPr>
            <p:ph idx="1"/>
          </p:nvPr>
        </p:nvSpPr>
        <p:spPr/>
        <p:txBody>
          <a:bodyPr/>
          <a:lstStyle/>
          <a:p>
            <a:pPr marL="0" indent="0">
              <a:buNone/>
            </a:pPr>
            <a:r>
              <a:rPr lang="en-US" dirty="0"/>
              <a:t>Clicking on the correct disk icon you will land on the Atmel subscription form (useful to activate many other downloads, such as examples or add-ons of  Studio6), but it is also possible to download the SW as a guest user.</a:t>
            </a:r>
            <a:endParaRPr lang="en-US" b="1" dirty="0"/>
          </a:p>
          <a:p>
            <a:pPr marL="0" indent="0">
              <a:buNone/>
            </a:pPr>
            <a:r>
              <a:rPr lang="en-US" dirty="0"/>
              <a:t>When the setup file is on your pc, run it and follow the few steps required for a complete installation of the </a:t>
            </a:r>
            <a:r>
              <a:rPr lang="en-US" dirty="0" err="1"/>
              <a:t>Sw</a:t>
            </a:r>
            <a:r>
              <a:rPr lang="en-US" dirty="0"/>
              <a:t> tool.</a:t>
            </a:r>
          </a:p>
          <a:p>
            <a:pPr marL="0" indent="0">
              <a:buNone/>
            </a:pPr>
            <a:endParaRPr lang="en-US" dirty="0"/>
          </a:p>
        </p:txBody>
      </p:sp>
    </p:spTree>
    <p:extLst>
      <p:ext uri="{BB962C8B-B14F-4D97-AF65-F5344CB8AC3E}">
        <p14:creationId xmlns:p14="http://schemas.microsoft.com/office/powerpoint/2010/main" val="3837814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11</a:t>
            </a:fld>
            <a:endParaRPr lang="en-US"/>
          </a:p>
        </p:txBody>
      </p:sp>
      <p:sp>
        <p:nvSpPr>
          <p:cNvPr id="5" name="Segnaposto contenuto 4"/>
          <p:cNvSpPr>
            <a:spLocks noGrp="1"/>
          </p:cNvSpPr>
          <p:nvPr>
            <p:ph idx="1"/>
          </p:nvPr>
        </p:nvSpPr>
        <p:spPr/>
        <p:txBody>
          <a:bodyPr/>
          <a:lstStyle/>
          <a:p>
            <a:pPr marL="0" indent="0">
              <a:buNone/>
            </a:pPr>
            <a:r>
              <a:rPr lang="en-US" b="1" dirty="0"/>
              <a:t>SW example Installation </a:t>
            </a:r>
          </a:p>
          <a:p>
            <a:pPr marL="0" indent="0">
              <a:buNone/>
            </a:pPr>
            <a:r>
              <a:rPr lang="en-US" dirty="0"/>
              <a:t>The example </a:t>
            </a:r>
            <a:r>
              <a:rPr lang="en-US" dirty="0" err="1"/>
              <a:t>Sw</a:t>
            </a:r>
            <a:r>
              <a:rPr lang="en-US" dirty="0"/>
              <a:t> is downloadable trough GitHub on (</a:t>
            </a:r>
            <a:r>
              <a:rPr lang="en-US" u="sng" dirty="0">
                <a:hlinkClick r:id="rId2"/>
              </a:rPr>
              <a:t>https://github.com/axelelettronica/ArrowHandsOn</a:t>
            </a:r>
            <a:r>
              <a:rPr lang="en-US" dirty="0"/>
              <a:t>) by pressing the “Download  Zip” button.</a:t>
            </a:r>
            <a:br>
              <a:rPr lang="en-US" dirty="0"/>
            </a:br>
            <a:r>
              <a:rPr lang="en-US" b="1" dirty="0"/>
              <a:t>It is not required to be subscribed to GitHub.</a:t>
            </a:r>
            <a:endParaRPr lang="en-US" dirty="0"/>
          </a:p>
          <a:p>
            <a:pPr marL="0" indent="0">
              <a:buNone/>
            </a:pPr>
            <a:r>
              <a:rPr lang="en-US" dirty="0"/>
              <a:t>The zip is completed with source and project file for Atmel Studio 6.</a:t>
            </a:r>
            <a:br>
              <a:rPr lang="en-US" dirty="0"/>
            </a:br>
            <a:r>
              <a:rPr lang="en-US" dirty="0"/>
              <a:t>The Software  has a GNU license, this means that everyone could download and use.</a:t>
            </a:r>
          </a:p>
        </p:txBody>
      </p:sp>
      <p:pic>
        <p:nvPicPr>
          <p:cNvPr id="6" name="Picture 5"/>
          <p:cNvPicPr/>
          <p:nvPr/>
        </p:nvPicPr>
        <p:blipFill>
          <a:blip r:embed="rId3"/>
          <a:stretch>
            <a:fillRect/>
          </a:stretch>
        </p:blipFill>
        <p:spPr>
          <a:xfrm>
            <a:off x="2859162" y="4190683"/>
            <a:ext cx="3734435" cy="1935480"/>
          </a:xfrm>
          <a:prstGeom prst="rect">
            <a:avLst/>
          </a:prstGeom>
        </p:spPr>
      </p:pic>
    </p:spTree>
    <p:extLst>
      <p:ext uri="{BB962C8B-B14F-4D97-AF65-F5344CB8AC3E}">
        <p14:creationId xmlns:p14="http://schemas.microsoft.com/office/powerpoint/2010/main" val="383781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12</a:t>
            </a:fld>
            <a:endParaRPr lang="en-US"/>
          </a:p>
        </p:txBody>
      </p:sp>
      <p:sp>
        <p:nvSpPr>
          <p:cNvPr id="5" name="Segnaposto contenuto 4"/>
          <p:cNvSpPr>
            <a:spLocks noGrp="1"/>
          </p:cNvSpPr>
          <p:nvPr>
            <p:ph idx="1"/>
          </p:nvPr>
        </p:nvSpPr>
        <p:spPr/>
        <p:txBody>
          <a:bodyPr/>
          <a:lstStyle/>
          <a:p>
            <a:pPr marL="0" indent="0">
              <a:buNone/>
            </a:pPr>
            <a:r>
              <a:rPr lang="en-US" dirty="0"/>
              <a:t>Unzip it on a directory, it is suggest to use the default Studio6 project directory, which normally is under  </a:t>
            </a:r>
            <a:endParaRPr lang="en-US" dirty="0" smtClean="0"/>
          </a:p>
          <a:p>
            <a:pPr marL="0" indent="0">
              <a:buNone/>
            </a:pPr>
            <a:r>
              <a:rPr lang="en-US" dirty="0" smtClean="0"/>
              <a:t>“</a:t>
            </a:r>
            <a:r>
              <a:rPr lang="en-US" b="1" dirty="0"/>
              <a:t>C:\Users\&lt;pc user&gt;\Documents\Atmel Studio</a:t>
            </a:r>
            <a:r>
              <a:rPr lang="en-US" dirty="0"/>
              <a:t>”, </a:t>
            </a:r>
            <a:endParaRPr lang="en-US" dirty="0" smtClean="0"/>
          </a:p>
          <a:p>
            <a:pPr marL="0" indent="0">
              <a:buNone/>
            </a:pPr>
            <a:r>
              <a:rPr lang="en-US" dirty="0" smtClean="0"/>
              <a:t>but </a:t>
            </a:r>
            <a:r>
              <a:rPr lang="en-US" dirty="0"/>
              <a:t>it is not required and could be unzipped on any yours preferred directory.</a:t>
            </a:r>
          </a:p>
        </p:txBody>
      </p:sp>
    </p:spTree>
    <p:extLst>
      <p:ext uri="{BB962C8B-B14F-4D97-AF65-F5344CB8AC3E}">
        <p14:creationId xmlns:p14="http://schemas.microsoft.com/office/powerpoint/2010/main" val="2373173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13</a:t>
            </a:fld>
            <a:endParaRPr lang="en-US"/>
          </a:p>
        </p:txBody>
      </p:sp>
      <p:sp>
        <p:nvSpPr>
          <p:cNvPr id="5" name="Segnaposto contenuto 4"/>
          <p:cNvSpPr>
            <a:spLocks noGrp="1"/>
          </p:cNvSpPr>
          <p:nvPr>
            <p:ph idx="1"/>
          </p:nvPr>
        </p:nvSpPr>
        <p:spPr/>
        <p:txBody>
          <a:bodyPr/>
          <a:lstStyle/>
          <a:p>
            <a:pPr marL="0" indent="0">
              <a:buNone/>
            </a:pPr>
            <a:r>
              <a:rPr lang="en-US" b="1" dirty="0" smtClean="0"/>
              <a:t>Download SW Example</a:t>
            </a:r>
          </a:p>
          <a:p>
            <a:pPr marL="0" indent="0">
              <a:buNone/>
            </a:pPr>
            <a:r>
              <a:rPr lang="en-US" dirty="0" smtClean="0"/>
              <a:t>The </a:t>
            </a:r>
            <a:r>
              <a:rPr lang="en-US" dirty="0" err="1" smtClean="0"/>
              <a:t>Sw</a:t>
            </a:r>
            <a:r>
              <a:rPr lang="en-US" dirty="0" smtClean="0"/>
              <a:t> of this Hands-on is available under </a:t>
            </a:r>
            <a:r>
              <a:rPr lang="en-US" dirty="0" err="1" smtClean="0"/>
              <a:t>github</a:t>
            </a:r>
            <a:r>
              <a:rPr lang="en-US" dirty="0"/>
              <a:t> </a:t>
            </a:r>
            <a:r>
              <a:rPr lang="en-US" dirty="0" smtClean="0"/>
              <a:t>on the following repository:</a:t>
            </a:r>
          </a:p>
          <a:p>
            <a:pPr marL="0" indent="0" algn="ctr">
              <a:buNone/>
            </a:pPr>
            <a:r>
              <a:rPr lang="en-US" dirty="0" err="1" smtClean="0">
                <a:hlinkClick r:id="rId2"/>
              </a:rPr>
              <a:t>axelelettronica</a:t>
            </a:r>
            <a:r>
              <a:rPr lang="en-US" dirty="0" smtClean="0">
                <a:hlinkClick r:id="rId2"/>
              </a:rPr>
              <a:t>/</a:t>
            </a:r>
            <a:r>
              <a:rPr lang="en-US" dirty="0" err="1" smtClean="0">
                <a:hlinkClick r:id="rId2"/>
              </a:rPr>
              <a:t>ArrowHandsOn</a:t>
            </a:r>
            <a:endParaRPr lang="en-US" dirty="0"/>
          </a:p>
          <a:p>
            <a:pPr marL="0" indent="0">
              <a:buNone/>
            </a:pPr>
            <a:r>
              <a:rPr lang="en-US" dirty="0" smtClean="0"/>
              <a:t>Open the page and download the free example code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049" y="4131994"/>
            <a:ext cx="33909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002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Code explanation</a:t>
            </a:r>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14</a:t>
            </a:fld>
            <a:endParaRPr lang="en-US"/>
          </a:p>
        </p:txBody>
      </p:sp>
    </p:spTree>
    <p:extLst>
      <p:ext uri="{BB962C8B-B14F-4D97-AF65-F5344CB8AC3E}">
        <p14:creationId xmlns:p14="http://schemas.microsoft.com/office/powerpoint/2010/main" val="929096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Code explanation</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15</a:t>
            </a:fld>
            <a:endParaRPr lang="en-US"/>
          </a:p>
        </p:txBody>
      </p:sp>
      <p:sp>
        <p:nvSpPr>
          <p:cNvPr id="5" name="Segnaposto contenuto 4"/>
          <p:cNvSpPr>
            <a:spLocks noGrp="1"/>
          </p:cNvSpPr>
          <p:nvPr>
            <p:ph idx="1"/>
          </p:nvPr>
        </p:nvSpPr>
        <p:spPr/>
        <p:txBody>
          <a:bodyPr/>
          <a:lstStyle/>
          <a:p>
            <a:pPr marL="0" indent="0">
              <a:buNone/>
            </a:pPr>
            <a:r>
              <a:rPr lang="en-US" dirty="0" smtClean="0"/>
              <a:t>This example code shows how to collect all the information from the set of sensors, using the I2C bus.</a:t>
            </a:r>
          </a:p>
          <a:p>
            <a:pPr marL="0" indent="0">
              <a:buNone/>
            </a:pPr>
            <a:r>
              <a:rPr lang="en-US" dirty="0" smtClean="0"/>
              <a:t>How to manage the IO/Extender.</a:t>
            </a:r>
          </a:p>
          <a:p>
            <a:pPr marL="0" indent="0">
              <a:buNone/>
            </a:pPr>
            <a:r>
              <a:rPr lang="en-US" dirty="0" smtClean="0"/>
              <a:t>Read the GPS signal and send messages over the SFX Network using the internal UART.</a:t>
            </a:r>
          </a:p>
          <a:p>
            <a:pPr marL="0" indent="0">
              <a:buNone/>
            </a:pPr>
            <a:r>
              <a:rPr lang="en-US" dirty="0" smtClean="0"/>
              <a:t>The Arduino digital RS232 channel is used as a console with some command for sensors, GPS, SFX</a:t>
            </a:r>
          </a:p>
          <a:p>
            <a:pPr marL="0" indent="0">
              <a:buNone/>
            </a:pPr>
            <a:r>
              <a:rPr lang="en-US" b="1" dirty="0" smtClean="0"/>
              <a:t>It has to be intend as a reference code and not as a final implementation.</a:t>
            </a:r>
          </a:p>
          <a:p>
            <a:pPr marL="0" indent="0">
              <a:buNone/>
            </a:pPr>
            <a:endParaRPr lang="en-US" b="1" dirty="0"/>
          </a:p>
          <a:p>
            <a:pPr marL="0" indent="0">
              <a:buNone/>
            </a:pPr>
            <a:r>
              <a:rPr lang="en-US" dirty="0" smtClean="0"/>
              <a:t>Currently the BLE is out of this example code</a:t>
            </a:r>
            <a:endParaRPr lang="en-US" dirty="0"/>
          </a:p>
        </p:txBody>
      </p:sp>
    </p:spTree>
    <p:extLst>
      <p:ext uri="{BB962C8B-B14F-4D97-AF65-F5344CB8AC3E}">
        <p14:creationId xmlns:p14="http://schemas.microsoft.com/office/powerpoint/2010/main" val="282250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FreeRtos</a:t>
            </a:r>
            <a:endParaRPr lang="en-US" b="1" dirty="0"/>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16</a:t>
            </a:fld>
            <a:endParaRPr lang="en-US"/>
          </a:p>
        </p:txBody>
      </p:sp>
      <p:sp>
        <p:nvSpPr>
          <p:cNvPr id="5" name="Segnaposto contenuto 4"/>
          <p:cNvSpPr>
            <a:spLocks noGrp="1"/>
          </p:cNvSpPr>
          <p:nvPr>
            <p:ph idx="1"/>
          </p:nvPr>
        </p:nvSpPr>
        <p:spPr/>
        <p:txBody>
          <a:bodyPr/>
          <a:lstStyle/>
          <a:p>
            <a:pPr marL="0" indent="0">
              <a:buNone/>
            </a:pPr>
            <a:r>
              <a:rPr lang="en-US" dirty="0" smtClean="0"/>
              <a:t>The example project is based on the </a:t>
            </a:r>
            <a:r>
              <a:rPr lang="en-US" dirty="0" err="1" smtClean="0"/>
              <a:t>FreeRTOS</a:t>
            </a:r>
            <a:r>
              <a:rPr lang="en-US" dirty="0" smtClean="0"/>
              <a:t> OS.</a:t>
            </a:r>
          </a:p>
          <a:p>
            <a:pPr marL="0" indent="0">
              <a:buNone/>
            </a:pPr>
            <a:r>
              <a:rPr lang="en-US" dirty="0" smtClean="0"/>
              <a:t>All the tasks are under the  directory </a:t>
            </a:r>
            <a:r>
              <a:rPr lang="en-US" b="1" dirty="0" err="1" smtClean="0"/>
              <a:t>sme</a:t>
            </a:r>
            <a:r>
              <a:rPr lang="en-US" b="1" dirty="0" smtClean="0"/>
              <a:t>/tasks.</a:t>
            </a:r>
            <a:endParaRPr lang="en-US" dirty="0" smtClean="0"/>
          </a:p>
          <a:p>
            <a:pPr marL="0" indent="0">
              <a:buNone/>
            </a:pPr>
            <a:r>
              <a:rPr lang="en-US" dirty="0" smtClean="0"/>
              <a:t>The most important task is the </a:t>
            </a:r>
            <a:r>
              <a:rPr lang="en-US" i="1" dirty="0" smtClean="0"/>
              <a:t>control</a:t>
            </a:r>
            <a:r>
              <a:rPr lang="en-US" b="1" i="1" dirty="0" smtClean="0"/>
              <a:t> </a:t>
            </a:r>
            <a:r>
              <a:rPr lang="en-US" dirty="0" smtClean="0"/>
              <a:t>task in the file </a:t>
            </a:r>
            <a:r>
              <a:rPr lang="en-US" b="1" dirty="0" err="1" smtClean="0"/>
              <a:t>sme_controller.c</a:t>
            </a:r>
            <a:endParaRPr lang="en-US" dirty="0" smtClean="0"/>
          </a:p>
          <a:p>
            <a:pPr marL="0" indent="0">
              <a:buNone/>
            </a:pPr>
            <a:r>
              <a:rPr lang="en-US" dirty="0" smtClean="0"/>
              <a:t>This is the task that dispatch </a:t>
            </a:r>
            <a:r>
              <a:rPr lang="en-US" dirty="0" smtClean="0"/>
              <a:t>the internal message received by the button interrupt or IO/extended.</a:t>
            </a:r>
          </a:p>
          <a:p>
            <a:pPr marL="0" indent="0">
              <a:buNone/>
            </a:pPr>
            <a:r>
              <a:rPr lang="en-US" dirty="0" smtClean="0"/>
              <a:t>The other tasks ar</a:t>
            </a:r>
            <a:r>
              <a:rPr lang="en-US" dirty="0" smtClean="0"/>
              <a:t>e to manage the RX char coming from the UARTs, one task each for SFX &amp; GPS.</a:t>
            </a:r>
            <a:endParaRPr lang="en-US" dirty="0"/>
          </a:p>
        </p:txBody>
      </p:sp>
    </p:spTree>
    <p:extLst>
      <p:ext uri="{BB962C8B-B14F-4D97-AF65-F5344CB8AC3E}">
        <p14:creationId xmlns:p14="http://schemas.microsoft.com/office/powerpoint/2010/main" val="3733001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Startup</a:t>
            </a:r>
            <a:endParaRPr lang="en-US" b="1" dirty="0"/>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17</a:t>
            </a:fld>
            <a:endParaRPr lang="en-US"/>
          </a:p>
        </p:txBody>
      </p:sp>
      <p:sp>
        <p:nvSpPr>
          <p:cNvPr id="5" name="Segnaposto contenuto 4"/>
          <p:cNvSpPr>
            <a:spLocks noGrp="1"/>
          </p:cNvSpPr>
          <p:nvPr>
            <p:ph idx="1"/>
          </p:nvPr>
        </p:nvSpPr>
        <p:spPr/>
        <p:txBody>
          <a:bodyPr/>
          <a:lstStyle/>
          <a:p>
            <a:pPr marL="0" indent="0">
              <a:buNone/>
            </a:pPr>
            <a:r>
              <a:rPr lang="en-US" dirty="0" smtClean="0"/>
              <a:t>At the startup, after the normal component initialization, the application </a:t>
            </a:r>
          </a:p>
          <a:p>
            <a:pPr marL="0" indent="0">
              <a:buNone/>
            </a:pPr>
            <a:r>
              <a:rPr lang="en-US" dirty="0" smtClean="0"/>
              <a:t>runs on all the sensors to initialize them (where required) or check their presence with a specific message, </a:t>
            </a:r>
            <a:r>
              <a:rPr lang="en-US" i="1" dirty="0" smtClean="0"/>
              <a:t>sme_i2c_mgr_init</a:t>
            </a:r>
            <a:r>
              <a:rPr lang="en-US" dirty="0" smtClean="0"/>
              <a:t> in </a:t>
            </a:r>
            <a:r>
              <a:rPr lang="en-US" b="1" dirty="0" err="1" smtClean="0"/>
              <a:t>sme</a:t>
            </a:r>
            <a:r>
              <a:rPr lang="en-US" b="1" dirty="0" smtClean="0"/>
              <a:t>/model/sme_model_i2c.c</a:t>
            </a:r>
            <a:endParaRPr lang="en-US" dirty="0" smtClean="0"/>
          </a:p>
          <a:p>
            <a:pPr marL="0" indent="0">
              <a:buNone/>
            </a:pPr>
            <a:r>
              <a:rPr lang="en-US" dirty="0" smtClean="0"/>
              <a:t>This procedure marks as ready those component that answer correctly and could be used by the application.</a:t>
            </a:r>
          </a:p>
          <a:p>
            <a:pPr marL="0" indent="0">
              <a:buNone/>
            </a:pPr>
            <a:r>
              <a:rPr lang="en-US" dirty="0" smtClean="0"/>
              <a:t>It also prepare a significant function that is used by the functionalities called </a:t>
            </a:r>
            <a:r>
              <a:rPr lang="en-US" b="1" i="1" dirty="0" smtClean="0"/>
              <a:t>“send all sensor data”</a:t>
            </a:r>
            <a:r>
              <a:rPr lang="en-US" dirty="0" smtClean="0"/>
              <a:t>.</a:t>
            </a:r>
          </a:p>
          <a:p>
            <a:pPr marL="0" indent="0">
              <a:buNone/>
            </a:pPr>
            <a:endParaRPr lang="en-US" dirty="0"/>
          </a:p>
        </p:txBody>
      </p:sp>
    </p:spTree>
    <p:extLst>
      <p:ext uri="{BB962C8B-B14F-4D97-AF65-F5344CB8AC3E}">
        <p14:creationId xmlns:p14="http://schemas.microsoft.com/office/powerpoint/2010/main" val="3733001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r>
              <a:rPr lang="en-US" b="1" dirty="0"/>
              <a:t>Button pressed</a:t>
            </a:r>
            <a:endParaRPr lang="en-US" b="1" dirty="0"/>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18</a:t>
            </a:fld>
            <a:endParaRPr lang="en-US"/>
          </a:p>
        </p:txBody>
      </p:sp>
      <p:sp>
        <p:nvSpPr>
          <p:cNvPr id="5" name="Segnaposto contenuto 4"/>
          <p:cNvSpPr>
            <a:spLocks noGrp="1"/>
          </p:cNvSpPr>
          <p:nvPr>
            <p:ph idx="1"/>
          </p:nvPr>
        </p:nvSpPr>
        <p:spPr/>
        <p:txBody>
          <a:bodyPr/>
          <a:lstStyle/>
          <a:p>
            <a:pPr marL="0" indent="0">
              <a:buNone/>
            </a:pPr>
            <a:r>
              <a:rPr lang="en-US" dirty="0" smtClean="0"/>
              <a:t>The detection of the button pressed is managed on the file </a:t>
            </a:r>
            <a:r>
              <a:rPr lang="en-US" b="1" dirty="0" err="1" smtClean="0"/>
              <a:t>sme</a:t>
            </a:r>
            <a:r>
              <a:rPr lang="en-US" b="1" dirty="0" smtClean="0"/>
              <a:t>/behavior/</a:t>
            </a:r>
            <a:r>
              <a:rPr lang="en-US" b="1" dirty="0" err="1" smtClean="0"/>
              <a:t>sme_button_behavior.c</a:t>
            </a:r>
            <a:r>
              <a:rPr lang="en-US" dirty="0" smtClean="0"/>
              <a:t> by: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function run under the controller task execution.</a:t>
            </a:r>
          </a:p>
          <a:p>
            <a:pPr marL="0" indent="0">
              <a:buNone/>
            </a:pPr>
            <a:r>
              <a:rPr lang="en-US" dirty="0" smtClean="0"/>
              <a:t>This because at the interrupt detection a message is sent to that task and release immediately the ISR.</a:t>
            </a:r>
            <a:endParaRPr lang="en-US" dirty="0"/>
          </a:p>
          <a:p>
            <a:pPr marL="0" indent="0">
              <a:buNone/>
            </a:pPr>
            <a:r>
              <a:rPr lang="en-US" dirty="0" smtClean="0"/>
              <a:t>It is possible to change the behavior of the button changing the call from there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8888038"/>
              </p:ext>
            </p:extLst>
          </p:nvPr>
        </p:nvGraphicFramePr>
        <p:xfrm>
          <a:off x="1262743" y="2481942"/>
          <a:ext cx="6096000" cy="1107440"/>
        </p:xfrm>
        <a:graphic>
          <a:graphicData uri="http://schemas.openxmlformats.org/drawingml/2006/table">
            <a:tbl>
              <a:tblPr firstRow="1" bandRow="1">
                <a:tableStyleId>{5C22544A-7EE6-4342-B048-85BDC9FD1C3A}</a:tableStyleId>
              </a:tblPr>
              <a:tblGrid>
                <a:gridCol w="3048000"/>
                <a:gridCol w="3048000"/>
              </a:tblGrid>
              <a:tr h="294838">
                <a:tc>
                  <a:txBody>
                    <a:bodyPr/>
                    <a:lstStyle/>
                    <a:p>
                      <a:pPr algn="ctr"/>
                      <a:r>
                        <a:rPr lang="en-US" dirty="0" smtClean="0"/>
                        <a:t>Function</a:t>
                      </a:r>
                      <a:endParaRPr lang="en-US" dirty="0"/>
                    </a:p>
                  </a:txBody>
                  <a:tcPr/>
                </a:tc>
                <a:tc>
                  <a:txBody>
                    <a:bodyPr/>
                    <a:lstStyle/>
                    <a:p>
                      <a:pPr algn="ctr"/>
                      <a:r>
                        <a:rPr lang="en-US" dirty="0" smtClean="0"/>
                        <a:t>Button</a:t>
                      </a: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button1Execution</a:t>
                      </a:r>
                    </a:p>
                  </a:txBody>
                  <a:tcPr/>
                </a:tc>
                <a:tc>
                  <a:txBody>
                    <a:bodyPr/>
                    <a:lstStyle/>
                    <a:p>
                      <a:pPr algn="ctr"/>
                      <a:r>
                        <a:rPr lang="en-US" dirty="0" smtClean="0"/>
                        <a:t>First</a:t>
                      </a: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button2Execution</a:t>
                      </a:r>
                    </a:p>
                  </a:txBody>
                  <a:tcPr/>
                </a:tc>
                <a:tc>
                  <a:txBody>
                    <a:bodyPr/>
                    <a:lstStyle/>
                    <a:p>
                      <a:pPr algn="ctr"/>
                      <a:r>
                        <a:rPr lang="en-US" dirty="0" smtClean="0"/>
                        <a:t>Second</a:t>
                      </a:r>
                      <a:endParaRPr lang="en-US" dirty="0"/>
                    </a:p>
                  </a:txBody>
                  <a:tcPr/>
                </a:tc>
              </a:tr>
            </a:tbl>
          </a:graphicData>
        </a:graphic>
      </p:graphicFrame>
    </p:spTree>
    <p:extLst>
      <p:ext uri="{BB962C8B-B14F-4D97-AF65-F5344CB8AC3E}">
        <p14:creationId xmlns:p14="http://schemas.microsoft.com/office/powerpoint/2010/main" val="3733001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Atmel Studio </a:t>
            </a:r>
            <a:r>
              <a:rPr lang="en-US" b="1" dirty="0" smtClean="0"/>
              <a:t>6</a:t>
            </a:r>
            <a:endParaRPr lang="en-US" b="1" dirty="0"/>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19</a:t>
            </a:fld>
            <a:endParaRPr lang="en-US"/>
          </a:p>
        </p:txBody>
      </p:sp>
    </p:spTree>
    <p:extLst>
      <p:ext uri="{BB962C8B-B14F-4D97-AF65-F5344CB8AC3E}">
        <p14:creationId xmlns:p14="http://schemas.microsoft.com/office/powerpoint/2010/main" val="929096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Prerequisite</a:t>
            </a:r>
            <a:endParaRPr lang="en-US" dirty="0"/>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Atmel Studio 6 Project </a:t>
            </a:r>
            <a:r>
              <a:rPr lang="en-US" b="1" dirty="0"/>
              <a:t>open</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20</a:t>
            </a:fld>
            <a:endParaRPr lang="en-US"/>
          </a:p>
        </p:txBody>
      </p:sp>
      <p:sp>
        <p:nvSpPr>
          <p:cNvPr id="5" name="Segnaposto contenuto 4"/>
          <p:cNvSpPr>
            <a:spLocks noGrp="1"/>
          </p:cNvSpPr>
          <p:nvPr>
            <p:ph idx="1"/>
          </p:nvPr>
        </p:nvSpPr>
        <p:spPr/>
        <p:txBody>
          <a:bodyPr/>
          <a:lstStyle/>
          <a:p>
            <a:pPr marL="0" indent="0">
              <a:buNone/>
            </a:pPr>
            <a:r>
              <a:rPr lang="en-US" dirty="0"/>
              <a:t>Run Atmel Studio6 application on your PC (if it will require to download the new Framework, skip that part for this example).</a:t>
            </a:r>
          </a:p>
          <a:p>
            <a:pPr marL="0" indent="0">
              <a:buNone/>
            </a:pPr>
            <a:r>
              <a:rPr lang="en-US" dirty="0"/>
              <a:t>After the splash screen it will be show the “</a:t>
            </a:r>
            <a:r>
              <a:rPr lang="en-US" b="1" dirty="0"/>
              <a:t>Start Page</a:t>
            </a:r>
            <a:r>
              <a:rPr lang="en-US" dirty="0"/>
              <a:t>” of the IDE.</a:t>
            </a:r>
            <a:br>
              <a:rPr lang="en-US" dirty="0"/>
            </a:br>
            <a:r>
              <a:rPr lang="en-US" dirty="0"/>
              <a:t>Select “</a:t>
            </a:r>
            <a:r>
              <a:rPr lang="en-US" b="1" dirty="0"/>
              <a:t>Open Project…</a:t>
            </a:r>
            <a:r>
              <a:rPr lang="en-US" dirty="0"/>
              <a:t>”</a:t>
            </a:r>
            <a:r>
              <a:rPr lang="en-US" b="1" dirty="0"/>
              <a:t> </a:t>
            </a:r>
            <a:r>
              <a:rPr lang="en-US" dirty="0"/>
              <a:t>and</a:t>
            </a:r>
            <a:r>
              <a:rPr lang="en-US" b="1" dirty="0"/>
              <a:t> </a:t>
            </a:r>
            <a:r>
              <a:rPr lang="en-US" dirty="0"/>
              <a:t>goes to the directory on where did you unzip the example (do nothing if you choose the Atmel Studio6 default directory</a:t>
            </a:r>
            <a:r>
              <a:rPr lang="en-US" dirty="0" smtClean="0"/>
              <a: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Select the file “</a:t>
            </a:r>
            <a:r>
              <a:rPr lang="en-US" b="1" dirty="0" err="1"/>
              <a:t>HarrowHandsOn</a:t>
            </a:r>
            <a:r>
              <a:rPr lang="en-US" dirty="0"/>
              <a:t> … </a:t>
            </a:r>
            <a:r>
              <a:rPr lang="en-US" b="1" dirty="0"/>
              <a:t>Solution File</a:t>
            </a:r>
            <a:r>
              <a:rPr lang="en-US" dirty="0"/>
              <a:t>” (the one with the Studio6 Icon)</a:t>
            </a:r>
          </a:p>
          <a:p>
            <a:pPr marL="0" indent="0">
              <a:buNone/>
            </a:pPr>
            <a:endParaRPr lang="en-US" dirty="0"/>
          </a:p>
        </p:txBody>
      </p:sp>
      <p:pic>
        <p:nvPicPr>
          <p:cNvPr id="6" name="Picture 5"/>
          <p:cNvPicPr/>
          <p:nvPr/>
        </p:nvPicPr>
        <p:blipFill>
          <a:blip r:embed="rId2"/>
          <a:stretch>
            <a:fillRect/>
          </a:stretch>
        </p:blipFill>
        <p:spPr>
          <a:xfrm>
            <a:off x="2182984" y="3524175"/>
            <a:ext cx="4279265" cy="1329690"/>
          </a:xfrm>
          <a:prstGeom prst="rect">
            <a:avLst/>
          </a:prstGeom>
        </p:spPr>
      </p:pic>
    </p:spTree>
    <p:extLst>
      <p:ext uri="{BB962C8B-B14F-4D97-AF65-F5344CB8AC3E}">
        <p14:creationId xmlns:p14="http://schemas.microsoft.com/office/powerpoint/2010/main" val="2822500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Atmel Studio 6 Project </a:t>
            </a:r>
            <a:r>
              <a:rPr lang="en-US" b="1" dirty="0"/>
              <a:t>open</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21</a:t>
            </a:fld>
            <a:endParaRPr lang="en-US"/>
          </a:p>
        </p:txBody>
      </p:sp>
      <p:sp>
        <p:nvSpPr>
          <p:cNvPr id="5" name="Segnaposto contenuto 4"/>
          <p:cNvSpPr>
            <a:spLocks noGrp="1"/>
          </p:cNvSpPr>
          <p:nvPr>
            <p:ph idx="1"/>
          </p:nvPr>
        </p:nvSpPr>
        <p:spPr/>
        <p:txBody>
          <a:bodyPr/>
          <a:lstStyle/>
          <a:p>
            <a:pPr marL="0" indent="0">
              <a:buNone/>
            </a:pPr>
            <a:r>
              <a:rPr lang="en-US" dirty="0" smtClean="0"/>
              <a:t>Finally </a:t>
            </a:r>
            <a:r>
              <a:rPr lang="en-US" dirty="0"/>
              <a:t>you have the </a:t>
            </a:r>
            <a:r>
              <a:rPr lang="en-US" dirty="0" err="1"/>
              <a:t>Sw</a:t>
            </a:r>
            <a:r>
              <a:rPr lang="en-US" dirty="0"/>
              <a:t> ready for changes or debugging.</a:t>
            </a:r>
          </a:p>
          <a:p>
            <a:pPr marL="0" indent="0">
              <a:buNone/>
            </a:pPr>
            <a:r>
              <a:rPr lang="en-US" dirty="0"/>
              <a:t>The IDE is divided in many frames in different position; the most important are the right and the left one, on which are visible the source frames and the project frame.</a:t>
            </a:r>
          </a:p>
          <a:p>
            <a:pPr marL="0" indent="0">
              <a:buNone/>
            </a:pPr>
            <a:endParaRPr lang="en-US" dirty="0"/>
          </a:p>
        </p:txBody>
      </p:sp>
      <p:pic>
        <p:nvPicPr>
          <p:cNvPr id="7" name="Picture 6"/>
          <p:cNvPicPr/>
          <p:nvPr/>
        </p:nvPicPr>
        <p:blipFill>
          <a:blip r:embed="rId2"/>
          <a:stretch>
            <a:fillRect/>
          </a:stretch>
        </p:blipFill>
        <p:spPr>
          <a:xfrm>
            <a:off x="1944758" y="3227704"/>
            <a:ext cx="5014182" cy="2721833"/>
          </a:xfrm>
          <a:prstGeom prst="rect">
            <a:avLst/>
          </a:prstGeom>
        </p:spPr>
      </p:pic>
    </p:spTree>
    <p:extLst>
      <p:ext uri="{BB962C8B-B14F-4D97-AF65-F5344CB8AC3E}">
        <p14:creationId xmlns:p14="http://schemas.microsoft.com/office/powerpoint/2010/main" val="3615400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Atmel Studio 6 Project Compiling</a:t>
            </a:r>
            <a:endParaRPr lang="en-US" b="1" dirty="0"/>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22</a:t>
            </a:fld>
            <a:endParaRPr lang="en-US"/>
          </a:p>
        </p:txBody>
      </p:sp>
      <p:sp>
        <p:nvSpPr>
          <p:cNvPr id="5" name="Segnaposto contenuto 4"/>
          <p:cNvSpPr>
            <a:spLocks noGrp="1"/>
          </p:cNvSpPr>
          <p:nvPr>
            <p:ph idx="1"/>
          </p:nvPr>
        </p:nvSpPr>
        <p:spPr/>
        <p:txBody>
          <a:bodyPr/>
          <a:lstStyle/>
          <a:p>
            <a:pPr marL="0" indent="0">
              <a:buNone/>
            </a:pPr>
            <a:r>
              <a:rPr lang="en-US" dirty="0"/>
              <a:t>To compile the SW, before download it on the ASME, there are two ways:</a:t>
            </a:r>
            <a:br>
              <a:rPr lang="en-US" dirty="0"/>
            </a:br>
            <a:r>
              <a:rPr lang="en-US" dirty="0"/>
              <a:t>1)  Build Solution</a:t>
            </a:r>
            <a:br>
              <a:rPr lang="en-US" dirty="0"/>
            </a:br>
            <a:r>
              <a:rPr lang="en-US" dirty="0"/>
              <a:t>2) build project</a:t>
            </a:r>
            <a:br>
              <a:rPr lang="en-US" dirty="0"/>
            </a:br>
            <a:r>
              <a:rPr lang="en-US" dirty="0"/>
              <a:t>For this examples both are identical, just use build project which is more correct.</a:t>
            </a:r>
            <a:br>
              <a:rPr lang="en-US" dirty="0"/>
            </a:br>
            <a:r>
              <a:rPr lang="en-US" dirty="0"/>
              <a:t>Build solution is for those complex projects that require to be split in more small projects.</a:t>
            </a:r>
            <a:br>
              <a:rPr lang="en-US" dirty="0"/>
            </a:br>
            <a:r>
              <a:rPr lang="en-US" dirty="0" smtClean="0"/>
              <a:t>Any </a:t>
            </a:r>
            <a:r>
              <a:rPr lang="en-US" dirty="0"/>
              <a:t>Blocking Errors or simple Warning will be listed on the bottom frame.</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053" y="1924730"/>
            <a:ext cx="1009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3"/>
          <a:stretch>
            <a:fillRect/>
          </a:stretch>
        </p:blipFill>
        <p:spPr>
          <a:xfrm>
            <a:off x="2577259" y="4245928"/>
            <a:ext cx="3538220" cy="1880235"/>
          </a:xfrm>
          <a:prstGeom prst="rect">
            <a:avLst/>
          </a:prstGeom>
        </p:spPr>
      </p:pic>
    </p:spTree>
    <p:extLst>
      <p:ext uri="{BB962C8B-B14F-4D97-AF65-F5344CB8AC3E}">
        <p14:creationId xmlns:p14="http://schemas.microsoft.com/office/powerpoint/2010/main" val="192738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Atmel Studio 6 Debugging session</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23</a:t>
            </a:fld>
            <a:endParaRPr lang="en-US"/>
          </a:p>
        </p:txBody>
      </p:sp>
      <p:sp>
        <p:nvSpPr>
          <p:cNvPr id="5" name="Segnaposto contenuto 4"/>
          <p:cNvSpPr>
            <a:spLocks noGrp="1"/>
          </p:cNvSpPr>
          <p:nvPr>
            <p:ph idx="1"/>
          </p:nvPr>
        </p:nvSpPr>
        <p:spPr/>
        <p:txBody>
          <a:bodyPr/>
          <a:lstStyle/>
          <a:p>
            <a:pPr marL="0" indent="0">
              <a:buNone/>
            </a:pPr>
            <a:r>
              <a:rPr lang="en-US" b="1" dirty="0" err="1"/>
              <a:t>Hw</a:t>
            </a:r>
            <a:r>
              <a:rPr lang="en-US" b="1" dirty="0"/>
              <a:t> connection</a:t>
            </a:r>
          </a:p>
          <a:p>
            <a:pPr marL="0" indent="0">
              <a:buNone/>
            </a:pPr>
            <a:r>
              <a:rPr lang="en-US" b="1" dirty="0"/>
              <a:t>ATTENTION !!!!!!!</a:t>
            </a:r>
            <a:r>
              <a:rPr lang="en-US" dirty="0"/>
              <a:t> the SWD has a not polarized connector, this means that it could be possible  to insert the cable on the wrong side. The red wire shall be connected to pin1 </a:t>
            </a: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44149" y="3428999"/>
            <a:ext cx="2980690" cy="2242185"/>
          </a:xfrm>
          <a:prstGeom prst="rect">
            <a:avLst/>
          </a:prstGeom>
          <a:noFill/>
          <a:ln>
            <a:noFill/>
          </a:ln>
        </p:spPr>
      </p:pic>
    </p:spTree>
    <p:extLst>
      <p:ext uri="{BB962C8B-B14F-4D97-AF65-F5344CB8AC3E}">
        <p14:creationId xmlns:p14="http://schemas.microsoft.com/office/powerpoint/2010/main" val="313157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Atmel Studio 6 Debugging session</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24</a:t>
            </a:fld>
            <a:endParaRPr lang="en-US"/>
          </a:p>
        </p:txBody>
      </p:sp>
      <p:sp>
        <p:nvSpPr>
          <p:cNvPr id="5" name="Segnaposto contenuto 4"/>
          <p:cNvSpPr>
            <a:spLocks noGrp="1"/>
          </p:cNvSpPr>
          <p:nvPr>
            <p:ph idx="1"/>
          </p:nvPr>
        </p:nvSpPr>
        <p:spPr/>
        <p:txBody>
          <a:bodyPr/>
          <a:lstStyle/>
          <a:p>
            <a:pPr marL="0" indent="0">
              <a:buNone/>
            </a:pPr>
            <a:r>
              <a:rPr lang="en-US" b="1" dirty="0" err="1" smtClean="0"/>
              <a:t>Sw</a:t>
            </a:r>
            <a:r>
              <a:rPr lang="en-US" b="1" dirty="0" smtClean="0"/>
              <a:t> connection</a:t>
            </a:r>
          </a:p>
          <a:p>
            <a:r>
              <a:rPr lang="en-US" dirty="0" err="1"/>
              <a:t>Premere</a:t>
            </a:r>
            <a:r>
              <a:rPr lang="en-US" dirty="0"/>
              <a:t> </a:t>
            </a:r>
            <a:r>
              <a:rPr lang="en-US" dirty="0" err="1"/>
              <a:t>il</a:t>
            </a:r>
            <a:r>
              <a:rPr lang="en-US" dirty="0"/>
              <a:t> </a:t>
            </a:r>
            <a:r>
              <a:rPr lang="en-US" dirty="0" err="1"/>
              <a:t>bottone</a:t>
            </a:r>
            <a:r>
              <a:rPr lang="en-US" dirty="0"/>
              <a:t> del play.</a:t>
            </a:r>
          </a:p>
          <a:p>
            <a:r>
              <a:rPr lang="en-US" dirty="0"/>
              <a:t>Il Sistema </a:t>
            </a:r>
            <a:r>
              <a:rPr lang="en-US" dirty="0" err="1"/>
              <a:t>fara</a:t>
            </a:r>
            <a:r>
              <a:rPr lang="en-US" dirty="0"/>
              <a:t> </a:t>
            </a:r>
            <a:r>
              <a:rPr lang="en-US" dirty="0" err="1"/>
              <a:t>apparire</a:t>
            </a:r>
            <a:r>
              <a:rPr lang="en-US" dirty="0"/>
              <a:t> la </a:t>
            </a:r>
            <a:r>
              <a:rPr lang="en-US" dirty="0" err="1"/>
              <a:t>pagina</a:t>
            </a:r>
            <a:r>
              <a:rPr lang="en-US" dirty="0"/>
              <a:t> del </a:t>
            </a:r>
            <a:r>
              <a:rPr lang="en-US" dirty="0" err="1"/>
              <a:t>progetto</a:t>
            </a:r>
            <a:r>
              <a:rPr lang="en-US" dirty="0"/>
              <a:t> </a:t>
            </a:r>
            <a:r>
              <a:rPr lang="en-US" dirty="0" err="1"/>
              <a:t>chiedendo</a:t>
            </a:r>
            <a:r>
              <a:rPr lang="en-US" dirty="0"/>
              <a:t> </a:t>
            </a:r>
            <a:r>
              <a:rPr lang="en-US" dirty="0" err="1"/>
              <a:t>che</a:t>
            </a:r>
            <a:r>
              <a:rPr lang="en-US" dirty="0"/>
              <a:t> </a:t>
            </a:r>
            <a:r>
              <a:rPr lang="en-US" dirty="0" err="1"/>
              <a:t>tipo</a:t>
            </a:r>
            <a:r>
              <a:rPr lang="en-US" dirty="0"/>
              <a:t> di debugger </a:t>
            </a:r>
            <a:r>
              <a:rPr lang="en-US" dirty="0" err="1"/>
              <a:t>si</a:t>
            </a:r>
            <a:r>
              <a:rPr lang="en-US" dirty="0"/>
              <a:t> </a:t>
            </a:r>
            <a:r>
              <a:rPr lang="en-US" dirty="0" err="1"/>
              <a:t>vuole</a:t>
            </a:r>
            <a:r>
              <a:rPr lang="en-US" dirty="0"/>
              <a:t> </a:t>
            </a:r>
            <a:r>
              <a:rPr lang="en-US" dirty="0" err="1"/>
              <a:t>utilizzare</a:t>
            </a:r>
            <a:r>
              <a:rPr lang="en-US" dirty="0"/>
              <a:t>.</a:t>
            </a:r>
          </a:p>
          <a:p>
            <a:r>
              <a:rPr lang="en-US" dirty="0" err="1"/>
              <a:t>Selezionare</a:t>
            </a:r>
            <a:r>
              <a:rPr lang="en-US" dirty="0"/>
              <a:t> </a:t>
            </a:r>
            <a:r>
              <a:rPr lang="en-US" dirty="0" err="1"/>
              <a:t>il</a:t>
            </a:r>
            <a:r>
              <a:rPr lang="en-US" dirty="0"/>
              <a:t> </a:t>
            </a:r>
            <a:r>
              <a:rPr lang="en-US" dirty="0" err="1"/>
              <a:t>proprio</a:t>
            </a:r>
            <a:r>
              <a:rPr lang="en-US" dirty="0"/>
              <a:t> HW (SAM-ICE or Atmel-ICE), solo la prima </a:t>
            </a:r>
            <a:r>
              <a:rPr lang="en-US" dirty="0" err="1"/>
              <a:t>potrebbe</a:t>
            </a:r>
            <a:r>
              <a:rPr lang="en-US" dirty="0"/>
              <a:t> </a:t>
            </a:r>
            <a:r>
              <a:rPr lang="en-US" dirty="0" err="1"/>
              <a:t>essere</a:t>
            </a:r>
            <a:r>
              <a:rPr lang="en-US" dirty="0"/>
              <a:t> </a:t>
            </a:r>
            <a:r>
              <a:rPr lang="en-US" dirty="0" err="1"/>
              <a:t>che</a:t>
            </a:r>
            <a:r>
              <a:rPr lang="en-US" dirty="0"/>
              <a:t> </a:t>
            </a:r>
            <a:r>
              <a:rPr lang="en-US" dirty="0" err="1"/>
              <a:t>verra</a:t>
            </a:r>
            <a:r>
              <a:rPr lang="en-US" dirty="0"/>
              <a:t>’ </a:t>
            </a:r>
            <a:r>
              <a:rPr lang="en-US" dirty="0" err="1"/>
              <a:t>chiesto</a:t>
            </a:r>
            <a:r>
              <a:rPr lang="en-US" dirty="0"/>
              <a:t> </a:t>
            </a:r>
            <a:r>
              <a:rPr lang="en-US" dirty="0" err="1"/>
              <a:t>il</a:t>
            </a:r>
            <a:r>
              <a:rPr lang="en-US" dirty="0"/>
              <a:t> download del </a:t>
            </a:r>
            <a:r>
              <a:rPr lang="en-US" dirty="0" err="1"/>
              <a:t>nuovo</a:t>
            </a:r>
            <a:r>
              <a:rPr lang="en-US" dirty="0"/>
              <a:t> FW, dare </a:t>
            </a:r>
            <a:r>
              <a:rPr lang="en-US" dirty="0" err="1"/>
              <a:t>il</a:t>
            </a:r>
            <a:r>
              <a:rPr lang="en-US" dirty="0"/>
              <a:t> </a:t>
            </a:r>
            <a:r>
              <a:rPr lang="en-US" dirty="0" err="1"/>
              <a:t>consenso</a:t>
            </a:r>
            <a:r>
              <a:rPr lang="en-US" dirty="0"/>
              <a:t> </a:t>
            </a:r>
            <a:r>
              <a:rPr lang="en-US" dirty="0" err="1"/>
              <a:t>ed</a:t>
            </a:r>
            <a:r>
              <a:rPr lang="en-US" dirty="0"/>
              <a:t> </a:t>
            </a:r>
            <a:r>
              <a:rPr lang="en-US" dirty="0" err="1"/>
              <a:t>aspettare</a:t>
            </a:r>
            <a:r>
              <a:rPr lang="en-US" dirty="0"/>
              <a:t> la fine del download.</a:t>
            </a:r>
          </a:p>
          <a:p>
            <a:pPr marL="0" indent="0">
              <a:buNone/>
            </a:pPr>
            <a:endParaRPr lang="en-US" b="1" dirty="0"/>
          </a:p>
        </p:txBody>
      </p:sp>
    </p:spTree>
    <p:extLst>
      <p:ext uri="{BB962C8B-B14F-4D97-AF65-F5344CB8AC3E}">
        <p14:creationId xmlns:p14="http://schemas.microsoft.com/office/powerpoint/2010/main" val="698914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smtClean="0"/>
              <a:t>ASME &amp; Arduino</a:t>
            </a:r>
            <a:endParaRPr lang="en-US" dirty="0"/>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25</a:t>
            </a:fld>
            <a:endParaRPr lang="en-US"/>
          </a:p>
        </p:txBody>
      </p:sp>
    </p:spTree>
    <p:extLst>
      <p:ext uri="{BB962C8B-B14F-4D97-AF65-F5344CB8AC3E}">
        <p14:creationId xmlns:p14="http://schemas.microsoft.com/office/powerpoint/2010/main" val="929096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Prepare ASME to work with Arduino IDE</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26</a:t>
            </a:fld>
            <a:endParaRPr lang="en-US"/>
          </a:p>
        </p:txBody>
      </p:sp>
      <p:sp>
        <p:nvSpPr>
          <p:cNvPr id="5" name="Segnaposto contenuto 4"/>
          <p:cNvSpPr>
            <a:spLocks noGrp="1"/>
          </p:cNvSpPr>
          <p:nvPr>
            <p:ph idx="1"/>
          </p:nvPr>
        </p:nvSpPr>
        <p:spPr/>
        <p:txBody>
          <a:bodyPr/>
          <a:lstStyle/>
          <a:p>
            <a:pPr marL="0" indent="0">
              <a:buNone/>
            </a:pPr>
            <a:r>
              <a:rPr lang="en-US" dirty="0"/>
              <a:t>It is possible to use the ASME in Arduino mode, in this case it will be programmed in the identical way like all the others Arduino units, no Atmel Studio6 is required, instead, the new Arduino is needed.</a:t>
            </a:r>
          </a:p>
          <a:p>
            <a:pPr marL="0" indent="0">
              <a:buNone/>
            </a:pPr>
            <a:r>
              <a:rPr lang="en-US" dirty="0"/>
              <a:t>Prerequisite is to have the Arduino Ide </a:t>
            </a:r>
            <a:r>
              <a:rPr lang="en-US" dirty="0" err="1"/>
              <a:t>Ide</a:t>
            </a:r>
            <a:r>
              <a:rPr lang="en-US" dirty="0"/>
              <a:t> (</a:t>
            </a:r>
            <a:r>
              <a:rPr lang="en-US" dirty="0" err="1"/>
              <a:t>Ver</a:t>
            </a:r>
            <a:r>
              <a:rPr lang="en-US" dirty="0"/>
              <a:t> 1.6.5 or newer) and the </a:t>
            </a:r>
            <a:r>
              <a:rPr lang="en-US" dirty="0" err="1"/>
              <a:t>SmartEverything</a:t>
            </a:r>
            <a:r>
              <a:rPr lang="en-US" dirty="0"/>
              <a:t> core already installed and the ASME user guide well describe how to do.</a:t>
            </a:r>
          </a:p>
          <a:p>
            <a:pPr marL="0" indent="0">
              <a:buNone/>
            </a:pPr>
            <a:r>
              <a:rPr lang="en-US" dirty="0"/>
              <a:t>It is no part of this Hands On going deeper in detail of the Arduino </a:t>
            </a:r>
            <a:r>
              <a:rPr lang="en-US" dirty="0" smtClean="0"/>
              <a:t>IDE, this is available on the </a:t>
            </a:r>
            <a:r>
              <a:rPr lang="en-US" dirty="0" err="1" smtClean="0"/>
              <a:t>UserGuide</a:t>
            </a:r>
            <a:r>
              <a:rPr lang="en-US" dirty="0" smtClean="0"/>
              <a:t> downloadable from the web-side of the ASME</a:t>
            </a:r>
            <a:endParaRPr lang="en-US" dirty="0"/>
          </a:p>
        </p:txBody>
      </p:sp>
    </p:spTree>
    <p:extLst>
      <p:ext uri="{BB962C8B-B14F-4D97-AF65-F5344CB8AC3E}">
        <p14:creationId xmlns:p14="http://schemas.microsoft.com/office/powerpoint/2010/main" val="282250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References</a:t>
            </a:r>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27</a:t>
            </a:fld>
            <a:endParaRPr lang="en-US"/>
          </a:p>
        </p:txBody>
      </p:sp>
    </p:spTree>
    <p:extLst>
      <p:ext uri="{BB962C8B-B14F-4D97-AF65-F5344CB8AC3E}">
        <p14:creationId xmlns:p14="http://schemas.microsoft.com/office/powerpoint/2010/main" val="3534967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References</a:t>
            </a: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28</a:t>
            </a:fld>
            <a:endParaRPr lang="en-US"/>
          </a:p>
        </p:txBody>
      </p:sp>
      <p:sp>
        <p:nvSpPr>
          <p:cNvPr id="5" name="Segnaposto contenuto 4"/>
          <p:cNvSpPr>
            <a:spLocks noGrp="1"/>
          </p:cNvSpPr>
          <p:nvPr>
            <p:ph idx="1"/>
          </p:nvPr>
        </p:nvSpPr>
        <p:spPr/>
        <p:txBody>
          <a:bodyPr/>
          <a:lstStyle/>
          <a:p>
            <a:r>
              <a:rPr lang="en-US" dirty="0" err="1"/>
              <a:t>Asme</a:t>
            </a:r>
            <a:r>
              <a:rPr lang="en-US" dirty="0"/>
              <a:t> Web Site </a:t>
            </a:r>
            <a:br>
              <a:rPr lang="en-US" dirty="0"/>
            </a:br>
            <a:r>
              <a:rPr lang="en-US" dirty="0"/>
              <a:t>(</a:t>
            </a:r>
            <a:r>
              <a:rPr lang="en-US" u="sng" dirty="0">
                <a:hlinkClick r:id="rId2"/>
              </a:rPr>
              <a:t>http://www.smarteverything.it/</a:t>
            </a:r>
            <a:r>
              <a:rPr lang="en-US" dirty="0"/>
              <a:t>)</a:t>
            </a:r>
          </a:p>
          <a:p>
            <a:r>
              <a:rPr lang="en-US" dirty="0" err="1"/>
              <a:t>Asme</a:t>
            </a:r>
            <a:r>
              <a:rPr lang="en-US" dirty="0"/>
              <a:t> User Guide v. 1.0</a:t>
            </a:r>
            <a:br>
              <a:rPr lang="en-US" dirty="0"/>
            </a:br>
            <a:r>
              <a:rPr lang="en-US" dirty="0"/>
              <a:t>(</a:t>
            </a:r>
            <a:r>
              <a:rPr lang="en-US" u="sng" dirty="0">
                <a:hlinkClick r:id="rId3"/>
              </a:rPr>
              <a:t>http://www.smarteverything.it/?smd_process_download=1&amp;download_id=1798</a:t>
            </a:r>
            <a:r>
              <a:rPr lang="en-US" dirty="0"/>
              <a:t>)</a:t>
            </a:r>
            <a:endParaRPr lang="en-US" b="1" dirty="0"/>
          </a:p>
          <a:p>
            <a:r>
              <a:rPr lang="en-US" dirty="0"/>
              <a:t>Atmel Studio6</a:t>
            </a:r>
            <a:br>
              <a:rPr lang="en-US" dirty="0"/>
            </a:br>
            <a:r>
              <a:rPr lang="en-US" dirty="0"/>
              <a:t>(</a:t>
            </a:r>
            <a:r>
              <a:rPr lang="en-US" u="sng" dirty="0">
                <a:hlinkClick r:id="rId4"/>
              </a:rPr>
              <a:t>http://www.atmel.com/microsite/atmel_studio6/</a:t>
            </a:r>
            <a:r>
              <a:rPr lang="en-US" dirty="0"/>
              <a:t>)</a:t>
            </a:r>
          </a:p>
          <a:p>
            <a:r>
              <a:rPr lang="en-US" dirty="0"/>
              <a:t>Arduino Home Page</a:t>
            </a:r>
            <a:br>
              <a:rPr lang="en-US" dirty="0"/>
            </a:br>
            <a:r>
              <a:rPr lang="en-US" dirty="0"/>
              <a:t>(</a:t>
            </a:r>
            <a:r>
              <a:rPr lang="en-US" u="sng" dirty="0">
                <a:hlinkClick r:id="rId5"/>
              </a:rPr>
              <a:t>https://www.arduino.cc/</a:t>
            </a:r>
            <a:r>
              <a:rPr lang="en-US" dirty="0"/>
              <a:t>)</a:t>
            </a:r>
          </a:p>
        </p:txBody>
      </p:sp>
    </p:spTree>
    <p:extLst>
      <p:ext uri="{BB962C8B-B14F-4D97-AF65-F5344CB8AC3E}">
        <p14:creationId xmlns:p14="http://schemas.microsoft.com/office/powerpoint/2010/main" val="876459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it-IT" dirty="0" smtClean="0">
                <a:solidFill>
                  <a:schemeClr val="bg1"/>
                </a:solidFill>
                <a:latin typeface="Arial" panose="020B0604020202020204" pitchFamily="34" charset="0"/>
                <a:cs typeface="Arial" panose="020B0604020202020204" pitchFamily="34" charset="0"/>
              </a:rPr>
              <a:t>Q&amp;A</a:t>
            </a:r>
            <a:endParaRPr lang="en-US" dirty="0"/>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29</a:t>
            </a:fld>
            <a:endParaRPr lang="en-US"/>
          </a:p>
        </p:txBody>
      </p:sp>
    </p:spTree>
    <p:extLst>
      <p:ext uri="{BB962C8B-B14F-4D97-AF65-F5344CB8AC3E}">
        <p14:creationId xmlns:p14="http://schemas.microsoft.com/office/powerpoint/2010/main" val="303311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Prerequisite</a:t>
            </a: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3</a:t>
            </a:fld>
            <a:endParaRPr lang="en-US"/>
          </a:p>
        </p:txBody>
      </p:sp>
      <p:sp>
        <p:nvSpPr>
          <p:cNvPr id="5" name="Segnaposto contenuto 4"/>
          <p:cNvSpPr>
            <a:spLocks noGrp="1"/>
          </p:cNvSpPr>
          <p:nvPr>
            <p:ph idx="1"/>
          </p:nvPr>
        </p:nvSpPr>
        <p:spPr/>
        <p:txBody>
          <a:bodyPr/>
          <a:lstStyle/>
          <a:p>
            <a:pPr marL="0" indent="0">
              <a:buNone/>
            </a:pPr>
            <a:r>
              <a:rPr lang="en-US" dirty="0"/>
              <a:t>Only 2 prerequisites are necessary to operate with the ASME Unit, the first one is the </a:t>
            </a:r>
            <a:r>
              <a:rPr lang="en-US" dirty="0" err="1"/>
              <a:t>Hw</a:t>
            </a:r>
            <a:r>
              <a:rPr lang="en-US" dirty="0"/>
              <a:t> Tool that will be connected to the ASME trough the Serial Wire Debug (SWD) Port; the second is the </a:t>
            </a:r>
            <a:r>
              <a:rPr lang="en-US" dirty="0" err="1"/>
              <a:t>Sw</a:t>
            </a:r>
            <a:r>
              <a:rPr lang="en-US" dirty="0"/>
              <a:t> IDE that could be used both to create the code  and debug it in conjunction with the </a:t>
            </a:r>
            <a:r>
              <a:rPr lang="en-US" dirty="0" err="1"/>
              <a:t>Hw</a:t>
            </a:r>
            <a:r>
              <a:rPr lang="en-US" dirty="0"/>
              <a:t> Tool .</a:t>
            </a:r>
            <a:br>
              <a:rPr lang="en-US" dirty="0"/>
            </a:br>
            <a:r>
              <a:rPr lang="en-US" dirty="0"/>
              <a:t>The </a:t>
            </a:r>
            <a:r>
              <a:rPr lang="en-US" dirty="0" err="1"/>
              <a:t>Sw</a:t>
            </a:r>
            <a:r>
              <a:rPr lang="en-US" dirty="0"/>
              <a:t> tool is totally free, while the 2 </a:t>
            </a:r>
            <a:r>
              <a:rPr lang="en-US" dirty="0" err="1"/>
              <a:t>Hw</a:t>
            </a:r>
            <a:r>
              <a:rPr lang="en-US" dirty="0"/>
              <a:t> Tools have a very limited cost, around 100</a:t>
            </a:r>
            <a:r>
              <a:rPr lang="en-US" dirty="0" smtClean="0"/>
              <a:t>$.</a:t>
            </a:r>
            <a:endParaRPr lang="en-US" dirty="0"/>
          </a:p>
        </p:txBody>
      </p:sp>
    </p:spTree>
    <p:extLst>
      <p:ext uri="{BB962C8B-B14F-4D97-AF65-F5344CB8AC3E}">
        <p14:creationId xmlns:p14="http://schemas.microsoft.com/office/powerpoint/2010/main" val="1819894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409575" y="2693988"/>
            <a:ext cx="8393113" cy="1470025"/>
          </a:xfrm>
        </p:spPr>
        <p:txBody>
          <a:bodyPr>
            <a:normAutofit/>
          </a:bodyPr>
          <a:lstStyle/>
          <a:p>
            <a:pPr algn="ctr" eaLnBrk="1" hangingPunct="1"/>
            <a:r>
              <a:rPr lang="it-IT" dirty="0" smtClean="0">
                <a:solidFill>
                  <a:schemeClr val="bg1"/>
                </a:solidFill>
                <a:latin typeface="Arial" panose="020B0604020202020204" pitchFamily="34" charset="0"/>
                <a:cs typeface="Arial" panose="020B0604020202020204" pitchFamily="34" charset="0"/>
              </a:rPr>
              <a:t>THANK YOU</a:t>
            </a:r>
            <a:endParaRPr lang="en-US" dirty="0" smtClean="0">
              <a:solidFill>
                <a:schemeClr val="bg1"/>
              </a:solidFill>
              <a:latin typeface="Arial" pitchFamily="34" charset="0"/>
              <a:cs typeface="Arial" pitchFamily="34" charset="0"/>
            </a:endParaRPr>
          </a:p>
        </p:txBody>
      </p:sp>
      <p:sp>
        <p:nvSpPr>
          <p:cNvPr id="8195" name="Subtitle 2"/>
          <p:cNvSpPr>
            <a:spLocks noGrp="1"/>
          </p:cNvSpPr>
          <p:nvPr>
            <p:ph type="subTitle" idx="1"/>
          </p:nvPr>
        </p:nvSpPr>
        <p:spPr>
          <a:xfrm>
            <a:off x="409575" y="4341813"/>
            <a:ext cx="7772400" cy="1627187"/>
          </a:xfrm>
        </p:spPr>
        <p:txBody>
          <a:bodyPr/>
          <a:lstStyle/>
          <a:p>
            <a:pPr eaLnBrk="1" hangingPunct="1"/>
            <a:r>
              <a:rPr lang="da-DK" dirty="0" smtClean="0">
                <a:latin typeface="Arial" pitchFamily="34" charset="0"/>
                <a:cs typeface="Arial" pitchFamily="34" charset="0"/>
              </a:rPr>
              <a:t>October 2015</a:t>
            </a:r>
          </a:p>
          <a:p>
            <a:pPr eaLnBrk="1" hangingPunct="1"/>
            <a:endParaRPr lang="da-DK" dirty="0" smtClean="0">
              <a:latin typeface="Arial" pitchFamily="34" charset="0"/>
              <a:cs typeface="Arial" pitchFamily="34" charset="0"/>
            </a:endParaRPr>
          </a:p>
        </p:txBody>
      </p:sp>
    </p:spTree>
    <p:extLst>
      <p:ext uri="{BB962C8B-B14F-4D97-AF65-F5344CB8AC3E}">
        <p14:creationId xmlns:p14="http://schemas.microsoft.com/office/powerpoint/2010/main" val="549325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Prerequisite</a:t>
            </a: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4</a:t>
            </a:fld>
            <a:endParaRPr lang="en-US"/>
          </a:p>
        </p:txBody>
      </p:sp>
      <p:sp>
        <p:nvSpPr>
          <p:cNvPr id="5" name="Segnaposto contenuto 4"/>
          <p:cNvSpPr>
            <a:spLocks noGrp="1"/>
          </p:cNvSpPr>
          <p:nvPr>
            <p:ph idx="1"/>
          </p:nvPr>
        </p:nvSpPr>
        <p:spPr/>
        <p:txBody>
          <a:bodyPr/>
          <a:lstStyle/>
          <a:p>
            <a:pPr marL="0" indent="0">
              <a:buNone/>
            </a:pPr>
            <a:r>
              <a:rPr lang="en-US" b="1" dirty="0" err="1"/>
              <a:t>Hw</a:t>
            </a:r>
            <a:r>
              <a:rPr lang="en-US" b="1" dirty="0"/>
              <a:t> prerequisite:</a:t>
            </a:r>
            <a:endParaRPr lang="en-US" dirty="0"/>
          </a:p>
          <a:p>
            <a:pPr marL="0" lvl="0" indent="0">
              <a:buNone/>
            </a:pPr>
            <a:r>
              <a:rPr lang="en-US" dirty="0"/>
              <a:t>Atmel-ICE is a powerful development tool for debugging and programming Atmel ARM® Cortex®-M based Atmel SAM and AVR® microcontrollers with on-chip debug capability.</a:t>
            </a:r>
            <a:br>
              <a:rPr lang="en-US" dirty="0"/>
            </a:br>
            <a:r>
              <a:rPr lang="en-US" dirty="0"/>
              <a:t>More information on the Atmel-ICE  home page (</a:t>
            </a:r>
            <a:r>
              <a:rPr lang="en-US" dirty="0">
                <a:hlinkClick r:id="rId2"/>
              </a:rPr>
              <a:t>http://www.atmel.com/tools/atatmel-ice.aspx</a:t>
            </a:r>
            <a:r>
              <a:rPr lang="en-US" dirty="0"/>
              <a:t>).</a:t>
            </a:r>
          </a:p>
          <a:p>
            <a:pPr marL="0" indent="0">
              <a:buNone/>
            </a:pPr>
            <a:r>
              <a:rPr lang="en-US" dirty="0"/>
              <a:t>Alternately it is possible to use the Atmel SAM-ICE .</a:t>
            </a:r>
            <a:br>
              <a:rPr lang="en-US" dirty="0"/>
            </a:br>
            <a:r>
              <a:rPr lang="en-US" dirty="0"/>
              <a:t>Atmel SAM-ICE™ is a JTAG emulator designed for Atmel SAMA5, SAM3, SAM4, SAM7 and SAM9 ARM® core-based microcontrollers, including the Thumb® mode.</a:t>
            </a:r>
            <a:br>
              <a:rPr lang="en-US" dirty="0"/>
            </a:br>
            <a:r>
              <a:rPr lang="en-US" dirty="0"/>
              <a:t>More information on the SAM-ICE home page(</a:t>
            </a:r>
            <a:r>
              <a:rPr lang="en-US" u="sng" dirty="0">
                <a:hlinkClick r:id="rId3"/>
              </a:rPr>
              <a:t>http://www.atmel.com/tools/ATMELSAM-ICE.aspx</a:t>
            </a:r>
            <a:r>
              <a:rPr lang="en-US" dirty="0"/>
              <a:t>).</a:t>
            </a:r>
            <a:br>
              <a:rPr lang="en-US" dirty="0"/>
            </a:br>
            <a:endParaRPr lang="en-US" dirty="0"/>
          </a:p>
        </p:txBody>
      </p:sp>
    </p:spTree>
    <p:extLst>
      <p:ext uri="{BB962C8B-B14F-4D97-AF65-F5344CB8AC3E}">
        <p14:creationId xmlns:p14="http://schemas.microsoft.com/office/powerpoint/2010/main" val="34430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Prerequisite</a:t>
            </a: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5</a:t>
            </a:fld>
            <a:endParaRPr lang="en-US"/>
          </a:p>
        </p:txBody>
      </p:sp>
      <p:sp>
        <p:nvSpPr>
          <p:cNvPr id="5" name="Segnaposto contenuto 4"/>
          <p:cNvSpPr>
            <a:spLocks noGrp="1"/>
          </p:cNvSpPr>
          <p:nvPr>
            <p:ph idx="1"/>
          </p:nvPr>
        </p:nvSpPr>
        <p:spPr/>
        <p:txBody>
          <a:bodyPr/>
          <a:lstStyle/>
          <a:p>
            <a:pPr marL="0" indent="0">
              <a:buNone/>
            </a:pPr>
            <a:r>
              <a:rPr lang="en-US" b="1" dirty="0" err="1"/>
              <a:t>Sw</a:t>
            </a:r>
            <a:r>
              <a:rPr lang="en-US" b="1" dirty="0"/>
              <a:t> Prerequisite:</a:t>
            </a:r>
          </a:p>
          <a:p>
            <a:pPr marL="0" lvl="0" indent="0">
              <a:buNone/>
            </a:pPr>
            <a:r>
              <a:rPr lang="en-US" dirty="0"/>
              <a:t>Atmel® Studio 6 is the integrated development platform (IDP) for developing and debugging Atmel ARM® Cortex®-M and Atmel AVR® microcontroller (MCU) based applications. </a:t>
            </a:r>
          </a:p>
          <a:p>
            <a:pPr marL="0" indent="0">
              <a:buNone/>
            </a:pPr>
            <a:r>
              <a:rPr lang="en-US" dirty="0"/>
              <a:t>It is fully downloadable from the Atmel Studio6 home page, after a free registration to the Atmel network. (</a:t>
            </a:r>
            <a:r>
              <a:rPr lang="en-US" u="sng" dirty="0">
                <a:hlinkClick r:id="rId2"/>
              </a:rPr>
              <a:t>http://www.atmel.com/microsite/atmel_studio6/</a:t>
            </a:r>
            <a:r>
              <a:rPr lang="en-US" dirty="0"/>
              <a:t>)</a:t>
            </a:r>
          </a:p>
        </p:txBody>
      </p:sp>
    </p:spTree>
    <p:extLst>
      <p:ext uri="{BB962C8B-B14F-4D97-AF65-F5344CB8AC3E}">
        <p14:creationId xmlns:p14="http://schemas.microsoft.com/office/powerpoint/2010/main" val="4110452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Environment setup</a:t>
            </a:r>
            <a:br>
              <a:rPr lang="en-US" b="1" dirty="0"/>
            </a:br>
            <a:endParaRPr lang="en-US" dirty="0"/>
          </a:p>
        </p:txBody>
      </p:sp>
      <p:sp>
        <p:nvSpPr>
          <p:cNvPr id="2" name="Slide Number Placeholder 1"/>
          <p:cNvSpPr>
            <a:spLocks noGrp="1"/>
          </p:cNvSpPr>
          <p:nvPr>
            <p:ph type="sldNum" sz="quarter" idx="4294967295"/>
          </p:nvPr>
        </p:nvSpPr>
        <p:spPr>
          <a:xfrm>
            <a:off x="7010400" y="6356350"/>
            <a:ext cx="2133600" cy="365125"/>
          </a:xfrm>
        </p:spPr>
        <p:txBody>
          <a:bodyPr/>
          <a:lstStyle/>
          <a:p>
            <a:pPr>
              <a:defRPr/>
            </a:pPr>
            <a:fld id="{8E37BFB8-AD07-4492-B99D-D913969B7DE7}" type="slidenum">
              <a:rPr lang="en-US" smtClean="0"/>
              <a:pPr>
                <a:defRPr/>
              </a:pPr>
              <a:t>6</a:t>
            </a:fld>
            <a:endParaRPr lang="en-US"/>
          </a:p>
        </p:txBody>
      </p:sp>
    </p:spTree>
    <p:extLst>
      <p:ext uri="{BB962C8B-B14F-4D97-AF65-F5344CB8AC3E}">
        <p14:creationId xmlns:p14="http://schemas.microsoft.com/office/powerpoint/2010/main" val="4001926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7</a:t>
            </a:fld>
            <a:endParaRPr lang="en-US"/>
          </a:p>
        </p:txBody>
      </p:sp>
      <p:sp>
        <p:nvSpPr>
          <p:cNvPr id="5" name="Segnaposto contenuto 4"/>
          <p:cNvSpPr>
            <a:spLocks noGrp="1"/>
          </p:cNvSpPr>
          <p:nvPr>
            <p:ph idx="1"/>
          </p:nvPr>
        </p:nvSpPr>
        <p:spPr/>
        <p:txBody>
          <a:bodyPr/>
          <a:lstStyle/>
          <a:p>
            <a:pPr marL="0" indent="0">
              <a:buNone/>
            </a:pPr>
            <a:r>
              <a:rPr lang="en-US" b="1" dirty="0"/>
              <a:t>HW Tool Setup</a:t>
            </a:r>
          </a:p>
          <a:p>
            <a:pPr marL="0" indent="0">
              <a:buNone/>
            </a:pPr>
            <a:r>
              <a:rPr lang="en-US" dirty="0"/>
              <a:t>HW Setup isn’t necessary, as it is ready to use.</a:t>
            </a:r>
          </a:p>
          <a:p>
            <a:pPr marL="0" indent="0">
              <a:buNone/>
            </a:pPr>
            <a:r>
              <a:rPr lang="en-US" dirty="0"/>
              <a:t>The system will automatically detect if a new FW is present for the HW at the first connection (more in the Debugging session chapter)</a:t>
            </a:r>
          </a:p>
          <a:p>
            <a:pPr marL="0" indent="0">
              <a:buNone/>
            </a:pPr>
            <a:endParaRPr lang="en-US" dirty="0"/>
          </a:p>
        </p:txBody>
      </p:sp>
    </p:spTree>
    <p:extLst>
      <p:ext uri="{BB962C8B-B14F-4D97-AF65-F5344CB8AC3E}">
        <p14:creationId xmlns:p14="http://schemas.microsoft.com/office/powerpoint/2010/main" val="1022140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8</a:t>
            </a:fld>
            <a:endParaRPr lang="en-US"/>
          </a:p>
        </p:txBody>
      </p:sp>
      <p:sp>
        <p:nvSpPr>
          <p:cNvPr id="5" name="Segnaposto contenuto 4"/>
          <p:cNvSpPr>
            <a:spLocks noGrp="1"/>
          </p:cNvSpPr>
          <p:nvPr>
            <p:ph idx="1"/>
          </p:nvPr>
        </p:nvSpPr>
        <p:spPr/>
        <p:txBody>
          <a:bodyPr/>
          <a:lstStyle/>
          <a:p>
            <a:pPr marL="0" indent="0">
              <a:buNone/>
            </a:pPr>
            <a:r>
              <a:rPr lang="en-US" b="1" dirty="0"/>
              <a:t>SW Tool Setup</a:t>
            </a:r>
          </a:p>
          <a:p>
            <a:pPr marL="0" indent="0">
              <a:buNone/>
            </a:pPr>
            <a:r>
              <a:rPr lang="en-US" dirty="0"/>
              <a:t>First of all it is necessary to download the SW: go to the Home page  (</a:t>
            </a:r>
            <a:r>
              <a:rPr lang="en-US" u="sng" dirty="0">
                <a:hlinkClick r:id="rId2"/>
              </a:rPr>
              <a:t>http://www.atmel.com/microsite/atmel_studio6/</a:t>
            </a:r>
            <a:r>
              <a:rPr lang="en-US" dirty="0"/>
              <a:t>) and press the “Download Now” button.</a:t>
            </a:r>
          </a:p>
          <a:p>
            <a:pPr marL="0" indent="0">
              <a:buNone/>
            </a:pPr>
            <a:endParaRPr lang="en-US" dirty="0"/>
          </a:p>
        </p:txBody>
      </p:sp>
      <p:pic>
        <p:nvPicPr>
          <p:cNvPr id="6" name="Picture 5"/>
          <p:cNvPicPr/>
          <p:nvPr/>
        </p:nvPicPr>
        <p:blipFill>
          <a:blip r:embed="rId3"/>
          <a:stretch>
            <a:fillRect/>
          </a:stretch>
        </p:blipFill>
        <p:spPr>
          <a:xfrm>
            <a:off x="2767330" y="3428999"/>
            <a:ext cx="3360338" cy="2378035"/>
          </a:xfrm>
          <a:prstGeom prst="rect">
            <a:avLst/>
          </a:prstGeom>
        </p:spPr>
      </p:pic>
    </p:spTree>
    <p:extLst>
      <p:ext uri="{BB962C8B-B14F-4D97-AF65-F5344CB8AC3E}">
        <p14:creationId xmlns:p14="http://schemas.microsoft.com/office/powerpoint/2010/main" val="1997608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Environment setup</a:t>
            </a:r>
            <a:br>
              <a:rPr lang="en-US" b="1" dirty="0"/>
            </a:br>
            <a:endParaRPr lang="en-US" dirty="0">
              <a:solidFill>
                <a:schemeClr val="bg1">
                  <a:lumMod val="50000"/>
                </a:schemeClr>
              </a:solidFill>
            </a:endParaRPr>
          </a:p>
        </p:txBody>
      </p:sp>
      <p:sp>
        <p:nvSpPr>
          <p:cNvPr id="2" name="Slide Number Placeholder 1"/>
          <p:cNvSpPr>
            <a:spLocks noGrp="1"/>
          </p:cNvSpPr>
          <p:nvPr>
            <p:ph type="sldNum" sz="quarter" idx="10"/>
          </p:nvPr>
        </p:nvSpPr>
        <p:spPr/>
        <p:txBody>
          <a:bodyPr/>
          <a:lstStyle/>
          <a:p>
            <a:pPr>
              <a:defRPr/>
            </a:pPr>
            <a:fld id="{8E37BFB8-AD07-4492-B99D-D913969B7DE7}" type="slidenum">
              <a:rPr lang="en-US" smtClean="0"/>
              <a:pPr>
                <a:defRPr/>
              </a:pPr>
              <a:t>9</a:t>
            </a:fld>
            <a:endParaRPr lang="en-US"/>
          </a:p>
        </p:txBody>
      </p:sp>
      <p:sp>
        <p:nvSpPr>
          <p:cNvPr id="5" name="Segnaposto contenuto 4"/>
          <p:cNvSpPr>
            <a:spLocks noGrp="1"/>
          </p:cNvSpPr>
          <p:nvPr>
            <p:ph idx="1"/>
          </p:nvPr>
        </p:nvSpPr>
        <p:spPr/>
        <p:txBody>
          <a:bodyPr/>
          <a:lstStyle/>
          <a:p>
            <a:pPr marL="0" indent="0">
              <a:buNone/>
            </a:pPr>
            <a:r>
              <a:rPr lang="en-US" b="1" dirty="0"/>
              <a:t>SW Tool Setup</a:t>
            </a:r>
          </a:p>
          <a:p>
            <a:pPr marL="0" indent="0">
              <a:buNone/>
            </a:pPr>
            <a:r>
              <a:rPr lang="en-US" dirty="0" smtClean="0"/>
              <a:t>You </a:t>
            </a:r>
            <a:r>
              <a:rPr lang="en-US" dirty="0"/>
              <a:t>will be redirected to the page where it is possible to download the </a:t>
            </a:r>
            <a:r>
              <a:rPr lang="en-US" dirty="0" err="1"/>
              <a:t>Sw</a:t>
            </a:r>
            <a:r>
              <a:rPr lang="en-US" dirty="0"/>
              <a:t> (select the disk icon).</a:t>
            </a:r>
            <a:br>
              <a:rPr lang="en-US" dirty="0"/>
            </a:br>
            <a:r>
              <a:rPr lang="en-US" dirty="0"/>
              <a:t>There are 2 choices: with or without “.NET”. </a:t>
            </a:r>
            <a:br>
              <a:rPr lang="en-US" dirty="0"/>
            </a:br>
            <a:r>
              <a:rPr lang="en-US" dirty="0"/>
              <a:t>Considering that the Studio6 needs .NET to work, you should download the full package if the host pc does not have .NET</a:t>
            </a:r>
          </a:p>
          <a:p>
            <a:pPr marL="0" indent="0">
              <a:buNone/>
            </a:pPr>
            <a:endParaRPr lang="en-US" dirty="0"/>
          </a:p>
        </p:txBody>
      </p:sp>
      <p:pic>
        <p:nvPicPr>
          <p:cNvPr id="6" name="Picture 5"/>
          <p:cNvPicPr/>
          <p:nvPr/>
        </p:nvPicPr>
        <p:blipFill>
          <a:blip r:embed="rId2"/>
          <a:stretch>
            <a:fillRect/>
          </a:stretch>
        </p:blipFill>
        <p:spPr>
          <a:xfrm>
            <a:off x="2339751" y="3876056"/>
            <a:ext cx="3859167" cy="1966603"/>
          </a:xfrm>
          <a:prstGeom prst="rect">
            <a:avLst/>
          </a:prstGeom>
        </p:spPr>
      </p:pic>
    </p:spTree>
    <p:extLst>
      <p:ext uri="{BB962C8B-B14F-4D97-AF65-F5344CB8AC3E}">
        <p14:creationId xmlns:p14="http://schemas.microsoft.com/office/powerpoint/2010/main" val="3837814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RESSPPTPLUGIN" val="ComTe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On-screen Show (4:3)</PresentationFormat>
  <Paragraphs>138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ASME Hands On</vt:lpstr>
      <vt:lpstr>Prerequisite</vt:lpstr>
      <vt:lpstr>Prerequisite</vt:lpstr>
      <vt:lpstr>Prerequisite</vt:lpstr>
      <vt:lpstr>Prerequisite</vt:lpstr>
      <vt:lpstr>Environment setup </vt:lpstr>
      <vt:lpstr>Environment setup </vt:lpstr>
      <vt:lpstr>Environment setup </vt:lpstr>
      <vt:lpstr>Environment setup </vt:lpstr>
      <vt:lpstr>Environment setup </vt:lpstr>
      <vt:lpstr>Environment setup </vt:lpstr>
      <vt:lpstr>Environment setup </vt:lpstr>
      <vt:lpstr>Environment setup </vt:lpstr>
      <vt:lpstr>Code explanation</vt:lpstr>
      <vt:lpstr>Code explanation</vt:lpstr>
      <vt:lpstr>FreeRtos</vt:lpstr>
      <vt:lpstr>Startup</vt:lpstr>
      <vt:lpstr>Button pressed</vt:lpstr>
      <vt:lpstr>Atmel Studio 6</vt:lpstr>
      <vt:lpstr>Atmel Studio 6 Project open</vt:lpstr>
      <vt:lpstr>Atmel Studio 6 Project open</vt:lpstr>
      <vt:lpstr>Atmel Studio 6 Project Compiling</vt:lpstr>
      <vt:lpstr>Atmel Studio 6 Debugging session</vt:lpstr>
      <vt:lpstr>Atmel Studio 6 Debugging session</vt:lpstr>
      <vt:lpstr>ASME &amp; Arduino</vt:lpstr>
      <vt:lpstr>Prepare ASME to work with Arduino IDE</vt:lpstr>
      <vt:lpstr>References</vt:lpstr>
      <vt:lpstr>References</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2013-12-17T15:45:44Z</dcterms:created>
  <dcterms:modified xsi:type="dcterms:W3CDTF">2015-09-30T20:28:47Z</dcterms:modified>
</cp:coreProperties>
</file>