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657F6-B69F-A7EF-527C-247C88510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467F00-DCBF-875A-BFE8-34CB9DE27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32C2B9-CD85-879D-1CE7-3928B5D0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275-8A8B-49A2-89A9-80CE44350E94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C58705-B68A-7AC7-58D3-8D3361E4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56CA68-FB25-869B-1758-AAC82BFC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EA13-7715-4B05-A9DC-94D202D5E0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38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EB4AC-75EF-C16A-ED77-DDF9C6BF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4C5762-BAFF-A902-EC34-57C2A7CE2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63F0D-23EB-305E-F023-1B325E9B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275-8A8B-49A2-89A9-80CE44350E94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A26524-A5C8-4662-D7A7-F89E1FFF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FCD6E2-6B86-9F9C-06B7-35DDD29F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EA13-7715-4B05-A9DC-94D202D5E0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59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E9F38D-315A-E49D-4484-77C53DFD5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A4B9C3-3A68-95A8-B16D-E27BC04D0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B3C87D-8041-AC6F-7E7B-BA0F9322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275-8A8B-49A2-89A9-80CE44350E94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C73FE3-2634-E35F-5ADB-09A5EF84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4B8548-7E79-3397-C4D2-9FDCDC86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EA13-7715-4B05-A9DC-94D202D5E0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635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2F646-DA16-B3E4-4C0F-B520DF35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BC5C42-04A8-A99F-0225-805EA835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ECBD06-FEBA-ADC9-EC0E-D86925D4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275-8A8B-49A2-89A9-80CE44350E94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6563F1-0389-B8A6-38FC-1A45F6A4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37C1EC-57F1-7B26-E3B3-041A5257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EA13-7715-4B05-A9DC-94D202D5E0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95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84BD0-08AA-F02F-360C-109C5D90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DDD053-6CDC-9E3D-51EC-D511C76E1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7D3644-9F54-B968-B409-60A63853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275-8A8B-49A2-89A9-80CE44350E94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06911-9F96-82E6-236F-784A3C46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1C08D3-F148-49CC-216A-77D161F6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EA13-7715-4B05-A9DC-94D202D5E0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25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311C8-5250-09EA-B293-C2B539FF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C8A86-7667-BB31-979B-053725D8A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FAD689-6F0C-D6D7-D36E-672FD4C28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33F28E-67FC-C190-5B4F-C1B8311C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275-8A8B-49A2-89A9-80CE44350E94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B382C0-FDCA-526E-278E-FC33FB6C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03D4AC-49EC-0ADD-B315-E303AC1C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EA13-7715-4B05-A9DC-94D202D5E0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16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83926-867B-92A3-7AFC-4825968E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59D482-E43D-8E56-B673-8E032563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D0862E-A3F7-5784-8FDE-7189F272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BAA8D9-4AB2-AF6D-2B9D-0957291D9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489CEF-CCB3-198A-8498-50C2F6546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A8AF683-CF7F-297F-016C-AF04D2E3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275-8A8B-49A2-89A9-80CE44350E94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729E14-E518-DEDC-445E-1EED406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19AF7D-275D-03C3-24A9-5050C702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EA13-7715-4B05-A9DC-94D202D5E0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065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4F9AF-B93F-F9E0-2342-96583D93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6CA3B0-6599-E529-88B8-2E4A40D0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275-8A8B-49A2-89A9-80CE44350E94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1BE5EA-23BE-F742-36CF-EA49DB4A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82FAC1-F9D0-1DD3-DDA8-B51DACFD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EA13-7715-4B05-A9DC-94D202D5E0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01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C06BE3-CB40-BF5E-16DC-B5684583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275-8A8B-49A2-89A9-80CE44350E94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35FD3D-FA96-78C1-70E4-0688325F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F5B110-20A9-B995-11A8-39B4E275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EA13-7715-4B05-A9DC-94D202D5E0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35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7764A-4680-65E0-1652-B18D3D71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857E9F-B7EF-1FCC-9053-F5E1B77D5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E74445-4F6B-C3AE-46A0-3A8C6D0CD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38FD4E-0FDE-95F8-E55B-24E5A583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275-8A8B-49A2-89A9-80CE44350E94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4044A1-3A7C-3A52-8F1C-E5232E9E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254D2F-CB35-070F-2EB4-CB360AA5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EA13-7715-4B05-A9DC-94D202D5E0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57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02F7F-A154-3612-FBA2-B472654D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AC227A-4602-BBB3-5AD1-9AA0208C6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31E912-0168-D0E0-2B91-D28A268E6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B1D623-451D-B333-09B1-32B0E939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275-8A8B-49A2-89A9-80CE44350E94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1727CA-8E69-A381-CEE9-BB9617B4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AC441C-9D15-3E73-72BA-F29B8709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EA13-7715-4B05-A9DC-94D202D5E0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043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29E7D5-DF95-7F6F-5CA9-71D89EF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95FE55-FC1B-DEE9-0857-F08C6FCD4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4B828D-5890-EEB2-7655-B2187D574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D45275-8A8B-49A2-89A9-80CE44350E94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D4C9AD-4AFF-5C69-2E69-A3AF53329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B4AF83-F64A-37AC-22A1-D67080380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F7EA13-7715-4B05-A9DC-94D202D5E0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419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Hombre contorno">
            <a:extLst>
              <a:ext uri="{FF2B5EF4-FFF2-40B4-BE49-F238E27FC236}">
                <a16:creationId xmlns:a16="http://schemas.microsoft.com/office/drawing/2014/main" id="{15D90537-DA38-BE89-3CB2-03424F3AB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971800"/>
            <a:ext cx="914400" cy="9144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CD9C0372-BE10-6A54-3E09-B27506376C1E}"/>
              </a:ext>
            </a:extLst>
          </p:cNvPr>
          <p:cNvSpPr/>
          <p:nvPr/>
        </p:nvSpPr>
        <p:spPr>
          <a:xfrm>
            <a:off x="1367417" y="3114964"/>
            <a:ext cx="961715" cy="6280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Realizar calculo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F0D0825-830B-6EDF-FA60-B2917D59E002}"/>
              </a:ext>
            </a:extLst>
          </p:cNvPr>
          <p:cNvCxnSpPr>
            <a:endCxn id="6" idx="2"/>
          </p:cNvCxnSpPr>
          <p:nvPr/>
        </p:nvCxnSpPr>
        <p:spPr>
          <a:xfrm>
            <a:off x="802257" y="3429000"/>
            <a:ext cx="5651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8D7437A0-757F-2C8D-6CC1-E755E477C4B8}"/>
              </a:ext>
            </a:extLst>
          </p:cNvPr>
          <p:cNvSpPr/>
          <p:nvPr/>
        </p:nvSpPr>
        <p:spPr>
          <a:xfrm>
            <a:off x="3368280" y="3492660"/>
            <a:ext cx="1355655" cy="6280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Calcular metabolismo basal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CD6A0FF-5788-93AE-8A2C-FF0AC11FD01A}"/>
              </a:ext>
            </a:extLst>
          </p:cNvPr>
          <p:cNvSpPr/>
          <p:nvPr/>
        </p:nvSpPr>
        <p:spPr>
          <a:xfrm>
            <a:off x="3261876" y="2554145"/>
            <a:ext cx="1508993" cy="8000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Calcular índice de masa muscular (IMM)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7B8A3E2-2D39-802D-FCC2-B0E2914B3075}"/>
              </a:ext>
            </a:extLst>
          </p:cNvPr>
          <p:cNvGrpSpPr/>
          <p:nvPr/>
        </p:nvGrpSpPr>
        <p:grpSpPr>
          <a:xfrm rot="20566539">
            <a:off x="2204728" y="2978375"/>
            <a:ext cx="1082603" cy="301296"/>
            <a:chOff x="5914484" y="1615188"/>
            <a:chExt cx="1322357" cy="301296"/>
          </a:xfrm>
        </p:grpSpPr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FF0B5BAF-3A74-3FCF-1634-B66AF0975A77}"/>
                </a:ext>
              </a:extLst>
            </p:cNvPr>
            <p:cNvCxnSpPr>
              <a:cxnSpLocks/>
            </p:cNvCxnSpPr>
            <p:nvPr/>
          </p:nvCxnSpPr>
          <p:spPr>
            <a:xfrm>
              <a:off x="6188018" y="1768415"/>
              <a:ext cx="104882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áfico 18" descr="Reproducir contorno">
              <a:extLst>
                <a:ext uri="{FF2B5EF4-FFF2-40B4-BE49-F238E27FC236}">
                  <a16:creationId xmlns:a16="http://schemas.microsoft.com/office/drawing/2014/main" id="{B1994282-7287-6FEF-A9ED-A23870E1F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914484" y="1615188"/>
              <a:ext cx="356919" cy="301296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2F768A59-BBEA-4574-1101-92BE23091AAF}"/>
              </a:ext>
            </a:extLst>
          </p:cNvPr>
          <p:cNvGrpSpPr/>
          <p:nvPr/>
        </p:nvGrpSpPr>
        <p:grpSpPr>
          <a:xfrm rot="1030920">
            <a:off x="2244183" y="3443509"/>
            <a:ext cx="1150649" cy="346469"/>
            <a:chOff x="5914484" y="1615188"/>
            <a:chExt cx="1322357" cy="301296"/>
          </a:xfrm>
        </p:grpSpPr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E68B9949-8B49-2B86-7C57-0BDDDCA29ADC}"/>
                </a:ext>
              </a:extLst>
            </p:cNvPr>
            <p:cNvCxnSpPr>
              <a:cxnSpLocks/>
            </p:cNvCxnSpPr>
            <p:nvPr/>
          </p:nvCxnSpPr>
          <p:spPr>
            <a:xfrm>
              <a:off x="6188018" y="1768415"/>
              <a:ext cx="104882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Gráfico 30" descr="Reproducir contorno">
              <a:extLst>
                <a:ext uri="{FF2B5EF4-FFF2-40B4-BE49-F238E27FC236}">
                  <a16:creationId xmlns:a16="http://schemas.microsoft.com/office/drawing/2014/main" id="{9DFAE0C4-4B4C-C6AD-983C-AD27F117D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914484" y="1615188"/>
              <a:ext cx="356919" cy="301296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7991D56E-0966-1911-19BA-B3F65BE67BDA}"/>
              </a:ext>
            </a:extLst>
          </p:cNvPr>
          <p:cNvGrpSpPr/>
          <p:nvPr/>
        </p:nvGrpSpPr>
        <p:grpSpPr>
          <a:xfrm rot="18718284">
            <a:off x="1903562" y="2581623"/>
            <a:ext cx="1366210" cy="301296"/>
            <a:chOff x="5914484" y="1615188"/>
            <a:chExt cx="1322357" cy="301296"/>
          </a:xfrm>
        </p:grpSpPr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9821EA31-E3E4-A11A-BF82-FEB9B6066588}"/>
                </a:ext>
              </a:extLst>
            </p:cNvPr>
            <p:cNvCxnSpPr>
              <a:cxnSpLocks/>
            </p:cNvCxnSpPr>
            <p:nvPr/>
          </p:nvCxnSpPr>
          <p:spPr>
            <a:xfrm>
              <a:off x="6188018" y="1768415"/>
              <a:ext cx="104882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Gráfico 33" descr="Reproducir contorno">
              <a:extLst>
                <a:ext uri="{FF2B5EF4-FFF2-40B4-BE49-F238E27FC236}">
                  <a16:creationId xmlns:a16="http://schemas.microsoft.com/office/drawing/2014/main" id="{5C1066D8-BB5D-FCA8-C217-330333C90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914484" y="1615188"/>
              <a:ext cx="356919" cy="301296"/>
            </a:xfrm>
            <a:prstGeom prst="rect">
              <a:avLst/>
            </a:prstGeom>
          </p:spPr>
        </p:pic>
      </p:grpSp>
      <p:sp>
        <p:nvSpPr>
          <p:cNvPr id="35" name="Elipse 34">
            <a:extLst>
              <a:ext uri="{FF2B5EF4-FFF2-40B4-BE49-F238E27FC236}">
                <a16:creationId xmlns:a16="http://schemas.microsoft.com/office/drawing/2014/main" id="{91355DEF-ACD5-1E06-1C0C-D873B3AE3C84}"/>
              </a:ext>
            </a:extLst>
          </p:cNvPr>
          <p:cNvSpPr/>
          <p:nvPr/>
        </p:nvSpPr>
        <p:spPr>
          <a:xfrm>
            <a:off x="3045418" y="4341223"/>
            <a:ext cx="1079610" cy="6280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Calcular BMI</a:t>
            </a: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777478AE-68E7-7AC6-7392-F9013D682E9C}"/>
              </a:ext>
            </a:extLst>
          </p:cNvPr>
          <p:cNvGrpSpPr/>
          <p:nvPr/>
        </p:nvGrpSpPr>
        <p:grpSpPr>
          <a:xfrm rot="2488339">
            <a:off x="1946326" y="3897612"/>
            <a:ext cx="1366210" cy="301296"/>
            <a:chOff x="5914484" y="1615188"/>
            <a:chExt cx="1322357" cy="301296"/>
          </a:xfrm>
        </p:grpSpPr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318F240B-EC20-80CA-BD04-CFCEF6E547F6}"/>
                </a:ext>
              </a:extLst>
            </p:cNvPr>
            <p:cNvCxnSpPr>
              <a:cxnSpLocks/>
            </p:cNvCxnSpPr>
            <p:nvPr/>
          </p:nvCxnSpPr>
          <p:spPr>
            <a:xfrm>
              <a:off x="6188018" y="1768415"/>
              <a:ext cx="104882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Gráfico 37" descr="Reproducir contorno">
              <a:extLst>
                <a:ext uri="{FF2B5EF4-FFF2-40B4-BE49-F238E27FC236}">
                  <a16:creationId xmlns:a16="http://schemas.microsoft.com/office/drawing/2014/main" id="{C746DF96-FD9D-9E6D-E567-C853C7932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914484" y="1615188"/>
              <a:ext cx="356919" cy="301296"/>
            </a:xfrm>
            <a:prstGeom prst="rect">
              <a:avLst/>
            </a:prstGeom>
          </p:spPr>
        </p:pic>
      </p:grp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F82FD88-02F7-3DE3-9520-A6409363D5DD}"/>
              </a:ext>
            </a:extLst>
          </p:cNvPr>
          <p:cNvSpPr/>
          <p:nvPr/>
        </p:nvSpPr>
        <p:spPr>
          <a:xfrm>
            <a:off x="1197005" y="1280087"/>
            <a:ext cx="6808308" cy="385600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E9D412-7E67-48D9-F99D-A74C87523C9F}"/>
              </a:ext>
            </a:extLst>
          </p:cNvPr>
          <p:cNvSpPr txBox="1"/>
          <p:nvPr/>
        </p:nvSpPr>
        <p:spPr>
          <a:xfrm>
            <a:off x="1433925" y="1490495"/>
            <a:ext cx="961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Calculadora de salud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D6B64C1-00AB-9230-D9E7-687F8835D4DF}"/>
              </a:ext>
            </a:extLst>
          </p:cNvPr>
          <p:cNvSpPr/>
          <p:nvPr/>
        </p:nvSpPr>
        <p:spPr>
          <a:xfrm>
            <a:off x="2788218" y="1625637"/>
            <a:ext cx="1079610" cy="6280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Calcular peso ideal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A03A284-C576-5685-47B8-35E274CC47C9}"/>
              </a:ext>
            </a:extLst>
          </p:cNvPr>
          <p:cNvSpPr txBox="1"/>
          <p:nvPr/>
        </p:nvSpPr>
        <p:spPr>
          <a:xfrm>
            <a:off x="149930" y="3829846"/>
            <a:ext cx="62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Usuario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5B8E538-1FF7-D99F-0E64-18EC23AFD7E4}"/>
              </a:ext>
            </a:extLst>
          </p:cNvPr>
          <p:cNvSpPr/>
          <p:nvPr/>
        </p:nvSpPr>
        <p:spPr>
          <a:xfrm>
            <a:off x="6126041" y="3120725"/>
            <a:ext cx="1193751" cy="6280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Introducir parámetros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1344E92-8BC0-BFB8-907D-E81B28AEED3E}"/>
              </a:ext>
            </a:extLst>
          </p:cNvPr>
          <p:cNvSpPr txBox="1"/>
          <p:nvPr/>
        </p:nvSpPr>
        <p:spPr>
          <a:xfrm rot="1660281">
            <a:off x="4757151" y="2426348"/>
            <a:ext cx="922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&lt;&lt;include&gt;&gt;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3D692EB-9DE8-2E31-8622-2ADCB769FE6B}"/>
              </a:ext>
            </a:extLst>
          </p:cNvPr>
          <p:cNvSpPr txBox="1"/>
          <p:nvPr/>
        </p:nvSpPr>
        <p:spPr>
          <a:xfrm rot="20961537">
            <a:off x="4809849" y="3484085"/>
            <a:ext cx="922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&lt;&lt;include&gt;&gt;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B36E542-9FFF-B6BF-AB03-FEBF15BE6E63}"/>
              </a:ext>
            </a:extLst>
          </p:cNvPr>
          <p:cNvSpPr txBox="1"/>
          <p:nvPr/>
        </p:nvSpPr>
        <p:spPr>
          <a:xfrm rot="20215793">
            <a:off x="4759700" y="4151417"/>
            <a:ext cx="922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&lt;&lt;include&gt;&gt;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086C439-10E7-CADE-30F1-9BEBE8537562}"/>
              </a:ext>
            </a:extLst>
          </p:cNvPr>
          <p:cNvSpPr txBox="1"/>
          <p:nvPr/>
        </p:nvSpPr>
        <p:spPr>
          <a:xfrm rot="1109018">
            <a:off x="4926676" y="2968032"/>
            <a:ext cx="922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&lt;&lt;include&gt;&gt;</a:t>
            </a:r>
          </a:p>
        </p:txBody>
      </p:sp>
      <p:pic>
        <p:nvPicPr>
          <p:cNvPr id="45" name="Gráfico 44" descr="Signo de intercalación hacia la derecha con relleno sólido">
            <a:extLst>
              <a:ext uri="{FF2B5EF4-FFF2-40B4-BE49-F238E27FC236}">
                <a16:creationId xmlns:a16="http://schemas.microsoft.com/office/drawing/2014/main" id="{986C631A-42E5-0F44-C042-33B1F698C5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48938">
            <a:off x="6085755" y="3001153"/>
            <a:ext cx="366266" cy="366266"/>
          </a:xfrm>
          <a:prstGeom prst="rect">
            <a:avLst/>
          </a:prstGeom>
        </p:spPr>
      </p:pic>
      <p:pic>
        <p:nvPicPr>
          <p:cNvPr id="46" name="Gráfico 45" descr="Signo de intercalación hacia la derecha con relleno sólido">
            <a:extLst>
              <a:ext uri="{FF2B5EF4-FFF2-40B4-BE49-F238E27FC236}">
                <a16:creationId xmlns:a16="http://schemas.microsoft.com/office/drawing/2014/main" id="{BD7C501A-003B-BC21-D4C4-333CCFDDEA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667802">
            <a:off x="6018449" y="3497590"/>
            <a:ext cx="412894" cy="412894"/>
          </a:xfrm>
          <a:prstGeom prst="rect">
            <a:avLst/>
          </a:prstGeom>
        </p:spPr>
      </p:pic>
      <p:pic>
        <p:nvPicPr>
          <p:cNvPr id="47" name="Gráfico 46" descr="Signo de intercalación hacia la derecha con relleno sólido">
            <a:extLst>
              <a:ext uri="{FF2B5EF4-FFF2-40B4-BE49-F238E27FC236}">
                <a16:creationId xmlns:a16="http://schemas.microsoft.com/office/drawing/2014/main" id="{2C24B76F-7299-842E-1E7F-80A17C6103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460311">
            <a:off x="5871960" y="3183728"/>
            <a:ext cx="412894" cy="412894"/>
          </a:xfrm>
          <a:prstGeom prst="rect">
            <a:avLst/>
          </a:prstGeom>
        </p:spPr>
      </p:pic>
      <p:pic>
        <p:nvPicPr>
          <p:cNvPr id="48" name="Gráfico 47" descr="Signo de intercalación hacia la derecha con relleno sólido">
            <a:extLst>
              <a:ext uri="{FF2B5EF4-FFF2-40B4-BE49-F238E27FC236}">
                <a16:creationId xmlns:a16="http://schemas.microsoft.com/office/drawing/2014/main" id="{06DBE810-B5F8-C881-4BAA-907713B633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285011">
            <a:off x="5902346" y="3355794"/>
            <a:ext cx="412894" cy="412894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9B2D1CD-B78E-F5CB-A713-04679F157AA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867828" y="1968243"/>
            <a:ext cx="2433034" cy="124446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46A3F9E-440E-EE5A-44A3-2FFDDD799100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770869" y="3031759"/>
            <a:ext cx="1355172" cy="40300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BBFAA49-9C06-D8EA-1F8A-055B74BB84D8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4723935" y="3562241"/>
            <a:ext cx="1372065" cy="2444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BF9D006F-292C-EDFD-0CF5-B9A0A4C2851E}"/>
              </a:ext>
            </a:extLst>
          </p:cNvPr>
          <p:cNvCxnSpPr>
            <a:cxnSpLocks/>
            <a:stCxn id="35" idx="6"/>
          </p:cNvCxnSpPr>
          <p:nvPr/>
        </p:nvCxnSpPr>
        <p:spPr>
          <a:xfrm flipV="1">
            <a:off x="4125028" y="3680142"/>
            <a:ext cx="2175834" cy="97511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968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36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MESAS</dc:creator>
  <cp:lastModifiedBy>GONZALO MESAS</cp:lastModifiedBy>
  <cp:revision>8</cp:revision>
  <dcterms:created xsi:type="dcterms:W3CDTF">2024-03-06T10:57:17Z</dcterms:created>
  <dcterms:modified xsi:type="dcterms:W3CDTF">2024-03-15T17:22:43Z</dcterms:modified>
</cp:coreProperties>
</file>