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70" r:id="rId6"/>
    <p:sldId id="271" r:id="rId7"/>
    <p:sldId id="272" r:id="rId8"/>
    <p:sldId id="273" r:id="rId9"/>
    <p:sldId id="274" r:id="rId10"/>
    <p:sldId id="276" r:id="rId11"/>
    <p:sldId id="277" r:id="rId12"/>
    <p:sldId id="279" r:id="rId13"/>
    <p:sldId id="280" r:id="rId14"/>
    <p:sldId id="281" r:id="rId15"/>
    <p:sldId id="282" r:id="rId16"/>
    <p:sldId id="28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3xmzSvgl5uiYbZ/Fh4ASSJJOd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8309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7767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6844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8727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92513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1391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8361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25" name="Google Shape;12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2286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5019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7518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374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34" name="Google Shape;1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4836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a:spLocks noGrp="1"/>
          </p:cNvSpPr>
          <p:nvPr>
            <p:ph type="pic" idx="2"/>
          </p:nvPr>
        </p:nvSpPr>
        <p:spPr>
          <a:xfrm>
            <a:off x="5183188" y="987425"/>
            <a:ext cx="6172200" cy="4873625"/>
          </a:xfrm>
          <a:prstGeom prst="rect">
            <a:avLst/>
          </a:prstGeom>
          <a:noFill/>
          <a:ln>
            <a:noFill/>
          </a:ln>
        </p:spPr>
      </p:sp>
      <p:sp>
        <p:nvSpPr>
          <p:cNvPr id="75" name="Google Shape;75;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
        <p:cNvGrpSpPr/>
        <p:nvPr/>
      </p:nvGrpSpPr>
      <p:grpSpPr>
        <a:xfrm>
          <a:off x="0" y="0"/>
          <a:ext cx="0" cy="0"/>
          <a:chOff x="0" y="0"/>
          <a:chExt cx="0" cy="0"/>
        </a:xfrm>
      </p:grpSpPr>
      <p:sp>
        <p:nvSpPr>
          <p:cNvPr id="23" name="Google Shape;2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26" name="Google Shape;26;p16"/>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6"/>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1"/>
        <p:cNvGrpSpPr/>
        <p:nvPr/>
      </p:nvGrpSpPr>
      <p:grpSpPr>
        <a:xfrm>
          <a:off x="0" y="0"/>
          <a:ext cx="0" cy="0"/>
          <a:chOff x="0" y="0"/>
          <a:chExt cx="0" cy="0"/>
        </a:xfrm>
      </p:grpSpPr>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667050" y="3824558"/>
            <a:ext cx="10857900" cy="1698927"/>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4000" b="1" i="0" u="none" strike="noStrike" cap="none" dirty="0" err="1">
                <a:solidFill>
                  <a:schemeClr val="dk1"/>
                </a:solidFill>
                <a:latin typeface="Lucida Console" panose="020B0609040504020204" pitchFamily="49" charset="0"/>
                <a:ea typeface="Calibri"/>
                <a:cs typeface="Calibri"/>
                <a:sym typeface="Calibri"/>
              </a:rPr>
              <a:t>Aseguradora</a:t>
            </a:r>
            <a:endParaRPr lang="en-US" sz="4000" b="1" i="0" u="none" strike="noStrike" cap="none" dirty="0">
              <a:solidFill>
                <a:schemeClr val="dk1"/>
              </a:solidFill>
              <a:latin typeface="Lucida Console" panose="020B0609040504020204" pitchFamily="49" charset="0"/>
              <a:ea typeface="Calibri"/>
              <a:cs typeface="Calibri"/>
              <a:sym typeface="Calibri"/>
            </a:endParaRPr>
          </a:p>
          <a:p>
            <a:pPr marL="0" marR="0" lvl="0" indent="0" algn="ctr" rtl="0">
              <a:lnSpc>
                <a:spcPct val="80000"/>
              </a:lnSpc>
              <a:spcBef>
                <a:spcPts val="0"/>
              </a:spcBef>
              <a:spcAft>
                <a:spcPts val="0"/>
              </a:spcAft>
              <a:buClr>
                <a:srgbClr val="000000"/>
              </a:buClr>
              <a:buSzPts val="6000"/>
              <a:buFont typeface="Arial"/>
              <a:buNone/>
            </a:pPr>
            <a:r>
              <a:rPr lang="en-US" sz="4000" b="1" dirty="0" err="1">
                <a:solidFill>
                  <a:schemeClr val="dk1"/>
                </a:solidFill>
                <a:latin typeface="Lucida Console" panose="020B0609040504020204" pitchFamily="49" charset="0"/>
                <a:ea typeface="Calibri"/>
                <a:cs typeface="Calibri"/>
                <a:sym typeface="Calibri"/>
              </a:rPr>
              <a:t>Riesgos</a:t>
            </a:r>
            <a:r>
              <a:rPr lang="en-US" sz="4000" b="1" dirty="0">
                <a:solidFill>
                  <a:schemeClr val="dk1"/>
                </a:solidFill>
                <a:latin typeface="Lucida Console" panose="020B0609040504020204" pitchFamily="49" charset="0"/>
                <a:ea typeface="Calibri"/>
                <a:cs typeface="Calibri"/>
                <a:sym typeface="Calibri"/>
              </a:rPr>
              <a:t> del </a:t>
            </a:r>
            <a:r>
              <a:rPr lang="en-US" sz="4000" b="1" dirty="0" err="1">
                <a:solidFill>
                  <a:schemeClr val="dk1"/>
                </a:solidFill>
                <a:latin typeface="Lucida Console" panose="020B0609040504020204" pitchFamily="49" charset="0"/>
                <a:ea typeface="Calibri"/>
                <a:cs typeface="Calibri"/>
                <a:sym typeface="Calibri"/>
              </a:rPr>
              <a:t>trabajo</a:t>
            </a:r>
            <a:r>
              <a:rPr lang="en-US" sz="4000" b="1" i="0" u="none" strike="noStrike" cap="none" dirty="0">
                <a:solidFill>
                  <a:schemeClr val="dk1"/>
                </a:solidFill>
                <a:latin typeface="Lucida Console" panose="020B0609040504020204" pitchFamily="49" charset="0"/>
                <a:ea typeface="Calibri"/>
                <a:cs typeface="Calibri"/>
                <a:sym typeface="Calibri"/>
              </a:rPr>
              <a:t> </a:t>
            </a:r>
            <a:endParaRPr sz="4000" b="1" i="0" u="none" strike="noStrike" cap="none" dirty="0">
              <a:solidFill>
                <a:schemeClr val="dk1"/>
              </a:solidFill>
              <a:latin typeface="Lucida Console" panose="020B0609040504020204" pitchFamily="49" charset="0"/>
              <a:ea typeface="Calibri"/>
              <a:cs typeface="Calibri"/>
              <a:sym typeface="Calibri"/>
            </a:endParaRPr>
          </a:p>
          <a:p>
            <a:pPr marL="0" marR="0" lvl="0" indent="0" algn="ctr" rtl="0">
              <a:lnSpc>
                <a:spcPct val="80000"/>
              </a:lnSpc>
              <a:spcBef>
                <a:spcPts val="0"/>
              </a:spcBef>
              <a:spcAft>
                <a:spcPts val="0"/>
              </a:spcAft>
              <a:buClr>
                <a:srgbClr val="000000"/>
              </a:buClr>
              <a:buSzPts val="2900"/>
              <a:buFont typeface="Arial"/>
              <a:buNone/>
            </a:pPr>
            <a:endParaRPr sz="2900" b="0" i="0" u="none" strike="noStrike" cap="none" dirty="0">
              <a:solidFill>
                <a:schemeClr val="dk1"/>
              </a:solidFill>
              <a:latin typeface="Lucida Console" panose="020B0609040504020204" pitchFamily="49" charset="0"/>
              <a:ea typeface="Calibri"/>
              <a:cs typeface="Calibri"/>
              <a:sym typeface="Calibri"/>
            </a:endParaRPr>
          </a:p>
          <a:p>
            <a:pPr marL="0" marR="0" lvl="0" indent="0" algn="ctr" rtl="0">
              <a:lnSpc>
                <a:spcPct val="80000"/>
              </a:lnSpc>
              <a:spcBef>
                <a:spcPts val="0"/>
              </a:spcBef>
              <a:spcAft>
                <a:spcPts val="0"/>
              </a:spcAft>
              <a:buClr>
                <a:srgbClr val="000000"/>
              </a:buClr>
              <a:buSzPts val="2900"/>
              <a:buFont typeface="Arial"/>
              <a:buNone/>
            </a:pPr>
            <a:r>
              <a:rPr lang="en-US" sz="2900" b="0" i="0" u="none" strike="noStrike" cap="none" dirty="0">
                <a:solidFill>
                  <a:srgbClr val="000000"/>
                </a:solidFill>
                <a:latin typeface="Lucida Console" panose="020B0609040504020204" pitchFamily="49" charset="0"/>
                <a:ea typeface="Calibri"/>
                <a:cs typeface="Calibri"/>
                <a:sym typeface="Calibri"/>
              </a:rPr>
              <a:t>AUTOR: Gonzalo Barrio</a:t>
            </a:r>
            <a:endParaRPr sz="1800" b="0" i="0" u="none" strike="noStrike" cap="none" dirty="0">
              <a:solidFill>
                <a:schemeClr val="dk1"/>
              </a:solidFill>
              <a:latin typeface="Lucida Console" panose="020B0609040504020204" pitchFamily="49" charset="0"/>
              <a:ea typeface="Calibri"/>
              <a:cs typeface="Calibri"/>
              <a:sym typeface="Calibri"/>
            </a:endParaRPr>
          </a:p>
        </p:txBody>
      </p:sp>
      <p:sp>
        <p:nvSpPr>
          <p:cNvPr id="3" name="Google Shape;96;p2">
            <a:extLst>
              <a:ext uri="{FF2B5EF4-FFF2-40B4-BE49-F238E27FC236}">
                <a16:creationId xmlns:a16="http://schemas.microsoft.com/office/drawing/2014/main" id="{221F473F-FB4C-4EE1-9317-6CA124CFC164}"/>
              </a:ext>
            </a:extLst>
          </p:cNvPr>
          <p:cNvSpPr txBox="1"/>
          <p:nvPr/>
        </p:nvSpPr>
        <p:spPr>
          <a:xfrm>
            <a:off x="459572" y="589183"/>
            <a:ext cx="10857900" cy="2191369"/>
          </a:xfrm>
          <a:prstGeom prst="rect">
            <a:avLst/>
          </a:prstGeom>
          <a:solidFill>
            <a:schemeClr val="tx2"/>
          </a:solid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endParaRPr lang="es-MX" sz="4000" b="1" i="0" u="none" strike="noStrike" cap="none" dirty="0">
              <a:solidFill>
                <a:schemeClr val="dk1"/>
              </a:solidFill>
              <a:latin typeface="Lucida Console" panose="020B0609040504020204" pitchFamily="49" charset="0"/>
              <a:ea typeface="Calibri"/>
              <a:cs typeface="Calibri"/>
              <a:sym typeface="Calibri"/>
            </a:endParaRPr>
          </a:p>
          <a:p>
            <a:pPr marL="0" marR="0" lvl="0" indent="0" algn="ctr" rtl="0">
              <a:lnSpc>
                <a:spcPct val="80000"/>
              </a:lnSpc>
              <a:spcBef>
                <a:spcPts val="0"/>
              </a:spcBef>
              <a:spcAft>
                <a:spcPts val="0"/>
              </a:spcAft>
              <a:buClr>
                <a:srgbClr val="000000"/>
              </a:buClr>
              <a:buSzPts val="6000"/>
              <a:buFont typeface="Arial"/>
              <a:buNone/>
            </a:pPr>
            <a:r>
              <a:rPr lang="es-MX" sz="4000" b="1" i="0" u="none" strike="noStrike" cap="none" dirty="0" err="1">
                <a:solidFill>
                  <a:schemeClr val="dk1"/>
                </a:solidFill>
                <a:latin typeface="Lucida Console" panose="020B0609040504020204" pitchFamily="49" charset="0"/>
                <a:ea typeface="Calibri"/>
                <a:cs typeface="Calibri"/>
                <a:sym typeface="Calibri"/>
              </a:rPr>
              <a:t>Coder</a:t>
            </a:r>
            <a:r>
              <a:rPr lang="es-MX" sz="4000" b="1" i="0" u="none" strike="noStrike" cap="none" dirty="0">
                <a:solidFill>
                  <a:schemeClr val="dk1"/>
                </a:solidFill>
                <a:latin typeface="Lucida Console" panose="020B0609040504020204" pitchFamily="49" charset="0"/>
                <a:ea typeface="Calibri"/>
                <a:cs typeface="Calibri"/>
                <a:sym typeface="Calibri"/>
              </a:rPr>
              <a:t> House – Ciencia de Datos</a:t>
            </a:r>
          </a:p>
          <a:p>
            <a:pPr marL="0" marR="0" lvl="0" indent="0" algn="ctr" rtl="0">
              <a:lnSpc>
                <a:spcPct val="80000"/>
              </a:lnSpc>
              <a:spcBef>
                <a:spcPts val="0"/>
              </a:spcBef>
              <a:spcAft>
                <a:spcPts val="0"/>
              </a:spcAft>
              <a:buClr>
                <a:srgbClr val="000000"/>
              </a:buClr>
              <a:buSzPts val="6000"/>
              <a:buFont typeface="Arial"/>
              <a:buNone/>
            </a:pPr>
            <a:endParaRPr lang="es-MX" sz="4000" b="1" i="0" u="none" strike="noStrike" cap="none" dirty="0">
              <a:solidFill>
                <a:schemeClr val="dk1"/>
              </a:solidFill>
              <a:latin typeface="Lucida Console" panose="020B0609040504020204" pitchFamily="49" charset="0"/>
              <a:ea typeface="Calibri"/>
              <a:cs typeface="Calibri"/>
              <a:sym typeface="Calibri"/>
            </a:endParaRPr>
          </a:p>
          <a:p>
            <a:pPr marL="0" marR="0" lvl="0" indent="0" algn="ctr" rtl="0">
              <a:lnSpc>
                <a:spcPct val="80000"/>
              </a:lnSpc>
              <a:spcBef>
                <a:spcPts val="0"/>
              </a:spcBef>
              <a:spcAft>
                <a:spcPts val="0"/>
              </a:spcAft>
              <a:buClr>
                <a:srgbClr val="000000"/>
              </a:buClr>
              <a:buSzPts val="6000"/>
              <a:buFont typeface="Arial"/>
              <a:buNone/>
            </a:pPr>
            <a:r>
              <a:rPr lang="es-MX" sz="4000" b="1" dirty="0">
                <a:solidFill>
                  <a:schemeClr val="dk1"/>
                </a:solidFill>
                <a:latin typeface="Lucida Console" panose="020B0609040504020204" pitchFamily="49" charset="0"/>
                <a:ea typeface="Calibri"/>
                <a:cs typeface="Calibri"/>
                <a:sym typeface="Calibri"/>
              </a:rPr>
              <a:t>Trabajo Final</a:t>
            </a:r>
          </a:p>
          <a:p>
            <a:pPr marL="0" marR="0" lvl="0" indent="0" algn="ctr" rtl="0">
              <a:lnSpc>
                <a:spcPct val="80000"/>
              </a:lnSpc>
              <a:spcBef>
                <a:spcPts val="0"/>
              </a:spcBef>
              <a:spcAft>
                <a:spcPts val="0"/>
              </a:spcAft>
              <a:buClr>
                <a:srgbClr val="000000"/>
              </a:buClr>
              <a:buSzPts val="6000"/>
              <a:buFont typeface="Arial"/>
              <a:buNone/>
            </a:pPr>
            <a:endParaRPr sz="1800" b="0" i="0" u="none" strike="noStrike" cap="none" dirty="0">
              <a:solidFill>
                <a:schemeClr val="dk1"/>
              </a:solidFill>
              <a:latin typeface="Lucida Console" panose="020B0609040504020204" pitchFamily="49" charset="0"/>
              <a:ea typeface="Calibri"/>
              <a:cs typeface="Calibri"/>
              <a:sym typeface="Calibri"/>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10</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Principales </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INSIGHTS</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685368" y="1094942"/>
            <a:ext cx="7820834" cy="4616648"/>
          </a:xfrm>
          <a:prstGeom prst="rect">
            <a:avLst/>
          </a:prstGeom>
          <a:noFill/>
        </p:spPr>
        <p:txBody>
          <a:bodyPr wrap="square" rtlCol="0">
            <a:spAutoFit/>
          </a:bodyPr>
          <a:lstStyle/>
          <a:p>
            <a:r>
              <a:rPr lang="es-MX" dirty="0"/>
              <a:t>Luego de analizar las principales variables contenidas en el conjunto de datos podemos concluir que los factores que más influencia tienen en la tasa de Judicialidad son:</a:t>
            </a:r>
          </a:p>
          <a:p>
            <a:endParaRPr lang="es-MX" dirty="0"/>
          </a:p>
          <a:p>
            <a:r>
              <a:rPr lang="es-MX" dirty="0"/>
              <a:t>a) Gravedad de la lesión del trabajador: Los accidentados con mayor % de incapacidad presentan mayor judicialidad en conjunto con los que tienen muy poca o sin incapacidad, en  este caso se entiende que es por disconformidad con lo dispuesto por los médicos. </a:t>
            </a:r>
          </a:p>
          <a:p>
            <a:endParaRPr lang="es-MX" dirty="0"/>
          </a:p>
          <a:p>
            <a:r>
              <a:rPr lang="es-MX" dirty="0"/>
              <a:t>b) % de incapacidad resultante del accidente: Los fallecidos y los graves son los que mayor tasa de judicialidad.</a:t>
            </a:r>
          </a:p>
          <a:p>
            <a:endParaRPr lang="es-MX" dirty="0"/>
          </a:p>
          <a:p>
            <a:r>
              <a:rPr lang="es-MX" dirty="0"/>
              <a:t>c) Cantidad de das de Baja: Se observa un incremento importante en la tasa de judicialidad para los accidentados con mas de 60 días de baja laboral.</a:t>
            </a:r>
          </a:p>
          <a:p>
            <a:endParaRPr lang="es-MX" dirty="0"/>
          </a:p>
          <a:p>
            <a:r>
              <a:rPr lang="es-MX" dirty="0"/>
              <a:t>d) Edad del siniestrado: A mayor edad mayor es la judicialidad</a:t>
            </a:r>
          </a:p>
          <a:p>
            <a:endParaRPr lang="es-MX" dirty="0"/>
          </a:p>
          <a:p>
            <a:r>
              <a:rPr lang="es-MX" dirty="0"/>
              <a:t>e) CIU3 - Actividad Laboral: Se observa marcado incremento en la judicialidad en la industria del transporte. Las que menor judicialidad presentan son Agrucultura y Servicios Públicos.</a:t>
            </a:r>
          </a:p>
          <a:p>
            <a:endParaRPr lang="es-MX" dirty="0"/>
          </a:p>
          <a:p>
            <a:r>
              <a:rPr lang="es-MX" dirty="0"/>
              <a:t>También entendemos que la variable "</a:t>
            </a:r>
            <a:r>
              <a:rPr lang="es-MX" dirty="0" err="1"/>
              <a:t>Initinere</a:t>
            </a:r>
            <a:r>
              <a:rPr lang="es-MX" dirty="0"/>
              <a:t>" que indica si el accidente se produce en el lugar de trabajo o en el desplazamiento desde el hogar al trabajo no tiene influencia sobre la tasa de judicialidad.</a:t>
            </a:r>
            <a:endParaRPr lang="es-AR" dirty="0"/>
          </a:p>
        </p:txBody>
      </p:sp>
    </p:spTree>
    <p:extLst>
      <p:ext uri="{BB962C8B-B14F-4D97-AF65-F5344CB8AC3E}">
        <p14:creationId xmlns:p14="http://schemas.microsoft.com/office/powerpoint/2010/main" val="363927868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11</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err="1">
                <a:solidFill>
                  <a:schemeClr val="dk1"/>
                </a:solidFill>
                <a:latin typeface="Calibri"/>
                <a:ea typeface="Calibri"/>
                <a:cs typeface="Calibri"/>
                <a:sym typeface="Calibri"/>
              </a:rPr>
              <a:t>Features</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err="1">
                <a:solidFill>
                  <a:schemeClr val="dk1"/>
                </a:solidFill>
                <a:latin typeface="Calibri"/>
                <a:ea typeface="Calibri"/>
                <a:cs typeface="Calibri"/>
                <a:sym typeface="Calibri"/>
              </a:rPr>
              <a:t>Engineering</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685368" y="675217"/>
            <a:ext cx="7820834" cy="307777"/>
          </a:xfrm>
          <a:prstGeom prst="rect">
            <a:avLst/>
          </a:prstGeom>
          <a:noFill/>
        </p:spPr>
        <p:txBody>
          <a:bodyPr wrap="square" rtlCol="0">
            <a:spAutoFit/>
          </a:bodyPr>
          <a:lstStyle/>
          <a:p>
            <a:r>
              <a:rPr lang="es-MX" dirty="0"/>
              <a:t>Transformación de las variables categóricas a numéricas</a:t>
            </a:r>
            <a:endParaRPr lang="es-AR" dirty="0"/>
          </a:p>
        </p:txBody>
      </p:sp>
      <p:pic>
        <p:nvPicPr>
          <p:cNvPr id="3" name="Imagen 2">
            <a:extLst>
              <a:ext uri="{FF2B5EF4-FFF2-40B4-BE49-F238E27FC236}">
                <a16:creationId xmlns:a16="http://schemas.microsoft.com/office/drawing/2014/main" id="{6289BB0C-91F5-40AB-A6C1-4063E8EC8031}"/>
              </a:ext>
            </a:extLst>
          </p:cNvPr>
          <p:cNvPicPr>
            <a:picLocks noChangeAspect="1"/>
          </p:cNvPicPr>
          <p:nvPr/>
        </p:nvPicPr>
        <p:blipFill>
          <a:blip r:embed="rId3"/>
          <a:stretch>
            <a:fillRect/>
          </a:stretch>
        </p:blipFill>
        <p:spPr>
          <a:xfrm>
            <a:off x="3685368" y="1164964"/>
            <a:ext cx="5934075" cy="1724025"/>
          </a:xfrm>
          <a:prstGeom prst="rect">
            <a:avLst/>
          </a:prstGeom>
        </p:spPr>
      </p:pic>
      <p:pic>
        <p:nvPicPr>
          <p:cNvPr id="4" name="Imagen 3">
            <a:extLst>
              <a:ext uri="{FF2B5EF4-FFF2-40B4-BE49-F238E27FC236}">
                <a16:creationId xmlns:a16="http://schemas.microsoft.com/office/drawing/2014/main" id="{FB3219E5-A539-4923-A09C-93B6AB4B4F51}"/>
              </a:ext>
            </a:extLst>
          </p:cNvPr>
          <p:cNvPicPr>
            <a:picLocks noChangeAspect="1"/>
          </p:cNvPicPr>
          <p:nvPr/>
        </p:nvPicPr>
        <p:blipFill>
          <a:blip r:embed="rId4"/>
          <a:stretch>
            <a:fillRect/>
          </a:stretch>
        </p:blipFill>
        <p:spPr>
          <a:xfrm>
            <a:off x="3685368" y="3613488"/>
            <a:ext cx="5524500" cy="1609725"/>
          </a:xfrm>
          <a:prstGeom prst="rect">
            <a:avLst/>
          </a:prstGeom>
        </p:spPr>
      </p:pic>
    </p:spTree>
    <p:extLst>
      <p:ext uri="{BB962C8B-B14F-4D97-AF65-F5344CB8AC3E}">
        <p14:creationId xmlns:p14="http://schemas.microsoft.com/office/powerpoint/2010/main" val="329230353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12</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Entrenamiento y</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Testeo</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604774" y="662252"/>
            <a:ext cx="7820834" cy="307777"/>
          </a:xfrm>
          <a:prstGeom prst="rect">
            <a:avLst/>
          </a:prstGeom>
          <a:noFill/>
        </p:spPr>
        <p:txBody>
          <a:bodyPr wrap="square" rtlCol="0">
            <a:spAutoFit/>
          </a:bodyPr>
          <a:lstStyle/>
          <a:p>
            <a:r>
              <a:rPr lang="es-MX" dirty="0"/>
              <a:t>Creamos los conjuntos de datos para TRAIN y para TEST</a:t>
            </a:r>
            <a:endParaRPr lang="es-AR" dirty="0"/>
          </a:p>
        </p:txBody>
      </p:sp>
      <p:pic>
        <p:nvPicPr>
          <p:cNvPr id="5" name="Imagen 4">
            <a:extLst>
              <a:ext uri="{FF2B5EF4-FFF2-40B4-BE49-F238E27FC236}">
                <a16:creationId xmlns:a16="http://schemas.microsoft.com/office/drawing/2014/main" id="{C56D2293-A4D3-4B79-A209-3D1575F9A3B3}"/>
              </a:ext>
            </a:extLst>
          </p:cNvPr>
          <p:cNvPicPr>
            <a:picLocks noChangeAspect="1"/>
          </p:cNvPicPr>
          <p:nvPr/>
        </p:nvPicPr>
        <p:blipFill>
          <a:blip r:embed="rId3"/>
          <a:stretch>
            <a:fillRect/>
          </a:stretch>
        </p:blipFill>
        <p:spPr>
          <a:xfrm>
            <a:off x="3524216" y="1296091"/>
            <a:ext cx="7981950" cy="2028825"/>
          </a:xfrm>
          <a:prstGeom prst="rect">
            <a:avLst/>
          </a:prstGeom>
        </p:spPr>
      </p:pic>
      <p:pic>
        <p:nvPicPr>
          <p:cNvPr id="6" name="Imagen 5">
            <a:extLst>
              <a:ext uri="{FF2B5EF4-FFF2-40B4-BE49-F238E27FC236}">
                <a16:creationId xmlns:a16="http://schemas.microsoft.com/office/drawing/2014/main" id="{0B0988A5-65FF-40B2-857A-39809F279720}"/>
              </a:ext>
            </a:extLst>
          </p:cNvPr>
          <p:cNvPicPr>
            <a:picLocks noChangeAspect="1"/>
          </p:cNvPicPr>
          <p:nvPr/>
        </p:nvPicPr>
        <p:blipFill>
          <a:blip r:embed="rId4"/>
          <a:stretch>
            <a:fillRect/>
          </a:stretch>
        </p:blipFill>
        <p:spPr>
          <a:xfrm>
            <a:off x="3524216" y="3740807"/>
            <a:ext cx="8117903" cy="2362310"/>
          </a:xfrm>
          <a:prstGeom prst="rect">
            <a:avLst/>
          </a:prstGeom>
        </p:spPr>
      </p:pic>
    </p:spTree>
    <p:extLst>
      <p:ext uri="{BB962C8B-B14F-4D97-AF65-F5344CB8AC3E}">
        <p14:creationId xmlns:p14="http://schemas.microsoft.com/office/powerpoint/2010/main" val="176120243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13</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Entrenamiento y</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Testeo</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574794" y="557321"/>
            <a:ext cx="7820834" cy="1384995"/>
          </a:xfrm>
          <a:prstGeom prst="rect">
            <a:avLst/>
          </a:prstGeom>
          <a:noFill/>
        </p:spPr>
        <p:txBody>
          <a:bodyPr wrap="square" rtlCol="0">
            <a:spAutoFit/>
          </a:bodyPr>
          <a:lstStyle/>
          <a:p>
            <a:r>
              <a:rPr lang="es-MX" dirty="0"/>
              <a:t>Entrenamos y testeamos con los siguientes modelos:</a:t>
            </a:r>
          </a:p>
          <a:p>
            <a:endParaRPr lang="es-MX" dirty="0"/>
          </a:p>
          <a:p>
            <a:r>
              <a:rPr lang="es-MX" dirty="0"/>
              <a:t>Los modelos elegidos fueron Árboles de decisión, Regresión Logística, Máquinas de Vectores de Soporte (SVM) y Redes Neuronales Artificiales</a:t>
            </a:r>
          </a:p>
          <a:p>
            <a:endParaRPr lang="es-MX" dirty="0"/>
          </a:p>
          <a:p>
            <a:endParaRPr lang="es-AR" dirty="0"/>
          </a:p>
        </p:txBody>
      </p:sp>
      <p:pic>
        <p:nvPicPr>
          <p:cNvPr id="8" name="Imagen 7">
            <a:extLst>
              <a:ext uri="{FF2B5EF4-FFF2-40B4-BE49-F238E27FC236}">
                <a16:creationId xmlns:a16="http://schemas.microsoft.com/office/drawing/2014/main" id="{2BE073C9-87D8-40D6-9EFB-88154DABF3B4}"/>
              </a:ext>
            </a:extLst>
          </p:cNvPr>
          <p:cNvPicPr>
            <a:picLocks noChangeAspect="1"/>
          </p:cNvPicPr>
          <p:nvPr/>
        </p:nvPicPr>
        <p:blipFill>
          <a:blip r:embed="rId3"/>
          <a:stretch>
            <a:fillRect/>
          </a:stretch>
        </p:blipFill>
        <p:spPr>
          <a:xfrm>
            <a:off x="4100568" y="1721058"/>
            <a:ext cx="6257925" cy="3086100"/>
          </a:xfrm>
          <a:prstGeom prst="rect">
            <a:avLst/>
          </a:prstGeom>
        </p:spPr>
      </p:pic>
    </p:spTree>
    <p:extLst>
      <p:ext uri="{BB962C8B-B14F-4D97-AF65-F5344CB8AC3E}">
        <p14:creationId xmlns:p14="http://schemas.microsoft.com/office/powerpoint/2010/main" val="205803557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14</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72354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Entrenamiento y</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Testeo </a:t>
            </a:r>
          </a:p>
          <a:p>
            <a:pPr marL="0" marR="0" lvl="0" indent="0" algn="l" rtl="0">
              <a:lnSpc>
                <a:spcPct val="80000"/>
              </a:lnSpc>
              <a:spcBef>
                <a:spcPts val="0"/>
              </a:spcBef>
              <a:spcAft>
                <a:spcPts val="0"/>
              </a:spcAft>
              <a:buClr>
                <a:srgbClr val="000000"/>
              </a:buClr>
              <a:buSzPts val="2800"/>
              <a:buFont typeface="Arial"/>
              <a:buNone/>
            </a:pPr>
            <a:endParaRPr lang="es-MX" sz="2800" b="1"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i="0" u="none" strike="noStrike" cap="none" dirty="0">
                <a:solidFill>
                  <a:schemeClr val="dk1"/>
                </a:solidFill>
                <a:latin typeface="Calibri"/>
                <a:ea typeface="Calibri"/>
                <a:cs typeface="Calibri"/>
                <a:sym typeface="Calibri"/>
              </a:rPr>
              <a:t>Validación</a:t>
            </a:r>
            <a:r>
              <a:rPr lang="es-MX" sz="2800" b="1" i="0" u="none" strike="noStrike" cap="none" dirty="0">
                <a:solidFill>
                  <a:schemeClr val="dk1"/>
                </a:solidFill>
                <a:latin typeface="Calibri"/>
                <a:ea typeface="Calibri"/>
                <a:cs typeface="Calibri"/>
                <a:sym typeface="Calibri"/>
              </a:rPr>
              <a:t> Cruzada</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685368" y="587302"/>
            <a:ext cx="7820834" cy="954107"/>
          </a:xfrm>
          <a:prstGeom prst="rect">
            <a:avLst/>
          </a:prstGeom>
          <a:noFill/>
        </p:spPr>
        <p:txBody>
          <a:bodyPr wrap="square" rtlCol="0">
            <a:spAutoFit/>
          </a:bodyPr>
          <a:lstStyle/>
          <a:p>
            <a:r>
              <a:rPr lang="es-MX" dirty="0"/>
              <a:t>Realizamos una validación cruzada para comparar los resultados obtenidos con los distintos modelos utilizados:</a:t>
            </a:r>
          </a:p>
          <a:p>
            <a:endParaRPr lang="es-MX" dirty="0"/>
          </a:p>
          <a:p>
            <a:endParaRPr lang="es-AR" dirty="0"/>
          </a:p>
        </p:txBody>
      </p:sp>
      <p:pic>
        <p:nvPicPr>
          <p:cNvPr id="3" name="Imagen 2">
            <a:extLst>
              <a:ext uri="{FF2B5EF4-FFF2-40B4-BE49-F238E27FC236}">
                <a16:creationId xmlns:a16="http://schemas.microsoft.com/office/drawing/2014/main" id="{8D7EE963-7924-45E1-A8D3-2CF3F79B437F}"/>
              </a:ext>
            </a:extLst>
          </p:cNvPr>
          <p:cNvPicPr>
            <a:picLocks noChangeAspect="1"/>
          </p:cNvPicPr>
          <p:nvPr/>
        </p:nvPicPr>
        <p:blipFill>
          <a:blip r:embed="rId3"/>
          <a:stretch>
            <a:fillRect/>
          </a:stretch>
        </p:blipFill>
        <p:spPr>
          <a:xfrm>
            <a:off x="3969343" y="1286577"/>
            <a:ext cx="6819900" cy="3371850"/>
          </a:xfrm>
          <a:prstGeom prst="rect">
            <a:avLst/>
          </a:prstGeom>
        </p:spPr>
      </p:pic>
      <p:pic>
        <p:nvPicPr>
          <p:cNvPr id="4" name="Imagen 3">
            <a:extLst>
              <a:ext uri="{FF2B5EF4-FFF2-40B4-BE49-F238E27FC236}">
                <a16:creationId xmlns:a16="http://schemas.microsoft.com/office/drawing/2014/main" id="{3B1D4FF8-C293-4FA1-BBAF-08442AF27123}"/>
              </a:ext>
            </a:extLst>
          </p:cNvPr>
          <p:cNvPicPr>
            <a:picLocks noChangeAspect="1"/>
          </p:cNvPicPr>
          <p:nvPr/>
        </p:nvPicPr>
        <p:blipFill>
          <a:blip r:embed="rId4"/>
          <a:stretch>
            <a:fillRect/>
          </a:stretch>
        </p:blipFill>
        <p:spPr>
          <a:xfrm>
            <a:off x="3969343" y="4861810"/>
            <a:ext cx="3257550" cy="1419225"/>
          </a:xfrm>
          <a:prstGeom prst="rect">
            <a:avLst/>
          </a:prstGeom>
        </p:spPr>
      </p:pic>
    </p:spTree>
    <p:extLst>
      <p:ext uri="{BB962C8B-B14F-4D97-AF65-F5344CB8AC3E}">
        <p14:creationId xmlns:p14="http://schemas.microsoft.com/office/powerpoint/2010/main" val="26795132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15</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206825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Entrenamiento y</a:t>
            </a:r>
            <a:endParaRPr lang="es-MX"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Testeo </a:t>
            </a:r>
          </a:p>
          <a:p>
            <a:pPr marL="0" marR="0" lvl="0" indent="0" algn="l" rtl="0">
              <a:lnSpc>
                <a:spcPct val="80000"/>
              </a:lnSpc>
              <a:spcBef>
                <a:spcPts val="0"/>
              </a:spcBef>
              <a:spcAft>
                <a:spcPts val="0"/>
              </a:spcAft>
              <a:buClr>
                <a:srgbClr val="000000"/>
              </a:buClr>
              <a:buSzPts val="2800"/>
              <a:buFont typeface="Arial"/>
              <a:buNone/>
            </a:pPr>
            <a:endParaRPr lang="es-MX" sz="2800" b="1"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Optimización de parámetros del modelo</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685368" y="587302"/>
            <a:ext cx="7820834" cy="954107"/>
          </a:xfrm>
          <a:prstGeom prst="rect">
            <a:avLst/>
          </a:prstGeom>
          <a:noFill/>
        </p:spPr>
        <p:txBody>
          <a:bodyPr wrap="square" rtlCol="0">
            <a:spAutoFit/>
          </a:bodyPr>
          <a:lstStyle/>
          <a:p>
            <a:r>
              <a:rPr lang="es-MX" dirty="0"/>
              <a:t>Realizamos una validación cruzada para comparar los resultados obtenidos con los distintos modelos utilizados:</a:t>
            </a:r>
          </a:p>
          <a:p>
            <a:endParaRPr lang="es-MX" dirty="0"/>
          </a:p>
          <a:p>
            <a:endParaRPr lang="es-AR" dirty="0"/>
          </a:p>
        </p:txBody>
      </p:sp>
      <p:pic>
        <p:nvPicPr>
          <p:cNvPr id="3" name="Imagen 2">
            <a:extLst>
              <a:ext uri="{FF2B5EF4-FFF2-40B4-BE49-F238E27FC236}">
                <a16:creationId xmlns:a16="http://schemas.microsoft.com/office/drawing/2014/main" id="{8D7EE963-7924-45E1-A8D3-2CF3F79B437F}"/>
              </a:ext>
            </a:extLst>
          </p:cNvPr>
          <p:cNvPicPr>
            <a:picLocks noChangeAspect="1"/>
          </p:cNvPicPr>
          <p:nvPr/>
        </p:nvPicPr>
        <p:blipFill>
          <a:blip r:embed="rId3"/>
          <a:stretch>
            <a:fillRect/>
          </a:stretch>
        </p:blipFill>
        <p:spPr>
          <a:xfrm>
            <a:off x="3969343" y="1286577"/>
            <a:ext cx="6819900" cy="3371850"/>
          </a:xfrm>
          <a:prstGeom prst="rect">
            <a:avLst/>
          </a:prstGeom>
        </p:spPr>
      </p:pic>
    </p:spTree>
    <p:extLst>
      <p:ext uri="{BB962C8B-B14F-4D97-AF65-F5344CB8AC3E}">
        <p14:creationId xmlns:p14="http://schemas.microsoft.com/office/powerpoint/2010/main" val="74157485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16</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1" i="0" u="none" strike="noStrike" cap="none" dirty="0">
                <a:solidFill>
                  <a:schemeClr val="dk1"/>
                </a:solidFill>
                <a:latin typeface="Calibri"/>
                <a:ea typeface="Calibri"/>
                <a:cs typeface="Calibri"/>
                <a:sym typeface="Calibri"/>
              </a:rPr>
              <a:t>Conclusiones</a:t>
            </a:r>
            <a:endParaRPr lang="es-MX"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BFEEAC3A-7723-40F2-B579-349CE60F4477}"/>
              </a:ext>
            </a:extLst>
          </p:cNvPr>
          <p:cNvSpPr txBox="1"/>
          <p:nvPr/>
        </p:nvSpPr>
        <p:spPr>
          <a:xfrm>
            <a:off x="3850259" y="1872366"/>
            <a:ext cx="7820834" cy="2462213"/>
          </a:xfrm>
          <a:prstGeom prst="rect">
            <a:avLst/>
          </a:prstGeom>
          <a:noFill/>
        </p:spPr>
        <p:txBody>
          <a:bodyPr wrap="square" rtlCol="0">
            <a:spAutoFit/>
          </a:bodyPr>
          <a:lstStyle/>
          <a:p>
            <a:r>
              <a:rPr lang="es-MX" dirty="0"/>
              <a:t>Se aplicaron cuatro modelos de aprendizaje supervisado para predecir la tasa de juicios para trabajadores accidentados: Regresión Logística, Árbol de Decisión, SVM y Red Neuronal. Después de la optimización de </a:t>
            </a:r>
            <a:r>
              <a:rPr lang="es-MX" dirty="0" err="1"/>
              <a:t>hiperparámetros</a:t>
            </a:r>
            <a:r>
              <a:rPr lang="es-MX" dirty="0"/>
              <a:t>, se encontró que los modelos SVM, Regresión Logística y Red Neuronal tuvieron desempeños excelentes y similares en términos de precisión de prueba.</a:t>
            </a:r>
          </a:p>
          <a:p>
            <a:endParaRPr lang="es-MX" dirty="0"/>
          </a:p>
          <a:p>
            <a:r>
              <a:rPr lang="es-MX" dirty="0"/>
              <a:t>En conclusión, el análisis exploratorio de datos y los modelos de aprendizaje supervisado aplicados en este proyecto proporcionan una valiosa herramienta para identificar de manera temprana los casos que pueden llegar a evoluciona en una acción judicial y actuar preventivamente, reduciendo los costos para la aseguradora.</a:t>
            </a:r>
          </a:p>
          <a:p>
            <a:endParaRPr lang="es-AR" dirty="0"/>
          </a:p>
        </p:txBody>
      </p:sp>
    </p:spTree>
    <p:extLst>
      <p:ext uri="{BB962C8B-B14F-4D97-AF65-F5344CB8AC3E}">
        <p14:creationId xmlns:p14="http://schemas.microsoft.com/office/powerpoint/2010/main" val="208194730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11" name="Google Shape;111;p3"/>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2" name="CuadroTexto 1">
            <a:extLst>
              <a:ext uri="{FF2B5EF4-FFF2-40B4-BE49-F238E27FC236}">
                <a16:creationId xmlns:a16="http://schemas.microsoft.com/office/drawing/2014/main" id="{4C5AB5ED-84BB-4A5C-810B-991CE80A5C36}"/>
              </a:ext>
            </a:extLst>
          </p:cNvPr>
          <p:cNvSpPr txBox="1"/>
          <p:nvPr/>
        </p:nvSpPr>
        <p:spPr>
          <a:xfrm>
            <a:off x="1798820" y="989350"/>
            <a:ext cx="7225259" cy="7140416"/>
          </a:xfrm>
          <a:prstGeom prst="rect">
            <a:avLst/>
          </a:prstGeom>
          <a:noFill/>
        </p:spPr>
        <p:txBody>
          <a:bodyPr wrap="square" rtlCol="0">
            <a:spAutoFit/>
          </a:bodyPr>
          <a:lstStyle/>
          <a:p>
            <a:pPr marL="342900" indent="-342900">
              <a:lnSpc>
                <a:spcPct val="200000"/>
              </a:lnSpc>
              <a:buFont typeface="+mj-lt"/>
              <a:buAutoNum type="arabicPeriod"/>
            </a:pPr>
            <a:r>
              <a:rPr lang="es-MX" sz="1800" dirty="0">
                <a:latin typeface="Lucida Console" panose="020B0609040504020204" pitchFamily="49" charset="0"/>
              </a:rPr>
              <a:t>Contexto y Audiencia</a:t>
            </a:r>
          </a:p>
          <a:p>
            <a:pPr marL="342900" indent="-342900">
              <a:lnSpc>
                <a:spcPct val="200000"/>
              </a:lnSpc>
              <a:buFont typeface="+mj-lt"/>
              <a:buAutoNum type="arabicPeriod"/>
            </a:pPr>
            <a:r>
              <a:rPr lang="es-MX" sz="1800" dirty="0">
                <a:latin typeface="Lucida Console" panose="020B0609040504020204" pitchFamily="49" charset="0"/>
              </a:rPr>
              <a:t>Preguntas de interés</a:t>
            </a:r>
          </a:p>
          <a:p>
            <a:pPr marL="342900" indent="-342900">
              <a:lnSpc>
                <a:spcPct val="200000"/>
              </a:lnSpc>
              <a:buFont typeface="+mj-lt"/>
              <a:buAutoNum type="arabicPeriod"/>
            </a:pPr>
            <a:r>
              <a:rPr lang="es-MX" sz="1800" dirty="0">
                <a:latin typeface="Lucida Console" panose="020B0609040504020204" pitchFamily="49" charset="0"/>
              </a:rPr>
              <a:t>Origen de datos</a:t>
            </a:r>
          </a:p>
          <a:p>
            <a:pPr marL="342900" indent="-342900">
              <a:lnSpc>
                <a:spcPct val="200000"/>
              </a:lnSpc>
              <a:buFont typeface="+mj-lt"/>
              <a:buAutoNum type="arabicPeriod"/>
            </a:pPr>
            <a:r>
              <a:rPr lang="es-MX" sz="1800" dirty="0">
                <a:latin typeface="Lucida Console" panose="020B0609040504020204" pitchFamily="49" charset="0"/>
              </a:rPr>
              <a:t>Análisis exploratorio de datos</a:t>
            </a:r>
          </a:p>
          <a:p>
            <a:pPr marL="342900" indent="-342900">
              <a:lnSpc>
                <a:spcPct val="200000"/>
              </a:lnSpc>
              <a:buFont typeface="+mj-lt"/>
              <a:buAutoNum type="arabicPeriod"/>
            </a:pPr>
            <a:r>
              <a:rPr lang="es-MX" sz="1800" dirty="0">
                <a:latin typeface="Lucida Console" panose="020B0609040504020204" pitchFamily="49" charset="0"/>
              </a:rPr>
              <a:t>Principales </a:t>
            </a:r>
            <a:r>
              <a:rPr lang="es-MX" sz="1800" dirty="0" err="1">
                <a:latin typeface="Lucida Console" panose="020B0609040504020204" pitchFamily="49" charset="0"/>
              </a:rPr>
              <a:t>Insights</a:t>
            </a:r>
            <a:endParaRPr lang="es-MX" sz="1800" dirty="0">
              <a:latin typeface="Lucida Console" panose="020B0609040504020204" pitchFamily="49" charset="0"/>
            </a:endParaRPr>
          </a:p>
          <a:p>
            <a:pPr marL="342900" indent="-342900">
              <a:lnSpc>
                <a:spcPct val="200000"/>
              </a:lnSpc>
              <a:buFont typeface="+mj-lt"/>
              <a:buAutoNum type="arabicPeriod"/>
            </a:pPr>
            <a:r>
              <a:rPr lang="es-MX" sz="1800" dirty="0">
                <a:latin typeface="Lucida Console" panose="020B0609040504020204" pitchFamily="49" charset="0"/>
              </a:rPr>
              <a:t>Ingeniería de atributos</a:t>
            </a:r>
          </a:p>
          <a:p>
            <a:pPr marL="342900" indent="-342900">
              <a:lnSpc>
                <a:spcPct val="200000"/>
              </a:lnSpc>
              <a:buFont typeface="+mj-lt"/>
              <a:buAutoNum type="arabicPeriod"/>
            </a:pPr>
            <a:r>
              <a:rPr lang="es-MX" sz="1800" dirty="0">
                <a:latin typeface="Lucida Console" panose="020B0609040504020204" pitchFamily="49" charset="0"/>
              </a:rPr>
              <a:t>Entrenamiento y Testeo</a:t>
            </a:r>
          </a:p>
          <a:p>
            <a:pPr marL="342900" indent="-342900">
              <a:lnSpc>
                <a:spcPct val="200000"/>
              </a:lnSpc>
              <a:buFont typeface="+mj-lt"/>
              <a:buAutoNum type="arabicPeriod"/>
            </a:pPr>
            <a:r>
              <a:rPr lang="es-MX" sz="1800" dirty="0">
                <a:latin typeface="Lucida Console" panose="020B0609040504020204" pitchFamily="49" charset="0"/>
              </a:rPr>
              <a:t>Validación Cruzada</a:t>
            </a:r>
          </a:p>
          <a:p>
            <a:pPr marL="342900" indent="-342900">
              <a:lnSpc>
                <a:spcPct val="200000"/>
              </a:lnSpc>
              <a:buFont typeface="+mj-lt"/>
              <a:buAutoNum type="arabicPeriod"/>
            </a:pPr>
            <a:r>
              <a:rPr lang="es-MX" sz="1800" dirty="0">
                <a:latin typeface="Lucida Console" panose="020B0609040504020204" pitchFamily="49" charset="0"/>
              </a:rPr>
              <a:t>Ajuste de parámetros</a:t>
            </a:r>
          </a:p>
          <a:p>
            <a:pPr marL="342900" indent="-342900">
              <a:lnSpc>
                <a:spcPct val="200000"/>
              </a:lnSpc>
              <a:buFont typeface="+mj-lt"/>
              <a:buAutoNum type="arabicPeriod"/>
            </a:pPr>
            <a:r>
              <a:rPr lang="es-MX" sz="1800" dirty="0">
                <a:latin typeface="Lucida Console" panose="020B0609040504020204" pitchFamily="49" charset="0"/>
              </a:rPr>
              <a:t>Conclusión Final</a:t>
            </a:r>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AR" dirty="0"/>
          </a:p>
        </p:txBody>
      </p:sp>
      <p:sp>
        <p:nvSpPr>
          <p:cNvPr id="3" name="CuadroTexto 2">
            <a:extLst>
              <a:ext uri="{FF2B5EF4-FFF2-40B4-BE49-F238E27FC236}">
                <a16:creationId xmlns:a16="http://schemas.microsoft.com/office/drawing/2014/main" id="{F6AC4BFA-8137-4EE2-A5BC-39C7F6D633CD}"/>
              </a:ext>
            </a:extLst>
          </p:cNvPr>
          <p:cNvSpPr txBox="1"/>
          <p:nvPr/>
        </p:nvSpPr>
        <p:spPr>
          <a:xfrm>
            <a:off x="884420" y="344774"/>
            <a:ext cx="6415790" cy="646331"/>
          </a:xfrm>
          <a:prstGeom prst="rect">
            <a:avLst/>
          </a:prstGeom>
          <a:noFill/>
        </p:spPr>
        <p:txBody>
          <a:bodyPr wrap="square" rtlCol="0">
            <a:spAutoFit/>
          </a:bodyPr>
          <a:lstStyle/>
          <a:p>
            <a:r>
              <a:rPr lang="es-MX" sz="3600" b="1" dirty="0">
                <a:latin typeface="Lucida Console" panose="020B0609040504020204" pitchFamily="49" charset="0"/>
              </a:rPr>
              <a:t>Agenda de contenidos</a:t>
            </a:r>
            <a:endParaRPr lang="es-AR" sz="3600" b="1" dirty="0">
              <a:latin typeface="Lucida Console" panose="020B0609040504020204" pitchFamily="49" charset="0"/>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4"/>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28" name="Google Shape;128;p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dirty="0">
              <a:solidFill>
                <a:srgbClr val="000000"/>
              </a:solidFill>
              <a:latin typeface="Arial"/>
              <a:ea typeface="Arial"/>
              <a:cs typeface="Arial"/>
              <a:sym typeface="Arial"/>
            </a:endParaRPr>
          </a:p>
        </p:txBody>
      </p:sp>
      <p:sp>
        <p:nvSpPr>
          <p:cNvPr id="129" name="Google Shape;129;p4"/>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CONTEXTO Y </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AUDIENCIA</a:t>
            </a:r>
            <a:endParaRPr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F69D5D1F-AE6F-4847-8BF0-2698F5DD3C7D}"/>
              </a:ext>
            </a:extLst>
          </p:cNvPr>
          <p:cNvSpPr txBox="1"/>
          <p:nvPr/>
        </p:nvSpPr>
        <p:spPr>
          <a:xfrm>
            <a:off x="3944824" y="1768941"/>
            <a:ext cx="6569613" cy="2677656"/>
          </a:xfrm>
          <a:prstGeom prst="rect">
            <a:avLst/>
          </a:prstGeom>
          <a:noFill/>
        </p:spPr>
        <p:txBody>
          <a:bodyPr wrap="square" rtlCol="0">
            <a:spAutoFit/>
          </a:bodyPr>
          <a:lstStyle/>
          <a:p>
            <a:pPr lvl="0">
              <a:buClr>
                <a:schemeClr val="dk1"/>
              </a:buClr>
              <a:buSzPts val="1600"/>
            </a:pPr>
            <a:r>
              <a:rPr lang="es-MX" b="1" dirty="0">
                <a:solidFill>
                  <a:schemeClr val="dk1"/>
                </a:solidFill>
                <a:latin typeface="Calibri"/>
                <a:ea typeface="Calibri"/>
                <a:cs typeface="Calibri"/>
                <a:sym typeface="Calibri"/>
              </a:rPr>
              <a:t>Contexto</a:t>
            </a:r>
          </a:p>
          <a:p>
            <a:pPr lvl="0">
              <a:buClr>
                <a:schemeClr val="dk1"/>
              </a:buClr>
              <a:buSzPts val="1600"/>
            </a:pPr>
            <a:r>
              <a:rPr lang="es-MX" dirty="0">
                <a:solidFill>
                  <a:schemeClr val="dk1"/>
                </a:solidFill>
                <a:latin typeface="Calibri"/>
                <a:cs typeface="Calibri"/>
                <a:sym typeface="Calibri"/>
              </a:rPr>
              <a:t>El análisis se basa en casos reales de accidentes laborales cubiertos por una aseguradora de riesgos del trabajo. Es una problemática real la judicialización de los casos generando un costo muy elevado para las aseguradoras.</a:t>
            </a:r>
          </a:p>
          <a:p>
            <a:pPr lvl="0">
              <a:buClr>
                <a:schemeClr val="dk1"/>
              </a:buClr>
              <a:buSzPts val="1600"/>
            </a:pPr>
            <a:endParaRPr lang="es-MX" dirty="0">
              <a:solidFill>
                <a:schemeClr val="dk1"/>
              </a:solidFill>
              <a:latin typeface="Calibri"/>
              <a:cs typeface="Calibri"/>
              <a:sym typeface="Calibri"/>
            </a:endParaRPr>
          </a:p>
          <a:p>
            <a:pPr lvl="0">
              <a:buClr>
                <a:schemeClr val="dk1"/>
              </a:buClr>
              <a:buSzPts val="1600"/>
            </a:pPr>
            <a:r>
              <a:rPr lang="es-MX" dirty="0">
                <a:solidFill>
                  <a:schemeClr val="dk1"/>
                </a:solidFill>
                <a:latin typeface="Calibri"/>
                <a:cs typeface="Calibri"/>
                <a:sym typeface="Calibri"/>
              </a:rPr>
              <a:t>En este análisis trataremos de identificar las variables de mayor importancia que puedan alertar de manera temprana cuales casos tienen mayor probabilidad de terminar en una acción  judicial.</a:t>
            </a:r>
            <a:endParaRPr lang="es-MX" dirty="0">
              <a:solidFill>
                <a:schemeClr val="dk1"/>
              </a:solidFill>
              <a:latin typeface="Calibri"/>
              <a:ea typeface="Calibri"/>
              <a:cs typeface="Calibri"/>
              <a:sym typeface="Calibri"/>
            </a:endParaRPr>
          </a:p>
          <a:p>
            <a:pPr lvl="0">
              <a:buClr>
                <a:schemeClr val="dk1"/>
              </a:buClr>
              <a:buSzPts val="1600"/>
            </a:pPr>
            <a:endParaRPr lang="es-MX" dirty="0">
              <a:solidFill>
                <a:schemeClr val="dk1"/>
              </a:solidFill>
              <a:latin typeface="Calibri"/>
              <a:ea typeface="Calibri"/>
              <a:cs typeface="Calibri"/>
              <a:sym typeface="Calibri"/>
            </a:endParaRPr>
          </a:p>
          <a:p>
            <a:pPr lvl="0">
              <a:buClr>
                <a:schemeClr val="dk1"/>
              </a:buClr>
              <a:buSzPts val="1600"/>
            </a:pPr>
            <a:r>
              <a:rPr lang="es-MX" b="1" dirty="0">
                <a:solidFill>
                  <a:schemeClr val="dk1"/>
                </a:solidFill>
                <a:latin typeface="Calibri"/>
                <a:ea typeface="Calibri"/>
                <a:cs typeface="Calibri"/>
                <a:sym typeface="Calibri"/>
              </a:rPr>
              <a:t>Audiencia</a:t>
            </a:r>
          </a:p>
          <a:p>
            <a:pPr lvl="0">
              <a:buClr>
                <a:schemeClr val="dk1"/>
              </a:buClr>
              <a:buSzPts val="1600"/>
            </a:pPr>
            <a:r>
              <a:rPr lang="es-MX" dirty="0">
                <a:solidFill>
                  <a:schemeClr val="dk1"/>
                </a:solidFill>
                <a:latin typeface="Calibri"/>
                <a:ea typeface="Calibri"/>
                <a:cs typeface="Calibri"/>
                <a:sym typeface="Calibri"/>
              </a:rPr>
              <a:t>Este análisis esta dirigido a personas asociadas a la industria del Seguro.</a:t>
            </a:r>
          </a:p>
          <a:p>
            <a:pPr lvl="0">
              <a:buClr>
                <a:schemeClr val="dk1"/>
              </a:buClr>
              <a:buSzPts val="1600"/>
            </a:pPr>
            <a:r>
              <a:rPr lang="es-MX" dirty="0">
                <a:solidFill>
                  <a:schemeClr val="dk1"/>
                </a:solidFill>
                <a:latin typeface="Calibri"/>
                <a:ea typeface="Calibri"/>
                <a:cs typeface="Calibri"/>
                <a:sym typeface="Calibri"/>
              </a:rPr>
              <a:t>Público en general con interés en la ciencia de datos.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4</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PREGUNTAS DE</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INTERÉS</a:t>
            </a:r>
            <a:endParaRPr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DD0CA537-F3FB-4BD8-9406-9121069D7D68}"/>
              </a:ext>
            </a:extLst>
          </p:cNvPr>
          <p:cNvSpPr txBox="1"/>
          <p:nvPr/>
        </p:nvSpPr>
        <p:spPr>
          <a:xfrm>
            <a:off x="4360985" y="2260300"/>
            <a:ext cx="6640505" cy="2031325"/>
          </a:xfrm>
          <a:prstGeom prst="rect">
            <a:avLst/>
          </a:prstGeom>
          <a:noFill/>
        </p:spPr>
        <p:txBody>
          <a:bodyPr wrap="square" rtlCol="0">
            <a:spAutoFit/>
          </a:bodyPr>
          <a:lstStyle/>
          <a:p>
            <a:pPr lvl="0">
              <a:buClr>
                <a:schemeClr val="dk1"/>
              </a:buClr>
              <a:buSzPts val="1800"/>
            </a:pPr>
            <a:r>
              <a:rPr lang="es-MX" b="1" dirty="0">
                <a:solidFill>
                  <a:schemeClr val="dk1"/>
                </a:solidFill>
                <a:latin typeface="Calibri"/>
                <a:ea typeface="Calibri"/>
                <a:cs typeface="Calibri"/>
                <a:sym typeface="Calibri"/>
              </a:rPr>
              <a:t>Preguntas principales o primarias</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¿Qué impacto tiene la edad o el sexo del accidentado en la tasa de juicios?</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¿A mayor cantidad de días de baja médica por tratamiento aumenta la tasa de juicios?</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¿Qué relación hay entre la gravedad de la lesión con la posibilidad de que se inicie una acción judicial?</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¿Cuáles es la combinación de factores más relevante en la judicialización de los casos?</a:t>
            </a:r>
          </a:p>
          <a:p>
            <a:pPr marL="457200" lvl="0" indent="-342900">
              <a:buClr>
                <a:schemeClr val="dk1"/>
              </a:buClr>
              <a:buSzPts val="1800"/>
              <a:buFont typeface="Helvetica Neue Light"/>
              <a:buChar char="▪"/>
            </a:pPr>
            <a:endParaRPr lang="es-MX"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5</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ORIGEN DE LOS</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DATOS</a:t>
            </a:r>
            <a:endParaRPr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DD0CA537-F3FB-4BD8-9406-9121069D7D68}"/>
              </a:ext>
            </a:extLst>
          </p:cNvPr>
          <p:cNvSpPr txBox="1"/>
          <p:nvPr/>
        </p:nvSpPr>
        <p:spPr>
          <a:xfrm>
            <a:off x="4360985" y="2260300"/>
            <a:ext cx="6640505" cy="954107"/>
          </a:xfrm>
          <a:prstGeom prst="rect">
            <a:avLst/>
          </a:prstGeom>
          <a:noFill/>
        </p:spPr>
        <p:txBody>
          <a:bodyPr wrap="square" rtlCol="0">
            <a:spAutoFit/>
          </a:bodyPr>
          <a:lstStyle/>
          <a:p>
            <a:pPr lvl="0">
              <a:buClr>
                <a:schemeClr val="dk1"/>
              </a:buClr>
              <a:buSzPts val="1800"/>
            </a:pPr>
            <a:r>
              <a:rPr lang="es-MX" b="1" dirty="0">
                <a:solidFill>
                  <a:schemeClr val="dk1"/>
                </a:solidFill>
                <a:latin typeface="Calibri"/>
                <a:ea typeface="Calibri"/>
                <a:cs typeface="Calibri"/>
                <a:sym typeface="Calibri"/>
              </a:rPr>
              <a:t>Fuente de datos</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Los datos corresponden a accidentes laborales reales donde se ha transformado la </a:t>
            </a:r>
            <a:r>
              <a:rPr lang="es-MX" dirty="0">
                <a:solidFill>
                  <a:schemeClr val="dk1"/>
                </a:solidFill>
                <a:latin typeface="Calibri"/>
                <a:cs typeface="Calibri"/>
                <a:sym typeface="Calibri"/>
              </a:rPr>
              <a:t>información sensible para poder utilizarlos.</a:t>
            </a:r>
          </a:p>
          <a:p>
            <a:pPr marL="457200" lvl="0" indent="-342900">
              <a:buClr>
                <a:schemeClr val="dk1"/>
              </a:buClr>
              <a:buSzPts val="1800"/>
              <a:buFont typeface="Helvetica Neue Light"/>
              <a:buChar char="▪"/>
            </a:pPr>
            <a:r>
              <a:rPr lang="es-AR" altLang="es-AR" dirty="0">
                <a:solidFill>
                  <a:schemeClr val="dk1"/>
                </a:solidFill>
                <a:latin typeface="Calibri"/>
                <a:cs typeface="Calibri"/>
              </a:rPr>
              <a:t>36 Columnas x 283462 filas</a:t>
            </a:r>
            <a:endParaRPr lang="es-MX" dirty="0">
              <a:solidFill>
                <a:schemeClr val="dk1"/>
              </a:solidFill>
              <a:latin typeface="Calibri"/>
              <a:cs typeface="Calibri"/>
              <a:sym typeface="Calibri"/>
            </a:endParaRPr>
          </a:p>
        </p:txBody>
      </p:sp>
    </p:spTree>
    <p:extLst>
      <p:ext uri="{BB962C8B-B14F-4D97-AF65-F5344CB8AC3E}">
        <p14:creationId xmlns:p14="http://schemas.microsoft.com/office/powerpoint/2010/main" val="30554777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6</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Análisis exploratorio de</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DATOS</a:t>
            </a:r>
            <a:endParaRPr sz="2800" b="1" i="0" u="none" strike="noStrike" cap="none" dirty="0">
              <a:solidFill>
                <a:srgbClr val="00000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DD0CA537-F3FB-4BD8-9406-9121069D7D68}"/>
              </a:ext>
            </a:extLst>
          </p:cNvPr>
          <p:cNvSpPr txBox="1"/>
          <p:nvPr/>
        </p:nvSpPr>
        <p:spPr>
          <a:xfrm>
            <a:off x="4360985" y="2260300"/>
            <a:ext cx="6640505" cy="1600438"/>
          </a:xfrm>
          <a:prstGeom prst="rect">
            <a:avLst/>
          </a:prstGeom>
          <a:noFill/>
        </p:spPr>
        <p:txBody>
          <a:bodyPr wrap="square" rtlCol="0">
            <a:spAutoFit/>
          </a:bodyPr>
          <a:lstStyle/>
          <a:p>
            <a:pPr lvl="0">
              <a:buClr>
                <a:schemeClr val="dk1"/>
              </a:buClr>
              <a:buSzPts val="1800"/>
            </a:pPr>
            <a:r>
              <a:rPr lang="es-MX" b="1" dirty="0">
                <a:solidFill>
                  <a:schemeClr val="dk1"/>
                </a:solidFill>
                <a:latin typeface="Calibri"/>
                <a:ea typeface="Calibri"/>
                <a:cs typeface="Calibri"/>
                <a:sym typeface="Calibri"/>
              </a:rPr>
              <a:t>EDA</a:t>
            </a:r>
          </a:p>
          <a:p>
            <a:pPr marL="457200" lvl="0" indent="-342900">
              <a:buClr>
                <a:schemeClr val="dk1"/>
              </a:buClr>
              <a:buSzPts val="1800"/>
              <a:buFont typeface="Helvetica Neue Light"/>
              <a:buChar char="▪"/>
            </a:pPr>
            <a:r>
              <a:rPr lang="es-MX" dirty="0">
                <a:solidFill>
                  <a:schemeClr val="dk1"/>
                </a:solidFill>
                <a:latin typeface="Calibri"/>
                <a:ea typeface="Calibri"/>
                <a:cs typeface="Calibri"/>
                <a:sym typeface="Calibri"/>
              </a:rPr>
              <a:t>Se eliminaron las columnas que no se utilizarán en el análisis</a:t>
            </a:r>
          </a:p>
          <a:p>
            <a:pPr marL="457200" lvl="0" indent="-342900">
              <a:buClr>
                <a:schemeClr val="dk1"/>
              </a:buClr>
              <a:buSzPts val="1800"/>
              <a:buFont typeface="Helvetica Neue Light"/>
              <a:buChar char="▪"/>
            </a:pPr>
            <a:r>
              <a:rPr lang="es-MX" dirty="0">
                <a:solidFill>
                  <a:schemeClr val="dk1"/>
                </a:solidFill>
                <a:latin typeface="Calibri"/>
                <a:cs typeface="Calibri"/>
                <a:sym typeface="Calibri"/>
              </a:rPr>
              <a:t>Análisis de tipo de datos, se ajustaron los tipos de datos a los correspondientes (</a:t>
            </a:r>
            <a:r>
              <a:rPr lang="es-MX" dirty="0" err="1">
                <a:solidFill>
                  <a:schemeClr val="dk1"/>
                </a:solidFill>
                <a:latin typeface="Calibri"/>
                <a:cs typeface="Calibri"/>
                <a:sym typeface="Calibri"/>
              </a:rPr>
              <a:t>object</a:t>
            </a:r>
            <a:r>
              <a:rPr lang="es-MX" dirty="0">
                <a:solidFill>
                  <a:schemeClr val="dk1"/>
                </a:solidFill>
                <a:latin typeface="Calibri"/>
                <a:cs typeface="Calibri"/>
                <a:sym typeface="Calibri"/>
              </a:rPr>
              <a:t>, int64) según corresponda</a:t>
            </a:r>
          </a:p>
          <a:p>
            <a:pPr marL="457200" lvl="0" indent="-342900">
              <a:buClr>
                <a:schemeClr val="dk1"/>
              </a:buClr>
              <a:buSzPts val="1800"/>
              <a:buFont typeface="Helvetica Neue Light"/>
              <a:buChar char="▪"/>
            </a:pPr>
            <a:r>
              <a:rPr lang="es-MX" dirty="0">
                <a:solidFill>
                  <a:schemeClr val="dk1"/>
                </a:solidFill>
                <a:latin typeface="Calibri"/>
                <a:cs typeface="Calibri"/>
                <a:sym typeface="Calibri"/>
              </a:rPr>
              <a:t>Identificación de datos faltantes y tratamiento de los mismos.</a:t>
            </a:r>
          </a:p>
          <a:p>
            <a:pPr marL="457200" lvl="0" indent="-342900">
              <a:buClr>
                <a:schemeClr val="dk1"/>
              </a:buClr>
              <a:buSzPts val="1800"/>
              <a:buFont typeface="Helvetica Neue Light"/>
              <a:buChar char="▪"/>
            </a:pPr>
            <a:r>
              <a:rPr lang="es-MX" dirty="0">
                <a:solidFill>
                  <a:schemeClr val="dk1"/>
                </a:solidFill>
                <a:latin typeface="Calibri"/>
                <a:cs typeface="Calibri"/>
                <a:sym typeface="Calibri"/>
              </a:rPr>
              <a:t>Análisis de </a:t>
            </a:r>
            <a:r>
              <a:rPr lang="es-MX" dirty="0" err="1">
                <a:solidFill>
                  <a:schemeClr val="dk1"/>
                </a:solidFill>
                <a:latin typeface="Calibri"/>
                <a:cs typeface="Calibri"/>
                <a:sym typeface="Calibri"/>
              </a:rPr>
              <a:t>outliers</a:t>
            </a:r>
            <a:r>
              <a:rPr lang="es-MX" dirty="0">
                <a:solidFill>
                  <a:schemeClr val="dk1"/>
                </a:solidFill>
                <a:latin typeface="Calibri"/>
                <a:cs typeface="Calibri"/>
                <a:sym typeface="Calibri"/>
              </a:rPr>
              <a:t> y tratamiento.</a:t>
            </a:r>
          </a:p>
          <a:p>
            <a:pPr marL="457200" lvl="0" indent="-342900">
              <a:buClr>
                <a:schemeClr val="dk1"/>
              </a:buClr>
              <a:buSzPts val="1800"/>
              <a:buFont typeface="Helvetica Neue Light"/>
              <a:buChar char="▪"/>
            </a:pPr>
            <a:r>
              <a:rPr lang="es-MX" dirty="0">
                <a:solidFill>
                  <a:schemeClr val="dk1"/>
                </a:solidFill>
                <a:latin typeface="Calibri"/>
                <a:cs typeface="Calibri"/>
                <a:sym typeface="Calibri"/>
              </a:rPr>
              <a:t>Análisis de características de las distribuciones de las principales variables</a:t>
            </a:r>
          </a:p>
        </p:txBody>
      </p:sp>
    </p:spTree>
    <p:extLst>
      <p:ext uri="{BB962C8B-B14F-4D97-AF65-F5344CB8AC3E}">
        <p14:creationId xmlns:p14="http://schemas.microsoft.com/office/powerpoint/2010/main" val="32356446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7</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Análisis exploratorio de</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DATOS</a:t>
            </a:r>
            <a:endParaRPr sz="2800" b="1" i="0" u="none" strike="noStrike" cap="none" dirty="0">
              <a:solidFill>
                <a:srgbClr val="0000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DEC837EE-0163-42CD-A92C-E56242F46098}"/>
              </a:ext>
            </a:extLst>
          </p:cNvPr>
          <p:cNvPicPr>
            <a:picLocks noChangeAspect="1"/>
          </p:cNvPicPr>
          <p:nvPr/>
        </p:nvPicPr>
        <p:blipFill>
          <a:blip r:embed="rId3"/>
          <a:stretch>
            <a:fillRect/>
          </a:stretch>
        </p:blipFill>
        <p:spPr>
          <a:xfrm>
            <a:off x="4293193" y="1004114"/>
            <a:ext cx="6172200" cy="4543425"/>
          </a:xfrm>
          <a:prstGeom prst="rect">
            <a:avLst/>
          </a:prstGeom>
        </p:spPr>
      </p:pic>
      <p:sp>
        <p:nvSpPr>
          <p:cNvPr id="4" name="CuadroTexto 3">
            <a:extLst>
              <a:ext uri="{FF2B5EF4-FFF2-40B4-BE49-F238E27FC236}">
                <a16:creationId xmlns:a16="http://schemas.microsoft.com/office/drawing/2014/main" id="{AA6402CE-89FD-4D59-B283-31F5E83B0191}"/>
              </a:ext>
            </a:extLst>
          </p:cNvPr>
          <p:cNvSpPr txBox="1"/>
          <p:nvPr/>
        </p:nvSpPr>
        <p:spPr>
          <a:xfrm>
            <a:off x="3672590" y="464695"/>
            <a:ext cx="6239230" cy="307777"/>
          </a:xfrm>
          <a:prstGeom prst="rect">
            <a:avLst/>
          </a:prstGeom>
          <a:noFill/>
        </p:spPr>
        <p:txBody>
          <a:bodyPr wrap="square" rtlCol="0">
            <a:spAutoFit/>
          </a:bodyPr>
          <a:lstStyle/>
          <a:p>
            <a:r>
              <a:rPr lang="es-MX" dirty="0"/>
              <a:t>Ejemplo tratamiento de </a:t>
            </a:r>
            <a:r>
              <a:rPr lang="es-MX" dirty="0" err="1"/>
              <a:t>outliers</a:t>
            </a:r>
            <a:r>
              <a:rPr lang="es-MX" dirty="0"/>
              <a:t> en dato “Edad del Siniestrado” </a:t>
            </a:r>
            <a:endParaRPr lang="es-AR" dirty="0"/>
          </a:p>
        </p:txBody>
      </p:sp>
      <p:sp>
        <p:nvSpPr>
          <p:cNvPr id="5" name="CuadroTexto 4">
            <a:extLst>
              <a:ext uri="{FF2B5EF4-FFF2-40B4-BE49-F238E27FC236}">
                <a16:creationId xmlns:a16="http://schemas.microsoft.com/office/drawing/2014/main" id="{A0FBB839-C9AF-4994-9D17-AB1EC9E3D7B0}"/>
              </a:ext>
            </a:extLst>
          </p:cNvPr>
          <p:cNvSpPr txBox="1"/>
          <p:nvPr/>
        </p:nvSpPr>
        <p:spPr>
          <a:xfrm>
            <a:off x="4040276" y="5654641"/>
            <a:ext cx="7552120" cy="738664"/>
          </a:xfrm>
          <a:prstGeom prst="rect">
            <a:avLst/>
          </a:prstGeom>
          <a:noFill/>
        </p:spPr>
        <p:txBody>
          <a:bodyPr wrap="square" rtlCol="0">
            <a:spAutoFit/>
          </a:bodyPr>
          <a:lstStyle/>
          <a:p>
            <a:r>
              <a:rPr lang="es-MX" dirty="0"/>
              <a:t>Como puede observarse hay edades que no concuerdan con la edad de un trabajador activo de acuerdo a la ley vigente (menores de 18 años y mayores de 75). Se procedió a realizar el tratamiento de estos datos reemplazándolos por la moda.</a:t>
            </a:r>
            <a:endParaRPr lang="es-AR" dirty="0"/>
          </a:p>
        </p:txBody>
      </p:sp>
    </p:spTree>
    <p:extLst>
      <p:ext uri="{BB962C8B-B14F-4D97-AF65-F5344CB8AC3E}">
        <p14:creationId xmlns:p14="http://schemas.microsoft.com/office/powerpoint/2010/main" val="309957957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8</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Análisis exploratorio de</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DATOS</a:t>
            </a:r>
            <a:endParaRPr sz="2800" b="1" i="0" u="none" strike="noStrike" cap="none" dirty="0">
              <a:solidFill>
                <a:srgbClr val="000000"/>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AA6402CE-89FD-4D59-B283-31F5E83B0191}"/>
              </a:ext>
            </a:extLst>
          </p:cNvPr>
          <p:cNvSpPr txBox="1"/>
          <p:nvPr/>
        </p:nvSpPr>
        <p:spPr>
          <a:xfrm>
            <a:off x="3672590" y="464695"/>
            <a:ext cx="6239230" cy="307777"/>
          </a:xfrm>
          <a:prstGeom prst="rect">
            <a:avLst/>
          </a:prstGeom>
          <a:noFill/>
        </p:spPr>
        <p:txBody>
          <a:bodyPr wrap="square" rtlCol="0">
            <a:spAutoFit/>
          </a:bodyPr>
          <a:lstStyle/>
          <a:p>
            <a:r>
              <a:rPr lang="es-MX" dirty="0"/>
              <a:t>Ejemplo tratamiento de </a:t>
            </a:r>
            <a:r>
              <a:rPr lang="es-MX" dirty="0" err="1"/>
              <a:t>outliers</a:t>
            </a:r>
            <a:r>
              <a:rPr lang="es-MX" dirty="0"/>
              <a:t> en dato “Edad del Siniestrado” </a:t>
            </a:r>
            <a:endParaRPr lang="es-AR" dirty="0"/>
          </a:p>
        </p:txBody>
      </p:sp>
      <p:sp>
        <p:nvSpPr>
          <p:cNvPr id="5" name="CuadroTexto 4">
            <a:extLst>
              <a:ext uri="{FF2B5EF4-FFF2-40B4-BE49-F238E27FC236}">
                <a16:creationId xmlns:a16="http://schemas.microsoft.com/office/drawing/2014/main" id="{A0FBB839-C9AF-4994-9D17-AB1EC9E3D7B0}"/>
              </a:ext>
            </a:extLst>
          </p:cNvPr>
          <p:cNvSpPr txBox="1"/>
          <p:nvPr/>
        </p:nvSpPr>
        <p:spPr>
          <a:xfrm>
            <a:off x="3603233" y="2793374"/>
            <a:ext cx="7552120" cy="738664"/>
          </a:xfrm>
          <a:prstGeom prst="rect">
            <a:avLst/>
          </a:prstGeom>
          <a:noFill/>
        </p:spPr>
        <p:txBody>
          <a:bodyPr wrap="square" rtlCol="0">
            <a:spAutoFit/>
          </a:bodyPr>
          <a:lstStyle/>
          <a:p>
            <a:r>
              <a:rPr lang="es-MX" dirty="0"/>
              <a:t>Como puede observarse hay edades que no concuerdan con la edad de un trabajador activo de acuerdo a la ley vigente (menores de 18 años y mayores de 75). Se procedió a realizar el tratamiento de estos datos reemplazándolos por la moda.</a:t>
            </a:r>
            <a:endParaRPr lang="es-AR" dirty="0"/>
          </a:p>
        </p:txBody>
      </p:sp>
      <p:pic>
        <p:nvPicPr>
          <p:cNvPr id="2" name="Imagen 1">
            <a:extLst>
              <a:ext uri="{FF2B5EF4-FFF2-40B4-BE49-F238E27FC236}">
                <a16:creationId xmlns:a16="http://schemas.microsoft.com/office/drawing/2014/main" id="{E2B7070F-31FE-48B4-9665-D3BDDBA53E92}"/>
              </a:ext>
            </a:extLst>
          </p:cNvPr>
          <p:cNvPicPr>
            <a:picLocks noChangeAspect="1"/>
          </p:cNvPicPr>
          <p:nvPr/>
        </p:nvPicPr>
        <p:blipFill>
          <a:blip r:embed="rId3"/>
          <a:stretch>
            <a:fillRect/>
          </a:stretch>
        </p:blipFill>
        <p:spPr>
          <a:xfrm>
            <a:off x="942976" y="4177961"/>
            <a:ext cx="10906125" cy="2009775"/>
          </a:xfrm>
          <a:prstGeom prst="rect">
            <a:avLst/>
          </a:prstGeom>
        </p:spPr>
      </p:pic>
    </p:spTree>
    <p:extLst>
      <p:ext uri="{BB962C8B-B14F-4D97-AF65-F5344CB8AC3E}">
        <p14:creationId xmlns:p14="http://schemas.microsoft.com/office/powerpoint/2010/main" val="154434408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37" name="Google Shape;137;p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Calibri"/>
                <a:ea typeface="Calibri"/>
                <a:cs typeface="Calibri"/>
                <a:sym typeface="Calibri"/>
              </a:rPr>
              <a:t>9</a:t>
            </a:fld>
            <a:endParaRPr sz="1050" b="0" i="0" u="none" strike="noStrike" cap="none" dirty="0">
              <a:solidFill>
                <a:srgbClr val="000000"/>
              </a:solidFill>
              <a:latin typeface="Calibri"/>
              <a:ea typeface="Calibri"/>
              <a:cs typeface="Calibri"/>
              <a:sym typeface="Calibri"/>
            </a:endParaRPr>
          </a:p>
        </p:txBody>
      </p:sp>
      <p:sp>
        <p:nvSpPr>
          <p:cNvPr id="138" name="Google Shape;138;p5"/>
          <p:cNvSpPr txBox="1"/>
          <p:nvPr/>
        </p:nvSpPr>
        <p:spPr>
          <a:xfrm>
            <a:off x="384622" y="2758763"/>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2800" b="0" i="0" u="none" strike="noStrike" cap="none" dirty="0">
                <a:solidFill>
                  <a:schemeClr val="dk1"/>
                </a:solidFill>
                <a:latin typeface="Calibri"/>
                <a:ea typeface="Calibri"/>
                <a:cs typeface="Calibri"/>
                <a:sym typeface="Calibri"/>
              </a:rPr>
              <a:t>Análisis exploratorio de</a:t>
            </a:r>
            <a:endParaRPr sz="2800" b="0" i="0" u="none" strike="noStrike" cap="none" dirty="0">
              <a:solidFill>
                <a:srgbClr val="000000"/>
              </a:solidFill>
              <a:latin typeface="Calibri"/>
              <a:ea typeface="Calibri"/>
              <a:cs typeface="Calibri"/>
              <a:sym typeface="Calibri"/>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DATOS</a:t>
            </a:r>
            <a:endParaRPr sz="2800" b="1" i="0" u="none" strike="noStrike" cap="none" dirty="0">
              <a:solidFill>
                <a:srgbClr val="000000"/>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AA6402CE-89FD-4D59-B283-31F5E83B0191}"/>
              </a:ext>
            </a:extLst>
          </p:cNvPr>
          <p:cNvSpPr txBox="1"/>
          <p:nvPr/>
        </p:nvSpPr>
        <p:spPr>
          <a:xfrm>
            <a:off x="3672590" y="464695"/>
            <a:ext cx="6239230" cy="307777"/>
          </a:xfrm>
          <a:prstGeom prst="rect">
            <a:avLst/>
          </a:prstGeom>
          <a:noFill/>
        </p:spPr>
        <p:txBody>
          <a:bodyPr wrap="square" rtlCol="0">
            <a:spAutoFit/>
          </a:bodyPr>
          <a:lstStyle/>
          <a:p>
            <a:r>
              <a:rPr lang="es-MX" dirty="0"/>
              <a:t>Distribución de las variables categóricas </a:t>
            </a:r>
            <a:endParaRPr lang="es-AR" dirty="0"/>
          </a:p>
        </p:txBody>
      </p:sp>
      <p:pic>
        <p:nvPicPr>
          <p:cNvPr id="3" name="Imagen 2">
            <a:extLst>
              <a:ext uri="{FF2B5EF4-FFF2-40B4-BE49-F238E27FC236}">
                <a16:creationId xmlns:a16="http://schemas.microsoft.com/office/drawing/2014/main" id="{9B5937E2-D315-4C8E-9C5B-65E178EA971E}"/>
              </a:ext>
            </a:extLst>
          </p:cNvPr>
          <p:cNvPicPr>
            <a:picLocks noChangeAspect="1"/>
          </p:cNvPicPr>
          <p:nvPr/>
        </p:nvPicPr>
        <p:blipFill>
          <a:blip r:embed="rId3"/>
          <a:stretch>
            <a:fillRect/>
          </a:stretch>
        </p:blipFill>
        <p:spPr>
          <a:xfrm>
            <a:off x="3522828" y="772472"/>
            <a:ext cx="3522941" cy="2133720"/>
          </a:xfrm>
          <a:prstGeom prst="rect">
            <a:avLst/>
          </a:prstGeom>
        </p:spPr>
      </p:pic>
      <p:pic>
        <p:nvPicPr>
          <p:cNvPr id="6" name="Imagen 5">
            <a:extLst>
              <a:ext uri="{FF2B5EF4-FFF2-40B4-BE49-F238E27FC236}">
                <a16:creationId xmlns:a16="http://schemas.microsoft.com/office/drawing/2014/main" id="{BB65C1CA-F9D2-4D9A-9B16-E76BBE5F30F0}"/>
              </a:ext>
            </a:extLst>
          </p:cNvPr>
          <p:cNvPicPr>
            <a:picLocks noChangeAspect="1"/>
          </p:cNvPicPr>
          <p:nvPr/>
        </p:nvPicPr>
        <p:blipFill>
          <a:blip r:embed="rId4"/>
          <a:stretch>
            <a:fillRect/>
          </a:stretch>
        </p:blipFill>
        <p:spPr>
          <a:xfrm>
            <a:off x="3315666" y="3695075"/>
            <a:ext cx="6057900" cy="2514600"/>
          </a:xfrm>
          <a:prstGeom prst="rect">
            <a:avLst/>
          </a:prstGeom>
        </p:spPr>
      </p:pic>
      <p:pic>
        <p:nvPicPr>
          <p:cNvPr id="7" name="Imagen 6">
            <a:extLst>
              <a:ext uri="{FF2B5EF4-FFF2-40B4-BE49-F238E27FC236}">
                <a16:creationId xmlns:a16="http://schemas.microsoft.com/office/drawing/2014/main" id="{9196A922-9443-4157-BA87-7002907A28D6}"/>
              </a:ext>
            </a:extLst>
          </p:cNvPr>
          <p:cNvPicPr>
            <a:picLocks noChangeAspect="1"/>
          </p:cNvPicPr>
          <p:nvPr/>
        </p:nvPicPr>
        <p:blipFill>
          <a:blip r:embed="rId5"/>
          <a:stretch>
            <a:fillRect/>
          </a:stretch>
        </p:blipFill>
        <p:spPr>
          <a:xfrm>
            <a:off x="8040070" y="699508"/>
            <a:ext cx="3743500" cy="2133719"/>
          </a:xfrm>
          <a:prstGeom prst="rect">
            <a:avLst/>
          </a:prstGeom>
        </p:spPr>
      </p:pic>
      <p:sp>
        <p:nvSpPr>
          <p:cNvPr id="8" name="CuadroTexto 7">
            <a:extLst>
              <a:ext uri="{FF2B5EF4-FFF2-40B4-BE49-F238E27FC236}">
                <a16:creationId xmlns:a16="http://schemas.microsoft.com/office/drawing/2014/main" id="{4DD0DBB0-37BF-4E52-89C7-A884E4625B89}"/>
              </a:ext>
            </a:extLst>
          </p:cNvPr>
          <p:cNvSpPr txBox="1"/>
          <p:nvPr/>
        </p:nvSpPr>
        <p:spPr>
          <a:xfrm>
            <a:off x="4096689" y="2966617"/>
            <a:ext cx="3943381" cy="523220"/>
          </a:xfrm>
          <a:prstGeom prst="rect">
            <a:avLst/>
          </a:prstGeom>
          <a:noFill/>
        </p:spPr>
        <p:txBody>
          <a:bodyPr wrap="square" rtlCol="0">
            <a:spAutoFit/>
          </a:bodyPr>
          <a:lstStyle/>
          <a:p>
            <a:r>
              <a:rPr lang="es-MX" dirty="0"/>
              <a:t>La mayor parte de los accidentados son de sexo masculino.</a:t>
            </a:r>
            <a:endParaRPr lang="es-AR" dirty="0"/>
          </a:p>
        </p:txBody>
      </p:sp>
      <p:sp>
        <p:nvSpPr>
          <p:cNvPr id="12" name="CuadroTexto 11">
            <a:extLst>
              <a:ext uri="{FF2B5EF4-FFF2-40B4-BE49-F238E27FC236}">
                <a16:creationId xmlns:a16="http://schemas.microsoft.com/office/drawing/2014/main" id="{C7C22B6F-414B-4CB4-9339-423440181E82}"/>
              </a:ext>
            </a:extLst>
          </p:cNvPr>
          <p:cNvSpPr txBox="1"/>
          <p:nvPr/>
        </p:nvSpPr>
        <p:spPr>
          <a:xfrm>
            <a:off x="8266931" y="2919261"/>
            <a:ext cx="3943381" cy="307777"/>
          </a:xfrm>
          <a:prstGeom prst="rect">
            <a:avLst/>
          </a:prstGeom>
          <a:noFill/>
        </p:spPr>
        <p:txBody>
          <a:bodyPr wrap="square" rtlCol="0">
            <a:spAutoFit/>
          </a:bodyPr>
          <a:lstStyle/>
          <a:p>
            <a:r>
              <a:rPr lang="es-MX" dirty="0"/>
              <a:t>La mayoría de los accidentes son de tipo leve</a:t>
            </a:r>
            <a:endParaRPr lang="es-AR" dirty="0"/>
          </a:p>
        </p:txBody>
      </p:sp>
      <p:sp>
        <p:nvSpPr>
          <p:cNvPr id="13" name="CuadroTexto 12">
            <a:extLst>
              <a:ext uri="{FF2B5EF4-FFF2-40B4-BE49-F238E27FC236}">
                <a16:creationId xmlns:a16="http://schemas.microsoft.com/office/drawing/2014/main" id="{796AB7F5-5620-4000-967C-68FE37BCB0EA}"/>
              </a:ext>
            </a:extLst>
          </p:cNvPr>
          <p:cNvSpPr txBox="1"/>
          <p:nvPr/>
        </p:nvSpPr>
        <p:spPr>
          <a:xfrm>
            <a:off x="5646151" y="6239416"/>
            <a:ext cx="3943381" cy="523220"/>
          </a:xfrm>
          <a:prstGeom prst="rect">
            <a:avLst/>
          </a:prstGeom>
          <a:noFill/>
        </p:spPr>
        <p:txBody>
          <a:bodyPr wrap="square" rtlCol="0">
            <a:spAutoFit/>
          </a:bodyPr>
          <a:lstStyle/>
          <a:p>
            <a:r>
              <a:rPr lang="es-MX" dirty="0"/>
              <a:t>Distribución de los accidentes de acuerdo a la rama de industria o comercio correspondiente</a:t>
            </a:r>
            <a:endParaRPr lang="es-AR" dirty="0"/>
          </a:p>
        </p:txBody>
      </p:sp>
    </p:spTree>
    <p:extLst>
      <p:ext uri="{BB962C8B-B14F-4D97-AF65-F5344CB8AC3E}">
        <p14:creationId xmlns:p14="http://schemas.microsoft.com/office/powerpoint/2010/main" val="3116717282"/>
      </p:ext>
    </p:extLst>
  </p:cSld>
  <p:clrMapOvr>
    <a:masterClrMapping/>
  </p:clrMapOvr>
  <p:transition spd="slow">
    <p:push/>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4414</TotalTime>
  <Words>928</Words>
  <Application>Microsoft Office PowerPoint</Application>
  <PresentationFormat>Panorámica</PresentationFormat>
  <Paragraphs>138</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Helvetica Neue Light</vt:lpstr>
      <vt:lpstr>Lucida Console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Barrio, Gonzalo Manuel</dc:creator>
  <cp:lastModifiedBy>Barrio, Gonzalo Manuel</cp:lastModifiedBy>
  <cp:revision>25</cp:revision>
  <dcterms:created xsi:type="dcterms:W3CDTF">2023-10-10T14:24:02Z</dcterms:created>
  <dcterms:modified xsi:type="dcterms:W3CDTF">2023-12-21T12:53:38Z</dcterms:modified>
</cp:coreProperties>
</file>