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6b6e3cb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6b6e3cb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64f7bc3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64f7bc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64f7bc3b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64f7bc3b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64f7bc3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64f7bc3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64f7bc3b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64f7bc3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64f7bc3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64f7bc3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64f7bc3b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64f7bc3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6b6e3cb7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6b6e3cb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6b6e3cb7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6b6e3cb7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6b6e3cb7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6b6e3cb7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6b6e3cb7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6b6e3cb7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64f7bc3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64f7bc3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30000" y="1318650"/>
            <a:ext cx="3300900" cy="168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Solutions RRHH</a:t>
            </a:r>
            <a:endParaRPr/>
          </a:p>
        </p:txBody>
      </p:sp>
      <p:sp>
        <p:nvSpPr>
          <p:cNvPr id="87" name="Google Shape;87;p13"/>
          <p:cNvSpPr txBox="1"/>
          <p:nvPr>
            <p:ph idx="1" type="subTitle"/>
          </p:nvPr>
        </p:nvSpPr>
        <p:spPr>
          <a:xfrm>
            <a:off x="724950" y="3161525"/>
            <a:ext cx="3300900" cy="75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Gonzalo Mancebo - </a:t>
            </a:r>
            <a:r>
              <a:rPr lang="es-419"/>
              <a:t>Comisión</a:t>
            </a:r>
            <a:r>
              <a:rPr lang="es-419"/>
              <a:t> 59410</a:t>
            </a:r>
            <a:endParaRPr/>
          </a:p>
        </p:txBody>
      </p:sp>
      <p:sp>
        <p:nvSpPr>
          <p:cNvPr id="88" name="Google Shape;88;p13"/>
          <p:cNvSpPr txBox="1"/>
          <p:nvPr>
            <p:ph idx="2" type="body"/>
          </p:nvPr>
        </p:nvSpPr>
        <p:spPr>
          <a:xfrm>
            <a:off x="5174225" y="395500"/>
            <a:ext cx="3374400" cy="4368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419"/>
              <a:t>Solutions RRHH es una </a:t>
            </a:r>
            <a:r>
              <a:rPr lang="es-419"/>
              <a:t>base de datos la cual está diseñada para gestionar la información de empleados dentro de una organización. Incluye detalles sobre los empleados, sus departamentos, los puestos que ocupan, sus asistencias, sus capacitaciones, y el historial laboral dentro de la empresa. Esta base de datos es esencial para el manejo eficiente de recursos humanos, seguimiento de la trayectoria de los empleados, y el análisis de la formación y la asistencia.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7800" y="1318650"/>
            <a:ext cx="7688400" cy="4312500"/>
          </a:xfrm>
          <a:prstGeom prst="rect">
            <a:avLst/>
          </a:prstGeom>
        </p:spPr>
        <p:txBody>
          <a:bodyPr anchorCtr="0" anchor="t" bIns="91425" lIns="91425" spcFirstLastPara="1" rIns="91425" wrap="square" tIns="91425">
            <a:normAutofit fontScale="90000"/>
          </a:bodyPr>
          <a:lstStyle/>
          <a:p>
            <a:pPr indent="-320040" lvl="0" marL="457200" rtl="0" algn="l">
              <a:lnSpc>
                <a:spcPct val="115000"/>
              </a:lnSpc>
              <a:spcBef>
                <a:spcPts val="1200"/>
              </a:spcBef>
              <a:spcAft>
                <a:spcPts val="0"/>
              </a:spcAft>
              <a:buClr>
                <a:srgbClr val="000000"/>
              </a:buClr>
              <a:buSzPct val="100000"/>
              <a:buFont typeface="Arial"/>
              <a:buAutoNum type="arabicPeriod"/>
            </a:pPr>
            <a:r>
              <a:rPr b="0" lang="es-419" sz="1600">
                <a:solidFill>
                  <a:srgbClr val="000000"/>
                </a:solidFill>
                <a:latin typeface="Lato"/>
                <a:ea typeface="Lato"/>
                <a:cs typeface="Lato"/>
                <a:sym typeface="Lato"/>
              </a:rPr>
              <a:t>EMPLEADO tiene un DEPARTAMENTO: Relación de muchos a uno. Varios empleados pueden pertenecer a un mismo departamento.</a:t>
            </a:r>
            <a:endParaRPr b="0" sz="1600">
              <a:solidFill>
                <a:srgbClr val="000000"/>
              </a:solidFill>
              <a:latin typeface="Lato"/>
              <a:ea typeface="Lato"/>
              <a:cs typeface="Lato"/>
              <a:sym typeface="Lato"/>
            </a:endParaRPr>
          </a:p>
          <a:p>
            <a:pPr indent="-320040" lvl="0" marL="457200" rtl="0" algn="l">
              <a:lnSpc>
                <a:spcPct val="115000"/>
              </a:lnSpc>
              <a:spcBef>
                <a:spcPts val="0"/>
              </a:spcBef>
              <a:spcAft>
                <a:spcPts val="0"/>
              </a:spcAft>
              <a:buClr>
                <a:srgbClr val="000000"/>
              </a:buClr>
              <a:buSzPct val="100000"/>
              <a:buFont typeface="Arial"/>
              <a:buAutoNum type="arabicPeriod"/>
            </a:pPr>
            <a:r>
              <a:rPr b="0" lang="es-419" sz="1600">
                <a:solidFill>
                  <a:srgbClr val="000000"/>
                </a:solidFill>
                <a:latin typeface="Lato"/>
                <a:ea typeface="Lato"/>
                <a:cs typeface="Lato"/>
                <a:sym typeface="Lato"/>
              </a:rPr>
              <a:t>EMPLEADO tiene un PUESTO: Relación de muchos a uno. Varios empleados pueden ocupar el mismo puesto, aunque en diferentes momentos.</a:t>
            </a:r>
            <a:endParaRPr b="0" sz="1600">
              <a:solidFill>
                <a:srgbClr val="000000"/>
              </a:solidFill>
              <a:latin typeface="Lato"/>
              <a:ea typeface="Lato"/>
              <a:cs typeface="Lato"/>
              <a:sym typeface="Lato"/>
            </a:endParaRPr>
          </a:p>
          <a:p>
            <a:pPr indent="-320040" lvl="0" marL="457200" rtl="0" algn="l">
              <a:lnSpc>
                <a:spcPct val="115000"/>
              </a:lnSpc>
              <a:spcBef>
                <a:spcPts val="0"/>
              </a:spcBef>
              <a:spcAft>
                <a:spcPts val="0"/>
              </a:spcAft>
              <a:buClr>
                <a:srgbClr val="000000"/>
              </a:buClr>
              <a:buSzPct val="100000"/>
              <a:buFont typeface="Arial"/>
              <a:buAutoNum type="arabicPeriod"/>
            </a:pPr>
            <a:r>
              <a:rPr b="0" lang="es-419" sz="1600">
                <a:solidFill>
                  <a:srgbClr val="000000"/>
                </a:solidFill>
                <a:latin typeface="Lato"/>
                <a:ea typeface="Lato"/>
                <a:cs typeface="Lato"/>
                <a:sym typeface="Lato"/>
              </a:rPr>
              <a:t>EMPLEADO tiene un HISTORIAL_LABORAL: Relación de uno a muchos. Un empleado puede tener múltiples registros en el historial laboral, cada uno correspondiente a un puesto en un periodo de tiempo.</a:t>
            </a:r>
            <a:endParaRPr b="0" sz="1600">
              <a:solidFill>
                <a:srgbClr val="000000"/>
              </a:solidFill>
              <a:latin typeface="Lato"/>
              <a:ea typeface="Lato"/>
              <a:cs typeface="Lato"/>
              <a:sym typeface="Lato"/>
            </a:endParaRPr>
          </a:p>
          <a:p>
            <a:pPr indent="-320040" lvl="0" marL="457200" rtl="0" algn="l">
              <a:lnSpc>
                <a:spcPct val="115000"/>
              </a:lnSpc>
              <a:spcBef>
                <a:spcPts val="0"/>
              </a:spcBef>
              <a:spcAft>
                <a:spcPts val="0"/>
              </a:spcAft>
              <a:buClr>
                <a:srgbClr val="000000"/>
              </a:buClr>
              <a:buSzPct val="100000"/>
              <a:buFont typeface="Arial"/>
              <a:buAutoNum type="arabicPeriod"/>
            </a:pPr>
            <a:r>
              <a:rPr b="0" lang="es-419" sz="1600">
                <a:solidFill>
                  <a:srgbClr val="000000"/>
                </a:solidFill>
                <a:latin typeface="Lato"/>
                <a:ea typeface="Lato"/>
                <a:cs typeface="Lato"/>
                <a:sym typeface="Lato"/>
              </a:rPr>
              <a:t>EMPLEADO tiene ASISTENCIA: Relación de uno a muchos. Un empleado puede tener múltiples registros de asistencia, uno por cada día trabajado.</a:t>
            </a:r>
            <a:endParaRPr b="0" sz="1600">
              <a:solidFill>
                <a:srgbClr val="000000"/>
              </a:solidFill>
              <a:latin typeface="Lato"/>
              <a:ea typeface="Lato"/>
              <a:cs typeface="Lato"/>
              <a:sym typeface="Lato"/>
            </a:endParaRPr>
          </a:p>
          <a:p>
            <a:pPr indent="-320040" lvl="0" marL="457200" rtl="0" algn="l">
              <a:lnSpc>
                <a:spcPct val="115000"/>
              </a:lnSpc>
              <a:spcBef>
                <a:spcPts val="0"/>
              </a:spcBef>
              <a:spcAft>
                <a:spcPts val="0"/>
              </a:spcAft>
              <a:buClr>
                <a:srgbClr val="000000"/>
              </a:buClr>
              <a:buSzPct val="100000"/>
              <a:buFont typeface="Arial"/>
              <a:buAutoNum type="arabicPeriod"/>
            </a:pPr>
            <a:r>
              <a:rPr b="0" lang="es-419" sz="1600">
                <a:solidFill>
                  <a:srgbClr val="000000"/>
                </a:solidFill>
                <a:latin typeface="Lato"/>
                <a:ea typeface="Lato"/>
                <a:cs typeface="Lato"/>
                <a:sym typeface="Lato"/>
              </a:rPr>
              <a:t>EMPLEADO puede tener CAPACITACION: Relación de uno a muchos. Un empleado puede recibir varias capacitaciones a lo largo del tiempo.</a:t>
            </a:r>
            <a:endParaRPr b="0" sz="1600">
              <a:solidFill>
                <a:srgbClr val="000000"/>
              </a:solidFill>
              <a:latin typeface="Lato"/>
              <a:ea typeface="Lato"/>
              <a:cs typeface="Lato"/>
              <a:sym typeface="Lato"/>
            </a:endParaRPr>
          </a:p>
          <a:p>
            <a:pPr indent="-320040" lvl="0" marL="457200" rtl="0" algn="l">
              <a:lnSpc>
                <a:spcPct val="115000"/>
              </a:lnSpc>
              <a:spcBef>
                <a:spcPts val="0"/>
              </a:spcBef>
              <a:spcAft>
                <a:spcPts val="0"/>
              </a:spcAft>
              <a:buClr>
                <a:srgbClr val="000000"/>
              </a:buClr>
              <a:buSzPct val="100000"/>
              <a:buFont typeface="Arial"/>
              <a:buAutoNum type="arabicPeriod"/>
            </a:pPr>
            <a:r>
              <a:rPr b="0" lang="es-419" sz="1600">
                <a:solidFill>
                  <a:srgbClr val="000000"/>
                </a:solidFill>
                <a:latin typeface="Lato"/>
                <a:ea typeface="Lato"/>
                <a:cs typeface="Lato"/>
                <a:sym typeface="Lato"/>
              </a:rPr>
              <a:t>DEPARTAMENTO tiene muchos PUESTOS: Relación de uno a muchos. Un departamento puede contener varios puestos de trabajo.</a:t>
            </a:r>
            <a:endParaRPr b="0" sz="1600">
              <a:solidFill>
                <a:srgbClr val="000000"/>
              </a:solidFill>
              <a:latin typeface="Lato"/>
              <a:ea typeface="Lato"/>
              <a:cs typeface="Lato"/>
              <a:sym typeface="Lato"/>
            </a:endParaRPr>
          </a:p>
          <a:p>
            <a:pPr indent="-320040" lvl="0" marL="457200" rtl="0" algn="l">
              <a:lnSpc>
                <a:spcPct val="115000"/>
              </a:lnSpc>
              <a:spcBef>
                <a:spcPts val="0"/>
              </a:spcBef>
              <a:spcAft>
                <a:spcPts val="0"/>
              </a:spcAft>
              <a:buClr>
                <a:srgbClr val="000000"/>
              </a:buClr>
              <a:buSzPct val="100000"/>
              <a:buFont typeface="Arial"/>
              <a:buAutoNum type="arabicPeriod"/>
            </a:pPr>
            <a:r>
              <a:rPr b="0" lang="es-419" sz="1600">
                <a:solidFill>
                  <a:srgbClr val="000000"/>
                </a:solidFill>
                <a:latin typeface="Lato"/>
                <a:ea typeface="Lato"/>
                <a:cs typeface="Lato"/>
                <a:sym typeface="Lato"/>
              </a:rPr>
              <a:t>PUESTO puede estar en muchos HISTORIALES_LABORALES: Relación de uno a muchos. Un puesto puede estar ocupado por diferentes empleados en diferentes momentos.</a:t>
            </a:r>
            <a:endParaRPr b="0" sz="1600">
              <a:solidFill>
                <a:srgbClr val="000000"/>
              </a:solidFill>
              <a:latin typeface="Lato"/>
              <a:ea typeface="Lato"/>
              <a:cs typeface="Lato"/>
              <a:sym typeface="Lato"/>
            </a:endParaRPr>
          </a:p>
          <a:p>
            <a:pPr indent="0" lvl="0" marL="0" rtl="0" algn="l">
              <a:spcBef>
                <a:spcPts val="1200"/>
              </a:spcBef>
              <a:spcAft>
                <a:spcPts val="0"/>
              </a:spcAft>
              <a:buNone/>
            </a:pPr>
            <a:r>
              <a:t/>
            </a:r>
            <a:endParaRPr/>
          </a:p>
        </p:txBody>
      </p:sp>
      <p:sp>
        <p:nvSpPr>
          <p:cNvPr id="140" name="Google Shape;140;p22"/>
          <p:cNvSpPr txBox="1"/>
          <p:nvPr/>
        </p:nvSpPr>
        <p:spPr>
          <a:xfrm>
            <a:off x="729450" y="462650"/>
            <a:ext cx="81066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s-419" sz="2300">
                <a:latin typeface="Raleway"/>
                <a:ea typeface="Raleway"/>
                <a:cs typeface="Raleway"/>
                <a:sym typeface="Raleway"/>
              </a:rPr>
              <a:t>Relaciones y Explicación</a:t>
            </a:r>
            <a:endParaRPr b="1" sz="2300">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7800" y="5764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s-419" sz="2550">
                <a:solidFill>
                  <a:srgbClr val="000000"/>
                </a:solidFill>
              </a:rPr>
              <a:t>Vistas en la Base de Datos </a:t>
            </a:r>
            <a:r>
              <a:rPr lang="es-419" sz="2550">
                <a:solidFill>
                  <a:srgbClr val="188038"/>
                </a:solidFill>
              </a:rPr>
              <a:t>SOLUTIONS RRHH</a:t>
            </a:r>
            <a:endParaRPr sz="2550">
              <a:solidFill>
                <a:srgbClr val="188038"/>
              </a:solidFill>
            </a:endParaRPr>
          </a:p>
          <a:p>
            <a:pPr indent="0" lvl="0" marL="0" rtl="0" algn="l">
              <a:spcBef>
                <a:spcPts val="400"/>
              </a:spcBef>
              <a:spcAft>
                <a:spcPts val="0"/>
              </a:spcAft>
              <a:buNone/>
            </a:pPr>
            <a:r>
              <a:t/>
            </a:r>
            <a:endParaRPr/>
          </a:p>
        </p:txBody>
      </p:sp>
      <p:sp>
        <p:nvSpPr>
          <p:cNvPr id="146" name="Google Shape;146;p23"/>
          <p:cNvSpPr txBox="1"/>
          <p:nvPr/>
        </p:nvSpPr>
        <p:spPr>
          <a:xfrm>
            <a:off x="896550" y="1558325"/>
            <a:ext cx="6021600" cy="30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419">
                <a:latin typeface="Lato"/>
                <a:ea typeface="Lato"/>
                <a:cs typeface="Lato"/>
                <a:sym typeface="Lato"/>
              </a:rPr>
              <a:t>Descripción Detallada: La vista </a:t>
            </a:r>
            <a:r>
              <a:rPr lang="es-419">
                <a:solidFill>
                  <a:srgbClr val="188038"/>
                </a:solidFill>
                <a:latin typeface="Lato"/>
                <a:ea typeface="Lato"/>
                <a:cs typeface="Lato"/>
                <a:sym typeface="Lato"/>
              </a:rPr>
              <a:t>vw_EmployeeAssistance</a:t>
            </a:r>
            <a:r>
              <a:rPr lang="es-419">
                <a:latin typeface="Lato"/>
                <a:ea typeface="Lato"/>
                <a:cs typeface="Lato"/>
                <a:sym typeface="Lato"/>
              </a:rPr>
              <a:t> presenta un resumen de la asistencia de los empleados, mostrando información sobre sus registros de entrada, salida y tipo de asistencia.</a:t>
            </a:r>
            <a:endParaRPr>
              <a:latin typeface="Lato"/>
              <a:ea typeface="Lato"/>
              <a:cs typeface="Lato"/>
              <a:sym typeface="Lato"/>
            </a:endParaRPr>
          </a:p>
          <a:p>
            <a:pPr indent="0" lvl="0" marL="0" rtl="0" algn="l">
              <a:lnSpc>
                <a:spcPct val="115000"/>
              </a:lnSpc>
              <a:spcBef>
                <a:spcPts val="1200"/>
              </a:spcBef>
              <a:spcAft>
                <a:spcPts val="0"/>
              </a:spcAft>
              <a:buNone/>
            </a:pPr>
            <a:r>
              <a:rPr lang="es-419">
                <a:latin typeface="Lato"/>
                <a:ea typeface="Lato"/>
                <a:cs typeface="Lato"/>
                <a:sym typeface="Lato"/>
              </a:rPr>
              <a:t>Objetivo: Facilitar el acceso a la información de asistencia de los empleados para monitorear la puntualidad y regularidad, útil para recursos humanos.</a:t>
            </a:r>
            <a:endParaRPr>
              <a:latin typeface="Lato"/>
              <a:ea typeface="Lato"/>
              <a:cs typeface="Lato"/>
              <a:sym typeface="Lato"/>
            </a:endParaRPr>
          </a:p>
          <a:p>
            <a:pPr indent="0" lvl="0" marL="0" rtl="0" algn="l">
              <a:lnSpc>
                <a:spcPct val="115000"/>
              </a:lnSpc>
              <a:spcBef>
                <a:spcPts val="1200"/>
              </a:spcBef>
              <a:spcAft>
                <a:spcPts val="0"/>
              </a:spcAft>
              <a:buNone/>
            </a:pPr>
            <a:r>
              <a:rPr lang="es-419">
                <a:latin typeface="Lato"/>
                <a:ea typeface="Lato"/>
                <a:cs typeface="Lato"/>
                <a:sym typeface="Lato"/>
              </a:rPr>
              <a:t>Tablas que la Componen:</a:t>
            </a:r>
            <a:endParaRPr>
              <a:latin typeface="Lato"/>
              <a:ea typeface="Lato"/>
              <a:cs typeface="Lato"/>
              <a:sym typeface="Lato"/>
            </a:endParaRPr>
          </a:p>
          <a:p>
            <a:pPr indent="-317500" lvl="0" marL="457200" rtl="0" algn="l">
              <a:lnSpc>
                <a:spcPct val="115000"/>
              </a:lnSpc>
              <a:spcBef>
                <a:spcPts val="1200"/>
              </a:spcBef>
              <a:spcAft>
                <a:spcPts val="0"/>
              </a:spcAft>
              <a:buSzPts val="1400"/>
              <a:buChar char="●"/>
            </a:pPr>
            <a:r>
              <a:rPr lang="es-419">
                <a:latin typeface="Lato"/>
                <a:ea typeface="Lato"/>
                <a:cs typeface="Lato"/>
                <a:sym typeface="Lato"/>
              </a:rPr>
              <a:t>EMPLOYEE: Información básica del empleado, como nombre, apellido y correo electrónico.</a:t>
            </a:r>
            <a:endParaRPr>
              <a:latin typeface="Lato"/>
              <a:ea typeface="Lato"/>
              <a:cs typeface="Lato"/>
              <a:sym typeface="Lato"/>
            </a:endParaRPr>
          </a:p>
          <a:p>
            <a:pPr indent="-317500" lvl="0" marL="457200" rtl="0" algn="l">
              <a:lnSpc>
                <a:spcPct val="115000"/>
              </a:lnSpc>
              <a:spcBef>
                <a:spcPts val="0"/>
              </a:spcBef>
              <a:spcAft>
                <a:spcPts val="0"/>
              </a:spcAft>
              <a:buSzPts val="1400"/>
              <a:buChar char="●"/>
            </a:pPr>
            <a:r>
              <a:rPr lang="es-419">
                <a:latin typeface="Lato"/>
                <a:ea typeface="Lato"/>
                <a:cs typeface="Lato"/>
                <a:sym typeface="Lato"/>
              </a:rPr>
              <a:t>ASSISTANCE: Registros de asistencia, incluyendo fecha, entrada y salida.</a:t>
            </a:r>
            <a:endParaRPr>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7800" y="5764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s-419" sz="2550">
                <a:solidFill>
                  <a:srgbClr val="000000"/>
                </a:solidFill>
              </a:rPr>
              <a:t>Vistas en la Base de Datos </a:t>
            </a:r>
            <a:r>
              <a:rPr lang="es-419" sz="2550">
                <a:solidFill>
                  <a:srgbClr val="188038"/>
                </a:solidFill>
              </a:rPr>
              <a:t>SOLUTIONS RRHH</a:t>
            </a:r>
            <a:endParaRPr sz="2550">
              <a:solidFill>
                <a:srgbClr val="188038"/>
              </a:solidFill>
            </a:endParaRPr>
          </a:p>
          <a:p>
            <a:pPr indent="0" lvl="0" marL="0" rtl="0" algn="l">
              <a:spcBef>
                <a:spcPts val="400"/>
              </a:spcBef>
              <a:spcAft>
                <a:spcPts val="0"/>
              </a:spcAft>
              <a:buNone/>
            </a:pPr>
            <a:r>
              <a:t/>
            </a:r>
            <a:endParaRPr/>
          </a:p>
        </p:txBody>
      </p:sp>
      <p:sp>
        <p:nvSpPr>
          <p:cNvPr id="152" name="Google Shape;152;p24"/>
          <p:cNvSpPr txBox="1"/>
          <p:nvPr/>
        </p:nvSpPr>
        <p:spPr>
          <a:xfrm>
            <a:off x="896550" y="1558325"/>
            <a:ext cx="6021600" cy="34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419">
                <a:latin typeface="Lato"/>
                <a:ea typeface="Lato"/>
                <a:cs typeface="Lato"/>
                <a:sym typeface="Lato"/>
              </a:rPr>
              <a:t>Descripción Detallada: La vista </a:t>
            </a:r>
            <a:r>
              <a:rPr lang="es-419">
                <a:solidFill>
                  <a:srgbClr val="188038"/>
                </a:solidFill>
                <a:latin typeface="Lato"/>
                <a:ea typeface="Lato"/>
                <a:cs typeface="Lato"/>
                <a:sym typeface="Lato"/>
              </a:rPr>
              <a:t>vw_EmployeeTraining</a:t>
            </a:r>
            <a:r>
              <a:rPr lang="es-419">
                <a:latin typeface="Lato"/>
                <a:ea typeface="Lato"/>
                <a:cs typeface="Lato"/>
                <a:sym typeface="Lato"/>
              </a:rPr>
              <a:t> resume los entrenamientos completados por los empleados, incluyendo el nombre, descripción y fechas de cada entrenamiento.</a:t>
            </a:r>
            <a:endParaRPr>
              <a:latin typeface="Lato"/>
              <a:ea typeface="Lato"/>
              <a:cs typeface="Lato"/>
              <a:sym typeface="Lato"/>
            </a:endParaRPr>
          </a:p>
          <a:p>
            <a:pPr indent="0" lvl="0" marL="0" rtl="0" algn="l">
              <a:lnSpc>
                <a:spcPct val="115000"/>
              </a:lnSpc>
              <a:spcBef>
                <a:spcPts val="1200"/>
              </a:spcBef>
              <a:spcAft>
                <a:spcPts val="0"/>
              </a:spcAft>
              <a:buNone/>
            </a:pPr>
            <a:r>
              <a:rPr lang="es-419">
                <a:latin typeface="Lato"/>
                <a:ea typeface="Lato"/>
                <a:cs typeface="Lato"/>
                <a:sym typeface="Lato"/>
              </a:rPr>
              <a:t>Objetivo: Facilitar la visualización del historial de formación de los empleados, ayudando a recursos humanos a evaluar su desarrollo profesional y detectar oportunidades de mejora.</a:t>
            </a:r>
            <a:endParaRPr>
              <a:latin typeface="Lato"/>
              <a:ea typeface="Lato"/>
              <a:cs typeface="Lato"/>
              <a:sym typeface="Lato"/>
            </a:endParaRPr>
          </a:p>
          <a:p>
            <a:pPr indent="0" lvl="0" marL="0" rtl="0" algn="l">
              <a:lnSpc>
                <a:spcPct val="115000"/>
              </a:lnSpc>
              <a:spcBef>
                <a:spcPts val="1200"/>
              </a:spcBef>
              <a:spcAft>
                <a:spcPts val="0"/>
              </a:spcAft>
              <a:buNone/>
            </a:pPr>
            <a:r>
              <a:rPr lang="es-419">
                <a:latin typeface="Lato"/>
                <a:ea typeface="Lato"/>
                <a:cs typeface="Lato"/>
                <a:sym typeface="Lato"/>
              </a:rPr>
              <a:t>Tablas que la Componen:</a:t>
            </a:r>
            <a:endParaRPr>
              <a:latin typeface="Lato"/>
              <a:ea typeface="Lato"/>
              <a:cs typeface="Lato"/>
              <a:sym typeface="Lato"/>
            </a:endParaRPr>
          </a:p>
          <a:p>
            <a:pPr indent="-317500" lvl="0" marL="457200" rtl="0" algn="l">
              <a:lnSpc>
                <a:spcPct val="115000"/>
              </a:lnSpc>
              <a:spcBef>
                <a:spcPts val="1200"/>
              </a:spcBef>
              <a:spcAft>
                <a:spcPts val="0"/>
              </a:spcAft>
              <a:buSzPts val="1400"/>
              <a:buChar char="●"/>
            </a:pPr>
            <a:r>
              <a:rPr lang="es-419">
                <a:latin typeface="Lato"/>
                <a:ea typeface="Lato"/>
                <a:cs typeface="Lato"/>
                <a:sym typeface="Lato"/>
              </a:rPr>
              <a:t>EMPLOYEE: Información básica del empleado.</a:t>
            </a:r>
            <a:endParaRPr>
              <a:latin typeface="Lato"/>
              <a:ea typeface="Lato"/>
              <a:cs typeface="Lato"/>
              <a:sym typeface="Lato"/>
            </a:endParaRPr>
          </a:p>
          <a:p>
            <a:pPr indent="-317500" lvl="0" marL="457200" rtl="0" algn="l">
              <a:lnSpc>
                <a:spcPct val="115000"/>
              </a:lnSpc>
              <a:spcBef>
                <a:spcPts val="0"/>
              </a:spcBef>
              <a:spcAft>
                <a:spcPts val="0"/>
              </a:spcAft>
              <a:buSzPts val="1400"/>
              <a:buChar char="●"/>
            </a:pPr>
            <a:r>
              <a:rPr lang="es-419">
                <a:latin typeface="Lato"/>
                <a:ea typeface="Lato"/>
                <a:cs typeface="Lato"/>
                <a:sym typeface="Lato"/>
              </a:rPr>
              <a:t>TRAINING: Registros de formaciones, con detalles y fechas relevantes.</a:t>
            </a:r>
            <a:endParaRPr>
              <a:latin typeface="Lato"/>
              <a:ea typeface="Lato"/>
              <a:cs typeface="Lato"/>
              <a:sym typeface="Lato"/>
            </a:endParaRPr>
          </a:p>
          <a:p>
            <a:pPr indent="0" lvl="0" marL="457200" rtl="0" algn="l">
              <a:lnSpc>
                <a:spcPct val="115000"/>
              </a:lnSpc>
              <a:spcBef>
                <a:spcPts val="1200"/>
              </a:spcBef>
              <a:spcAft>
                <a:spcPts val="120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7800" y="5764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s-419" sz="2550">
                <a:solidFill>
                  <a:srgbClr val="000000"/>
                </a:solidFill>
              </a:rPr>
              <a:t>Descripción</a:t>
            </a:r>
            <a:r>
              <a:rPr lang="es-419" sz="2550">
                <a:solidFill>
                  <a:srgbClr val="000000"/>
                </a:solidFill>
              </a:rPr>
              <a:t> de Funciones en</a:t>
            </a:r>
            <a:r>
              <a:rPr lang="es-419" sz="2550">
                <a:solidFill>
                  <a:srgbClr val="000000"/>
                </a:solidFill>
              </a:rPr>
              <a:t> </a:t>
            </a:r>
            <a:r>
              <a:rPr lang="es-419" sz="2550">
                <a:solidFill>
                  <a:srgbClr val="188038"/>
                </a:solidFill>
              </a:rPr>
              <a:t>SOLUTIONS RRHH</a:t>
            </a:r>
            <a:endParaRPr sz="2550">
              <a:solidFill>
                <a:srgbClr val="188038"/>
              </a:solidFill>
            </a:endParaRPr>
          </a:p>
          <a:p>
            <a:pPr indent="0" lvl="0" marL="0" rtl="0" algn="l">
              <a:spcBef>
                <a:spcPts val="400"/>
              </a:spcBef>
              <a:spcAft>
                <a:spcPts val="0"/>
              </a:spcAft>
              <a:buNone/>
            </a:pPr>
            <a:r>
              <a:t/>
            </a:r>
            <a:endParaRPr/>
          </a:p>
        </p:txBody>
      </p:sp>
      <p:sp>
        <p:nvSpPr>
          <p:cNvPr id="158" name="Google Shape;158;p25"/>
          <p:cNvSpPr txBox="1"/>
          <p:nvPr/>
        </p:nvSpPr>
        <p:spPr>
          <a:xfrm>
            <a:off x="896550" y="1558325"/>
            <a:ext cx="6021600" cy="346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s-419" sz="1300">
                <a:latin typeface="Lato"/>
                <a:ea typeface="Lato"/>
                <a:cs typeface="Lato"/>
                <a:sym typeface="Lato"/>
              </a:rPr>
              <a:t>Función: fn_GetEmployeeAssistanceCount</a:t>
            </a:r>
            <a:endParaRPr sz="1300">
              <a:latin typeface="Lato"/>
              <a:ea typeface="Lato"/>
              <a:cs typeface="Lato"/>
              <a:sym typeface="Lato"/>
            </a:endParaRPr>
          </a:p>
          <a:p>
            <a:pPr indent="-298450" lvl="0" marL="457200" rtl="0" algn="l">
              <a:lnSpc>
                <a:spcPct val="115000"/>
              </a:lnSpc>
              <a:spcBef>
                <a:spcPts val="1200"/>
              </a:spcBef>
              <a:spcAft>
                <a:spcPts val="0"/>
              </a:spcAft>
              <a:buSzPts val="1100"/>
              <a:buChar char="●"/>
            </a:pPr>
            <a:r>
              <a:rPr lang="es-419" sz="1100">
                <a:latin typeface="Lato"/>
                <a:ea typeface="Lato"/>
                <a:cs typeface="Lato"/>
                <a:sym typeface="Lato"/>
              </a:rPr>
              <a:t>Descripción Detallada: La función </a:t>
            </a:r>
            <a:r>
              <a:rPr lang="es-419" sz="1100">
                <a:solidFill>
                  <a:srgbClr val="188038"/>
                </a:solidFill>
                <a:latin typeface="Lato"/>
                <a:ea typeface="Lato"/>
                <a:cs typeface="Lato"/>
                <a:sym typeface="Lato"/>
              </a:rPr>
              <a:t>fn_GetEmployeeAssistanceCount</a:t>
            </a:r>
            <a:r>
              <a:rPr lang="es-419" sz="1100">
                <a:latin typeface="Lato"/>
                <a:ea typeface="Lato"/>
                <a:cs typeface="Lato"/>
                <a:sym typeface="Lato"/>
              </a:rPr>
              <a:t> recibe un </a:t>
            </a:r>
            <a:r>
              <a:rPr lang="es-419" sz="1100">
                <a:solidFill>
                  <a:srgbClr val="188038"/>
                </a:solidFill>
                <a:latin typeface="Lato"/>
                <a:ea typeface="Lato"/>
                <a:cs typeface="Lato"/>
                <a:sym typeface="Lato"/>
              </a:rPr>
              <a:t>employee_id</a:t>
            </a:r>
            <a:r>
              <a:rPr lang="es-419" sz="1100">
                <a:latin typeface="Lato"/>
                <a:ea typeface="Lato"/>
                <a:cs typeface="Lato"/>
                <a:sym typeface="Lato"/>
              </a:rPr>
              <a:t> como parámetro y cuenta el número total de registros de asistencia asociados a ese empleado en la vista </a:t>
            </a:r>
            <a:r>
              <a:rPr lang="es-419" sz="1100">
                <a:solidFill>
                  <a:srgbClr val="188038"/>
                </a:solidFill>
                <a:latin typeface="Lato"/>
                <a:ea typeface="Lato"/>
                <a:cs typeface="Lato"/>
                <a:sym typeface="Lato"/>
              </a:rPr>
              <a:t>vw_EmployeeAssistance</a:t>
            </a:r>
            <a:r>
              <a:rPr lang="es-419" sz="1100">
                <a:latin typeface="Lato"/>
                <a:ea typeface="Lato"/>
                <a:cs typeface="Lato"/>
                <a:sym typeface="Lato"/>
              </a:rPr>
              <a:t>. Retorna un valor entero que representa la cantidad de asistencias.</a:t>
            </a:r>
            <a:endParaRPr sz="1100">
              <a:latin typeface="Lato"/>
              <a:ea typeface="Lato"/>
              <a:cs typeface="Lato"/>
              <a:sym typeface="Lato"/>
            </a:endParaRPr>
          </a:p>
          <a:p>
            <a:pPr indent="-298450" lvl="0" marL="457200" rtl="0" algn="l">
              <a:lnSpc>
                <a:spcPct val="115000"/>
              </a:lnSpc>
              <a:spcBef>
                <a:spcPts val="0"/>
              </a:spcBef>
              <a:spcAft>
                <a:spcPts val="0"/>
              </a:spcAft>
              <a:buSzPts val="1100"/>
              <a:buChar char="●"/>
            </a:pPr>
            <a:r>
              <a:rPr lang="es-419" sz="1100">
                <a:latin typeface="Lato"/>
                <a:ea typeface="Lato"/>
                <a:cs typeface="Lato"/>
                <a:sym typeface="Lato"/>
              </a:rPr>
              <a:t>Objetivo: El objetivo de esta función es proporcionar una forma rápida y eficiente de obtener el número de asistencias para un empleado específico. Esto es útil para los departamentos de recursos humanos y administración al evaluar la puntualidad y el comportamiento de asistencia de un empleado en particular.</a:t>
            </a:r>
            <a:endParaRPr sz="1100">
              <a:latin typeface="Lato"/>
              <a:ea typeface="Lato"/>
              <a:cs typeface="Lato"/>
              <a:sym typeface="Lato"/>
            </a:endParaRPr>
          </a:p>
          <a:p>
            <a:pPr indent="-298450" lvl="0" marL="457200" rtl="0" algn="l">
              <a:lnSpc>
                <a:spcPct val="115000"/>
              </a:lnSpc>
              <a:spcBef>
                <a:spcPts val="0"/>
              </a:spcBef>
              <a:spcAft>
                <a:spcPts val="0"/>
              </a:spcAft>
              <a:buSzPts val="1100"/>
              <a:buChar char="●"/>
            </a:pPr>
            <a:r>
              <a:rPr lang="es-419" sz="1100">
                <a:latin typeface="Lato"/>
                <a:ea typeface="Lato"/>
                <a:cs typeface="Lato"/>
                <a:sym typeface="Lato"/>
              </a:rPr>
              <a:t>Datos o Tablas Manipuladas:</a:t>
            </a:r>
            <a:endParaRPr sz="1100">
              <a:latin typeface="Lato"/>
              <a:ea typeface="Lato"/>
              <a:cs typeface="Lato"/>
              <a:sym typeface="Lato"/>
            </a:endParaRPr>
          </a:p>
          <a:p>
            <a:pPr indent="-298450" lvl="1" marL="914400" rtl="0" algn="l">
              <a:lnSpc>
                <a:spcPct val="115000"/>
              </a:lnSpc>
              <a:spcBef>
                <a:spcPts val="0"/>
              </a:spcBef>
              <a:spcAft>
                <a:spcPts val="0"/>
              </a:spcAft>
              <a:buSzPts val="1100"/>
              <a:buChar char="○"/>
            </a:pPr>
            <a:r>
              <a:rPr lang="es-419" sz="1100">
                <a:latin typeface="Lato"/>
                <a:ea typeface="Lato"/>
                <a:cs typeface="Lato"/>
                <a:sym typeface="Lato"/>
              </a:rPr>
              <a:t>Tablas:</a:t>
            </a:r>
            <a:endParaRPr sz="1100">
              <a:latin typeface="Lato"/>
              <a:ea typeface="Lato"/>
              <a:cs typeface="Lato"/>
              <a:sym typeface="Lato"/>
            </a:endParaRPr>
          </a:p>
          <a:p>
            <a:pPr indent="-298450" lvl="2" marL="1371600" rtl="0" algn="l">
              <a:lnSpc>
                <a:spcPct val="115000"/>
              </a:lnSpc>
              <a:spcBef>
                <a:spcPts val="0"/>
              </a:spcBef>
              <a:spcAft>
                <a:spcPts val="0"/>
              </a:spcAft>
              <a:buSzPts val="1100"/>
              <a:buChar char="■"/>
            </a:pPr>
            <a:r>
              <a:rPr lang="es-419" sz="1100">
                <a:solidFill>
                  <a:srgbClr val="188038"/>
                </a:solidFill>
                <a:latin typeface="Lato"/>
                <a:ea typeface="Lato"/>
                <a:cs typeface="Lato"/>
                <a:sym typeface="Lato"/>
              </a:rPr>
              <a:t>EMPLOYEE</a:t>
            </a:r>
            <a:r>
              <a:rPr lang="es-419" sz="1100">
                <a:latin typeface="Lato"/>
                <a:ea typeface="Lato"/>
                <a:cs typeface="Lato"/>
                <a:sym typeface="Lato"/>
              </a:rPr>
              <a:t>: Proporciona la identificación del empleado.</a:t>
            </a:r>
            <a:endParaRPr sz="1100">
              <a:latin typeface="Lato"/>
              <a:ea typeface="Lato"/>
              <a:cs typeface="Lato"/>
              <a:sym typeface="Lato"/>
            </a:endParaRPr>
          </a:p>
          <a:p>
            <a:pPr indent="-298450" lvl="2" marL="1371600" rtl="0" algn="l">
              <a:lnSpc>
                <a:spcPct val="115000"/>
              </a:lnSpc>
              <a:spcBef>
                <a:spcPts val="0"/>
              </a:spcBef>
              <a:spcAft>
                <a:spcPts val="0"/>
              </a:spcAft>
              <a:buSzPts val="1100"/>
              <a:buChar char="■"/>
            </a:pPr>
            <a:r>
              <a:rPr lang="es-419" sz="1100">
                <a:solidFill>
                  <a:srgbClr val="188038"/>
                </a:solidFill>
                <a:latin typeface="Lato"/>
                <a:ea typeface="Lato"/>
                <a:cs typeface="Lato"/>
                <a:sym typeface="Lato"/>
              </a:rPr>
              <a:t>ASSISTANCE</a:t>
            </a:r>
            <a:r>
              <a:rPr lang="es-419" sz="1100">
                <a:latin typeface="Lato"/>
                <a:ea typeface="Lato"/>
                <a:cs typeface="Lato"/>
                <a:sym typeface="Lato"/>
              </a:rPr>
              <a:t>: Contiene los registros de asistencia que se cuentan.</a:t>
            </a:r>
            <a:endParaRPr sz="1100">
              <a:latin typeface="Lato"/>
              <a:ea typeface="Lato"/>
              <a:cs typeface="Lato"/>
              <a:sym typeface="Lato"/>
            </a:endParaRPr>
          </a:p>
          <a:p>
            <a:pPr indent="-298450" lvl="1" marL="914400" rtl="0" algn="l">
              <a:lnSpc>
                <a:spcPct val="115000"/>
              </a:lnSpc>
              <a:spcBef>
                <a:spcPts val="0"/>
              </a:spcBef>
              <a:spcAft>
                <a:spcPts val="0"/>
              </a:spcAft>
              <a:buSzPts val="1100"/>
              <a:buChar char="○"/>
            </a:pPr>
            <a:r>
              <a:rPr lang="es-419" sz="1100">
                <a:latin typeface="Lato"/>
                <a:ea typeface="Lato"/>
                <a:cs typeface="Lato"/>
                <a:sym typeface="Lato"/>
              </a:rPr>
              <a:t>Vista:</a:t>
            </a:r>
            <a:endParaRPr sz="1100">
              <a:latin typeface="Lato"/>
              <a:ea typeface="Lato"/>
              <a:cs typeface="Lato"/>
              <a:sym typeface="Lato"/>
            </a:endParaRPr>
          </a:p>
          <a:p>
            <a:pPr indent="-298450" lvl="2" marL="1371600" rtl="0" algn="l">
              <a:lnSpc>
                <a:spcPct val="115000"/>
              </a:lnSpc>
              <a:spcBef>
                <a:spcPts val="0"/>
              </a:spcBef>
              <a:spcAft>
                <a:spcPts val="0"/>
              </a:spcAft>
              <a:buSzPts val="1100"/>
              <a:buChar char="■"/>
            </a:pPr>
            <a:r>
              <a:rPr lang="es-419" sz="1100">
                <a:solidFill>
                  <a:srgbClr val="188038"/>
                </a:solidFill>
                <a:latin typeface="Lato"/>
                <a:ea typeface="Lato"/>
                <a:cs typeface="Lato"/>
                <a:sym typeface="Lato"/>
              </a:rPr>
              <a:t>vw_EmployeeAssistance</a:t>
            </a:r>
            <a:r>
              <a:rPr lang="es-419" sz="1100">
                <a:latin typeface="Lato"/>
                <a:ea typeface="Lato"/>
                <a:cs typeface="Lato"/>
                <a:sym typeface="Lato"/>
              </a:rPr>
              <a:t>: Se utiliza para acceder a los registros de asistencia de manera estructurada.</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7800" y="5764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s-419" sz="2550">
                <a:solidFill>
                  <a:srgbClr val="000000"/>
                </a:solidFill>
              </a:rPr>
              <a:t>Descripción</a:t>
            </a:r>
            <a:r>
              <a:rPr lang="es-419" sz="2550">
                <a:solidFill>
                  <a:srgbClr val="000000"/>
                </a:solidFill>
              </a:rPr>
              <a:t> de Funciones en </a:t>
            </a:r>
            <a:r>
              <a:rPr lang="es-419" sz="2550">
                <a:solidFill>
                  <a:srgbClr val="188038"/>
                </a:solidFill>
              </a:rPr>
              <a:t>SOLUTIONS RRHH</a:t>
            </a:r>
            <a:endParaRPr sz="2550">
              <a:solidFill>
                <a:srgbClr val="188038"/>
              </a:solidFill>
            </a:endParaRPr>
          </a:p>
          <a:p>
            <a:pPr indent="0" lvl="0" marL="0" rtl="0" algn="l">
              <a:spcBef>
                <a:spcPts val="400"/>
              </a:spcBef>
              <a:spcAft>
                <a:spcPts val="0"/>
              </a:spcAft>
              <a:buNone/>
            </a:pPr>
            <a:r>
              <a:t/>
            </a:r>
            <a:endParaRPr/>
          </a:p>
        </p:txBody>
      </p:sp>
      <p:sp>
        <p:nvSpPr>
          <p:cNvPr id="164" name="Google Shape;164;p26"/>
          <p:cNvSpPr txBox="1"/>
          <p:nvPr/>
        </p:nvSpPr>
        <p:spPr>
          <a:xfrm>
            <a:off x="896550" y="1558325"/>
            <a:ext cx="6021600" cy="346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s-419" sz="1300">
                <a:latin typeface="Lato"/>
                <a:ea typeface="Lato"/>
                <a:cs typeface="Lato"/>
                <a:sym typeface="Lato"/>
              </a:rPr>
              <a:t>Función: fn_GetEmployeeTrainingCount</a:t>
            </a:r>
            <a:endParaRPr sz="1300">
              <a:latin typeface="Lato"/>
              <a:ea typeface="Lato"/>
              <a:cs typeface="Lato"/>
              <a:sym typeface="Lato"/>
            </a:endParaRPr>
          </a:p>
          <a:p>
            <a:pPr indent="-298450" lvl="0" marL="457200" rtl="0" algn="l">
              <a:lnSpc>
                <a:spcPct val="115000"/>
              </a:lnSpc>
              <a:spcBef>
                <a:spcPts val="1200"/>
              </a:spcBef>
              <a:spcAft>
                <a:spcPts val="0"/>
              </a:spcAft>
              <a:buSzPts val="1100"/>
              <a:buChar char="●"/>
            </a:pPr>
            <a:r>
              <a:rPr lang="es-419" sz="1100">
                <a:latin typeface="Lato"/>
                <a:ea typeface="Lato"/>
                <a:cs typeface="Lato"/>
                <a:sym typeface="Lato"/>
              </a:rPr>
              <a:t>Descripción Detallada: La función </a:t>
            </a:r>
            <a:r>
              <a:rPr lang="es-419" sz="1100">
                <a:solidFill>
                  <a:srgbClr val="188038"/>
                </a:solidFill>
                <a:latin typeface="Lato"/>
                <a:ea typeface="Lato"/>
                <a:cs typeface="Lato"/>
                <a:sym typeface="Lato"/>
              </a:rPr>
              <a:t>fn_GetEmployeeTrainingCount</a:t>
            </a:r>
            <a:r>
              <a:rPr lang="es-419" sz="1100">
                <a:latin typeface="Lato"/>
                <a:ea typeface="Lato"/>
                <a:cs typeface="Lato"/>
                <a:sym typeface="Lato"/>
              </a:rPr>
              <a:t> también recibe un </a:t>
            </a:r>
            <a:r>
              <a:rPr lang="es-419" sz="1100">
                <a:solidFill>
                  <a:srgbClr val="188038"/>
                </a:solidFill>
                <a:latin typeface="Lato"/>
                <a:ea typeface="Lato"/>
                <a:cs typeface="Lato"/>
                <a:sym typeface="Lato"/>
              </a:rPr>
              <a:t>employee_id</a:t>
            </a:r>
            <a:r>
              <a:rPr lang="es-419" sz="1100">
                <a:latin typeface="Lato"/>
                <a:ea typeface="Lato"/>
                <a:cs typeface="Lato"/>
                <a:sym typeface="Lato"/>
              </a:rPr>
              <a:t> como parámetro y cuenta el número total de registros de formación completados por ese empleado en la vista </a:t>
            </a:r>
            <a:r>
              <a:rPr lang="es-419" sz="1100">
                <a:solidFill>
                  <a:srgbClr val="188038"/>
                </a:solidFill>
                <a:latin typeface="Lato"/>
                <a:ea typeface="Lato"/>
                <a:cs typeface="Lato"/>
                <a:sym typeface="Lato"/>
              </a:rPr>
              <a:t>vw_EmployeeTraining</a:t>
            </a:r>
            <a:r>
              <a:rPr lang="es-419" sz="1100">
                <a:latin typeface="Lato"/>
                <a:ea typeface="Lato"/>
                <a:cs typeface="Lato"/>
                <a:sym typeface="Lato"/>
              </a:rPr>
              <a:t>. Devuelve un valor entero que indica la cantidad de entrenamientos realizados.</a:t>
            </a:r>
            <a:endParaRPr sz="1100">
              <a:latin typeface="Lato"/>
              <a:ea typeface="Lato"/>
              <a:cs typeface="Lato"/>
              <a:sym typeface="Lato"/>
            </a:endParaRPr>
          </a:p>
          <a:p>
            <a:pPr indent="-298450" lvl="0" marL="457200" rtl="0" algn="l">
              <a:lnSpc>
                <a:spcPct val="115000"/>
              </a:lnSpc>
              <a:spcBef>
                <a:spcPts val="0"/>
              </a:spcBef>
              <a:spcAft>
                <a:spcPts val="0"/>
              </a:spcAft>
              <a:buSzPts val="1100"/>
              <a:buChar char="●"/>
            </a:pPr>
            <a:r>
              <a:rPr lang="es-419" sz="1100">
                <a:latin typeface="Lato"/>
                <a:ea typeface="Lato"/>
                <a:cs typeface="Lato"/>
                <a:sym typeface="Lato"/>
              </a:rPr>
              <a:t>Objetivo: Esta función tiene como objetivo facilitar la evaluación del desarrollo profesional y la formación continua de un empleado específico. Es especialmente útil para identificar oportunidades de mejora y para la planificación de carreras dentro de la organización.</a:t>
            </a:r>
            <a:endParaRPr sz="1100">
              <a:latin typeface="Lato"/>
              <a:ea typeface="Lato"/>
              <a:cs typeface="Lato"/>
              <a:sym typeface="Lato"/>
            </a:endParaRPr>
          </a:p>
          <a:p>
            <a:pPr indent="-298450" lvl="0" marL="457200" rtl="0" algn="l">
              <a:lnSpc>
                <a:spcPct val="115000"/>
              </a:lnSpc>
              <a:spcBef>
                <a:spcPts val="0"/>
              </a:spcBef>
              <a:spcAft>
                <a:spcPts val="0"/>
              </a:spcAft>
              <a:buSzPts val="1100"/>
              <a:buChar char="●"/>
            </a:pPr>
            <a:r>
              <a:rPr lang="es-419" sz="1100">
                <a:latin typeface="Lato"/>
                <a:ea typeface="Lato"/>
                <a:cs typeface="Lato"/>
                <a:sym typeface="Lato"/>
              </a:rPr>
              <a:t>Datos o Tablas Manipuladas:</a:t>
            </a:r>
            <a:endParaRPr sz="1100">
              <a:latin typeface="Lato"/>
              <a:ea typeface="Lato"/>
              <a:cs typeface="Lato"/>
              <a:sym typeface="Lato"/>
            </a:endParaRPr>
          </a:p>
          <a:p>
            <a:pPr indent="-298450" lvl="1" marL="914400" rtl="0" algn="l">
              <a:lnSpc>
                <a:spcPct val="115000"/>
              </a:lnSpc>
              <a:spcBef>
                <a:spcPts val="0"/>
              </a:spcBef>
              <a:spcAft>
                <a:spcPts val="0"/>
              </a:spcAft>
              <a:buSzPts val="1100"/>
              <a:buChar char="○"/>
            </a:pPr>
            <a:r>
              <a:rPr lang="es-419" sz="1100">
                <a:latin typeface="Lato"/>
                <a:ea typeface="Lato"/>
                <a:cs typeface="Lato"/>
                <a:sym typeface="Lato"/>
              </a:rPr>
              <a:t>Tablas:</a:t>
            </a:r>
            <a:endParaRPr sz="1100">
              <a:latin typeface="Lato"/>
              <a:ea typeface="Lato"/>
              <a:cs typeface="Lato"/>
              <a:sym typeface="Lato"/>
            </a:endParaRPr>
          </a:p>
          <a:p>
            <a:pPr indent="-298450" lvl="2" marL="1371600" rtl="0" algn="l">
              <a:lnSpc>
                <a:spcPct val="115000"/>
              </a:lnSpc>
              <a:spcBef>
                <a:spcPts val="0"/>
              </a:spcBef>
              <a:spcAft>
                <a:spcPts val="0"/>
              </a:spcAft>
              <a:buSzPts val="1100"/>
              <a:buChar char="■"/>
            </a:pPr>
            <a:r>
              <a:rPr lang="es-419" sz="1100">
                <a:solidFill>
                  <a:srgbClr val="188038"/>
                </a:solidFill>
                <a:latin typeface="Lato"/>
                <a:ea typeface="Lato"/>
                <a:cs typeface="Lato"/>
                <a:sym typeface="Lato"/>
              </a:rPr>
              <a:t>EMPLOYEE</a:t>
            </a:r>
            <a:r>
              <a:rPr lang="es-419" sz="1100">
                <a:latin typeface="Lato"/>
                <a:ea typeface="Lato"/>
                <a:cs typeface="Lato"/>
                <a:sym typeface="Lato"/>
              </a:rPr>
              <a:t>: Proporciona la identificación del empleado.</a:t>
            </a:r>
            <a:endParaRPr sz="1100">
              <a:latin typeface="Lato"/>
              <a:ea typeface="Lato"/>
              <a:cs typeface="Lato"/>
              <a:sym typeface="Lato"/>
            </a:endParaRPr>
          </a:p>
          <a:p>
            <a:pPr indent="-298450" lvl="2" marL="1371600" rtl="0" algn="l">
              <a:lnSpc>
                <a:spcPct val="115000"/>
              </a:lnSpc>
              <a:spcBef>
                <a:spcPts val="0"/>
              </a:spcBef>
              <a:spcAft>
                <a:spcPts val="0"/>
              </a:spcAft>
              <a:buSzPts val="1100"/>
              <a:buChar char="■"/>
            </a:pPr>
            <a:r>
              <a:rPr lang="es-419" sz="1100">
                <a:solidFill>
                  <a:srgbClr val="188038"/>
                </a:solidFill>
                <a:latin typeface="Lato"/>
                <a:ea typeface="Lato"/>
                <a:cs typeface="Lato"/>
                <a:sym typeface="Lato"/>
              </a:rPr>
              <a:t>TRAINING</a:t>
            </a:r>
            <a:r>
              <a:rPr lang="es-419" sz="1100">
                <a:latin typeface="Lato"/>
                <a:ea typeface="Lato"/>
                <a:cs typeface="Lato"/>
                <a:sym typeface="Lato"/>
              </a:rPr>
              <a:t>: Contiene los registros de formación que se cuentan.</a:t>
            </a:r>
            <a:endParaRPr sz="1100">
              <a:latin typeface="Lato"/>
              <a:ea typeface="Lato"/>
              <a:cs typeface="Lato"/>
              <a:sym typeface="Lato"/>
            </a:endParaRPr>
          </a:p>
          <a:p>
            <a:pPr indent="-298450" lvl="1" marL="914400" rtl="0" algn="l">
              <a:lnSpc>
                <a:spcPct val="115000"/>
              </a:lnSpc>
              <a:spcBef>
                <a:spcPts val="0"/>
              </a:spcBef>
              <a:spcAft>
                <a:spcPts val="0"/>
              </a:spcAft>
              <a:buSzPts val="1100"/>
              <a:buChar char="○"/>
            </a:pPr>
            <a:r>
              <a:rPr lang="es-419" sz="1100">
                <a:latin typeface="Lato"/>
                <a:ea typeface="Lato"/>
                <a:cs typeface="Lato"/>
                <a:sym typeface="Lato"/>
              </a:rPr>
              <a:t>Vista:</a:t>
            </a:r>
            <a:endParaRPr sz="1100">
              <a:latin typeface="Lato"/>
              <a:ea typeface="Lato"/>
              <a:cs typeface="Lato"/>
              <a:sym typeface="Lato"/>
            </a:endParaRPr>
          </a:p>
          <a:p>
            <a:pPr indent="-298450" lvl="2" marL="1371600" rtl="0" algn="l">
              <a:lnSpc>
                <a:spcPct val="115000"/>
              </a:lnSpc>
              <a:spcBef>
                <a:spcPts val="0"/>
              </a:spcBef>
              <a:spcAft>
                <a:spcPts val="0"/>
              </a:spcAft>
              <a:buSzPts val="1100"/>
              <a:buChar char="■"/>
            </a:pPr>
            <a:r>
              <a:rPr lang="es-419" sz="1100">
                <a:solidFill>
                  <a:srgbClr val="188038"/>
                </a:solidFill>
                <a:latin typeface="Lato"/>
                <a:ea typeface="Lato"/>
                <a:cs typeface="Lato"/>
                <a:sym typeface="Lato"/>
              </a:rPr>
              <a:t>vw_EmployeeTraining</a:t>
            </a:r>
            <a:r>
              <a:rPr lang="es-419" sz="1100">
                <a:latin typeface="Lato"/>
                <a:ea typeface="Lato"/>
                <a:cs typeface="Lato"/>
                <a:sym typeface="Lato"/>
              </a:rPr>
              <a:t>: Se utiliza para acceder a los registros de entrenamiento de manera estructurada.</a:t>
            </a:r>
            <a:endParaRPr sz="13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7800" y="5764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s-419" sz="2550">
                <a:solidFill>
                  <a:srgbClr val="000000"/>
                </a:solidFill>
              </a:rPr>
              <a:t>Stored Procedures</a:t>
            </a:r>
            <a:r>
              <a:rPr lang="es-419" sz="2550">
                <a:solidFill>
                  <a:srgbClr val="000000"/>
                </a:solidFill>
              </a:rPr>
              <a:t> en </a:t>
            </a:r>
            <a:r>
              <a:rPr lang="es-419" sz="2550">
                <a:solidFill>
                  <a:srgbClr val="188038"/>
                </a:solidFill>
              </a:rPr>
              <a:t>SOLUTIONS RRHH</a:t>
            </a:r>
            <a:endParaRPr sz="2550">
              <a:solidFill>
                <a:srgbClr val="188038"/>
              </a:solidFill>
            </a:endParaRPr>
          </a:p>
          <a:p>
            <a:pPr indent="0" lvl="0" marL="0" rtl="0" algn="l">
              <a:spcBef>
                <a:spcPts val="400"/>
              </a:spcBef>
              <a:spcAft>
                <a:spcPts val="0"/>
              </a:spcAft>
              <a:buNone/>
            </a:pPr>
            <a:r>
              <a:t/>
            </a:r>
            <a:endParaRPr/>
          </a:p>
        </p:txBody>
      </p:sp>
      <p:sp>
        <p:nvSpPr>
          <p:cNvPr id="170" name="Google Shape;170;p27"/>
          <p:cNvSpPr txBox="1"/>
          <p:nvPr/>
        </p:nvSpPr>
        <p:spPr>
          <a:xfrm>
            <a:off x="907000" y="1380600"/>
            <a:ext cx="6021600" cy="414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419" sz="1300">
                <a:latin typeface="Lato"/>
                <a:ea typeface="Lato"/>
                <a:cs typeface="Lato"/>
                <a:sym typeface="Lato"/>
              </a:rPr>
              <a:t>Stored Procedure: </a:t>
            </a:r>
            <a:r>
              <a:rPr lang="es-419" sz="1300">
                <a:solidFill>
                  <a:srgbClr val="188038"/>
                </a:solidFill>
                <a:latin typeface="Lato"/>
                <a:ea typeface="Lato"/>
                <a:cs typeface="Lato"/>
                <a:sym typeface="Lato"/>
              </a:rPr>
              <a:t>sp_GetEmployeeDetails</a:t>
            </a:r>
            <a:endParaRPr sz="1300">
              <a:solidFill>
                <a:srgbClr val="188038"/>
              </a:solidFill>
              <a:latin typeface="Lato"/>
              <a:ea typeface="Lato"/>
              <a:cs typeface="Lato"/>
              <a:sym typeface="Lato"/>
            </a:endParaRPr>
          </a:p>
          <a:p>
            <a:pPr indent="-311150" lvl="0" marL="457200" rtl="0" algn="l">
              <a:lnSpc>
                <a:spcPct val="115000"/>
              </a:lnSpc>
              <a:spcBef>
                <a:spcPts val="1200"/>
              </a:spcBef>
              <a:spcAft>
                <a:spcPts val="0"/>
              </a:spcAft>
              <a:buSzPts val="1300"/>
              <a:buChar char="●"/>
            </a:pPr>
            <a:r>
              <a:rPr lang="es-419" sz="1300">
                <a:latin typeface="Lato"/>
                <a:ea typeface="Lato"/>
                <a:cs typeface="Lato"/>
                <a:sym typeface="Lato"/>
              </a:rPr>
              <a:t>Descripción Detallada: Este Stored Procedure permite recuperar información detallada sobre un empleado específico, incluyendo su nombre, apellido, correo electrónico, así como sus registros de asistencia y formación. Se utiliza un parámetro de entrada, el </a:t>
            </a:r>
            <a:r>
              <a:rPr lang="es-419" sz="1300">
                <a:solidFill>
                  <a:srgbClr val="188038"/>
                </a:solidFill>
                <a:latin typeface="Lato"/>
                <a:ea typeface="Lato"/>
                <a:cs typeface="Lato"/>
                <a:sym typeface="Lato"/>
              </a:rPr>
              <a:t>employee_id</a:t>
            </a:r>
            <a:r>
              <a:rPr lang="es-419" sz="1300">
                <a:latin typeface="Lato"/>
                <a:ea typeface="Lato"/>
                <a:cs typeface="Lato"/>
                <a:sym typeface="Lato"/>
              </a:rPr>
              <a:t>, para identificar al empleado.</a:t>
            </a:r>
            <a:endParaRPr sz="1300">
              <a:latin typeface="Lato"/>
              <a:ea typeface="Lato"/>
              <a:cs typeface="Lato"/>
              <a:sym typeface="Lato"/>
            </a:endParaRPr>
          </a:p>
          <a:p>
            <a:pPr indent="-311150" lvl="0" marL="457200" rtl="0" algn="l">
              <a:lnSpc>
                <a:spcPct val="115000"/>
              </a:lnSpc>
              <a:spcBef>
                <a:spcPts val="0"/>
              </a:spcBef>
              <a:spcAft>
                <a:spcPts val="0"/>
              </a:spcAft>
              <a:buSzPts val="1300"/>
              <a:buChar char="●"/>
            </a:pPr>
            <a:r>
              <a:rPr lang="es-419" sz="1300">
                <a:latin typeface="Lato"/>
                <a:ea typeface="Lato"/>
                <a:cs typeface="Lato"/>
                <a:sym typeface="Lato"/>
              </a:rPr>
              <a:t>Objetivo: Proporcionar un acceso rápido a la información integral de un empleado, facilitando la revisión de su historial de asistencia y formación. Esto es especialmente útil para recursos humanos y administración, quienes pueden evaluar el desempeño y desarrollo del empleado.</a:t>
            </a:r>
            <a:endParaRPr sz="1300">
              <a:latin typeface="Lato"/>
              <a:ea typeface="Lato"/>
              <a:cs typeface="Lato"/>
              <a:sym typeface="Lato"/>
            </a:endParaRPr>
          </a:p>
          <a:p>
            <a:pPr indent="-311150" lvl="0" marL="457200" rtl="0" algn="l">
              <a:lnSpc>
                <a:spcPct val="115000"/>
              </a:lnSpc>
              <a:spcBef>
                <a:spcPts val="0"/>
              </a:spcBef>
              <a:spcAft>
                <a:spcPts val="0"/>
              </a:spcAft>
              <a:buSzPts val="1300"/>
              <a:buChar char="●"/>
            </a:pPr>
            <a:r>
              <a:rPr lang="es-419" sz="1300">
                <a:latin typeface="Lato"/>
                <a:ea typeface="Lato"/>
                <a:cs typeface="Lato"/>
                <a:sym typeface="Lato"/>
              </a:rPr>
              <a:t>Tablas que Interactúa:</a:t>
            </a:r>
            <a:endParaRPr sz="1300">
              <a:latin typeface="Lato"/>
              <a:ea typeface="Lato"/>
              <a:cs typeface="Lato"/>
              <a:sym typeface="Lato"/>
            </a:endParaRPr>
          </a:p>
          <a:p>
            <a:pPr indent="-311150" lvl="1" marL="914400" rtl="0" algn="l">
              <a:lnSpc>
                <a:spcPct val="115000"/>
              </a:lnSpc>
              <a:spcBef>
                <a:spcPts val="0"/>
              </a:spcBef>
              <a:spcAft>
                <a:spcPts val="0"/>
              </a:spcAft>
              <a:buSzPts val="1300"/>
              <a:buChar char="○"/>
            </a:pPr>
            <a:r>
              <a:rPr lang="es-419" sz="1300">
                <a:latin typeface="Lato"/>
                <a:ea typeface="Lato"/>
                <a:cs typeface="Lato"/>
                <a:sym typeface="Lato"/>
              </a:rPr>
              <a:t>EMPLOYEE: Para obtener información básica del empleado.</a:t>
            </a:r>
            <a:endParaRPr sz="1300">
              <a:latin typeface="Lato"/>
              <a:ea typeface="Lato"/>
              <a:cs typeface="Lato"/>
              <a:sym typeface="Lato"/>
            </a:endParaRPr>
          </a:p>
          <a:p>
            <a:pPr indent="-311150" lvl="1" marL="914400" rtl="0" algn="l">
              <a:lnSpc>
                <a:spcPct val="115000"/>
              </a:lnSpc>
              <a:spcBef>
                <a:spcPts val="0"/>
              </a:spcBef>
              <a:spcAft>
                <a:spcPts val="0"/>
              </a:spcAft>
              <a:buSzPts val="1300"/>
              <a:buChar char="○"/>
            </a:pPr>
            <a:r>
              <a:rPr lang="es-419" sz="1300">
                <a:latin typeface="Lato"/>
                <a:ea typeface="Lato"/>
                <a:cs typeface="Lato"/>
                <a:sym typeface="Lato"/>
              </a:rPr>
              <a:t>ASSISTANCE: Para obtener los registros de asistencia del empleado.</a:t>
            </a:r>
            <a:endParaRPr sz="1300">
              <a:latin typeface="Lato"/>
              <a:ea typeface="Lato"/>
              <a:cs typeface="Lato"/>
              <a:sym typeface="Lato"/>
            </a:endParaRPr>
          </a:p>
          <a:p>
            <a:pPr indent="-311150" lvl="1" marL="914400" rtl="0" algn="l">
              <a:lnSpc>
                <a:spcPct val="115000"/>
              </a:lnSpc>
              <a:spcBef>
                <a:spcPts val="0"/>
              </a:spcBef>
              <a:spcAft>
                <a:spcPts val="0"/>
              </a:spcAft>
              <a:buSzPts val="1300"/>
              <a:buChar char="○"/>
            </a:pPr>
            <a:r>
              <a:rPr lang="es-419" sz="1300">
                <a:latin typeface="Lato"/>
                <a:ea typeface="Lato"/>
                <a:cs typeface="Lato"/>
                <a:sym typeface="Lato"/>
              </a:rPr>
              <a:t>TRAINING: Para obtener los registros de formación completados por el empleado.</a:t>
            </a:r>
            <a:endParaRPr sz="1300">
              <a:latin typeface="Lato"/>
              <a:ea typeface="Lato"/>
              <a:cs typeface="Lato"/>
              <a:sym typeface="Lato"/>
            </a:endParaRPr>
          </a:p>
          <a:p>
            <a:pPr indent="0" lvl="0" marL="1371600" rtl="0" algn="l">
              <a:lnSpc>
                <a:spcPct val="115000"/>
              </a:lnSpc>
              <a:spcBef>
                <a:spcPts val="1200"/>
              </a:spcBef>
              <a:spcAft>
                <a:spcPts val="1200"/>
              </a:spcAft>
              <a:buNone/>
            </a:pPr>
            <a:r>
              <a:t/>
            </a:r>
            <a:endParaRPr b="1"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7800" y="5764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s-419" sz="2550">
                <a:solidFill>
                  <a:srgbClr val="000000"/>
                </a:solidFill>
              </a:rPr>
              <a:t>Stored Procedures en </a:t>
            </a:r>
            <a:r>
              <a:rPr lang="es-419" sz="2550">
                <a:solidFill>
                  <a:srgbClr val="188038"/>
                </a:solidFill>
              </a:rPr>
              <a:t>SOLUTIONS RRHH</a:t>
            </a:r>
            <a:endParaRPr sz="2550">
              <a:solidFill>
                <a:srgbClr val="188038"/>
              </a:solidFill>
            </a:endParaRPr>
          </a:p>
          <a:p>
            <a:pPr indent="0" lvl="0" marL="0" rtl="0" algn="l">
              <a:spcBef>
                <a:spcPts val="400"/>
              </a:spcBef>
              <a:spcAft>
                <a:spcPts val="0"/>
              </a:spcAft>
              <a:buNone/>
            </a:pPr>
            <a:r>
              <a:t/>
            </a:r>
            <a:endParaRPr/>
          </a:p>
        </p:txBody>
      </p:sp>
      <p:sp>
        <p:nvSpPr>
          <p:cNvPr id="176" name="Google Shape;176;p28"/>
          <p:cNvSpPr txBox="1"/>
          <p:nvPr/>
        </p:nvSpPr>
        <p:spPr>
          <a:xfrm>
            <a:off x="896550" y="1558325"/>
            <a:ext cx="6021600" cy="3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419" sz="1300">
                <a:latin typeface="Lato"/>
                <a:ea typeface="Lato"/>
                <a:cs typeface="Lato"/>
                <a:sym typeface="Lato"/>
              </a:rPr>
              <a:t>Stored Procedure: </a:t>
            </a:r>
            <a:r>
              <a:rPr lang="es-419" sz="1300">
                <a:solidFill>
                  <a:srgbClr val="188038"/>
                </a:solidFill>
                <a:latin typeface="Lato"/>
                <a:ea typeface="Lato"/>
                <a:cs typeface="Lato"/>
                <a:sym typeface="Lato"/>
              </a:rPr>
              <a:t>sp_AddAssistanceRecord</a:t>
            </a:r>
            <a:endParaRPr sz="1300">
              <a:solidFill>
                <a:srgbClr val="188038"/>
              </a:solidFill>
              <a:latin typeface="Lato"/>
              <a:ea typeface="Lato"/>
              <a:cs typeface="Lato"/>
              <a:sym typeface="Lato"/>
            </a:endParaRPr>
          </a:p>
          <a:p>
            <a:pPr indent="-311150" lvl="0" marL="457200" rtl="0" algn="l">
              <a:lnSpc>
                <a:spcPct val="115000"/>
              </a:lnSpc>
              <a:spcBef>
                <a:spcPts val="1200"/>
              </a:spcBef>
              <a:spcAft>
                <a:spcPts val="0"/>
              </a:spcAft>
              <a:buSzPts val="1300"/>
              <a:buChar char="●"/>
            </a:pPr>
            <a:r>
              <a:rPr lang="es-419" sz="1300">
                <a:latin typeface="Lato"/>
                <a:ea typeface="Lato"/>
                <a:cs typeface="Lato"/>
                <a:sym typeface="Lato"/>
              </a:rPr>
              <a:t>Descripción Detallada: Este Stored Procedure se utiliza para insertar un nuevo registro de asistencia en la tabla </a:t>
            </a:r>
            <a:r>
              <a:rPr lang="es-419" sz="1300">
                <a:solidFill>
                  <a:srgbClr val="188038"/>
                </a:solidFill>
                <a:latin typeface="Lato"/>
                <a:ea typeface="Lato"/>
                <a:cs typeface="Lato"/>
                <a:sym typeface="Lato"/>
              </a:rPr>
              <a:t>ASSISTANCE</a:t>
            </a:r>
            <a:r>
              <a:rPr lang="es-419" sz="1300">
                <a:latin typeface="Lato"/>
                <a:ea typeface="Lato"/>
                <a:cs typeface="Lato"/>
                <a:sym typeface="Lato"/>
              </a:rPr>
              <a:t>. Acepta varios parámetros, como la fecha de asistencia, la hora de entrada, la hora de salida y el tipo de asistencia, y los inserta en la base de datos.</a:t>
            </a:r>
            <a:endParaRPr sz="1300">
              <a:latin typeface="Lato"/>
              <a:ea typeface="Lato"/>
              <a:cs typeface="Lato"/>
              <a:sym typeface="Lato"/>
            </a:endParaRPr>
          </a:p>
          <a:p>
            <a:pPr indent="-311150" lvl="0" marL="457200" rtl="0" algn="l">
              <a:lnSpc>
                <a:spcPct val="115000"/>
              </a:lnSpc>
              <a:spcBef>
                <a:spcPts val="0"/>
              </a:spcBef>
              <a:spcAft>
                <a:spcPts val="0"/>
              </a:spcAft>
              <a:buSzPts val="1300"/>
              <a:buChar char="●"/>
            </a:pPr>
            <a:r>
              <a:rPr lang="es-419" sz="1300">
                <a:latin typeface="Lato"/>
                <a:ea typeface="Lato"/>
                <a:cs typeface="Lato"/>
                <a:sym typeface="Lato"/>
              </a:rPr>
              <a:t>Objetivo: Estandarizar la adición de registros de asistencia, asegurando que se mantenga la coherencia y la integridad de los datos. Facilita la gestión de la asistencia al proporcionar un método centralizado para insertar registros.</a:t>
            </a:r>
            <a:endParaRPr sz="1300">
              <a:latin typeface="Lato"/>
              <a:ea typeface="Lato"/>
              <a:cs typeface="Lato"/>
              <a:sym typeface="Lato"/>
            </a:endParaRPr>
          </a:p>
          <a:p>
            <a:pPr indent="-311150" lvl="0" marL="457200" rtl="0" algn="l">
              <a:lnSpc>
                <a:spcPct val="115000"/>
              </a:lnSpc>
              <a:spcBef>
                <a:spcPts val="0"/>
              </a:spcBef>
              <a:spcAft>
                <a:spcPts val="0"/>
              </a:spcAft>
              <a:buSzPts val="1300"/>
              <a:buChar char="●"/>
            </a:pPr>
            <a:r>
              <a:rPr lang="es-419" sz="1300">
                <a:latin typeface="Lato"/>
                <a:ea typeface="Lato"/>
                <a:cs typeface="Lato"/>
                <a:sym typeface="Lato"/>
              </a:rPr>
              <a:t>Tablas que Interactúa:</a:t>
            </a:r>
            <a:endParaRPr sz="1300">
              <a:latin typeface="Lato"/>
              <a:ea typeface="Lato"/>
              <a:cs typeface="Lato"/>
              <a:sym typeface="Lato"/>
            </a:endParaRPr>
          </a:p>
          <a:p>
            <a:pPr indent="-298450" lvl="1" marL="914400" rtl="0" algn="l">
              <a:lnSpc>
                <a:spcPct val="115000"/>
              </a:lnSpc>
              <a:spcBef>
                <a:spcPts val="0"/>
              </a:spcBef>
              <a:spcAft>
                <a:spcPts val="0"/>
              </a:spcAft>
              <a:buSzPts val="1100"/>
              <a:buChar char="○"/>
            </a:pPr>
            <a:r>
              <a:rPr lang="es-419" sz="1300">
                <a:latin typeface="Lato"/>
                <a:ea typeface="Lato"/>
                <a:cs typeface="Lato"/>
                <a:sym typeface="Lato"/>
              </a:rPr>
              <a:t>ASSISTANCE: Se utiliza para almacenar los nuevos registros de asistenci</a:t>
            </a:r>
            <a:r>
              <a:rPr lang="es-419" sz="1100"/>
              <a:t>a.</a:t>
            </a:r>
            <a:endParaRPr sz="1100"/>
          </a:p>
          <a:p>
            <a:pPr indent="0" lvl="0" marL="1371600" rtl="0" algn="l">
              <a:lnSpc>
                <a:spcPct val="115000"/>
              </a:lnSpc>
              <a:spcBef>
                <a:spcPts val="1200"/>
              </a:spcBef>
              <a:spcAft>
                <a:spcPts val="1200"/>
              </a:spcAft>
              <a:buNone/>
            </a:pPr>
            <a:r>
              <a:t/>
            </a:r>
            <a:endParaRPr b="1"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Acerca de mí</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Apasionado desarrollador de aplicaciones, en busca de mi primera experiencia en IT. Actualmente ampliando conocimientos en backend para fortalecer y llevar mis proyectos al siguiente nivel.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1380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Diagrama de Entidad-Relación (ERD)</a:t>
            </a:r>
            <a:endParaRPr/>
          </a:p>
        </p:txBody>
      </p:sp>
      <p:sp>
        <p:nvSpPr>
          <p:cNvPr id="100" name="Google Shape;100;p15"/>
          <p:cNvSpPr txBox="1"/>
          <p:nvPr>
            <p:ph idx="1" type="body"/>
          </p:nvPr>
        </p:nvSpPr>
        <p:spPr>
          <a:xfrm>
            <a:off x="766375" y="1915800"/>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sz="1400"/>
          </a:p>
          <a:p>
            <a:pPr indent="0" lvl="0" marL="0" rtl="0" algn="l">
              <a:spcBef>
                <a:spcPts val="1200"/>
              </a:spcBef>
              <a:spcAft>
                <a:spcPts val="0"/>
              </a:spcAft>
              <a:buNone/>
            </a:pPr>
            <a:r>
              <a:rPr lang="es-419" sz="1850">
                <a:solidFill>
                  <a:srgbClr val="000000"/>
                </a:solidFill>
              </a:rPr>
              <a:t>EMPLEADO se relaciona con DEPARTAMENTO y PUESTO en una relación de Muchos a Uno.</a:t>
            </a:r>
            <a:endParaRPr sz="1850">
              <a:solidFill>
                <a:srgbClr val="000000"/>
              </a:solidFill>
            </a:endParaRPr>
          </a:p>
          <a:p>
            <a:pPr indent="0" lvl="0" marL="0" rtl="0" algn="l">
              <a:spcBef>
                <a:spcPts val="1200"/>
              </a:spcBef>
              <a:spcAft>
                <a:spcPts val="0"/>
              </a:spcAft>
              <a:buNone/>
            </a:pPr>
            <a:r>
              <a:rPr lang="es-419" sz="1850">
                <a:solidFill>
                  <a:srgbClr val="000000"/>
                </a:solidFill>
              </a:rPr>
              <a:t>EMPLEADO se relaciona con HISTORIAL_LABORAL y ASISTENCIA en una relación de Uno a Muchos.</a:t>
            </a:r>
            <a:endParaRPr sz="1850">
              <a:solidFill>
                <a:srgbClr val="000000"/>
              </a:solidFill>
            </a:endParaRPr>
          </a:p>
          <a:p>
            <a:pPr indent="0" lvl="0" marL="0" rtl="0" algn="l">
              <a:spcBef>
                <a:spcPts val="1200"/>
              </a:spcBef>
              <a:spcAft>
                <a:spcPts val="0"/>
              </a:spcAft>
              <a:buNone/>
            </a:pPr>
            <a:r>
              <a:rPr lang="es-419" sz="1850">
                <a:solidFill>
                  <a:srgbClr val="000000"/>
                </a:solidFill>
              </a:rPr>
              <a:t>EMPLEADO puede tener una relación de Uno a Muchos con </a:t>
            </a:r>
            <a:r>
              <a:rPr lang="es-419" sz="1850">
                <a:solidFill>
                  <a:srgbClr val="000000"/>
                </a:solidFill>
              </a:rPr>
              <a:t>CAPACITACIÓN</a:t>
            </a:r>
            <a:r>
              <a:rPr lang="es-419" sz="1850">
                <a:solidFill>
                  <a:srgbClr val="000000"/>
                </a:solidFill>
              </a:rPr>
              <a:t>.</a:t>
            </a:r>
            <a:endParaRPr sz="1850">
              <a:solidFill>
                <a:srgbClr val="000000"/>
              </a:solidFill>
            </a:endParaRPr>
          </a:p>
          <a:p>
            <a:pPr indent="0" lvl="0" marL="0" rtl="0" algn="l">
              <a:spcBef>
                <a:spcPts val="1200"/>
              </a:spcBef>
              <a:spcAft>
                <a:spcPts val="0"/>
              </a:spcAft>
              <a:buNone/>
            </a:pPr>
            <a:r>
              <a:rPr lang="es-419" sz="1850">
                <a:solidFill>
                  <a:srgbClr val="000000"/>
                </a:solidFill>
              </a:rPr>
              <a:t>DEPARTAMENTO tiene una relación de Uno a Muchos con PUESTO.</a:t>
            </a:r>
            <a:endParaRPr sz="1850">
              <a:solidFill>
                <a:srgbClr val="000000"/>
              </a:solidFill>
            </a:endParaRPr>
          </a:p>
          <a:p>
            <a:pPr indent="0" lvl="0" marL="0" rtl="0" algn="l">
              <a:spcBef>
                <a:spcPts val="1200"/>
              </a:spcBef>
              <a:spcAft>
                <a:spcPts val="0"/>
              </a:spcAft>
              <a:buNone/>
            </a:pPr>
            <a:r>
              <a:rPr lang="es-419" sz="1850">
                <a:solidFill>
                  <a:srgbClr val="000000"/>
                </a:solidFill>
              </a:rPr>
              <a:t>PUESTO se relaciona con HISTORIAL_LABORAL en una relación de Uno a Muchos</a:t>
            </a:r>
            <a:r>
              <a:rPr lang="es-419" sz="1650">
                <a:solidFill>
                  <a:srgbClr val="000000"/>
                </a:solidFill>
              </a:rPr>
              <a:t>.</a:t>
            </a:r>
            <a:endParaRPr sz="165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148900" y="152400"/>
            <a:ext cx="8846226" cy="487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20600" y="556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Listado de Tablas con Descripción</a:t>
            </a:r>
            <a:endParaRPr/>
          </a:p>
        </p:txBody>
      </p:sp>
      <p:sp>
        <p:nvSpPr>
          <p:cNvPr id="111" name="Google Shape;111;p17"/>
          <p:cNvSpPr txBox="1"/>
          <p:nvPr>
            <p:ph idx="1" type="body"/>
          </p:nvPr>
        </p:nvSpPr>
        <p:spPr>
          <a:xfrm>
            <a:off x="214525" y="1402450"/>
            <a:ext cx="4357500" cy="374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450">
                <a:solidFill>
                  <a:srgbClr val="000000"/>
                </a:solidFill>
              </a:rPr>
              <a:t>EMPLEADO</a:t>
            </a:r>
            <a:endParaRPr sz="1450">
              <a:solidFill>
                <a:srgbClr val="000000"/>
              </a:solidFill>
            </a:endParaRPr>
          </a:p>
          <a:p>
            <a:pPr indent="-320675" lvl="0" marL="457200" rtl="0" algn="l">
              <a:spcBef>
                <a:spcPts val="1200"/>
              </a:spcBef>
              <a:spcAft>
                <a:spcPts val="0"/>
              </a:spcAft>
              <a:buClr>
                <a:srgbClr val="000000"/>
              </a:buClr>
              <a:buSzPts val="1450"/>
              <a:buFont typeface="Arial"/>
              <a:buChar char="●"/>
            </a:pPr>
            <a:r>
              <a:rPr lang="es-419" sz="1450">
                <a:solidFill>
                  <a:srgbClr val="000000"/>
                </a:solidFill>
              </a:rPr>
              <a:t>Descripción: Contiene la información básica de los empleados.</a:t>
            </a:r>
            <a:endParaRPr sz="1450">
              <a:solidFill>
                <a:srgbClr val="000000"/>
              </a:solidFill>
            </a:endParaRPr>
          </a:p>
          <a:p>
            <a:pPr indent="-320675" lvl="0" marL="457200" rtl="0" algn="l">
              <a:spcBef>
                <a:spcPts val="0"/>
              </a:spcBef>
              <a:spcAft>
                <a:spcPts val="0"/>
              </a:spcAft>
              <a:buClr>
                <a:srgbClr val="000000"/>
              </a:buClr>
              <a:buSzPts val="1450"/>
              <a:buFont typeface="Arial"/>
              <a:buChar char="●"/>
            </a:pPr>
            <a:r>
              <a:rPr lang="es-419" sz="1450">
                <a:solidFill>
                  <a:srgbClr val="000000"/>
                </a:solidFill>
              </a:rPr>
              <a:t>Campos:</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ID_Empleado (PK): Identificador único del empleado.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Nombre: Nombre del empleado.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Apellido: Apellido del empleado.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Email: Correo electrónico del empleado.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Teléfono: Número de teléfono del empleado.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DNI: Documento Nacional de Identidad.</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Fecha_Nacimiento: Fecha de nacimiento del empleado.</a:t>
            </a:r>
            <a:endParaRPr sz="1450">
              <a:solidFill>
                <a:srgbClr val="000000"/>
              </a:solidFill>
            </a:endParaRPr>
          </a:p>
          <a:p>
            <a:pPr indent="0" lvl="0" marL="0" rtl="0" algn="l">
              <a:spcBef>
                <a:spcPts val="1200"/>
              </a:spcBef>
              <a:spcAft>
                <a:spcPts val="1200"/>
              </a:spcAft>
              <a:buNone/>
            </a:pPr>
            <a:r>
              <a:t/>
            </a:r>
            <a:endParaRPr/>
          </a:p>
        </p:txBody>
      </p:sp>
      <p:sp>
        <p:nvSpPr>
          <p:cNvPr id="112" name="Google Shape;112;p17"/>
          <p:cNvSpPr txBox="1"/>
          <p:nvPr>
            <p:ph idx="1" type="body"/>
          </p:nvPr>
        </p:nvSpPr>
        <p:spPr>
          <a:xfrm>
            <a:off x="4786500" y="1402450"/>
            <a:ext cx="4357500" cy="37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solidFill>
                  <a:srgbClr val="000000"/>
                </a:solidFill>
              </a:rPr>
              <a:t>DEPARTAMENTO</a:t>
            </a:r>
            <a:endParaRPr sz="1400">
              <a:solidFill>
                <a:srgbClr val="000000"/>
              </a:solidFill>
            </a:endParaRPr>
          </a:p>
          <a:p>
            <a:pPr indent="-317500" lvl="0" marL="457200" rtl="0" algn="l">
              <a:spcBef>
                <a:spcPts val="1200"/>
              </a:spcBef>
              <a:spcAft>
                <a:spcPts val="0"/>
              </a:spcAft>
              <a:buClr>
                <a:srgbClr val="000000"/>
              </a:buClr>
              <a:buSzPts val="1400"/>
              <a:buFont typeface="Arial"/>
              <a:buChar char="●"/>
            </a:pPr>
            <a:r>
              <a:rPr lang="es-419" sz="1400">
                <a:solidFill>
                  <a:srgbClr val="000000"/>
                </a:solidFill>
              </a:rPr>
              <a:t>Descripción: Contiene la información de los departamentos dentro de la empresa.</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s-419" sz="1400">
                <a:solidFill>
                  <a:srgbClr val="000000"/>
                </a:solidFill>
              </a:rPr>
              <a:t>Campos:</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lang="es-419" sz="1400">
                <a:solidFill>
                  <a:srgbClr val="000000"/>
                </a:solidFill>
              </a:rPr>
              <a:t>ID_Departamento (PK): Identificador único del departamento.</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lang="es-419" sz="1400">
                <a:solidFill>
                  <a:srgbClr val="000000"/>
                </a:solidFill>
              </a:rPr>
              <a:t>Nombre_Departamento: Nombre del departamento.</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lang="es-419" sz="1400">
                <a:solidFill>
                  <a:srgbClr val="000000"/>
                </a:solidFill>
              </a:rPr>
              <a:t>Descripción_Departamento: Descripción detallada del departamento, que puede incluir información adicional.</a:t>
            </a:r>
            <a:endParaRPr sz="1400">
              <a:solidFill>
                <a:srgbClr val="000000"/>
              </a:solidFill>
            </a:endParaRPr>
          </a:p>
          <a:p>
            <a:pPr indent="0" lvl="0" marL="914400" rtl="0" algn="l">
              <a:spcBef>
                <a:spcPts val="1200"/>
              </a:spcBef>
              <a:spcAft>
                <a:spcPts val="0"/>
              </a:spcAft>
              <a:buNone/>
            </a:pPr>
            <a:r>
              <a:t/>
            </a:r>
            <a:endParaRPr sz="145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350600" y="1225550"/>
            <a:ext cx="4152900" cy="3781800"/>
          </a:xfrm>
          <a:prstGeom prst="rect">
            <a:avLst/>
          </a:prstGeom>
        </p:spPr>
        <p:txBody>
          <a:bodyPr anchorCtr="0" anchor="t" bIns="91425" lIns="91425" spcFirstLastPara="1" rIns="91425" wrap="square" tIns="91425">
            <a:noAutofit/>
          </a:bodyPr>
          <a:lstStyle/>
          <a:p>
            <a:pPr indent="-228600" lvl="0" marL="914400" rtl="0" algn="l">
              <a:spcBef>
                <a:spcPts val="1200"/>
              </a:spcBef>
              <a:spcAft>
                <a:spcPts val="0"/>
              </a:spcAft>
              <a:buNone/>
            </a:pPr>
            <a:r>
              <a:rPr lang="es-419" sz="1450">
                <a:solidFill>
                  <a:srgbClr val="000000"/>
                </a:solidFill>
              </a:rPr>
              <a:t>PUESTO</a:t>
            </a:r>
            <a:endParaRPr sz="1450">
              <a:solidFill>
                <a:srgbClr val="000000"/>
              </a:solidFill>
            </a:endParaRPr>
          </a:p>
          <a:p>
            <a:pPr indent="-320675" lvl="0" marL="457200" rtl="0" algn="l">
              <a:spcBef>
                <a:spcPts val="1200"/>
              </a:spcBef>
              <a:spcAft>
                <a:spcPts val="0"/>
              </a:spcAft>
              <a:buClr>
                <a:srgbClr val="000000"/>
              </a:buClr>
              <a:buSzPts val="1450"/>
              <a:buFont typeface="Arial"/>
              <a:buChar char="●"/>
            </a:pPr>
            <a:r>
              <a:rPr lang="es-419" sz="1450">
                <a:solidFill>
                  <a:srgbClr val="000000"/>
                </a:solidFill>
              </a:rPr>
              <a:t>Descripción: Contiene la información de los diferentes puestos de trabajo dentro de la empresa.</a:t>
            </a:r>
            <a:endParaRPr sz="1450">
              <a:solidFill>
                <a:srgbClr val="000000"/>
              </a:solidFill>
            </a:endParaRPr>
          </a:p>
          <a:p>
            <a:pPr indent="-320675" lvl="0" marL="457200" rtl="0" algn="l">
              <a:spcBef>
                <a:spcPts val="0"/>
              </a:spcBef>
              <a:spcAft>
                <a:spcPts val="0"/>
              </a:spcAft>
              <a:buClr>
                <a:srgbClr val="000000"/>
              </a:buClr>
              <a:buSzPts val="1450"/>
              <a:buFont typeface="Arial"/>
              <a:buChar char="●"/>
            </a:pPr>
            <a:r>
              <a:rPr lang="es-419" sz="1450">
                <a:solidFill>
                  <a:srgbClr val="000000"/>
                </a:solidFill>
              </a:rPr>
              <a:t>Campos:</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ID_Puesto (PK): Identificador único del puesto.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Nombre_Puesto: Nombre del puesto.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Descripción_Puesto: Descripción detallada del puesto, que puede incluir información adicional.</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ID_Departamento (FK): Identificador del departamento al que pertenece el puesto.</a:t>
            </a:r>
            <a:endParaRPr sz="1450">
              <a:solidFill>
                <a:srgbClr val="000000"/>
              </a:solidFill>
            </a:endParaRPr>
          </a:p>
          <a:p>
            <a:pPr indent="0" lvl="0" marL="0" rtl="0" algn="l">
              <a:spcBef>
                <a:spcPts val="1200"/>
              </a:spcBef>
              <a:spcAft>
                <a:spcPts val="1200"/>
              </a:spcAft>
              <a:buNone/>
            </a:pPr>
            <a:r>
              <a:t/>
            </a:r>
            <a:endParaRPr sz="1450"/>
          </a:p>
        </p:txBody>
      </p:sp>
      <p:sp>
        <p:nvSpPr>
          <p:cNvPr id="118" name="Google Shape;118;p18"/>
          <p:cNvSpPr txBox="1"/>
          <p:nvPr>
            <p:ph idx="1" type="body"/>
          </p:nvPr>
        </p:nvSpPr>
        <p:spPr>
          <a:xfrm>
            <a:off x="4991100" y="1123550"/>
            <a:ext cx="4152900" cy="38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50">
                <a:solidFill>
                  <a:srgbClr val="000000"/>
                </a:solidFill>
              </a:rPr>
              <a:t>HISTORIAL_LABORAL</a:t>
            </a:r>
            <a:endParaRPr sz="1450">
              <a:solidFill>
                <a:srgbClr val="000000"/>
              </a:solidFill>
            </a:endParaRPr>
          </a:p>
          <a:p>
            <a:pPr indent="-320675" lvl="0" marL="457200" rtl="0" algn="l">
              <a:spcBef>
                <a:spcPts val="1200"/>
              </a:spcBef>
              <a:spcAft>
                <a:spcPts val="0"/>
              </a:spcAft>
              <a:buClr>
                <a:srgbClr val="000000"/>
              </a:buClr>
              <a:buSzPts val="1450"/>
              <a:buFont typeface="Arial"/>
              <a:buChar char="●"/>
            </a:pPr>
            <a:r>
              <a:rPr lang="es-419" sz="1450">
                <a:solidFill>
                  <a:srgbClr val="000000"/>
                </a:solidFill>
              </a:rPr>
              <a:t>Descripción: Registro del historial laboral de los empleados, detallando los puestos que han ocupado.</a:t>
            </a:r>
            <a:endParaRPr sz="1450">
              <a:solidFill>
                <a:srgbClr val="000000"/>
              </a:solidFill>
            </a:endParaRPr>
          </a:p>
          <a:p>
            <a:pPr indent="-320675" lvl="0" marL="457200" rtl="0" algn="l">
              <a:spcBef>
                <a:spcPts val="0"/>
              </a:spcBef>
              <a:spcAft>
                <a:spcPts val="0"/>
              </a:spcAft>
              <a:buClr>
                <a:srgbClr val="000000"/>
              </a:buClr>
              <a:buSzPts val="1450"/>
              <a:buFont typeface="Arial"/>
              <a:buChar char="●"/>
            </a:pPr>
            <a:r>
              <a:rPr lang="es-419" sz="1450">
                <a:solidFill>
                  <a:srgbClr val="000000"/>
                </a:solidFill>
              </a:rPr>
              <a:t>Campos:</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ID_Historial (PK): Identificador único del historial laboral.</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Fecha_Inicio: Fecha de inicio del puesto.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Fecha_Fin: Fecha de finalización del puesto.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ID_Empleado (FK): Identificador del empleado.</a:t>
            </a:r>
            <a:endParaRPr sz="1450">
              <a:solidFill>
                <a:srgbClr val="000000"/>
              </a:solidFill>
            </a:endParaRPr>
          </a:p>
          <a:p>
            <a:pPr indent="-320675" lvl="1" marL="914400" rtl="0" algn="l">
              <a:spcBef>
                <a:spcPts val="0"/>
              </a:spcBef>
              <a:spcAft>
                <a:spcPts val="0"/>
              </a:spcAft>
              <a:buClr>
                <a:srgbClr val="000000"/>
              </a:buClr>
              <a:buSzPts val="1450"/>
              <a:buFont typeface="Arial"/>
              <a:buChar char="○"/>
            </a:pPr>
            <a:r>
              <a:rPr lang="es-419" sz="1450">
                <a:solidFill>
                  <a:srgbClr val="000000"/>
                </a:solidFill>
              </a:rPr>
              <a:t>ID_Puesto (FK): Identificador del puesto ocupado.</a:t>
            </a:r>
            <a:endParaRPr sz="1450">
              <a:solidFill>
                <a:srgbClr val="000000"/>
              </a:solidFill>
            </a:endParaRPr>
          </a:p>
          <a:p>
            <a:pPr indent="0" lvl="0" marL="0" rtl="0" algn="l">
              <a:spcBef>
                <a:spcPts val="1200"/>
              </a:spcBef>
              <a:spcAft>
                <a:spcPts val="1200"/>
              </a:spcAft>
              <a:buNone/>
            </a:pPr>
            <a:r>
              <a:t/>
            </a:r>
            <a:endParaRPr sz="14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299300" y="1248825"/>
            <a:ext cx="4194900" cy="382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350">
                <a:solidFill>
                  <a:srgbClr val="000000"/>
                </a:solidFill>
              </a:rPr>
              <a:t>ASISTENCIA</a:t>
            </a:r>
            <a:endParaRPr sz="1350">
              <a:solidFill>
                <a:srgbClr val="000000"/>
              </a:solidFill>
            </a:endParaRPr>
          </a:p>
          <a:p>
            <a:pPr indent="-314325" lvl="0" marL="457200" rtl="0" algn="l">
              <a:spcBef>
                <a:spcPts val="1200"/>
              </a:spcBef>
              <a:spcAft>
                <a:spcPts val="0"/>
              </a:spcAft>
              <a:buClr>
                <a:srgbClr val="000000"/>
              </a:buClr>
              <a:buSzPts val="1350"/>
              <a:buFont typeface="Arial"/>
              <a:buChar char="●"/>
            </a:pPr>
            <a:r>
              <a:rPr lang="es-419" sz="1350">
                <a:solidFill>
                  <a:srgbClr val="000000"/>
                </a:solidFill>
              </a:rPr>
              <a:t>Descripción: Registro de la asistencia diaria de los empleados.</a:t>
            </a:r>
            <a:endParaRPr sz="1350">
              <a:solidFill>
                <a:srgbClr val="000000"/>
              </a:solidFill>
            </a:endParaRPr>
          </a:p>
          <a:p>
            <a:pPr indent="-314325" lvl="0" marL="457200" rtl="0" algn="l">
              <a:spcBef>
                <a:spcPts val="0"/>
              </a:spcBef>
              <a:spcAft>
                <a:spcPts val="0"/>
              </a:spcAft>
              <a:buClr>
                <a:srgbClr val="000000"/>
              </a:buClr>
              <a:buSzPts val="1350"/>
              <a:buFont typeface="Arial"/>
              <a:buChar char="●"/>
            </a:pPr>
            <a:r>
              <a:rPr lang="es-419" sz="1350">
                <a:solidFill>
                  <a:srgbClr val="000000"/>
                </a:solidFill>
              </a:rPr>
              <a:t>Campos:</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ID_Asistencia (PK): Identificador único de la asistencia.</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Fecha: Fecha del registro de asistencia.</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Hora_Entrada: Hora de entrada del empleado.</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Hora_Salida: Hora de salida del empleado.</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Tipo_Asistencia: Tipo de asistencia, puede ser "Presentismo" o "Ausentismo".</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ID_Empleado (FK): Identificador del empleado.</a:t>
            </a:r>
            <a:endParaRPr sz="1350"/>
          </a:p>
        </p:txBody>
      </p:sp>
      <p:sp>
        <p:nvSpPr>
          <p:cNvPr id="124" name="Google Shape;124;p19"/>
          <p:cNvSpPr txBox="1"/>
          <p:nvPr>
            <p:ph idx="2" type="body"/>
          </p:nvPr>
        </p:nvSpPr>
        <p:spPr>
          <a:xfrm>
            <a:off x="4649781" y="1180775"/>
            <a:ext cx="4194900" cy="38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000000"/>
                </a:solidFill>
              </a:rPr>
              <a:t>CAPACITACION</a:t>
            </a:r>
            <a:endParaRPr sz="1350">
              <a:solidFill>
                <a:srgbClr val="000000"/>
              </a:solidFill>
            </a:endParaRPr>
          </a:p>
          <a:p>
            <a:pPr indent="-314325" lvl="0" marL="457200" rtl="0" algn="l">
              <a:spcBef>
                <a:spcPts val="1200"/>
              </a:spcBef>
              <a:spcAft>
                <a:spcPts val="0"/>
              </a:spcAft>
              <a:buClr>
                <a:srgbClr val="000000"/>
              </a:buClr>
              <a:buSzPts val="1350"/>
              <a:buFont typeface="Arial"/>
              <a:buChar char="●"/>
            </a:pPr>
            <a:r>
              <a:rPr lang="es-419" sz="1350">
                <a:solidFill>
                  <a:srgbClr val="000000"/>
                </a:solidFill>
              </a:rPr>
              <a:t>Descripción: Contiene información sobre las capacitaciones recibidas por los empleados.</a:t>
            </a:r>
            <a:endParaRPr sz="1350">
              <a:solidFill>
                <a:srgbClr val="000000"/>
              </a:solidFill>
            </a:endParaRPr>
          </a:p>
          <a:p>
            <a:pPr indent="-314325" lvl="0" marL="457200" rtl="0" algn="l">
              <a:spcBef>
                <a:spcPts val="0"/>
              </a:spcBef>
              <a:spcAft>
                <a:spcPts val="0"/>
              </a:spcAft>
              <a:buClr>
                <a:srgbClr val="000000"/>
              </a:buClr>
              <a:buSzPts val="1350"/>
              <a:buFont typeface="Arial"/>
              <a:buChar char="●"/>
            </a:pPr>
            <a:r>
              <a:rPr lang="es-419" sz="1350">
                <a:solidFill>
                  <a:srgbClr val="000000"/>
                </a:solidFill>
              </a:rPr>
              <a:t>Campos:</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ID_Capacitacion (PK): Identificador único de la capacitación.</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Nombre_Capacitacion: Nombre de la capacitación.</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Descripción: Descripción detallada de la capacitación.</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Fecha_Inicio: Fecha de inicio de la capacitación.</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Fecha_Fin: Fecha de finalización de la capacitación.</a:t>
            </a:r>
            <a:endParaRPr sz="1350">
              <a:solidFill>
                <a:srgbClr val="000000"/>
              </a:solidFill>
            </a:endParaRPr>
          </a:p>
          <a:p>
            <a:pPr indent="-314325" lvl="1" marL="914400" rtl="0" algn="l">
              <a:spcBef>
                <a:spcPts val="0"/>
              </a:spcBef>
              <a:spcAft>
                <a:spcPts val="0"/>
              </a:spcAft>
              <a:buClr>
                <a:srgbClr val="000000"/>
              </a:buClr>
              <a:buSzPts val="1350"/>
              <a:buFont typeface="Arial"/>
              <a:buChar char="○"/>
            </a:pPr>
            <a:r>
              <a:rPr lang="es-419" sz="1350">
                <a:solidFill>
                  <a:srgbClr val="000000"/>
                </a:solidFill>
              </a:rPr>
              <a:t>ID_Empleado (FK): Identificador del empleado que tomó la capacitación.</a:t>
            </a:r>
            <a:endParaRPr sz="1350">
              <a:solidFill>
                <a:srgbClr val="000000"/>
              </a:solidFill>
            </a:endParaRPr>
          </a:p>
          <a:p>
            <a:pPr indent="0" lvl="0" marL="0" rtl="0" algn="l">
              <a:spcBef>
                <a:spcPts val="1200"/>
              </a:spcBef>
              <a:spcAft>
                <a:spcPts val="1200"/>
              </a:spcAft>
              <a:buNone/>
            </a:pPr>
            <a:r>
              <a:t/>
            </a:r>
            <a:endParaRPr sz="13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2474550" y="847400"/>
            <a:ext cx="4194900" cy="429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350">
                <a:solidFill>
                  <a:srgbClr val="000000"/>
                </a:solidFill>
              </a:rPr>
              <a:t>LOGS</a:t>
            </a:r>
            <a:endParaRPr sz="1350">
              <a:solidFill>
                <a:srgbClr val="000000"/>
              </a:solidFill>
            </a:endParaRPr>
          </a:p>
          <a:p>
            <a:pPr indent="0" lvl="0" marL="0" rtl="0" algn="l">
              <a:spcBef>
                <a:spcPts val="1200"/>
              </a:spcBef>
              <a:spcAft>
                <a:spcPts val="0"/>
              </a:spcAft>
              <a:buNone/>
            </a:pPr>
            <a:r>
              <a:rPr lang="es-419" sz="1350">
                <a:solidFill>
                  <a:srgbClr val="000000"/>
                </a:solidFill>
              </a:rPr>
              <a:t>Descripción: Registro de eventos y acciones realizados en el sistema, útil para auditorías y seguimiento de actividades.</a:t>
            </a:r>
            <a:endParaRPr sz="1350">
              <a:solidFill>
                <a:srgbClr val="000000"/>
              </a:solidFill>
            </a:endParaRPr>
          </a:p>
          <a:p>
            <a:pPr indent="0" lvl="0" marL="0" rtl="0" algn="l">
              <a:spcBef>
                <a:spcPts val="1200"/>
              </a:spcBef>
              <a:spcAft>
                <a:spcPts val="0"/>
              </a:spcAft>
              <a:buNone/>
            </a:pPr>
            <a:r>
              <a:rPr lang="es-419" sz="1350">
                <a:solidFill>
                  <a:srgbClr val="000000"/>
                </a:solidFill>
              </a:rPr>
              <a:t>Campos:</a:t>
            </a:r>
            <a:endParaRPr sz="1350">
              <a:solidFill>
                <a:srgbClr val="000000"/>
              </a:solidFill>
            </a:endParaRPr>
          </a:p>
          <a:p>
            <a:pPr indent="-314325" lvl="0" marL="457200" rtl="0" algn="l">
              <a:spcBef>
                <a:spcPts val="1200"/>
              </a:spcBef>
              <a:spcAft>
                <a:spcPts val="0"/>
              </a:spcAft>
              <a:buClr>
                <a:srgbClr val="000000"/>
              </a:buClr>
              <a:buSzPts val="1350"/>
              <a:buFont typeface="Arial"/>
              <a:buChar char="●"/>
            </a:pPr>
            <a:r>
              <a:rPr lang="es-419" sz="1350">
                <a:solidFill>
                  <a:srgbClr val="000000"/>
                </a:solidFill>
              </a:rPr>
              <a:t>ID_Log (PK): Identificador único del registro de log.</a:t>
            </a:r>
            <a:endParaRPr sz="1350">
              <a:solidFill>
                <a:srgbClr val="000000"/>
              </a:solidFill>
            </a:endParaRPr>
          </a:p>
          <a:p>
            <a:pPr indent="-314325" lvl="0" marL="457200" rtl="0" algn="l">
              <a:spcBef>
                <a:spcPts val="0"/>
              </a:spcBef>
              <a:spcAft>
                <a:spcPts val="0"/>
              </a:spcAft>
              <a:buClr>
                <a:srgbClr val="000000"/>
              </a:buClr>
              <a:buSzPts val="1350"/>
              <a:buFont typeface="Arial"/>
              <a:buChar char="●"/>
            </a:pPr>
            <a:r>
              <a:rPr lang="es-419" sz="1350">
                <a:solidFill>
                  <a:srgbClr val="000000"/>
                </a:solidFill>
              </a:rPr>
              <a:t>Fecha_Hora: Fecha y hora en que ocurrió el evento.</a:t>
            </a:r>
            <a:endParaRPr sz="1350">
              <a:solidFill>
                <a:srgbClr val="000000"/>
              </a:solidFill>
            </a:endParaRPr>
          </a:p>
          <a:p>
            <a:pPr indent="-314325" lvl="0" marL="457200" rtl="0" algn="l">
              <a:spcBef>
                <a:spcPts val="0"/>
              </a:spcBef>
              <a:spcAft>
                <a:spcPts val="0"/>
              </a:spcAft>
              <a:buClr>
                <a:srgbClr val="000000"/>
              </a:buClr>
              <a:buSzPts val="1350"/>
              <a:buFont typeface="Arial"/>
              <a:buChar char="●"/>
            </a:pPr>
            <a:r>
              <a:rPr lang="es-419" sz="1350">
                <a:solidFill>
                  <a:srgbClr val="000000"/>
                </a:solidFill>
              </a:rPr>
              <a:t>Tipo_Evento: Tipo de evento registrado (por ejemplo, "Error", "Acceso", "Actualización").</a:t>
            </a:r>
            <a:endParaRPr sz="1350">
              <a:solidFill>
                <a:srgbClr val="000000"/>
              </a:solidFill>
            </a:endParaRPr>
          </a:p>
          <a:p>
            <a:pPr indent="-314325" lvl="0" marL="457200" rtl="0" algn="l">
              <a:spcBef>
                <a:spcPts val="0"/>
              </a:spcBef>
              <a:spcAft>
                <a:spcPts val="0"/>
              </a:spcAft>
              <a:buClr>
                <a:srgbClr val="000000"/>
              </a:buClr>
              <a:buSzPts val="1350"/>
              <a:buFont typeface="Arial"/>
              <a:buChar char="●"/>
            </a:pPr>
            <a:r>
              <a:rPr lang="es-419" sz="1350">
                <a:solidFill>
                  <a:srgbClr val="000000"/>
                </a:solidFill>
              </a:rPr>
              <a:t>Mensaje: Descripción del evento o acción realizada.</a:t>
            </a:r>
            <a:endParaRPr sz="1350">
              <a:solidFill>
                <a:srgbClr val="000000"/>
              </a:solidFill>
            </a:endParaRPr>
          </a:p>
          <a:p>
            <a:pPr indent="-314325" lvl="0" marL="457200" rtl="0" algn="l">
              <a:spcBef>
                <a:spcPts val="0"/>
              </a:spcBef>
              <a:spcAft>
                <a:spcPts val="0"/>
              </a:spcAft>
              <a:buClr>
                <a:srgbClr val="000000"/>
              </a:buClr>
              <a:buSzPts val="1350"/>
              <a:buFont typeface="Arial"/>
              <a:buChar char="●"/>
            </a:pPr>
            <a:r>
              <a:rPr lang="es-419" sz="1350">
                <a:solidFill>
                  <a:srgbClr val="000000"/>
                </a:solidFill>
              </a:rPr>
              <a:t>ID_Empleado (FK): Identificador del empleado que realizó la acción, haciendo referencia a la tabla </a:t>
            </a:r>
            <a:r>
              <a:rPr lang="es-419" sz="1350">
                <a:solidFill>
                  <a:srgbClr val="188038"/>
                </a:solidFill>
              </a:rPr>
              <a:t>EMPLOYEE</a:t>
            </a:r>
            <a:r>
              <a:rPr lang="es-419" sz="1350">
                <a:solidFill>
                  <a:srgbClr val="000000"/>
                </a:solidFill>
              </a:rPr>
              <a:t>.</a:t>
            </a:r>
            <a:endParaRPr sz="1350">
              <a:solidFill>
                <a:srgbClr val="000000"/>
              </a:solidFill>
            </a:endParaRPr>
          </a:p>
          <a:p>
            <a:pPr indent="0" lvl="0" marL="914400" rtl="0" algn="l">
              <a:spcBef>
                <a:spcPts val="1200"/>
              </a:spcBef>
              <a:spcAft>
                <a:spcPts val="1200"/>
              </a:spcAft>
              <a:buNone/>
            </a:pPr>
            <a:r>
              <a:t/>
            </a:r>
            <a:endParaRPr sz="135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0" y="152400"/>
            <a:ext cx="9144000" cy="499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