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9" r:id="rId4"/>
    <p:sldId id="281" r:id="rId5"/>
    <p:sldId id="280" r:id="rId6"/>
    <p:sldId id="282" r:id="rId7"/>
    <p:sldId id="283" r:id="rId8"/>
    <p:sldId id="285"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en-GB"/>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713"/>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0" autoAdjust="0"/>
    <p:restoredTop sz="95596" autoAdjust="0"/>
  </p:normalViewPr>
  <p:slideViewPr>
    <p:cSldViewPr>
      <p:cViewPr>
        <p:scale>
          <a:sx n="60" d="100"/>
          <a:sy n="60" d="100"/>
        </p:scale>
        <p:origin x="1638" y="3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284EC81-65C9-4FA3-ABC5-3D37B3ECD51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GB" altLang="en-US"/>
          </a:p>
        </p:txBody>
      </p:sp>
      <p:sp>
        <p:nvSpPr>
          <p:cNvPr id="81923" name="Rectangle 3">
            <a:extLst>
              <a:ext uri="{FF2B5EF4-FFF2-40B4-BE49-F238E27FC236}">
                <a16:creationId xmlns:a16="http://schemas.microsoft.com/office/drawing/2014/main" id="{8E0AD403-30A0-4227-B54D-12F03E0762F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81924" name="Rectangle 4">
            <a:extLst>
              <a:ext uri="{FF2B5EF4-FFF2-40B4-BE49-F238E27FC236}">
                <a16:creationId xmlns:a16="http://schemas.microsoft.com/office/drawing/2014/main" id="{D46CE6DC-2E55-4359-9419-73C7AB5FB99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A0930B8-9D50-4403-A951-E156C50B6F3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1926" name="Rectangle 6">
            <a:extLst>
              <a:ext uri="{FF2B5EF4-FFF2-40B4-BE49-F238E27FC236}">
                <a16:creationId xmlns:a16="http://schemas.microsoft.com/office/drawing/2014/main" id="{720194B7-BDE1-412D-8060-9497DF46C82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GB" altLang="en-US"/>
          </a:p>
        </p:txBody>
      </p:sp>
      <p:sp>
        <p:nvSpPr>
          <p:cNvPr id="81927" name="Rectangle 7">
            <a:extLst>
              <a:ext uri="{FF2B5EF4-FFF2-40B4-BE49-F238E27FC236}">
                <a16:creationId xmlns:a16="http://schemas.microsoft.com/office/drawing/2014/main" id="{573124C6-C5D7-44CA-8FB0-EEAC40129D7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FBE1063-32AF-46C7-B904-DB89886FF9F8}"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DF485C-F51F-46A2-9B63-A745AC241765}"/>
              </a:ext>
            </a:extLst>
          </p:cNvPr>
          <p:cNvSpPr>
            <a:spLocks noGrp="1" noChangeArrowheads="1"/>
          </p:cNvSpPr>
          <p:nvPr>
            <p:ph type="sldNum" sz="quarter" idx="5"/>
          </p:nvPr>
        </p:nvSpPr>
        <p:spPr>
          <a:ln/>
        </p:spPr>
        <p:txBody>
          <a:bodyPr/>
          <a:lstStyle/>
          <a:p>
            <a:fld id="{A4E728D5-6082-4F3D-8A46-F94F19C92B75}" type="slidenum">
              <a:rPr lang="en-GB" altLang="en-US"/>
              <a:pPr/>
              <a:t>1</a:t>
            </a:fld>
            <a:endParaRPr lang="en-GB" altLang="en-US"/>
          </a:p>
        </p:txBody>
      </p:sp>
      <p:sp>
        <p:nvSpPr>
          <p:cNvPr id="107522" name="Rectangle 2">
            <a:extLst>
              <a:ext uri="{FF2B5EF4-FFF2-40B4-BE49-F238E27FC236}">
                <a16:creationId xmlns:a16="http://schemas.microsoft.com/office/drawing/2014/main" id="{67CDE596-B2CB-4942-90AA-1C85DD4551D9}"/>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43A8938A-BA4C-4C85-A64F-6F221E22C275}"/>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09ACCC-94E8-4291-9087-96A9564663FB}"/>
              </a:ext>
            </a:extLst>
          </p:cNvPr>
          <p:cNvSpPr>
            <a:spLocks noGrp="1" noChangeArrowheads="1"/>
          </p:cNvSpPr>
          <p:nvPr>
            <p:ph type="sldNum" sz="quarter" idx="5"/>
          </p:nvPr>
        </p:nvSpPr>
        <p:spPr>
          <a:ln/>
        </p:spPr>
        <p:txBody>
          <a:bodyPr/>
          <a:lstStyle/>
          <a:p>
            <a:fld id="{F6065122-E247-4F86-9003-1014970A11E9}" type="slidenum">
              <a:rPr lang="en-GB" altLang="en-US"/>
              <a:pPr/>
              <a:t>2</a:t>
            </a:fld>
            <a:endParaRPr lang="en-GB" altLang="en-US"/>
          </a:p>
        </p:txBody>
      </p:sp>
      <p:sp>
        <p:nvSpPr>
          <p:cNvPr id="112642" name="Rectangle 2">
            <a:extLst>
              <a:ext uri="{FF2B5EF4-FFF2-40B4-BE49-F238E27FC236}">
                <a16:creationId xmlns:a16="http://schemas.microsoft.com/office/drawing/2014/main" id="{7A6A91AA-AB4E-485A-918A-5C051FAF8230}"/>
              </a:ext>
            </a:extLst>
          </p:cNvPr>
          <p:cNvSpPr>
            <a:spLocks noRot="1" noChangeArrowheads="1" noTextEdit="1"/>
          </p:cNvSpPr>
          <p:nvPr>
            <p:ph type="sldImg"/>
          </p:nvPr>
        </p:nvSpPr>
        <p:spPr>
          <a:ln/>
        </p:spPr>
      </p:sp>
      <p:sp>
        <p:nvSpPr>
          <p:cNvPr id="112643" name="Rectangle 3">
            <a:extLst>
              <a:ext uri="{FF2B5EF4-FFF2-40B4-BE49-F238E27FC236}">
                <a16:creationId xmlns:a16="http://schemas.microsoft.com/office/drawing/2014/main" id="{461DE0E5-7B1E-4A57-BE28-4C54A21DCC73}"/>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0D0668-BA8F-46D4-94A6-8B36630761FA}"/>
              </a:ext>
            </a:extLst>
          </p:cNvPr>
          <p:cNvSpPr>
            <a:spLocks noGrp="1" noChangeArrowheads="1"/>
          </p:cNvSpPr>
          <p:nvPr>
            <p:ph type="sldNum" sz="quarter" idx="5"/>
          </p:nvPr>
        </p:nvSpPr>
        <p:spPr>
          <a:ln/>
        </p:spPr>
        <p:txBody>
          <a:bodyPr/>
          <a:lstStyle/>
          <a:p>
            <a:fld id="{3407BC9B-6E29-476D-BB2D-5BB572BC4788}" type="slidenum">
              <a:rPr lang="en-GB" altLang="en-US"/>
              <a:pPr/>
              <a:t>3</a:t>
            </a:fld>
            <a:endParaRPr lang="en-GB" altLang="en-US"/>
          </a:p>
        </p:txBody>
      </p:sp>
      <p:sp>
        <p:nvSpPr>
          <p:cNvPr id="110594" name="Rectangle 2">
            <a:extLst>
              <a:ext uri="{FF2B5EF4-FFF2-40B4-BE49-F238E27FC236}">
                <a16:creationId xmlns:a16="http://schemas.microsoft.com/office/drawing/2014/main" id="{EBC9920E-6AF9-43F0-A918-8ED7D6375DE2}"/>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B5C0466F-F20F-4D41-A22D-3C2CA8C7AEB2}"/>
              </a:ext>
            </a:extLst>
          </p:cNvPr>
          <p:cNvSpPr>
            <a:spLocks noGrp="1" noChangeArrowheads="1"/>
          </p:cNvSpPr>
          <p:nvPr>
            <p:ph type="body" idx="1"/>
          </p:nvPr>
        </p:nvSpPr>
        <p:spPr/>
        <p:txBody>
          <a:bodyPr/>
          <a:lstStyle/>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67367F1-EE2F-4247-B31B-2C67AE8987B3}"/>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endParaRPr lang="en-GB" altLang="en-US" noProof="0"/>
          </a:p>
        </p:txBody>
      </p:sp>
      <p:sp>
        <p:nvSpPr>
          <p:cNvPr id="3075" name="Rectangle 3">
            <a:extLst>
              <a:ext uri="{FF2B5EF4-FFF2-40B4-BE49-F238E27FC236}">
                <a16:creationId xmlns:a16="http://schemas.microsoft.com/office/drawing/2014/main" id="{1B42C8CB-C390-4E13-BB91-534053862D22}"/>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endParaRPr lang="en-GB"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29B9-532D-4546-8A4B-DAC9D2CA15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949508-7C9F-4471-BB9F-0E77102F0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1098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89592-D8E7-4CEF-97E7-B2965482BB62}"/>
              </a:ext>
            </a:extLst>
          </p:cNvPr>
          <p:cNvSpPr>
            <a:spLocks noGrp="1"/>
          </p:cNvSpPr>
          <p:nvPr>
            <p:ph type="title" orient="vert"/>
          </p:nvPr>
        </p:nvSpPr>
        <p:spPr>
          <a:xfrm>
            <a:off x="5867400" y="381000"/>
            <a:ext cx="1828800" cy="55626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672EFB-FFEA-4248-AC08-ED032A83513A}"/>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7718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9690-B46B-4BC6-8EAB-476F44EC1B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1A6938-9D87-4D68-AD6C-92B776393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767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68D5-98E8-47E7-ABB6-E0B7EA943A0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A07520-560E-4558-85EF-0E3763C260F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36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3F86-0894-4474-BE28-4C7816D438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3475D0-489D-4AD5-84C0-7024C034376C}"/>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D24E5C-2818-4C4D-82C2-F0B9E1E4F95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9565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D92D-F309-4B2D-8245-451012CECE5B}"/>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D08095-AB51-4D5C-8992-6D96F43D2DF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C4685-C576-46DE-9DA8-F0965574002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CA911A-E673-4C9C-96AF-1E684385B38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88249-1624-43A3-9CE9-22BA2B6D80D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593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0D47-E5B1-415F-802A-A50211A88EF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0116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58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4E21-44B9-4340-97E1-E6AF0F4D2FF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73CECE-1E09-4C83-A85C-8EA3891E272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198AAB-64A3-4750-A1F5-40D1E950AA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72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0CBB-58A1-48F6-AD77-5ED53041406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10C162-464D-492C-B375-D1FE5B699D7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38C01FB-11C5-44DF-8DD1-92D6BB1416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949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B6AA4A-39C9-4656-9B39-F080200DFDE9}"/>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a:extLst>
              <a:ext uri="{FF2B5EF4-FFF2-40B4-BE49-F238E27FC236}">
                <a16:creationId xmlns:a16="http://schemas.microsoft.com/office/drawing/2014/main" id="{7179C1BD-BF71-43BE-8869-E3E5AE6B7B93}"/>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ECCF87D3-6104-42E6-8605-D2A59E4E74F9}"/>
              </a:ext>
            </a:extLst>
          </p:cNvPr>
          <p:cNvSpPr>
            <a:spLocks noGrp="1" noChangeArrowheads="1"/>
          </p:cNvSpPr>
          <p:nvPr>
            <p:ph type="ctrTitle"/>
          </p:nvPr>
        </p:nvSpPr>
        <p:spPr>
          <a:xfrm>
            <a:off x="467544" y="683419"/>
            <a:ext cx="2530878" cy="936104"/>
          </a:xfrm>
        </p:spPr>
        <p:txBody>
          <a:bodyPr/>
          <a:lstStyle/>
          <a:p>
            <a:r>
              <a:rPr lang="en-GB" altLang="en-US" dirty="0"/>
              <a:t>C# OOP</a:t>
            </a:r>
            <a:endParaRPr lang="ru-RU" altLang="en-US" dirty="0"/>
          </a:p>
        </p:txBody>
      </p:sp>
      <p:sp>
        <p:nvSpPr>
          <p:cNvPr id="2053" name="Rectangle 5">
            <a:extLst>
              <a:ext uri="{FF2B5EF4-FFF2-40B4-BE49-F238E27FC236}">
                <a16:creationId xmlns:a16="http://schemas.microsoft.com/office/drawing/2014/main" id="{D920605F-6B2F-4998-93A7-75D443F2266A}"/>
              </a:ext>
            </a:extLst>
          </p:cNvPr>
          <p:cNvSpPr>
            <a:spLocks noGrp="1" noChangeArrowheads="1"/>
          </p:cNvSpPr>
          <p:nvPr>
            <p:ph type="subTitle" idx="1"/>
          </p:nvPr>
        </p:nvSpPr>
        <p:spPr>
          <a:xfrm>
            <a:off x="117729" y="5859462"/>
            <a:ext cx="3689413" cy="441325"/>
          </a:xfrm>
        </p:spPr>
        <p:txBody>
          <a:bodyPr/>
          <a:lstStyle/>
          <a:p>
            <a:r>
              <a:rPr lang="en-GB" altLang="en-US" dirty="0"/>
              <a:t>Manrique Gonzalo</a:t>
            </a:r>
          </a:p>
          <a:p>
            <a:endParaRPr lang="ru-RU" altLang="en-US" dirty="0"/>
          </a:p>
        </p:txBody>
      </p:sp>
      <p:pic>
        <p:nvPicPr>
          <p:cNvPr id="2055" name="Picture 7" descr="Resultado de imagen para c#">
            <a:extLst>
              <a:ext uri="{FF2B5EF4-FFF2-40B4-BE49-F238E27FC236}">
                <a16:creationId xmlns:a16="http://schemas.microsoft.com/office/drawing/2014/main" id="{B1E36204-7D7D-4C29-A380-E0C51603D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988" y="188640"/>
            <a:ext cx="4178424" cy="4178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A233-17A9-43F2-BD31-CECB95768DB7}"/>
              </a:ext>
            </a:extLst>
          </p:cNvPr>
          <p:cNvSpPr>
            <a:spLocks noGrp="1"/>
          </p:cNvSpPr>
          <p:nvPr>
            <p:ph type="title"/>
          </p:nvPr>
        </p:nvSpPr>
        <p:spPr>
          <a:xfrm>
            <a:off x="-25696" y="0"/>
            <a:ext cx="7315200" cy="3480048"/>
          </a:xfrm>
        </p:spPr>
        <p:txBody>
          <a:bodyPr/>
          <a:lstStyle/>
          <a:p>
            <a:r>
              <a:rPr lang="en-GB" sz="2000" dirty="0"/>
              <a:t>We're going to create a "greeter" object using this class later, which will be able to greet the user. </a:t>
            </a:r>
            <a:br>
              <a:rPr lang="en-GB" sz="2000" dirty="0"/>
            </a:br>
            <a:r>
              <a:rPr lang="en-GB" sz="2000" dirty="0"/>
              <a:t>For every action, there is some object responsible. One should not simply start by writing stuff into the Main() method. In our case, it may seem useless, but in more complex applications it'll prove to be more than worthwhile.</a:t>
            </a:r>
            <a:br>
              <a:rPr lang="en-GB" sz="2000" dirty="0"/>
            </a:br>
            <a:br>
              <a:rPr lang="en-GB" sz="2000" dirty="0"/>
            </a:br>
            <a:r>
              <a:rPr lang="en-GB" sz="2000" dirty="0"/>
              <a:t>Another .cs file will be added to our Solution Explorer and VS will open it for us. We can later return to the original </a:t>
            </a:r>
            <a:r>
              <a:rPr lang="en-GB" sz="2000" dirty="0" err="1"/>
              <a:t>Program.cs</a:t>
            </a:r>
            <a:r>
              <a:rPr lang="en-GB" sz="2000" dirty="0"/>
              <a:t> with the Main() method using tabs or via the Solution Explorer.</a:t>
            </a:r>
          </a:p>
        </p:txBody>
      </p:sp>
      <p:pic>
        <p:nvPicPr>
          <p:cNvPr id="4" name="Picture 3">
            <a:extLst>
              <a:ext uri="{FF2B5EF4-FFF2-40B4-BE49-F238E27FC236}">
                <a16:creationId xmlns:a16="http://schemas.microsoft.com/office/drawing/2014/main" id="{A1D5CFFD-7E9F-407E-83C4-E8593ADA70D1}"/>
              </a:ext>
            </a:extLst>
          </p:cNvPr>
          <p:cNvPicPr>
            <a:picLocks noChangeAspect="1"/>
          </p:cNvPicPr>
          <p:nvPr/>
        </p:nvPicPr>
        <p:blipFill rotWithShape="1">
          <a:blip r:embed="rId2"/>
          <a:srcRect l="1177" t="50000" r="55511" b="23387"/>
          <a:stretch/>
        </p:blipFill>
        <p:spPr>
          <a:xfrm>
            <a:off x="323528" y="3645024"/>
            <a:ext cx="7503992" cy="2592288"/>
          </a:xfrm>
          <a:prstGeom prst="rect">
            <a:avLst/>
          </a:prstGeom>
        </p:spPr>
      </p:pic>
    </p:spTree>
    <p:extLst>
      <p:ext uri="{BB962C8B-B14F-4D97-AF65-F5344CB8AC3E}">
        <p14:creationId xmlns:p14="http://schemas.microsoft.com/office/powerpoint/2010/main" val="27390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3EE0-EF32-42E1-B77D-4A569C41A525}"/>
              </a:ext>
            </a:extLst>
          </p:cNvPr>
          <p:cNvSpPr>
            <a:spLocks noGrp="1"/>
          </p:cNvSpPr>
          <p:nvPr>
            <p:ph type="title"/>
          </p:nvPr>
        </p:nvSpPr>
        <p:spPr>
          <a:xfrm>
            <a:off x="381000" y="381000"/>
            <a:ext cx="7315200" cy="2543944"/>
          </a:xfrm>
        </p:spPr>
        <p:txBody>
          <a:bodyPr/>
          <a:lstStyle/>
          <a:p>
            <a:br>
              <a:rPr lang="en-GB" sz="2000" dirty="0"/>
            </a:br>
            <a:r>
              <a:rPr lang="en-GB" sz="2000" dirty="0"/>
              <a:t>Next, we'll add a Greet() method to the Greeter class, which will be publicly visible and won't return a value or take any parameters.</a:t>
            </a:r>
            <a:br>
              <a:rPr lang="en-GB" sz="2000" dirty="0"/>
            </a:br>
            <a:r>
              <a:rPr lang="en-GB" sz="2000" dirty="0"/>
              <a:t>In C# .NET, we declare methods as follows:</a:t>
            </a:r>
            <a:br>
              <a:rPr lang="en-GB" sz="2000" dirty="0"/>
            </a:br>
            <a:br>
              <a:rPr lang="en-GB" sz="2000" dirty="0"/>
            </a:br>
            <a:r>
              <a:rPr lang="en-GB" sz="2000" dirty="0"/>
              <a:t>[Access modifier][return type][</a:t>
            </a:r>
            <a:r>
              <a:rPr lang="en-GB" sz="2000" dirty="0" err="1"/>
              <a:t>MethodName</a:t>
            </a:r>
            <a:r>
              <a:rPr lang="en-GB" sz="2000" dirty="0"/>
              <a:t>]([parameters])</a:t>
            </a:r>
          </a:p>
        </p:txBody>
      </p:sp>
    </p:spTree>
    <p:extLst>
      <p:ext uri="{BB962C8B-B14F-4D97-AF65-F5344CB8AC3E}">
        <p14:creationId xmlns:p14="http://schemas.microsoft.com/office/powerpoint/2010/main" val="144288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5DF305-6412-4823-A5AE-A3A8B6B109B3}"/>
              </a:ext>
            </a:extLst>
          </p:cNvPr>
          <p:cNvSpPr txBox="1"/>
          <p:nvPr/>
        </p:nvSpPr>
        <p:spPr>
          <a:xfrm>
            <a:off x="1259632" y="188640"/>
            <a:ext cx="6264696" cy="3785652"/>
          </a:xfrm>
          <a:prstGeom prst="rect">
            <a:avLst/>
          </a:prstGeom>
          <a:noFill/>
        </p:spPr>
        <p:txBody>
          <a:bodyPr wrap="square" rtlCol="0">
            <a:spAutoFit/>
          </a:bodyPr>
          <a:lstStyle/>
          <a:p>
            <a:r>
              <a:rPr lang="en-GB" sz="2000" dirty="0">
                <a:solidFill>
                  <a:schemeClr val="bg1"/>
                </a:solidFill>
              </a:rPr>
              <a:t>We'll write an access modifier before the method, which in our case is public. If we omit the modifier, C# will assume it is a private, non-public, method. To make the method not return a value we must declare the method using the void keyword. Followed by the method's name, which we will write in CamelCase as well. Parentheses with parameters are required, we'll leave them empty since the method won't have any parameters. In the method body, we'll write code that prints a message to the console.</a:t>
            </a:r>
          </a:p>
          <a:p>
            <a:endParaRPr lang="en-GB" sz="2000" dirty="0">
              <a:solidFill>
                <a:schemeClr val="bg1"/>
              </a:solidFill>
            </a:endParaRPr>
          </a:p>
          <a:p>
            <a:r>
              <a:rPr lang="en-GB" sz="2000" dirty="0">
                <a:solidFill>
                  <a:schemeClr val="bg1"/>
                </a:solidFill>
              </a:rPr>
              <a:t>Our class will now look like this:</a:t>
            </a:r>
          </a:p>
        </p:txBody>
      </p:sp>
      <p:pic>
        <p:nvPicPr>
          <p:cNvPr id="5" name="Picture 4">
            <a:extLst>
              <a:ext uri="{FF2B5EF4-FFF2-40B4-BE49-F238E27FC236}">
                <a16:creationId xmlns:a16="http://schemas.microsoft.com/office/drawing/2014/main" id="{1FEDF5CF-C4A5-4A93-86EF-07A984F746FF}"/>
              </a:ext>
            </a:extLst>
          </p:cNvPr>
          <p:cNvPicPr>
            <a:picLocks noChangeAspect="1"/>
          </p:cNvPicPr>
          <p:nvPr/>
        </p:nvPicPr>
        <p:blipFill rotWithShape="1">
          <a:blip r:embed="rId2"/>
          <a:srcRect l="1375" t="43829" r="54725" b="36562"/>
          <a:stretch/>
        </p:blipFill>
        <p:spPr>
          <a:xfrm>
            <a:off x="1196044" y="4149080"/>
            <a:ext cx="6594740" cy="1656183"/>
          </a:xfrm>
          <a:prstGeom prst="rect">
            <a:avLst/>
          </a:prstGeom>
        </p:spPr>
      </p:pic>
    </p:spTree>
    <p:extLst>
      <p:ext uri="{BB962C8B-B14F-4D97-AF65-F5344CB8AC3E}">
        <p14:creationId xmlns:p14="http://schemas.microsoft.com/office/powerpoint/2010/main" val="210607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FBB7-56D7-418F-BEBF-55233CFC41AD}"/>
              </a:ext>
            </a:extLst>
          </p:cNvPr>
          <p:cNvSpPr>
            <a:spLocks noGrp="1"/>
          </p:cNvSpPr>
          <p:nvPr>
            <p:ph type="title"/>
          </p:nvPr>
        </p:nvSpPr>
        <p:spPr>
          <a:xfrm>
            <a:off x="1115616" y="16024"/>
            <a:ext cx="7315200" cy="3240360"/>
          </a:xfrm>
        </p:spPr>
        <p:txBody>
          <a:bodyPr/>
          <a:lstStyle/>
          <a:p>
            <a:r>
              <a:rPr lang="en-GB" sz="2000" dirty="0"/>
              <a:t>We'll create an instance of the Greeter class in the Main() method body. Which will be a greeter object that we'll be able to work with. We store objects in variables and use the class name as the data type. Instances usually have the same name as classes, but with the first character in lowercase. Let's declare the variable and then store a new Greeter class instance within it:</a:t>
            </a:r>
          </a:p>
        </p:txBody>
      </p:sp>
      <p:pic>
        <p:nvPicPr>
          <p:cNvPr id="4" name="Picture 3">
            <a:extLst>
              <a:ext uri="{FF2B5EF4-FFF2-40B4-BE49-F238E27FC236}">
                <a16:creationId xmlns:a16="http://schemas.microsoft.com/office/drawing/2014/main" id="{20F27603-A12D-413A-87E4-B779E0E3FBED}"/>
              </a:ext>
            </a:extLst>
          </p:cNvPr>
          <p:cNvPicPr>
            <a:picLocks noChangeAspect="1"/>
          </p:cNvPicPr>
          <p:nvPr/>
        </p:nvPicPr>
        <p:blipFill rotWithShape="1">
          <a:blip r:embed="rId2"/>
          <a:srcRect l="1175" t="61205" r="72052" b="31792"/>
          <a:stretch/>
        </p:blipFill>
        <p:spPr>
          <a:xfrm>
            <a:off x="410343" y="2989549"/>
            <a:ext cx="8323313" cy="1224136"/>
          </a:xfrm>
          <a:prstGeom prst="rect">
            <a:avLst/>
          </a:prstGeom>
        </p:spPr>
      </p:pic>
    </p:spTree>
    <p:extLst>
      <p:ext uri="{BB962C8B-B14F-4D97-AF65-F5344CB8AC3E}">
        <p14:creationId xmlns:p14="http://schemas.microsoft.com/office/powerpoint/2010/main" val="216222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AA85B-8664-4F56-8F70-FF5B4E6C98B1}"/>
              </a:ext>
            </a:extLst>
          </p:cNvPr>
          <p:cNvSpPr>
            <a:spLocks noGrp="1"/>
          </p:cNvSpPr>
          <p:nvPr>
            <p:ph idx="1"/>
          </p:nvPr>
        </p:nvSpPr>
        <p:spPr>
          <a:xfrm>
            <a:off x="467544" y="548680"/>
            <a:ext cx="7315200" cy="4752528"/>
          </a:xfrm>
        </p:spPr>
        <p:txBody>
          <a:bodyPr/>
          <a:lstStyle/>
          <a:p>
            <a:pPr marL="0" indent="0">
              <a:buNone/>
            </a:pPr>
            <a:r>
              <a:rPr lang="en-GB" sz="2000" dirty="0"/>
              <a:t>The first line says: "I want a variable named "greeter" that will later contain a Greeter instance". </a:t>
            </a:r>
          </a:p>
          <a:p>
            <a:pPr marL="0" indent="0">
              <a:buNone/>
            </a:pPr>
            <a:r>
              <a:rPr lang="en-GB" sz="2000" dirty="0"/>
              <a:t>The second line contains the new keyword which will create a new Greeter class instance. We assign this instance to our variable.</a:t>
            </a:r>
          </a:p>
          <a:p>
            <a:pPr marL="0" indent="0">
              <a:buNone/>
            </a:pPr>
            <a:r>
              <a:rPr lang="en-GB" sz="2000" dirty="0"/>
              <a:t>When a new instance is created, the constructor is called. The constructor is a special class method, that's why we write the empty parentheses when creating an instance, we're calling this "creation" method. The constructor usually contains some initialization of the object's internal state, e.g. it initializes the fields with default values. We haven't declared a constructor in our class, that's why C# created the implicit </a:t>
            </a:r>
            <a:r>
              <a:rPr lang="en-GB" sz="2000" dirty="0" err="1"/>
              <a:t>parameterless</a:t>
            </a:r>
            <a:r>
              <a:rPr lang="en-GB" sz="2000" dirty="0"/>
              <a:t> constructor. So creating an instance of an object is similar to calling a method. Of course, the entire code can be shortened to:</a:t>
            </a:r>
          </a:p>
        </p:txBody>
      </p:sp>
      <p:pic>
        <p:nvPicPr>
          <p:cNvPr id="4" name="Picture 3">
            <a:extLst>
              <a:ext uri="{FF2B5EF4-FFF2-40B4-BE49-F238E27FC236}">
                <a16:creationId xmlns:a16="http://schemas.microsoft.com/office/drawing/2014/main" id="{805E7786-8F17-44C1-8CB0-C63B88C3B97C}"/>
              </a:ext>
            </a:extLst>
          </p:cNvPr>
          <p:cNvPicPr>
            <a:picLocks noChangeAspect="1"/>
          </p:cNvPicPr>
          <p:nvPr/>
        </p:nvPicPr>
        <p:blipFill rotWithShape="1">
          <a:blip r:embed="rId2"/>
          <a:srcRect l="1487" t="65407" r="77163" b="28990"/>
          <a:stretch/>
        </p:blipFill>
        <p:spPr>
          <a:xfrm>
            <a:off x="1928900" y="5301208"/>
            <a:ext cx="4392488" cy="648072"/>
          </a:xfrm>
          <a:prstGeom prst="rect">
            <a:avLst/>
          </a:prstGeom>
        </p:spPr>
      </p:pic>
    </p:spTree>
    <p:extLst>
      <p:ext uri="{BB962C8B-B14F-4D97-AF65-F5344CB8AC3E}">
        <p14:creationId xmlns:p14="http://schemas.microsoft.com/office/powerpoint/2010/main" val="71671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D874D-1AFC-4A4B-B8D2-CE9D4A96AEDD}"/>
              </a:ext>
            </a:extLst>
          </p:cNvPr>
          <p:cNvSpPr>
            <a:spLocks noGrp="1"/>
          </p:cNvSpPr>
          <p:nvPr>
            <p:ph idx="1"/>
          </p:nvPr>
        </p:nvSpPr>
        <p:spPr>
          <a:xfrm>
            <a:off x="395536" y="764704"/>
            <a:ext cx="7315200" cy="1440160"/>
          </a:xfrm>
        </p:spPr>
        <p:txBody>
          <a:bodyPr/>
          <a:lstStyle/>
          <a:p>
            <a:pPr marL="0" indent="0">
              <a:buNone/>
            </a:pPr>
            <a:r>
              <a:rPr lang="en-GB" sz="2000" dirty="0"/>
              <a:t>Since now we have a Greeter class instance in a variable, we can let it greet the user. We'll call the Greet() method as </a:t>
            </a:r>
            <a:r>
              <a:rPr lang="en-GB" sz="2000" dirty="0" err="1"/>
              <a:t>greeter.Greet</a:t>
            </a:r>
            <a:r>
              <a:rPr lang="en-GB" sz="2000" dirty="0"/>
              <a:t>(). We will also add </a:t>
            </a:r>
            <a:r>
              <a:rPr lang="en-GB" sz="2000" dirty="0" err="1"/>
              <a:t>Console.ReadKey</a:t>
            </a:r>
            <a:r>
              <a:rPr lang="en-GB" sz="2000" dirty="0"/>
              <a:t>() into the application. The Main() method code will now look like this:</a:t>
            </a:r>
          </a:p>
        </p:txBody>
      </p:sp>
      <p:pic>
        <p:nvPicPr>
          <p:cNvPr id="4" name="Picture 3">
            <a:extLst>
              <a:ext uri="{FF2B5EF4-FFF2-40B4-BE49-F238E27FC236}">
                <a16:creationId xmlns:a16="http://schemas.microsoft.com/office/drawing/2014/main" id="{AA06654E-5575-43F1-BEAA-DCDB802540EC}"/>
              </a:ext>
            </a:extLst>
          </p:cNvPr>
          <p:cNvPicPr>
            <a:picLocks noChangeAspect="1"/>
          </p:cNvPicPr>
          <p:nvPr/>
        </p:nvPicPr>
        <p:blipFill rotWithShape="1">
          <a:blip r:embed="rId2"/>
          <a:srcRect l="1175" t="33191" r="79693" b="57004"/>
          <a:stretch/>
        </p:blipFill>
        <p:spPr>
          <a:xfrm>
            <a:off x="1928900" y="2420888"/>
            <a:ext cx="4248472" cy="1224136"/>
          </a:xfrm>
          <a:prstGeom prst="rect">
            <a:avLst/>
          </a:prstGeom>
        </p:spPr>
      </p:pic>
    </p:spTree>
    <p:extLst>
      <p:ext uri="{BB962C8B-B14F-4D97-AF65-F5344CB8AC3E}">
        <p14:creationId xmlns:p14="http://schemas.microsoft.com/office/powerpoint/2010/main" val="419881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E8C6-9B76-4DFF-BC6F-4EC4F895AB9D}"/>
              </a:ext>
            </a:extLst>
          </p:cNvPr>
          <p:cNvSpPr>
            <a:spLocks noGrp="1"/>
          </p:cNvSpPr>
          <p:nvPr>
            <p:ph type="title"/>
          </p:nvPr>
        </p:nvSpPr>
        <p:spPr/>
        <p:txBody>
          <a:bodyPr/>
          <a:lstStyle/>
          <a:p>
            <a:r>
              <a:rPr lang="en-GB" dirty="0"/>
              <a:t>Final Code</a:t>
            </a:r>
          </a:p>
        </p:txBody>
      </p:sp>
      <p:pic>
        <p:nvPicPr>
          <p:cNvPr id="4" name="Picture 3">
            <a:extLst>
              <a:ext uri="{FF2B5EF4-FFF2-40B4-BE49-F238E27FC236}">
                <a16:creationId xmlns:a16="http://schemas.microsoft.com/office/drawing/2014/main" id="{7D5EB17A-E296-4937-A69D-6090CE5FD06A}"/>
              </a:ext>
            </a:extLst>
          </p:cNvPr>
          <p:cNvPicPr>
            <a:picLocks noChangeAspect="1"/>
          </p:cNvPicPr>
          <p:nvPr/>
        </p:nvPicPr>
        <p:blipFill rotWithShape="1">
          <a:blip r:embed="rId2"/>
          <a:srcRect l="1963" t="20598" r="57087" b="9381"/>
          <a:stretch/>
        </p:blipFill>
        <p:spPr>
          <a:xfrm>
            <a:off x="1259632" y="1096963"/>
            <a:ext cx="5832648" cy="5607355"/>
          </a:xfrm>
          <a:prstGeom prst="rect">
            <a:avLst/>
          </a:prstGeom>
        </p:spPr>
      </p:pic>
    </p:spTree>
    <p:extLst>
      <p:ext uri="{BB962C8B-B14F-4D97-AF65-F5344CB8AC3E}">
        <p14:creationId xmlns:p14="http://schemas.microsoft.com/office/powerpoint/2010/main" val="261288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015AB2-50FF-4CC4-83BF-7CBE0D2F36A5}"/>
              </a:ext>
            </a:extLst>
          </p:cNvPr>
          <p:cNvPicPr>
            <a:picLocks noChangeAspect="1"/>
          </p:cNvPicPr>
          <p:nvPr/>
        </p:nvPicPr>
        <p:blipFill rotWithShape="1">
          <a:blip r:embed="rId2"/>
          <a:srcRect l="1175" t="45798" r="54725" b="33192"/>
          <a:stretch/>
        </p:blipFill>
        <p:spPr>
          <a:xfrm>
            <a:off x="251520" y="1628800"/>
            <a:ext cx="8280920" cy="2218106"/>
          </a:xfrm>
          <a:prstGeom prst="rect">
            <a:avLst/>
          </a:prstGeom>
        </p:spPr>
      </p:pic>
    </p:spTree>
    <p:extLst>
      <p:ext uri="{BB962C8B-B14F-4D97-AF65-F5344CB8AC3E}">
        <p14:creationId xmlns:p14="http://schemas.microsoft.com/office/powerpoint/2010/main" val="42606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DA6AF19F-719D-45ED-BC2F-1AC11FD6E814}"/>
              </a:ext>
            </a:extLst>
          </p:cNvPr>
          <p:cNvSpPr>
            <a:spLocks noGrp="1" noChangeArrowheads="1"/>
          </p:cNvSpPr>
          <p:nvPr>
            <p:ph type="title"/>
          </p:nvPr>
        </p:nvSpPr>
        <p:spPr>
          <a:xfrm>
            <a:off x="533400" y="381000"/>
            <a:ext cx="6553200" cy="715963"/>
          </a:xfrm>
        </p:spPr>
        <p:txBody>
          <a:bodyPr/>
          <a:lstStyle/>
          <a:p>
            <a:r>
              <a:rPr lang="en-GB" altLang="en-US" sz="4000" dirty="0"/>
              <a:t>Paradigms:</a:t>
            </a:r>
            <a:endParaRPr lang="ru-RU" altLang="en-US" sz="4000" dirty="0"/>
          </a:p>
        </p:txBody>
      </p:sp>
      <p:sp>
        <p:nvSpPr>
          <p:cNvPr id="17413" name="Rectangle 5">
            <a:extLst>
              <a:ext uri="{FF2B5EF4-FFF2-40B4-BE49-F238E27FC236}">
                <a16:creationId xmlns:a16="http://schemas.microsoft.com/office/drawing/2014/main" id="{D6ADBABE-6825-49E7-A7BF-3B9311DA1725}"/>
              </a:ext>
            </a:extLst>
          </p:cNvPr>
          <p:cNvSpPr>
            <a:spLocks noGrp="1" noChangeArrowheads="1"/>
          </p:cNvSpPr>
          <p:nvPr>
            <p:ph type="body" idx="1"/>
          </p:nvPr>
        </p:nvSpPr>
        <p:spPr>
          <a:xfrm>
            <a:off x="381000" y="1401763"/>
            <a:ext cx="6934200" cy="4572000"/>
          </a:xfrm>
        </p:spPr>
        <p:txBody>
          <a:bodyPr/>
          <a:lstStyle/>
          <a:p>
            <a:pPr marL="0" indent="0">
              <a:lnSpc>
                <a:spcPct val="80000"/>
              </a:lnSpc>
              <a:buNone/>
            </a:pPr>
            <a:r>
              <a:rPr lang="en-GB" altLang="ko-KR" sz="2000" dirty="0">
                <a:latin typeface="Verdana" panose="020B0604030504040204" pitchFamily="34" charset="0"/>
                <a:ea typeface="굴림" panose="020B0503020000020004" pitchFamily="34" charset="-127"/>
              </a:rPr>
              <a:t>It’s a multiparadigm language: </a:t>
            </a:r>
          </a:p>
          <a:p>
            <a:pPr marL="0" indent="0">
              <a:lnSpc>
                <a:spcPct val="80000"/>
              </a:lnSpc>
              <a:buNone/>
            </a:pPr>
            <a:endParaRPr lang="en-GB" altLang="ko-KR" sz="2000" dirty="0">
              <a:latin typeface="Verdana" panose="020B0604030504040204" pitchFamily="34" charset="0"/>
              <a:ea typeface="굴림" panose="020B0503020000020004" pitchFamily="34" charset="-127"/>
            </a:endParaRPr>
          </a:p>
          <a:p>
            <a:pPr marL="0" indent="0">
              <a:lnSpc>
                <a:spcPct val="80000"/>
              </a:lnSpc>
              <a:buNone/>
            </a:pPr>
            <a:r>
              <a:rPr lang="en-GB" altLang="ko-KR" sz="2000" dirty="0">
                <a:latin typeface="Verdana" panose="020B0604030504040204" pitchFamily="34" charset="0"/>
                <a:ea typeface="굴림" panose="020B0503020000020004" pitchFamily="34" charset="-127"/>
              </a:rPr>
              <a:t>*Structured </a:t>
            </a:r>
          </a:p>
          <a:p>
            <a:pPr marL="0" indent="0">
              <a:lnSpc>
                <a:spcPct val="80000"/>
              </a:lnSpc>
              <a:buNone/>
            </a:pPr>
            <a:r>
              <a:rPr lang="en-GB" altLang="ko-KR" sz="2000" dirty="0">
                <a:latin typeface="Verdana" panose="020B0604030504040204" pitchFamily="34" charset="0"/>
                <a:ea typeface="굴림" panose="020B0503020000020004" pitchFamily="34" charset="-127"/>
              </a:rPr>
              <a:t>*Imperative</a:t>
            </a:r>
          </a:p>
          <a:p>
            <a:pPr marL="0" indent="0">
              <a:lnSpc>
                <a:spcPct val="80000"/>
              </a:lnSpc>
              <a:buNone/>
            </a:pPr>
            <a:r>
              <a:rPr lang="en-GB" altLang="ko-KR" sz="2000" dirty="0">
                <a:latin typeface="Verdana" panose="020B0604030504040204" pitchFamily="34" charset="0"/>
                <a:ea typeface="굴림" panose="020B0503020000020004" pitchFamily="34" charset="-127"/>
              </a:rPr>
              <a:t>*Object oriented</a:t>
            </a:r>
          </a:p>
          <a:p>
            <a:pPr marL="0" indent="0">
              <a:lnSpc>
                <a:spcPct val="80000"/>
              </a:lnSpc>
              <a:buNone/>
            </a:pPr>
            <a:r>
              <a:rPr lang="en-GB" altLang="ko-KR" sz="2000" dirty="0">
                <a:latin typeface="Verdana" panose="020B0604030504040204" pitchFamily="34" charset="0"/>
                <a:ea typeface="굴림" panose="020B0503020000020004" pitchFamily="34" charset="-127"/>
              </a:rPr>
              <a:t>*Event driven</a:t>
            </a:r>
          </a:p>
          <a:p>
            <a:pPr marL="0" indent="0">
              <a:lnSpc>
                <a:spcPct val="80000"/>
              </a:lnSpc>
              <a:buNone/>
            </a:pPr>
            <a:r>
              <a:rPr lang="en-GB" altLang="ko-KR" sz="2000" dirty="0">
                <a:latin typeface="Verdana" panose="020B0604030504040204" pitchFamily="34" charset="0"/>
                <a:ea typeface="굴림" panose="020B0503020000020004" pitchFamily="34" charset="-127"/>
              </a:rPr>
              <a:t>*Functional</a:t>
            </a:r>
          </a:p>
          <a:p>
            <a:pPr marL="0" indent="0">
              <a:lnSpc>
                <a:spcPct val="80000"/>
              </a:lnSpc>
              <a:buNone/>
            </a:pPr>
            <a:r>
              <a:rPr lang="en-GB" altLang="ko-KR" sz="2000" dirty="0">
                <a:latin typeface="Verdana" panose="020B0604030504040204" pitchFamily="34" charset="0"/>
                <a:ea typeface="굴림" panose="020B0503020000020004" pitchFamily="34" charset="-127"/>
              </a:rPr>
              <a:t>*Generic</a:t>
            </a:r>
          </a:p>
          <a:p>
            <a:pPr marL="0" indent="0">
              <a:lnSpc>
                <a:spcPct val="80000"/>
              </a:lnSpc>
              <a:buNone/>
            </a:pPr>
            <a:r>
              <a:rPr lang="en-GB" altLang="ko-KR" sz="2000" dirty="0">
                <a:latin typeface="Verdana" panose="020B0604030504040204" pitchFamily="34" charset="0"/>
                <a:ea typeface="굴림" panose="020B0503020000020004" pitchFamily="34" charset="-127"/>
              </a:rPr>
              <a:t>*Reflective</a:t>
            </a:r>
            <a:endParaRPr lang="en-US" altLang="ko-KR" sz="2000" dirty="0">
              <a:latin typeface="Verdana" panose="020B0604030504040204" pitchFamily="34" charset="0"/>
              <a:ea typeface="굴림" panose="020B0503020000020004" pitchFamily="34" charset="-127"/>
            </a:endParaRPr>
          </a:p>
        </p:txBody>
      </p:sp>
      <p:pic>
        <p:nvPicPr>
          <p:cNvPr id="17417" name="Picture 9" descr="Resultado de imagen para multi paradigm">
            <a:extLst>
              <a:ext uri="{FF2B5EF4-FFF2-40B4-BE49-F238E27FC236}">
                <a16:creationId xmlns:a16="http://schemas.microsoft.com/office/drawing/2014/main" id="{220E858D-1266-4D78-93A1-F0B41556F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410560"/>
            <a:ext cx="5722818" cy="2832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036E04-AA46-49C3-B543-A39B255C8B2B}"/>
              </a:ext>
            </a:extLst>
          </p:cNvPr>
          <p:cNvSpPr>
            <a:spLocks noGrp="1" noChangeArrowheads="1"/>
          </p:cNvSpPr>
          <p:nvPr>
            <p:ph type="title"/>
          </p:nvPr>
        </p:nvSpPr>
        <p:spPr>
          <a:xfrm>
            <a:off x="1966247" y="327819"/>
            <a:ext cx="6934200" cy="715962"/>
          </a:xfrm>
        </p:spPr>
        <p:txBody>
          <a:bodyPr/>
          <a:lstStyle/>
          <a:p>
            <a:r>
              <a:rPr lang="en-GB" altLang="en-US" sz="4000" dirty="0">
                <a:solidFill>
                  <a:schemeClr val="tx1"/>
                </a:solidFill>
              </a:rPr>
              <a:t>OOP C# Introduction.</a:t>
            </a:r>
          </a:p>
        </p:txBody>
      </p:sp>
      <p:sp>
        <p:nvSpPr>
          <p:cNvPr id="60419" name="Rectangle 3">
            <a:extLst>
              <a:ext uri="{FF2B5EF4-FFF2-40B4-BE49-F238E27FC236}">
                <a16:creationId xmlns:a16="http://schemas.microsoft.com/office/drawing/2014/main" id="{5D2DA682-4779-49F8-8E05-9E7F349CFA80}"/>
              </a:ext>
            </a:extLst>
          </p:cNvPr>
          <p:cNvSpPr>
            <a:spLocks noGrp="1" noChangeArrowheads="1"/>
          </p:cNvSpPr>
          <p:nvPr>
            <p:ph type="body" idx="1"/>
          </p:nvPr>
        </p:nvSpPr>
        <p:spPr>
          <a:xfrm>
            <a:off x="1835696" y="1916832"/>
            <a:ext cx="6934200" cy="2808312"/>
          </a:xfrm>
        </p:spPr>
        <p:txBody>
          <a:bodyPr/>
          <a:lstStyle/>
          <a:p>
            <a:pPr marL="0" indent="0" algn="ctr">
              <a:lnSpc>
                <a:spcPct val="80000"/>
              </a:lnSpc>
              <a:buNone/>
            </a:pPr>
            <a:r>
              <a:rPr lang="en-GB" altLang="ko-KR" sz="2000" dirty="0">
                <a:solidFill>
                  <a:schemeClr val="tx1"/>
                </a:solidFill>
                <a:latin typeface="Verdana" panose="020B0604030504040204" pitchFamily="34" charset="0"/>
                <a:ea typeface="굴림" panose="020B0503020000020004" pitchFamily="34" charset="-127"/>
              </a:rPr>
              <a:t>Everything in OOP is placed together as self-sustainable “objects.” </a:t>
            </a:r>
          </a:p>
          <a:p>
            <a:pPr marL="0" indent="0" algn="ctr">
              <a:lnSpc>
                <a:spcPct val="80000"/>
              </a:lnSpc>
              <a:buNone/>
            </a:pPr>
            <a:r>
              <a:rPr lang="en-GB" altLang="ko-KR" sz="2000" dirty="0">
                <a:solidFill>
                  <a:schemeClr val="tx1"/>
                </a:solidFill>
                <a:latin typeface="Verdana" panose="020B0604030504040204" pitchFamily="34" charset="0"/>
                <a:ea typeface="굴림" panose="020B0503020000020004" pitchFamily="34" charset="-127"/>
              </a:rPr>
              <a:t>An object is a combination of variables, functions, and data that performs a set of related activities. </a:t>
            </a:r>
          </a:p>
          <a:p>
            <a:pPr marL="0" indent="0" algn="ctr">
              <a:lnSpc>
                <a:spcPct val="80000"/>
              </a:lnSpc>
              <a:buNone/>
            </a:pPr>
            <a:endParaRPr lang="en-GB" altLang="ko-KR" sz="2000" dirty="0">
              <a:solidFill>
                <a:schemeClr val="tx1"/>
              </a:solidFill>
              <a:latin typeface="Verdana" panose="020B0604030504040204" pitchFamily="34" charset="0"/>
              <a:ea typeface="굴림" panose="020B0503020000020004" pitchFamily="34" charset="-127"/>
            </a:endParaRPr>
          </a:p>
          <a:p>
            <a:pPr marL="0" indent="0" algn="ctr">
              <a:lnSpc>
                <a:spcPct val="80000"/>
              </a:lnSpc>
              <a:buNone/>
            </a:pPr>
            <a:r>
              <a:rPr lang="en-GB" altLang="ko-KR" sz="2000" dirty="0">
                <a:solidFill>
                  <a:schemeClr val="tx1"/>
                </a:solidFill>
                <a:latin typeface="Verdana" panose="020B0604030504040204" pitchFamily="34" charset="0"/>
                <a:ea typeface="굴림" panose="020B0503020000020004" pitchFamily="34" charset="-127"/>
              </a:rPr>
              <a:t>When the object performs those activities, it defines the object’s behaviour. In addition, an object is an instance of a class. Furthermore, C# offers full support for OOP including inheritance, encapsulation, abstraction, and polymorphism.</a:t>
            </a:r>
            <a:endParaRPr lang="en-US" altLang="ko-KR" sz="2000" dirty="0">
              <a:solidFill>
                <a:schemeClr val="tx1"/>
              </a:solidFill>
              <a:latin typeface="Verdana" panose="020B0604030504040204" pitchFamily="34" charset="0"/>
              <a:ea typeface="굴림" panose="020B0503020000020004" pitchFamily="34"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7456-4E15-4655-95AA-B1E40E9B03DD}"/>
              </a:ext>
            </a:extLst>
          </p:cNvPr>
          <p:cNvSpPr>
            <a:spLocks noGrp="1"/>
          </p:cNvSpPr>
          <p:nvPr>
            <p:ph type="title"/>
          </p:nvPr>
        </p:nvSpPr>
        <p:spPr/>
        <p:txBody>
          <a:bodyPr/>
          <a:lstStyle/>
          <a:p>
            <a:r>
              <a:rPr lang="en-GB" dirty="0"/>
              <a:t>Definitions:</a:t>
            </a:r>
          </a:p>
        </p:txBody>
      </p:sp>
      <p:sp>
        <p:nvSpPr>
          <p:cNvPr id="3" name="Content Placeholder 2">
            <a:extLst>
              <a:ext uri="{FF2B5EF4-FFF2-40B4-BE49-F238E27FC236}">
                <a16:creationId xmlns:a16="http://schemas.microsoft.com/office/drawing/2014/main" id="{9BC14F98-F1A9-48DB-B093-5337387E09CB}"/>
              </a:ext>
            </a:extLst>
          </p:cNvPr>
          <p:cNvSpPr>
            <a:spLocks noGrp="1"/>
          </p:cNvSpPr>
          <p:nvPr>
            <p:ph idx="1"/>
          </p:nvPr>
        </p:nvSpPr>
        <p:spPr>
          <a:xfrm>
            <a:off x="392977" y="1268760"/>
            <a:ext cx="7315200" cy="4572000"/>
          </a:xfrm>
        </p:spPr>
        <p:txBody>
          <a:bodyPr/>
          <a:lstStyle/>
          <a:p>
            <a:pPr marL="0" indent="0">
              <a:buNone/>
            </a:pPr>
            <a:r>
              <a:rPr lang="en-GB" sz="2000" dirty="0">
                <a:solidFill>
                  <a:srgbClr val="FF0000"/>
                </a:solidFill>
              </a:rPr>
              <a:t>Encapsulation</a:t>
            </a:r>
            <a:r>
              <a:rPr lang="en-GB" sz="2000" dirty="0"/>
              <a:t> is when a group of related methods, properties, and other members are treated as a single object.</a:t>
            </a:r>
          </a:p>
          <a:p>
            <a:pPr marL="0" indent="0">
              <a:buNone/>
            </a:pPr>
            <a:endParaRPr lang="en-GB" sz="2000" dirty="0"/>
          </a:p>
          <a:p>
            <a:pPr marL="0" indent="0">
              <a:buNone/>
            </a:pPr>
            <a:r>
              <a:rPr lang="en-GB" sz="2000" dirty="0">
                <a:solidFill>
                  <a:srgbClr val="FF0000"/>
                </a:solidFill>
              </a:rPr>
              <a:t>Inheritance</a:t>
            </a:r>
            <a:r>
              <a:rPr lang="en-GB" sz="2000" dirty="0"/>
              <a:t> is the ability to receive (“inherit”) methods and properties from an existing class.</a:t>
            </a:r>
          </a:p>
          <a:p>
            <a:pPr marL="0" indent="0">
              <a:buNone/>
            </a:pPr>
            <a:endParaRPr lang="en-GB" sz="2000" dirty="0"/>
          </a:p>
          <a:p>
            <a:pPr marL="0" indent="0">
              <a:buNone/>
            </a:pPr>
            <a:r>
              <a:rPr lang="en-GB" sz="2000" dirty="0">
                <a:solidFill>
                  <a:srgbClr val="FF0000"/>
                </a:solidFill>
              </a:rPr>
              <a:t>Polymorphism </a:t>
            </a:r>
            <a:r>
              <a:rPr lang="en-GB" sz="2000" dirty="0"/>
              <a:t>is when each class implements the same methods in varying ways, but you can still have several classes that can be utilized interchangeably.</a:t>
            </a:r>
          </a:p>
          <a:p>
            <a:pPr marL="0" indent="0">
              <a:buNone/>
            </a:pPr>
            <a:endParaRPr lang="en-GB" sz="2000" dirty="0"/>
          </a:p>
          <a:p>
            <a:pPr marL="0" indent="0">
              <a:buNone/>
            </a:pPr>
            <a:r>
              <a:rPr lang="en-GB" sz="2000" dirty="0">
                <a:solidFill>
                  <a:srgbClr val="FF0000"/>
                </a:solidFill>
              </a:rPr>
              <a:t>Abstraction</a:t>
            </a:r>
            <a:r>
              <a:rPr lang="en-GB" sz="2000" dirty="0"/>
              <a:t> is the process by which a developer hides everything other than the relevant data about an object in order to simplify and increase efficiency.</a:t>
            </a:r>
          </a:p>
        </p:txBody>
      </p:sp>
    </p:spTree>
    <p:extLst>
      <p:ext uri="{BB962C8B-B14F-4D97-AF65-F5344CB8AC3E}">
        <p14:creationId xmlns:p14="http://schemas.microsoft.com/office/powerpoint/2010/main" val="283374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645-E2A2-4EFA-B862-F0D9B538F5AE}"/>
              </a:ext>
            </a:extLst>
          </p:cNvPr>
          <p:cNvSpPr>
            <a:spLocks noGrp="1"/>
          </p:cNvSpPr>
          <p:nvPr>
            <p:ph type="title"/>
          </p:nvPr>
        </p:nvSpPr>
        <p:spPr/>
        <p:txBody>
          <a:bodyPr/>
          <a:lstStyle/>
          <a:p>
            <a:pPr marL="0" indent="0">
              <a:buNone/>
            </a:pPr>
            <a:r>
              <a:rPr lang="en-GB" dirty="0"/>
              <a:t>What is an Object?</a:t>
            </a:r>
          </a:p>
        </p:txBody>
      </p:sp>
      <p:sp>
        <p:nvSpPr>
          <p:cNvPr id="3" name="Content Placeholder 2">
            <a:extLst>
              <a:ext uri="{FF2B5EF4-FFF2-40B4-BE49-F238E27FC236}">
                <a16:creationId xmlns:a16="http://schemas.microsoft.com/office/drawing/2014/main" id="{06B03407-BD59-4554-9903-6E276BB5A26F}"/>
              </a:ext>
            </a:extLst>
          </p:cNvPr>
          <p:cNvSpPr>
            <a:spLocks noGrp="1"/>
          </p:cNvSpPr>
          <p:nvPr>
            <p:ph idx="1"/>
          </p:nvPr>
        </p:nvSpPr>
        <p:spPr>
          <a:xfrm>
            <a:off x="467544" y="1112732"/>
            <a:ext cx="7315200" cy="5628635"/>
          </a:xfrm>
        </p:spPr>
        <p:txBody>
          <a:bodyPr/>
          <a:lstStyle/>
          <a:p>
            <a:pPr marL="0" indent="0">
              <a:buNone/>
            </a:pPr>
            <a:r>
              <a:rPr lang="en-GB" sz="2000" dirty="0"/>
              <a:t>Objects are instances of classes. In other words, an instance of a class is an object defined by that particular class. Creating a new instance, or an object, is called instantiation. This is how you define a class:</a:t>
            </a:r>
          </a:p>
          <a:p>
            <a:pPr marL="0" indent="0">
              <a:buNone/>
            </a:pPr>
            <a:endParaRPr lang="en-GB" sz="2000" dirty="0"/>
          </a:p>
          <a:p>
            <a:pPr marL="0" indent="0">
              <a:buNone/>
            </a:pPr>
            <a:endParaRPr lang="en-GB" sz="2000" dirty="0"/>
          </a:p>
          <a:p>
            <a:pPr marL="0" indent="0">
              <a:buNone/>
            </a:pPr>
            <a:r>
              <a:rPr lang="en-GB" sz="2000" dirty="0"/>
              <a:t>class </a:t>
            </a:r>
            <a:r>
              <a:rPr lang="en-GB" sz="2000" dirty="0" err="1"/>
              <a:t>SampleClass</a:t>
            </a:r>
            <a:endParaRPr lang="en-GB" sz="2000" dirty="0"/>
          </a:p>
          <a:p>
            <a:pPr marL="0" indent="0">
              <a:buNone/>
            </a:pPr>
            <a:endParaRPr lang="en-GB" sz="2000" dirty="0"/>
          </a:p>
          <a:p>
            <a:pPr marL="0" indent="0">
              <a:buNone/>
            </a:pPr>
            <a:r>
              <a:rPr lang="en-GB" sz="2000" dirty="0"/>
              <a:t>{</a:t>
            </a:r>
          </a:p>
          <a:p>
            <a:pPr marL="0" indent="0">
              <a:buNone/>
            </a:pPr>
            <a:endParaRPr lang="en-GB" sz="2000" dirty="0"/>
          </a:p>
          <a:p>
            <a:pPr marL="0" indent="0">
              <a:buNone/>
            </a:pPr>
            <a:r>
              <a:rPr lang="en-GB" sz="2000" dirty="0"/>
              <a:t>}</a:t>
            </a:r>
          </a:p>
        </p:txBody>
      </p:sp>
    </p:spTree>
    <p:extLst>
      <p:ext uri="{BB962C8B-B14F-4D97-AF65-F5344CB8AC3E}">
        <p14:creationId xmlns:p14="http://schemas.microsoft.com/office/powerpoint/2010/main" val="364669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BF2C-1D9C-4D26-BD07-25C35663EC62}"/>
              </a:ext>
            </a:extLst>
          </p:cNvPr>
          <p:cNvSpPr>
            <a:spLocks noGrp="1"/>
          </p:cNvSpPr>
          <p:nvPr>
            <p:ph type="title"/>
          </p:nvPr>
        </p:nvSpPr>
        <p:spPr/>
        <p:txBody>
          <a:bodyPr/>
          <a:lstStyle/>
          <a:p>
            <a:r>
              <a:rPr lang="en-GB" dirty="0"/>
              <a:t>Classes</a:t>
            </a:r>
          </a:p>
        </p:txBody>
      </p:sp>
      <p:sp>
        <p:nvSpPr>
          <p:cNvPr id="3" name="Content Placeholder 2">
            <a:extLst>
              <a:ext uri="{FF2B5EF4-FFF2-40B4-BE49-F238E27FC236}">
                <a16:creationId xmlns:a16="http://schemas.microsoft.com/office/drawing/2014/main" id="{1D0C2509-1E50-4647-A40B-3C70A0BF3070}"/>
              </a:ext>
            </a:extLst>
          </p:cNvPr>
          <p:cNvSpPr>
            <a:spLocks noGrp="1"/>
          </p:cNvSpPr>
          <p:nvPr>
            <p:ph idx="1"/>
          </p:nvPr>
        </p:nvSpPr>
        <p:spPr/>
        <p:txBody>
          <a:bodyPr/>
          <a:lstStyle/>
          <a:p>
            <a:pPr marL="0" indent="0">
              <a:buNone/>
            </a:pPr>
            <a:r>
              <a:rPr lang="en-GB" sz="2000" dirty="0"/>
              <a:t>A light version of classes in C# is called structures. These are beneficial when we want to create a large array of objects but don’t want to overwhelm our available memory. A class is made up of three things:</a:t>
            </a:r>
          </a:p>
          <a:p>
            <a:pPr marL="0" indent="0">
              <a:buNone/>
            </a:pPr>
            <a:endParaRPr lang="en-GB" sz="2000" dirty="0"/>
          </a:p>
          <a:p>
            <a:pPr marL="0" indent="0">
              <a:buNone/>
            </a:pPr>
            <a:r>
              <a:rPr lang="en-GB" sz="2500" dirty="0"/>
              <a:t>*A name</a:t>
            </a:r>
          </a:p>
          <a:p>
            <a:pPr marL="0" indent="0">
              <a:buNone/>
            </a:pPr>
            <a:r>
              <a:rPr lang="en-GB" sz="2500" dirty="0"/>
              <a:t>*Operations</a:t>
            </a:r>
          </a:p>
          <a:p>
            <a:pPr marL="0" indent="0">
              <a:buNone/>
            </a:pPr>
            <a:r>
              <a:rPr lang="en-GB" sz="2500" dirty="0"/>
              <a:t>*Attributes</a:t>
            </a:r>
          </a:p>
        </p:txBody>
      </p:sp>
    </p:spTree>
    <p:extLst>
      <p:ext uri="{BB962C8B-B14F-4D97-AF65-F5344CB8AC3E}">
        <p14:creationId xmlns:p14="http://schemas.microsoft.com/office/powerpoint/2010/main" val="106724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1D90-70FD-437C-BABA-B2402E9F7496}"/>
              </a:ext>
            </a:extLst>
          </p:cNvPr>
          <p:cNvSpPr>
            <a:spLocks noGrp="1"/>
          </p:cNvSpPr>
          <p:nvPr>
            <p:ph type="title"/>
          </p:nvPr>
        </p:nvSpPr>
        <p:spPr/>
        <p:txBody>
          <a:bodyPr/>
          <a:lstStyle/>
          <a:p>
            <a:r>
              <a:rPr lang="en-GB" dirty="0"/>
              <a:t>Objects</a:t>
            </a:r>
          </a:p>
        </p:txBody>
      </p:sp>
      <p:sp>
        <p:nvSpPr>
          <p:cNvPr id="3" name="Content Placeholder 2">
            <a:extLst>
              <a:ext uri="{FF2B5EF4-FFF2-40B4-BE49-F238E27FC236}">
                <a16:creationId xmlns:a16="http://schemas.microsoft.com/office/drawing/2014/main" id="{C83F0F01-815A-4E01-BC46-3263A6E8C3D6}"/>
              </a:ext>
            </a:extLst>
          </p:cNvPr>
          <p:cNvSpPr>
            <a:spLocks noGrp="1"/>
          </p:cNvSpPr>
          <p:nvPr>
            <p:ph idx="1"/>
          </p:nvPr>
        </p:nvSpPr>
        <p:spPr>
          <a:xfrm>
            <a:off x="381000" y="1340768"/>
            <a:ext cx="7315200" cy="4572000"/>
          </a:xfrm>
        </p:spPr>
        <p:txBody>
          <a:bodyPr/>
          <a:lstStyle/>
          <a:p>
            <a:pPr marL="0" indent="0">
              <a:buNone/>
            </a:pPr>
            <a:r>
              <a:rPr lang="en-GB" sz="2500" dirty="0"/>
              <a:t>Objects are created from a class blueprint, which defines the data and behaviour of all instances of that type.</a:t>
            </a:r>
          </a:p>
          <a:p>
            <a:pPr marL="0" indent="0">
              <a:buNone/>
            </a:pPr>
            <a:endParaRPr lang="en-GB" sz="2000" dirty="0"/>
          </a:p>
          <a:p>
            <a:pPr marL="0" indent="0">
              <a:buNone/>
            </a:pPr>
            <a:r>
              <a:rPr lang="en-GB" sz="2000" dirty="0"/>
              <a:t>public class Student</a:t>
            </a:r>
          </a:p>
          <a:p>
            <a:pPr marL="0" indent="0">
              <a:buNone/>
            </a:pPr>
            <a:endParaRPr lang="en-GB" sz="2000" dirty="0"/>
          </a:p>
          <a:p>
            <a:pPr marL="0" indent="0">
              <a:buNone/>
            </a:pPr>
            <a:r>
              <a:rPr lang="en-GB" sz="2000" dirty="0"/>
              <a:t>{</a:t>
            </a:r>
          </a:p>
          <a:p>
            <a:pPr marL="0" indent="0">
              <a:buNone/>
            </a:pPr>
            <a:endParaRPr lang="en-GB" sz="2000" dirty="0"/>
          </a:p>
          <a:p>
            <a:pPr marL="0" indent="0">
              <a:buNone/>
            </a:pPr>
            <a:r>
              <a:rPr lang="en-GB" sz="2000" dirty="0"/>
              <a:t>}</a:t>
            </a:r>
          </a:p>
        </p:txBody>
      </p:sp>
    </p:spTree>
    <p:extLst>
      <p:ext uri="{BB962C8B-B14F-4D97-AF65-F5344CB8AC3E}">
        <p14:creationId xmlns:p14="http://schemas.microsoft.com/office/powerpoint/2010/main" val="132859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23D4-A104-480A-8672-EBAB7B12A9B5}"/>
              </a:ext>
            </a:extLst>
          </p:cNvPr>
          <p:cNvSpPr>
            <a:spLocks noGrp="1"/>
          </p:cNvSpPr>
          <p:nvPr>
            <p:ph type="title"/>
          </p:nvPr>
        </p:nvSpPr>
        <p:spPr/>
        <p:txBody>
          <a:bodyPr/>
          <a:lstStyle/>
          <a:p>
            <a:r>
              <a:rPr lang="en-GB" dirty="0"/>
              <a:t>Method</a:t>
            </a:r>
          </a:p>
        </p:txBody>
      </p:sp>
      <p:sp>
        <p:nvSpPr>
          <p:cNvPr id="3" name="Content Placeholder 2">
            <a:extLst>
              <a:ext uri="{FF2B5EF4-FFF2-40B4-BE49-F238E27FC236}">
                <a16:creationId xmlns:a16="http://schemas.microsoft.com/office/drawing/2014/main" id="{DDE9A1FB-8365-4ABF-8A59-C6D0837ADEF6}"/>
              </a:ext>
            </a:extLst>
          </p:cNvPr>
          <p:cNvSpPr>
            <a:spLocks noGrp="1"/>
          </p:cNvSpPr>
          <p:nvPr>
            <p:ph idx="1"/>
          </p:nvPr>
        </p:nvSpPr>
        <p:spPr>
          <a:xfrm>
            <a:off x="251520" y="1188124"/>
            <a:ext cx="2966864" cy="5225752"/>
          </a:xfrm>
        </p:spPr>
        <p:txBody>
          <a:bodyPr/>
          <a:lstStyle/>
          <a:p>
            <a:pPr marL="0" indent="0">
              <a:buNone/>
            </a:pPr>
            <a:r>
              <a:rPr lang="en-GB" sz="2000" dirty="0"/>
              <a:t>A method is an action an object can execute. </a:t>
            </a:r>
          </a:p>
          <a:p>
            <a:pPr marL="0" indent="0">
              <a:buNone/>
            </a:pPr>
            <a:r>
              <a:rPr lang="en-GB" sz="2000" dirty="0"/>
              <a:t>In most instances, we can declare a method within a class definition. Yet, C# supports extension methods that let you add methods to an existing class outside the definition of a class.</a:t>
            </a:r>
          </a:p>
          <a:p>
            <a:pPr marL="0" indent="0">
              <a:buNone/>
            </a:pPr>
            <a:r>
              <a:rPr lang="en-GB" sz="2000" dirty="0"/>
              <a:t>Here’s an example of a simple C# program called “Hello World” from C# Corner that illustrates many of OOP fundamentals:</a:t>
            </a:r>
          </a:p>
        </p:txBody>
      </p:sp>
      <p:pic>
        <p:nvPicPr>
          <p:cNvPr id="158722" name="Picture 2" descr="Adding a new Class to a C# project in Visual Studio">
            <a:extLst>
              <a:ext uri="{FF2B5EF4-FFF2-40B4-BE49-F238E27FC236}">
                <a16:creationId xmlns:a16="http://schemas.microsoft.com/office/drawing/2014/main" id="{10938CE1-3BAA-4F02-B82D-4467A610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68" y="709729"/>
            <a:ext cx="5900632" cy="614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5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D2547-D049-42BB-AC3C-6F9393D6F65D}"/>
              </a:ext>
            </a:extLst>
          </p:cNvPr>
          <p:cNvSpPr>
            <a:spLocks noGrp="1"/>
          </p:cNvSpPr>
          <p:nvPr>
            <p:ph idx="1"/>
          </p:nvPr>
        </p:nvSpPr>
        <p:spPr>
          <a:xfrm>
            <a:off x="13283" y="85725"/>
            <a:ext cx="7365935" cy="4572000"/>
          </a:xfrm>
        </p:spPr>
        <p:txBody>
          <a:bodyPr/>
          <a:lstStyle/>
          <a:p>
            <a:pPr marL="0" indent="0">
              <a:buNone/>
            </a:pPr>
            <a:r>
              <a:rPr lang="en-GB" sz="2000" dirty="0"/>
              <a:t>We'll name our class </a:t>
            </a:r>
            <a:r>
              <a:rPr lang="en-GB" sz="2000" dirty="0" err="1"/>
              <a:t>Greeter.cs</a:t>
            </a:r>
            <a:r>
              <a:rPr lang="en-GB" sz="2000" dirty="0"/>
              <a:t> and confirm. We name classes using CamelCase, meaning that the first letter in every word in the class name is capitalized and we don't write spaces.</a:t>
            </a:r>
          </a:p>
          <a:p>
            <a:pPr marL="0" indent="0">
              <a:buNone/>
            </a:pPr>
            <a:r>
              <a:rPr lang="en-GB" sz="2000" dirty="0"/>
              <a:t>The name, of course, shouldn't contain any accent characters, if your native language uses any, you can use them in strings, but never in identifiers.</a:t>
            </a:r>
          </a:p>
        </p:txBody>
      </p:sp>
      <p:pic>
        <p:nvPicPr>
          <p:cNvPr id="159748" name="Picture 4" descr="Declaring a new class in Visual Studio">
            <a:extLst>
              <a:ext uri="{FF2B5EF4-FFF2-40B4-BE49-F238E27FC236}">
                <a16:creationId xmlns:a16="http://schemas.microsoft.com/office/drawing/2014/main" id="{01A17683-534A-4E00-8B2D-54FB35ABA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748665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20657"/>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117</TotalTime>
  <Words>894</Words>
  <Application>Microsoft Office PowerPoint</Application>
  <PresentationFormat>On-screen Show (4:3)</PresentationFormat>
  <Paragraphs>68</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Microsoft Sans Serif</vt:lpstr>
      <vt:lpstr>Verdana</vt:lpstr>
      <vt:lpstr>굴림</vt:lpstr>
      <vt:lpstr>Times New Roman</vt:lpstr>
      <vt:lpstr>powerpoint-template-24</vt:lpstr>
      <vt:lpstr>C# OOP</vt:lpstr>
      <vt:lpstr>Paradigms:</vt:lpstr>
      <vt:lpstr>OOP C# Introduction.</vt:lpstr>
      <vt:lpstr>Definitions:</vt:lpstr>
      <vt:lpstr>What is an Object?</vt:lpstr>
      <vt:lpstr>Classes</vt:lpstr>
      <vt:lpstr>Objects</vt:lpstr>
      <vt:lpstr>Method</vt:lpstr>
      <vt:lpstr>PowerPoint Presentation</vt:lpstr>
      <vt:lpstr>We're going to create a "greeter" object using this class later, which will be able to greet the user.  For every action, there is some object responsible. One should not simply start by writing stuff into the Main() method. In our case, it may seem useless, but in more complex applications it'll prove to be more than worthwhile.  Another .cs file will be added to our Solution Explorer and VS will open it for us. We can later return to the original Program.cs with the Main() method using tabs or via the Solution Explorer.</vt:lpstr>
      <vt:lpstr> Next, we'll add a Greet() method to the Greeter class, which will be publicly visible and won't return a value or take any parameters. In C# .NET, we declare methods as follows:  [Access modifier][return type][MethodName]([parameters])</vt:lpstr>
      <vt:lpstr>PowerPoint Presentation</vt:lpstr>
      <vt:lpstr>We'll create an instance of the Greeter class in the Main() method body. Which will be a greeter object that we'll be able to work with. We store objects in variables and use the class name as the data type. Instances usually have the same name as classes, but with the first character in lowercase. Let's declare the variable and then store a new Greeter class instance within it:</vt:lpstr>
      <vt:lpstr>PowerPoint Presentation</vt:lpstr>
      <vt:lpstr>PowerPoint Presentation</vt:lpstr>
      <vt:lpstr>Final Code</vt:lpstr>
      <vt:lpstr>PowerPoint Presentation</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OPP</dc:title>
  <dc:creator>Gonzalo Manrique</dc:creator>
  <cp:lastModifiedBy>Gonzalo Manrique</cp:lastModifiedBy>
  <cp:revision>11</cp:revision>
  <dcterms:created xsi:type="dcterms:W3CDTF">2019-09-24T18:53:49Z</dcterms:created>
  <dcterms:modified xsi:type="dcterms:W3CDTF">2019-09-24T23:24:52Z</dcterms:modified>
</cp:coreProperties>
</file>