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6" r:id="rId4"/>
    <p:sldId id="260" r:id="rId5"/>
    <p:sldId id="259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-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Hoja1!$A$2:$A$5</c:f>
              <c:numCache>
                <c:formatCode>General</c:formatCode>
                <c:ptCount val="4"/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E-4294-8083-0043456A1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dirty="0"/>
              <a:t>Rendimiento</a:t>
            </a:r>
            <a:r>
              <a:rPr lang="es-ES" baseline="0" dirty="0"/>
              <a:t> con un AMD Ryzen 5 2600x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8255209073595042E-2"/>
          <c:y val="9.0650358554651228E-2"/>
          <c:w val="0.94174479092640495"/>
          <c:h val="0.746940235575671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1 worker</c:v>
                </c:pt>
                <c:pt idx="1">
                  <c:v>1  - 6 workers</c:v>
                </c:pt>
                <c:pt idx="2">
                  <c:v>1  - 6 - 11 workers</c:v>
                </c:pt>
                <c:pt idx="3">
                  <c:v>1 - 6  - 10  - 12 workers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196</c:v>
                </c:pt>
                <c:pt idx="1">
                  <c:v>196</c:v>
                </c:pt>
                <c:pt idx="2">
                  <c:v>196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90-4FC2-8595-3BF6416AA9B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1 worker</c:v>
                </c:pt>
                <c:pt idx="1">
                  <c:v>1  - 6 workers</c:v>
                </c:pt>
                <c:pt idx="2">
                  <c:v>1  - 6 - 11 workers</c:v>
                </c:pt>
                <c:pt idx="3">
                  <c:v>1 - 6  - 10  - 12 workers</c:v>
                </c:pt>
              </c:strCache>
            </c:strRef>
          </c:cat>
          <c:val>
            <c:numRef>
              <c:f>Hoja1!$C$2:$C$5</c:f>
              <c:numCache>
                <c:formatCode>#,##0</c:formatCode>
                <c:ptCount val="4"/>
                <c:pt idx="0" formatCode="General">
                  <c:v>0</c:v>
                </c:pt>
                <c:pt idx="1">
                  <c:v>57.350999999999999</c:v>
                </c:pt>
                <c:pt idx="2" formatCode="General">
                  <c:v>57</c:v>
                </c:pt>
                <c:pt idx="3" formatCode="General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90-4FC2-8595-3BF6416AA9B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1 worker</c:v>
                </c:pt>
                <c:pt idx="1">
                  <c:v>1  - 6 workers</c:v>
                </c:pt>
                <c:pt idx="2">
                  <c:v>1  - 6 - 11 workers</c:v>
                </c:pt>
                <c:pt idx="3">
                  <c:v>1 - 6  - 10  - 12 workers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46.874000000000002</c:v>
                </c:pt>
                <c:pt idx="3">
                  <c:v>46.874000000000002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90-4FC2-8595-3BF6416AA9B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1 worker</c:v>
                </c:pt>
                <c:pt idx="1">
                  <c:v>1  - 6 workers</c:v>
                </c:pt>
                <c:pt idx="2">
                  <c:v>1  - 6 - 11 workers</c:v>
                </c:pt>
                <c:pt idx="3">
                  <c:v>1 - 6  - 10  - 12 workers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2">
                  <c:v>47</c:v>
                </c:pt>
                <c:pt idx="3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90-4FC2-8595-3BF6416AA9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1520096"/>
        <c:axId val="2114461600"/>
      </c:barChart>
      <c:catAx>
        <c:axId val="150152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14461600"/>
        <c:crosses val="autoZero"/>
        <c:auto val="1"/>
        <c:lblAlgn val="ctr"/>
        <c:lblOffset val="100"/>
        <c:noMultiLvlLbl val="0"/>
      </c:catAx>
      <c:valAx>
        <c:axId val="211446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152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7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45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99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136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5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8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6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10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8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0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0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1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22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74DD24C-AF3A-40DD-A80B-260CF52CD0C9}" type="datetimeFigureOut">
              <a:rPr lang="es-ES" smtClean="0"/>
              <a:t>17/01/2021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662EA7B-152F-4DF0-8FF8-7D6E169C9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672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F6DD-E4B8-4F76-B769-C09AC34B8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Intro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33446-1696-4090-A500-B7BABCF81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67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8BC7A-15A0-493A-A7FC-610C2B88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72284-8F8D-4468-8593-480B14A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ttps://pandas.pydata.org/about/</a:t>
            </a:r>
          </a:p>
          <a:p>
            <a:r>
              <a:rPr lang="es-ES" dirty="0"/>
              <a:t>https://github.com/nalepae/pandarallel </a:t>
            </a:r>
          </a:p>
          <a:p>
            <a:r>
              <a:rPr lang="es-ES" dirty="0"/>
              <a:t>https://textblob.readthedocs.io/en/dev/</a:t>
            </a:r>
          </a:p>
          <a:p>
            <a:r>
              <a:rPr lang="es-ES" dirty="0"/>
              <a:t>http://www.nltk.org</a:t>
            </a:r>
          </a:p>
        </p:txBody>
      </p:sp>
    </p:spTree>
    <p:extLst>
      <p:ext uri="{BB962C8B-B14F-4D97-AF65-F5344CB8AC3E}">
        <p14:creationId xmlns:p14="http://schemas.microsoft.com/office/powerpoint/2010/main" val="399546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8F755-D8D5-4D2B-833B-433794FA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ES"/>
              <a:t>Necesidad de Big Data</a:t>
            </a:r>
            <a:endParaRPr lang="es-ES" dirty="0"/>
          </a:p>
        </p:txBody>
      </p:sp>
      <p:pic>
        <p:nvPicPr>
          <p:cNvPr id="1026" name="Picture 2" descr="Centro de ayuda">
            <a:extLst>
              <a:ext uri="{FF2B5EF4-FFF2-40B4-BE49-F238E27FC236}">
                <a16:creationId xmlns:a16="http://schemas.microsoft.com/office/drawing/2014/main" id="{1F2D39F6-F46E-4695-ACCC-4A89782EC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r="10426" b="1"/>
          <a:stretch/>
        </p:blipFill>
        <p:spPr bwMode="auto">
          <a:xfrm>
            <a:off x="1253066" y="1694641"/>
            <a:ext cx="2913062" cy="3628362"/>
          </a:xfrm>
          <a:prstGeom prst="roundRect">
            <a:avLst>
              <a:gd name="adj" fmla="val 387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ngranaje, Rueda, Negro De Engranajes imagen png - imagen transparente  descarga gratuita">
            <a:extLst>
              <a:ext uri="{FF2B5EF4-FFF2-40B4-BE49-F238E27FC236}">
                <a16:creationId xmlns:a16="http://schemas.microsoft.com/office/drawing/2014/main" id="{643B1AA1-5C6D-4BED-8BF9-A3DD744B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889" y1="51429" x2="31889" y2="51429"/>
                        <a14:foregroundMark x1="42333" y1="20000" x2="42333" y2="20000"/>
                        <a14:foregroundMark x1="56111" y1="44643" x2="56111" y2="446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595" y="2413000"/>
            <a:ext cx="3475365" cy="216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C96251F-A881-422E-A16C-EA67E34D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22" y="5653934"/>
            <a:ext cx="3658912" cy="5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3B0540-5B43-45A3-B6FF-BA475E66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821" y="4996149"/>
            <a:ext cx="3997578" cy="54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5D2AAE-DD3E-4FA6-8653-5E4CC48C1998}"/>
              </a:ext>
            </a:extLst>
          </p:cNvPr>
          <p:cNvSpPr txBox="1"/>
          <p:nvPr/>
        </p:nvSpPr>
        <p:spPr>
          <a:xfrm>
            <a:off x="134939" y="4722838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Actualmente </a:t>
            </a:r>
            <a:r>
              <a:rPr lang="es-ES" b="1" dirty="0"/>
              <a:t>usamos dos data-sets </a:t>
            </a:r>
            <a:r>
              <a:rPr lang="es-ES" dirty="0"/>
              <a:t>con 26 campos de información, entre ellos, el </a:t>
            </a:r>
            <a:r>
              <a:rPr lang="es-ES" b="1" dirty="0"/>
              <a:t>tweet, el continente, el estado, el país, el usuario</a:t>
            </a:r>
            <a:r>
              <a:rPr lang="es-ES" dirty="0"/>
              <a:t>, los </a:t>
            </a:r>
            <a:r>
              <a:rPr lang="es-E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rt</a:t>
            </a:r>
            <a:r>
              <a:rPr lang="es-ES" dirty="0"/>
              <a:t>, los 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</a:rPr>
              <a:t>favs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s-ES" dirty="0"/>
              <a:t> etc. Contamos con 2 millones de tweets en total.</a:t>
            </a:r>
          </a:p>
        </p:txBody>
      </p:sp>
    </p:spTree>
    <p:extLst>
      <p:ext uri="{BB962C8B-B14F-4D97-AF65-F5344CB8AC3E}">
        <p14:creationId xmlns:p14="http://schemas.microsoft.com/office/powerpoint/2010/main" val="187041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Primeros pasos con Pandas - Adictos al trabajo Tutoriales">
            <a:extLst>
              <a:ext uri="{FF2B5EF4-FFF2-40B4-BE49-F238E27FC236}">
                <a16:creationId xmlns:a16="http://schemas.microsoft.com/office/drawing/2014/main" id="{DB00467D-0133-44D4-9375-D3DAE99FC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"/>
          <a:stretch/>
        </p:blipFill>
        <p:spPr bwMode="auto">
          <a:xfrm>
            <a:off x="20" y="1"/>
            <a:ext cx="1219198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 6">
            <a:extLst>
              <a:ext uri="{FF2B5EF4-FFF2-40B4-BE49-F238E27FC236}">
                <a16:creationId xmlns:a16="http://schemas.microsoft.com/office/drawing/2014/main" id="{2AD59235-734D-4D3C-BD3C-A9D43CF21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88952" cy="52281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dpi="0" rotWithShape="1">
            <a:blip r:embed="rId3">
              <a:alphaModFix amt="70000"/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9" name="Isosceles Triangle 15">
            <a:extLst>
              <a:ext uri="{FF2B5EF4-FFF2-40B4-BE49-F238E27FC236}">
                <a16:creationId xmlns:a16="http://schemas.microsoft.com/office/drawing/2014/main" id="{D7E9995C-EBF3-4863-8946-A572AE28F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20" y="4536245"/>
            <a:ext cx="5660999" cy="2332906"/>
          </a:xfrm>
          <a:custGeom>
            <a:avLst/>
            <a:gdLst>
              <a:gd name="connsiteX0" fmla="*/ 0 w 5660999"/>
              <a:gd name="connsiteY0" fmla="*/ 2332906 h 2332906"/>
              <a:gd name="connsiteX1" fmla="*/ 5660999 w 5660999"/>
              <a:gd name="connsiteY1" fmla="*/ 0 h 2332906"/>
              <a:gd name="connsiteX2" fmla="*/ 5660999 w 5660999"/>
              <a:gd name="connsiteY2" fmla="*/ 2332906 h 2332906"/>
              <a:gd name="connsiteX3" fmla="*/ 0 w 5660999"/>
              <a:gd name="connsiteY3" fmla="*/ 2332906 h 2332906"/>
              <a:gd name="connsiteX0" fmla="*/ 0 w 5660999"/>
              <a:gd name="connsiteY0" fmla="*/ 2332906 h 2390166"/>
              <a:gd name="connsiteX1" fmla="*/ 5597912 w 5660999"/>
              <a:gd name="connsiteY1" fmla="*/ 2265999 h 2390166"/>
              <a:gd name="connsiteX2" fmla="*/ 5660999 w 5660999"/>
              <a:gd name="connsiteY2" fmla="*/ 0 h 2390166"/>
              <a:gd name="connsiteX3" fmla="*/ 5660999 w 5660999"/>
              <a:gd name="connsiteY3" fmla="*/ 2332906 h 2390166"/>
              <a:gd name="connsiteX4" fmla="*/ 0 w 5660999"/>
              <a:gd name="connsiteY4" fmla="*/ 2332906 h 239016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597912 w 5660999"/>
              <a:gd name="connsiteY1" fmla="*/ 2265999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  <a:gd name="connsiteX0" fmla="*/ 0 w 5660999"/>
              <a:gd name="connsiteY0" fmla="*/ 2332906 h 2332906"/>
              <a:gd name="connsiteX1" fmla="*/ 5642517 w 5660999"/>
              <a:gd name="connsiteY1" fmla="*/ 2299453 h 2332906"/>
              <a:gd name="connsiteX2" fmla="*/ 5660999 w 5660999"/>
              <a:gd name="connsiteY2" fmla="*/ 0 h 2332906"/>
              <a:gd name="connsiteX3" fmla="*/ 5660999 w 5660999"/>
              <a:gd name="connsiteY3" fmla="*/ 2332906 h 2332906"/>
              <a:gd name="connsiteX4" fmla="*/ 0 w 5660999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0999" h="2332906">
                <a:moveTo>
                  <a:pt x="0" y="2332906"/>
                </a:moveTo>
                <a:lnTo>
                  <a:pt x="5642517" y="2299453"/>
                </a:lnTo>
                <a:lnTo>
                  <a:pt x="5660999" y="0"/>
                </a:lnTo>
                <a:lnTo>
                  <a:pt x="5660999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6">
            <a:extLst>
              <a:ext uri="{FF2B5EF4-FFF2-40B4-BE49-F238E27FC236}">
                <a16:creationId xmlns:a16="http://schemas.microsoft.com/office/drawing/2014/main" id="{C321309B-381F-408F-9BE2-E5FB0EF68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714" y="4536245"/>
            <a:ext cx="7389437" cy="2332906"/>
          </a:xfrm>
          <a:custGeom>
            <a:avLst/>
            <a:gdLst>
              <a:gd name="connsiteX0" fmla="*/ 0 w 7389437"/>
              <a:gd name="connsiteY0" fmla="*/ 2332906 h 2332906"/>
              <a:gd name="connsiteX1" fmla="*/ 7389437 w 7389437"/>
              <a:gd name="connsiteY1" fmla="*/ 0 h 2332906"/>
              <a:gd name="connsiteX2" fmla="*/ 7389437 w 7389437"/>
              <a:gd name="connsiteY2" fmla="*/ 2332906 h 2332906"/>
              <a:gd name="connsiteX3" fmla="*/ 0 w 7389437"/>
              <a:gd name="connsiteY3" fmla="*/ 2332906 h 2332906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401453"/>
              <a:gd name="connsiteX1" fmla="*/ 7318813 w 7389437"/>
              <a:gd name="connsiteY1" fmla="*/ 2187940 h 2401453"/>
              <a:gd name="connsiteX2" fmla="*/ 7389437 w 7389437"/>
              <a:gd name="connsiteY2" fmla="*/ 0 h 2401453"/>
              <a:gd name="connsiteX3" fmla="*/ 7389437 w 7389437"/>
              <a:gd name="connsiteY3" fmla="*/ 2332906 h 2401453"/>
              <a:gd name="connsiteX4" fmla="*/ 0 w 7389437"/>
              <a:gd name="connsiteY4" fmla="*/ 2332906 h 2401453"/>
              <a:gd name="connsiteX0" fmla="*/ 0 w 7389437"/>
              <a:gd name="connsiteY0" fmla="*/ 2332906 h 2332906"/>
              <a:gd name="connsiteX1" fmla="*/ 7318813 w 7389437"/>
              <a:gd name="connsiteY1" fmla="*/ 2187940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52266 w 7389437"/>
              <a:gd name="connsiteY1" fmla="*/ 2288301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  <a:gd name="connsiteX0" fmla="*/ 0 w 7389437"/>
              <a:gd name="connsiteY0" fmla="*/ 2332906 h 2332906"/>
              <a:gd name="connsiteX1" fmla="*/ 7374568 w 7389437"/>
              <a:gd name="connsiteY1" fmla="*/ 2299452 h 2332906"/>
              <a:gd name="connsiteX2" fmla="*/ 7389437 w 7389437"/>
              <a:gd name="connsiteY2" fmla="*/ 0 h 2332906"/>
              <a:gd name="connsiteX3" fmla="*/ 7389437 w 7389437"/>
              <a:gd name="connsiteY3" fmla="*/ 2332906 h 2332906"/>
              <a:gd name="connsiteX4" fmla="*/ 0 w 7389437"/>
              <a:gd name="connsiteY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89437" h="2332906">
                <a:moveTo>
                  <a:pt x="0" y="2332906"/>
                </a:moveTo>
                <a:lnTo>
                  <a:pt x="7374568" y="2299452"/>
                </a:lnTo>
                <a:cubicBezTo>
                  <a:pt x="7379524" y="1532968"/>
                  <a:pt x="7384481" y="766484"/>
                  <a:pt x="7389437" y="0"/>
                </a:cubicBezTo>
                <a:lnTo>
                  <a:pt x="7389437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7">
            <a:extLst>
              <a:ext uri="{FF2B5EF4-FFF2-40B4-BE49-F238E27FC236}">
                <a16:creationId xmlns:a16="http://schemas.microsoft.com/office/drawing/2014/main" id="{D4D5C035-20E5-4968-A9B3-0C98E94D3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0997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D2697B-242F-4832-8EFF-6AA9A023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902200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Acercamiento a la solución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1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131" name="Rectangle 78">
            <a:extLst>
              <a:ext uri="{FF2B5EF4-FFF2-40B4-BE49-F238E27FC236}">
                <a16:creationId xmlns:a16="http://schemas.microsoft.com/office/drawing/2014/main" id="{3BC50DD1-DD7D-4E46-87FA-488D20EF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Freeform: Shape 80">
            <a:extLst>
              <a:ext uri="{FF2B5EF4-FFF2-40B4-BE49-F238E27FC236}">
                <a16:creationId xmlns:a16="http://schemas.microsoft.com/office/drawing/2014/main" id="{5C2AC00E-795B-4042-8AE5-AB81D1038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2C5605-69ED-4BE4-8541-0DD06C4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050463"/>
            <a:ext cx="3505200" cy="3217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Origen y descripción del modelo</a:t>
            </a:r>
          </a:p>
        </p:txBody>
      </p:sp>
      <p:pic>
        <p:nvPicPr>
          <p:cNvPr id="5126" name="Picture 6" descr="Todo lo que necesitas para aprender PYTHON ya 🔥">
            <a:extLst>
              <a:ext uri="{FF2B5EF4-FFF2-40B4-BE49-F238E27FC236}">
                <a16:creationId xmlns:a16="http://schemas.microsoft.com/office/drawing/2014/main" id="{86BF324C-5FD5-45BB-B37E-3B9BA24D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0476" y="1252082"/>
            <a:ext cx="2982897" cy="18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Todo lo que necesitas para aprender PYTHON ya 🔥">
            <a:extLst>
              <a:ext uri="{FF2B5EF4-FFF2-40B4-BE49-F238E27FC236}">
                <a16:creationId xmlns:a16="http://schemas.microsoft.com/office/drawing/2014/main" id="{888C63E2-07FB-44BE-B153-5785D66A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5972" y="1252080"/>
            <a:ext cx="2982897" cy="18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odo lo que necesitas para aprender PYTHON ya 🔥">
            <a:extLst>
              <a:ext uri="{FF2B5EF4-FFF2-40B4-BE49-F238E27FC236}">
                <a16:creationId xmlns:a16="http://schemas.microsoft.com/office/drawing/2014/main" id="{A9000CD9-7B34-4080-839E-AEA8E8B44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4937" y="3855723"/>
            <a:ext cx="2957572" cy="18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odo lo que necesitas para aprender PYTHON ya 🔥">
            <a:extLst>
              <a:ext uri="{FF2B5EF4-FFF2-40B4-BE49-F238E27FC236}">
                <a16:creationId xmlns:a16="http://schemas.microsoft.com/office/drawing/2014/main" id="{8881B8D7-A580-43B0-8B55-C9E9AB2D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4322" y="3847808"/>
            <a:ext cx="2982897" cy="186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8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618B6-9C20-4B63-85F4-860FBAFF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Ejecución paralela e infraestructura</a:t>
            </a:r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E54E11-BAC8-4392-835C-C6467B2E8AC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87" y="2673403"/>
            <a:ext cx="4907057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5E8EF9D-70F0-413D-90F9-94AD108FCCB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0" y="3337970"/>
            <a:ext cx="5829699" cy="13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77DD12-4CA8-4DE4-BC30-87EC4790E07D}"/>
              </a:ext>
            </a:extLst>
          </p:cNvPr>
          <p:cNvSpPr txBox="1"/>
          <p:nvPr/>
        </p:nvSpPr>
        <p:spPr>
          <a:xfrm>
            <a:off x="1405467" y="5281737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Sin procesamiento paralelo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FBEDA8-A018-4276-90F8-1627AFEFF676}"/>
              </a:ext>
            </a:extLst>
          </p:cNvPr>
          <p:cNvSpPr txBox="1"/>
          <p:nvPr/>
        </p:nvSpPr>
        <p:spPr>
          <a:xfrm>
            <a:off x="7407996" y="5318498"/>
            <a:ext cx="34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procesamiento paralelo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18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1FFBB-9E2F-41EC-8D3B-A0E49CC1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software</a:t>
            </a:r>
          </a:p>
        </p:txBody>
      </p:sp>
      <p:pic>
        <p:nvPicPr>
          <p:cNvPr id="3074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B3B6EF70-1239-4E74-8942-5AC3AFD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86" y="2971912"/>
            <a:ext cx="2507027" cy="27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anda head Vector Image - 1821304 | StockUnlimited">
            <a:extLst>
              <a:ext uri="{FF2B5EF4-FFF2-40B4-BE49-F238E27FC236}">
                <a16:creationId xmlns:a16="http://schemas.microsoft.com/office/drawing/2014/main" id="{DC99E3FA-6FA3-4F58-BDCE-70DDC4CC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5692" y1="34308" x2="55692" y2="34308"/>
                        <a14:foregroundMark x1="38385" y1="46385" x2="38385" y2="46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586" y="2558173"/>
            <a:ext cx="3891867" cy="38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oogle Translate API in Vadodara, Manjalpur by Desai Tech Solutions | ID:  9291416991">
            <a:extLst>
              <a:ext uri="{FF2B5EF4-FFF2-40B4-BE49-F238E27FC236}">
                <a16:creationId xmlns:a16="http://schemas.microsoft.com/office/drawing/2014/main" id="{98AEFB5B-7135-4BA8-BC8A-F746D788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00" b="90400" l="1200" r="97200">
                        <a14:foregroundMark x1="45200" y1="36800" x2="45200" y2="36800"/>
                        <a14:foregroundMark x1="47200" y1="23600" x2="47200" y2="23600"/>
                        <a14:foregroundMark x1="47200" y1="23600" x2="47200" y2="23600"/>
                        <a14:foregroundMark x1="47200" y1="23600" x2="47200" y2="23600"/>
                        <a14:foregroundMark x1="27200" y1="54000" x2="51200" y2="61200"/>
                        <a14:foregroundMark x1="51200" y1="61200" x2="52400" y2="64800"/>
                        <a14:foregroundMark x1="26800" y1="44800" x2="28800" y2="45600"/>
                        <a14:foregroundMark x1="30000" y1="39200" x2="22000" y2="62000"/>
                        <a14:foregroundMark x1="22000" y1="62000" x2="47600" y2="70000"/>
                        <a14:foregroundMark x1="47600" y1="70000" x2="65200" y2="58800"/>
                        <a14:foregroundMark x1="65200" y1="58800" x2="63600" y2="55600"/>
                        <a14:foregroundMark x1="45200" y1="31200" x2="24800" y2="42800"/>
                        <a14:foregroundMark x1="24800" y1="42800" x2="30000" y2="66800"/>
                        <a14:foregroundMark x1="30000" y1="66800" x2="54400" y2="64000"/>
                        <a14:foregroundMark x1="54400" y1="64000" x2="68000" y2="46000"/>
                        <a14:foregroundMark x1="68000" y1="46000" x2="60800" y2="35600"/>
                        <a14:foregroundMark x1="73600" y1="42000" x2="53200" y2="41600"/>
                        <a14:foregroundMark x1="53200" y1="41600" x2="42000" y2="63600"/>
                        <a14:foregroundMark x1="42000" y1="63600" x2="62000" y2="75200"/>
                        <a14:foregroundMark x1="62000" y1="75200" x2="70000" y2="54800"/>
                        <a14:foregroundMark x1="70000" y1="54800" x2="65600" y2="47600"/>
                        <a14:foregroundMark x1="75600" y1="42000" x2="64400" y2="59600"/>
                        <a14:foregroundMark x1="64400" y1="59600" x2="72000" y2="46000"/>
                        <a14:foregroundMark x1="76400" y1="54800" x2="75600" y2="51200"/>
                        <a14:foregroundMark x1="76400" y1="54000" x2="66000" y2="72400"/>
                        <a14:foregroundMark x1="66000" y1="72400" x2="61600" y2="68400"/>
                        <a14:foregroundMark x1="40800" y1="48400" x2="35200" y2="48400"/>
                        <a14:foregroundMark x1="38800" y1="47600" x2="62000" y2="52400"/>
                        <a14:foregroundMark x1="62000" y1="52400" x2="62800" y2="55600"/>
                        <a14:foregroundMark x1="61600" y1="54800" x2="44400" y2="41600"/>
                        <a14:foregroundMark x1="44400" y1="41600" x2="43600" y2="36800"/>
                        <a14:foregroundMark x1="38000" y1="44800" x2="41600" y2="24800"/>
                        <a14:foregroundMark x1="41600" y1="24800" x2="41600" y2="25600"/>
                        <a14:foregroundMark x1="42400" y1="54000" x2="46000" y2="39200"/>
                        <a14:foregroundMark x1="5200" y1="53200" x2="7600" y2="52400"/>
                        <a14:foregroundMark x1="8800" y1="51200" x2="10400" y2="41200"/>
                        <a14:foregroundMark x1="43600" y1="10000" x2="46400" y2="8400"/>
                        <a14:foregroundMark x1="92000" y1="49600" x2="92000" y2="49600"/>
                        <a14:foregroundMark x1="52800" y1="90400" x2="52800" y2="90400"/>
                        <a14:foregroundMark x1="97200" y1="49200" x2="97200" y2="49200"/>
                        <a14:foregroundMark x1="1200" y1="49200" x2="1200" y2="49200"/>
                        <a14:backgroundMark x1="9600" y1="12800" x2="9600" y2="12800"/>
                        <a14:backgroundMark x1="12400" y1="14800" x2="12400" y2="14800"/>
                        <a14:backgroundMark x1="12400" y1="14800" x2="10800" y2="14800"/>
                        <a14:backgroundMark x1="13200" y1="14000" x2="8800" y2="1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79" y="311189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156B778B-5DFC-4935-ADDE-700F43E32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187046"/>
              </p:ext>
            </p:extLst>
          </p:nvPr>
        </p:nvGraphicFramePr>
        <p:xfrm>
          <a:off x="8487356" y="2971912"/>
          <a:ext cx="4428446" cy="295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452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2ECC-3BC8-43B5-8991-D56D190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Rendimiento con y sin ejecución paralela, overheads y escalabilidad.</a:t>
            </a:r>
          </a:p>
        </p:txBody>
      </p:sp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EB035D9C-8A31-47EA-A25B-73F22ED35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128073"/>
              </p:ext>
            </p:extLst>
          </p:nvPr>
        </p:nvGraphicFramePr>
        <p:xfrm>
          <a:off x="409576" y="2271713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0303A40E-434C-4BEF-95BA-7A484410F478}"/>
              </a:ext>
            </a:extLst>
          </p:cNvPr>
          <p:cNvSpPr txBox="1"/>
          <p:nvPr/>
        </p:nvSpPr>
        <p:spPr>
          <a:xfrm>
            <a:off x="9334499" y="5734050"/>
            <a:ext cx="244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worker = 1hilo</a:t>
            </a:r>
          </a:p>
          <a:p>
            <a:r>
              <a:rPr lang="es-ES" dirty="0"/>
              <a:t>Menos es mejor</a:t>
            </a:r>
          </a:p>
          <a:p>
            <a:endParaRPr lang="es-ES" dirty="0"/>
          </a:p>
          <a:p>
            <a:endParaRPr lang="es-ES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DC79051-55EB-49DB-9E08-17252B145029}"/>
              </a:ext>
            </a:extLst>
          </p:cNvPr>
          <p:cNvCxnSpPr>
            <a:cxnSpLocks/>
          </p:cNvCxnSpPr>
          <p:nvPr/>
        </p:nvCxnSpPr>
        <p:spPr>
          <a:xfrm flipH="1">
            <a:off x="10706102" y="3093433"/>
            <a:ext cx="257174" cy="14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DE21BC-83FB-4EB2-8847-59ADDEDA1AB9}"/>
              </a:ext>
            </a:extLst>
          </p:cNvPr>
          <p:cNvSpPr txBox="1"/>
          <p:nvPr/>
        </p:nvSpPr>
        <p:spPr>
          <a:xfrm>
            <a:off x="9858376" y="2271711"/>
            <a:ext cx="178117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Overhead al usar 12 cores (2%)</a:t>
            </a:r>
          </a:p>
          <a:p>
            <a:r>
              <a:rPr lang="es-ES" sz="1400" dirty="0"/>
              <a:t>46,874s vs 47,221s</a:t>
            </a:r>
          </a:p>
          <a:p>
            <a:endParaRPr lang="es-ES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BE2DCD9-E0EB-4677-8FC2-2E89BE4014C7}"/>
              </a:ext>
            </a:extLst>
          </p:cNvPr>
          <p:cNvSpPr txBox="1"/>
          <p:nvPr/>
        </p:nvSpPr>
        <p:spPr>
          <a:xfrm>
            <a:off x="571500" y="62484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time code.py </a:t>
            </a:r>
            <a:r>
              <a:rPr lang="es-ES" dirty="0" err="1"/>
              <a:t>both</a:t>
            </a:r>
            <a:r>
              <a:rPr lang="es-ES" dirty="0"/>
              <a:t> n_cores false</a:t>
            </a:r>
          </a:p>
        </p:txBody>
      </p:sp>
    </p:spTree>
    <p:extLst>
      <p:ext uri="{BB962C8B-B14F-4D97-AF65-F5344CB8AC3E}">
        <p14:creationId xmlns:p14="http://schemas.microsoft.com/office/powerpoint/2010/main" val="255982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544E-217A-4BCD-8BCE-B158F11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70101-918D-40E3-A52D-FD364C76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Invertir en los costes de la API de traducción y evitar tratar como neutros los tweets en otro idioma ( </a:t>
            </a:r>
            <a:r>
              <a:rPr lang="es-ES" dirty="0" err="1"/>
              <a:t>aprox</a:t>
            </a:r>
            <a:r>
              <a:rPr lang="es-ES" dirty="0"/>
              <a:t> el 10% del </a:t>
            </a:r>
            <a:r>
              <a:rPr lang="es-ES" dirty="0" err="1"/>
              <a:t>dataset</a:t>
            </a:r>
            <a:r>
              <a:rPr lang="es-ES" dirty="0"/>
              <a:t> está en otro idioma)</a:t>
            </a:r>
          </a:p>
          <a:p>
            <a:r>
              <a:rPr lang="es-ES" dirty="0"/>
              <a:t>Agrandar el </a:t>
            </a:r>
            <a:r>
              <a:rPr lang="es-ES" dirty="0" err="1"/>
              <a:t>dataset</a:t>
            </a:r>
            <a:r>
              <a:rPr lang="es-ES" dirty="0"/>
              <a:t>, actualmente usamos la </a:t>
            </a:r>
            <a:r>
              <a:rPr lang="es-ES" dirty="0" err="1"/>
              <a:t>dataset</a:t>
            </a:r>
            <a:r>
              <a:rPr lang="es-ES" dirty="0"/>
              <a:t> de 1 semana.</a:t>
            </a:r>
          </a:p>
          <a:p>
            <a:r>
              <a:rPr lang="es-ES" dirty="0"/>
              <a:t> Preparar un </a:t>
            </a:r>
            <a:r>
              <a:rPr lang="es-ES" dirty="0" err="1"/>
              <a:t>entranamiento</a:t>
            </a:r>
            <a:r>
              <a:rPr lang="es-ES" dirty="0"/>
              <a:t> personalizado para </a:t>
            </a:r>
            <a:r>
              <a:rPr lang="es-ES" dirty="0" err="1"/>
              <a:t>Textblob</a:t>
            </a:r>
            <a:endParaRPr lang="es-ES" dirty="0"/>
          </a:p>
          <a:p>
            <a:r>
              <a:rPr lang="es-ES" dirty="0"/>
              <a:t>Mejorar el modelo de programación.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6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 descr="Estados Unidos. Primarias Demócratas, entre la polarización política y el  repunte de Trump – Radio Gráfica">
            <a:extLst>
              <a:ext uri="{FF2B5EF4-FFF2-40B4-BE49-F238E27FC236}">
                <a16:creationId xmlns:a16="http://schemas.microsoft.com/office/drawing/2014/main" id="{46BD9F7F-10D1-40C5-AB55-E2569956C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6">
            <a:extLst>
              <a:ext uri="{FF2B5EF4-FFF2-40B4-BE49-F238E27FC236}">
                <a16:creationId xmlns:a16="http://schemas.microsoft.com/office/drawing/2014/main" id="{9D1A3D83-39F0-4366-BB12-3C5732003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06897" y="29356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9C5320-E351-48C7-B9D8-A9B8C35F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467" y="3251199"/>
            <a:ext cx="5706533" cy="19479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266876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215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Citable</vt:lpstr>
      <vt:lpstr>Intro</vt:lpstr>
      <vt:lpstr>Necesidad de Big Data</vt:lpstr>
      <vt:lpstr>Acercamiento a la solución</vt:lpstr>
      <vt:lpstr>Origen y descripción del modelo</vt:lpstr>
      <vt:lpstr>Ejecución paralela e infraestructura</vt:lpstr>
      <vt:lpstr>Descripción del software</vt:lpstr>
      <vt:lpstr>Rendimiento con y sin ejecución paralela, overheads y escalabilidad.</vt:lpstr>
      <vt:lpstr>A futuro</vt:lpstr>
      <vt:lpstr>Conclusiones</vt:lpstr>
      <vt:lpstr>Citas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Fernando</dc:creator>
  <cp:lastModifiedBy>Fernando</cp:lastModifiedBy>
  <cp:revision>9</cp:revision>
  <dcterms:created xsi:type="dcterms:W3CDTF">2021-01-17T17:44:50Z</dcterms:created>
  <dcterms:modified xsi:type="dcterms:W3CDTF">2021-01-17T19:11:06Z</dcterms:modified>
</cp:coreProperties>
</file>