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aser Arabic Bold" charset="1" panose="00000800000000000000"/>
      <p:regular r:id="rId20"/>
    </p:embeddedFont>
    <p:embeddedFont>
      <p:font typeface="Montaser Arabic" charset="1" panose="00000500000000000000"/>
      <p:regular r:id="rId21"/>
    </p:embeddedFont>
    <p:embeddedFont>
      <p:font typeface="Glacial Indifference" charset="1" panose="00000000000000000000"/>
      <p:regular r:id="rId22"/>
    </p:embeddedFont>
    <p:embeddedFont>
      <p:font typeface="Glacial Indifference Bold" charset="1" panose="00000800000000000000"/>
      <p:regular r:id="rId23"/>
    </p:embeddedFont>
    <p:embeddedFont>
      <p:font typeface="Glacial Indifference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776" y="-3599724"/>
            <a:ext cx="17486449" cy="174864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E8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7842" y="-1892658"/>
            <a:ext cx="14072316" cy="1407231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EEF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573938" y="-426562"/>
            <a:ext cx="11140124" cy="111401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202943" y="1202443"/>
            <a:ext cx="7882115" cy="788211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546864" y="4072166"/>
            <a:ext cx="2106945" cy="2142668"/>
          </a:xfrm>
          <a:custGeom>
            <a:avLst/>
            <a:gdLst/>
            <a:ahLst/>
            <a:cxnLst/>
            <a:rect r="r" b="b" t="t" l="l"/>
            <a:pathLst>
              <a:path h="2142668" w="2106945">
                <a:moveTo>
                  <a:pt x="0" y="0"/>
                </a:moveTo>
                <a:lnTo>
                  <a:pt x="2106945" y="0"/>
                </a:lnTo>
                <a:lnTo>
                  <a:pt x="2106945" y="2142668"/>
                </a:lnTo>
                <a:lnTo>
                  <a:pt x="0" y="2142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2" r="-436381" b="-3709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653809" y="4228276"/>
            <a:ext cx="9087327" cy="1830447"/>
          </a:xfrm>
          <a:custGeom>
            <a:avLst/>
            <a:gdLst/>
            <a:ahLst/>
            <a:cxnLst/>
            <a:rect r="r" b="b" t="t" l="l"/>
            <a:pathLst>
              <a:path h="1830447" w="9087327">
                <a:moveTo>
                  <a:pt x="0" y="0"/>
                </a:moveTo>
                <a:lnTo>
                  <a:pt x="9087327" y="0"/>
                </a:lnTo>
                <a:lnTo>
                  <a:pt x="9087327" y="1830448"/>
                </a:lnTo>
                <a:lnTo>
                  <a:pt x="0" y="1830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62" t="-71329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2602" y="0"/>
            <a:ext cx="12462797" cy="10287000"/>
          </a:xfrm>
          <a:custGeom>
            <a:avLst/>
            <a:gdLst/>
            <a:ahLst/>
            <a:cxnLst/>
            <a:rect r="r" b="b" t="t" l="l"/>
            <a:pathLst>
              <a:path h="10287000" w="12462797">
                <a:moveTo>
                  <a:pt x="0" y="0"/>
                </a:moveTo>
                <a:lnTo>
                  <a:pt x="12462796" y="0"/>
                </a:lnTo>
                <a:lnTo>
                  <a:pt x="124627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u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100" y="0"/>
            <a:ext cx="16459200" cy="10287000"/>
          </a:xfrm>
          <a:custGeom>
            <a:avLst/>
            <a:gdLst/>
            <a:ahLst/>
            <a:cxnLst/>
            <a:rect r="r" b="b" t="t" l="l"/>
            <a:pathLst>
              <a:path h="10287000" w="16459200">
                <a:moveTo>
                  <a:pt x="0" y="0"/>
                </a:moveTo>
                <a:lnTo>
                  <a:pt x="16459200" y="0"/>
                </a:lnTo>
                <a:lnTo>
                  <a:pt x="16459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u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060836" y="-1624317"/>
            <a:ext cx="7643712" cy="7143396"/>
          </a:xfrm>
          <a:custGeom>
            <a:avLst/>
            <a:gdLst/>
            <a:ahLst/>
            <a:cxnLst/>
            <a:rect r="r" b="b" t="t" l="l"/>
            <a:pathLst>
              <a:path h="7143396" w="7643712">
                <a:moveTo>
                  <a:pt x="0" y="0"/>
                </a:moveTo>
                <a:lnTo>
                  <a:pt x="7643711" y="0"/>
                </a:lnTo>
                <a:lnTo>
                  <a:pt x="7643711" y="7143396"/>
                </a:lnTo>
                <a:lnTo>
                  <a:pt x="0" y="7143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577409">
            <a:off x="9296890" y="1563906"/>
            <a:ext cx="13879540" cy="12971061"/>
          </a:xfrm>
          <a:custGeom>
            <a:avLst/>
            <a:gdLst/>
            <a:ahLst/>
            <a:cxnLst/>
            <a:rect r="r" b="b" t="t" l="l"/>
            <a:pathLst>
              <a:path h="12971061" w="13879540">
                <a:moveTo>
                  <a:pt x="0" y="0"/>
                </a:moveTo>
                <a:lnTo>
                  <a:pt x="13879541" y="0"/>
                </a:lnTo>
                <a:lnTo>
                  <a:pt x="13879541" y="12971061"/>
                </a:lnTo>
                <a:lnTo>
                  <a:pt x="0" y="12971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84474">
            <a:off x="-3647968" y="-2099647"/>
            <a:ext cx="11717314" cy="10950363"/>
          </a:xfrm>
          <a:custGeom>
            <a:avLst/>
            <a:gdLst/>
            <a:ahLst/>
            <a:cxnLst/>
            <a:rect r="r" b="b" t="t" l="l"/>
            <a:pathLst>
              <a:path h="10950363" w="11717314">
                <a:moveTo>
                  <a:pt x="0" y="0"/>
                </a:moveTo>
                <a:lnTo>
                  <a:pt x="11717314" y="0"/>
                </a:lnTo>
                <a:lnTo>
                  <a:pt x="11717314" y="10950363"/>
                </a:lnTo>
                <a:lnTo>
                  <a:pt x="0" y="109503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502399"/>
            <a:ext cx="9113580" cy="141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72"/>
              </a:lnSpc>
              <a:spcBef>
                <a:spcPct val="0"/>
              </a:spcBef>
            </a:pPr>
            <a:r>
              <a:rPr lang="en-US" b="true" sz="8266" spc="77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CORRECCIONES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-1974408" y="5391557"/>
            <a:ext cx="7579516" cy="7083402"/>
          </a:xfrm>
          <a:custGeom>
            <a:avLst/>
            <a:gdLst/>
            <a:ahLst/>
            <a:cxnLst/>
            <a:rect r="r" b="b" t="t" l="l"/>
            <a:pathLst>
              <a:path h="7083402" w="7579516">
                <a:moveTo>
                  <a:pt x="0" y="0"/>
                </a:moveTo>
                <a:lnTo>
                  <a:pt x="7579516" y="0"/>
                </a:lnTo>
                <a:lnTo>
                  <a:pt x="7579516" y="7083402"/>
                </a:lnTo>
                <a:lnTo>
                  <a:pt x="0" y="7083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3675461"/>
            <a:ext cx="6092120" cy="4373976"/>
            <a:chOff x="0" y="0"/>
            <a:chExt cx="8122826" cy="5831968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8122826" cy="5831968"/>
              <a:chOff x="0" y="0"/>
              <a:chExt cx="1604509" cy="115199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604509" cy="1151994"/>
              </a:xfrm>
              <a:custGeom>
                <a:avLst/>
                <a:gdLst/>
                <a:ahLst/>
                <a:cxnLst/>
                <a:rect r="r" b="b" t="t" l="l"/>
                <a:pathLst>
                  <a:path h="1151994" w="1604509">
                    <a:moveTo>
                      <a:pt x="64811" y="0"/>
                    </a:moveTo>
                    <a:lnTo>
                      <a:pt x="1539698" y="0"/>
                    </a:lnTo>
                    <a:cubicBezTo>
                      <a:pt x="1575492" y="0"/>
                      <a:pt x="1604509" y="29017"/>
                      <a:pt x="1604509" y="64811"/>
                    </a:cubicBezTo>
                    <a:lnTo>
                      <a:pt x="1604509" y="1087182"/>
                    </a:lnTo>
                    <a:cubicBezTo>
                      <a:pt x="1604509" y="1104371"/>
                      <a:pt x="1597681" y="1120856"/>
                      <a:pt x="1585526" y="1133011"/>
                    </a:cubicBezTo>
                    <a:cubicBezTo>
                      <a:pt x="1573372" y="1145165"/>
                      <a:pt x="1556887" y="1151994"/>
                      <a:pt x="1539698" y="1151994"/>
                    </a:cubicBezTo>
                    <a:lnTo>
                      <a:pt x="64811" y="1151994"/>
                    </a:lnTo>
                    <a:cubicBezTo>
                      <a:pt x="47622" y="1151994"/>
                      <a:pt x="31137" y="1145165"/>
                      <a:pt x="18983" y="1133011"/>
                    </a:cubicBezTo>
                    <a:cubicBezTo>
                      <a:pt x="6828" y="1120856"/>
                      <a:pt x="0" y="1104371"/>
                      <a:pt x="0" y="1087182"/>
                    </a:cubicBezTo>
                    <a:lnTo>
                      <a:pt x="0" y="64811"/>
                    </a:lnTo>
                    <a:cubicBezTo>
                      <a:pt x="0" y="47622"/>
                      <a:pt x="6828" y="31137"/>
                      <a:pt x="18983" y="18983"/>
                    </a:cubicBezTo>
                    <a:cubicBezTo>
                      <a:pt x="31137" y="6828"/>
                      <a:pt x="47622" y="0"/>
                      <a:pt x="64811" y="0"/>
                    </a:cubicBezTo>
                    <a:close/>
                  </a:path>
                </a:pathLst>
              </a:custGeom>
              <a:solidFill>
                <a:srgbClr val="FFFFFF">
                  <a:alpha val="49804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9525"/>
                <a:ext cx="1604509" cy="1142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818744" y="960688"/>
              <a:ext cx="6492864" cy="2769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AutoNum type="arabicPeriod" startAt="1"/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Historias de usuarios</a:t>
              </a:r>
            </a:p>
            <a:p>
              <a:pPr algn="l" marL="518160" indent="-259080" lvl="1">
                <a:lnSpc>
                  <a:spcPts val="3359"/>
                </a:lnSpc>
                <a:buAutoNum type="arabicPeriod" startAt="1"/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Roadmap</a:t>
              </a:r>
            </a:p>
            <a:p>
              <a:pPr algn="l" marL="518160" indent="-259080" lvl="1">
                <a:lnSpc>
                  <a:spcPts val="3359"/>
                </a:lnSpc>
                <a:buAutoNum type="arabicPeriod" startAt="1"/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Product Owner</a:t>
              </a:r>
            </a:p>
            <a:p>
              <a:pPr algn="l" marL="518160" indent="-259080" lvl="1">
                <a:lnSpc>
                  <a:spcPts val="3359"/>
                </a:lnSpc>
                <a:buAutoNum type="arabicPeriod" startAt="1"/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Alcance del proyecto</a:t>
              </a:r>
            </a:p>
            <a:p>
              <a:pPr algn="l" marL="518160" indent="-259080" lvl="1">
                <a:lnSpc>
                  <a:spcPts val="3359"/>
                </a:lnSpc>
                <a:buAutoNum type="arabicPeriod" startAt="1"/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Backlog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41037" y="3675461"/>
            <a:ext cx="7518263" cy="4373976"/>
            <a:chOff x="0" y="0"/>
            <a:chExt cx="10024350" cy="583196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024350" cy="5831968"/>
              <a:chOff x="0" y="0"/>
              <a:chExt cx="1980119" cy="115199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980118" cy="1151994"/>
              </a:xfrm>
              <a:custGeom>
                <a:avLst/>
                <a:gdLst/>
                <a:ahLst/>
                <a:cxnLst/>
                <a:rect r="r" b="b" t="t" l="l"/>
                <a:pathLst>
                  <a:path h="1151994" w="1980118">
                    <a:moveTo>
                      <a:pt x="52517" y="0"/>
                    </a:moveTo>
                    <a:lnTo>
                      <a:pt x="1927601" y="0"/>
                    </a:lnTo>
                    <a:cubicBezTo>
                      <a:pt x="1941530" y="0"/>
                      <a:pt x="1954888" y="5533"/>
                      <a:pt x="1964736" y="15382"/>
                    </a:cubicBezTo>
                    <a:cubicBezTo>
                      <a:pt x="1974585" y="25231"/>
                      <a:pt x="1980118" y="38589"/>
                      <a:pt x="1980118" y="52517"/>
                    </a:cubicBezTo>
                    <a:lnTo>
                      <a:pt x="1980118" y="1099476"/>
                    </a:lnTo>
                    <a:cubicBezTo>
                      <a:pt x="1980118" y="1113405"/>
                      <a:pt x="1974585" y="1126763"/>
                      <a:pt x="1964736" y="1136612"/>
                    </a:cubicBezTo>
                    <a:cubicBezTo>
                      <a:pt x="1954888" y="1146461"/>
                      <a:pt x="1941530" y="1151994"/>
                      <a:pt x="1927601" y="1151994"/>
                    </a:cubicBezTo>
                    <a:lnTo>
                      <a:pt x="52517" y="1151994"/>
                    </a:lnTo>
                    <a:cubicBezTo>
                      <a:pt x="38589" y="1151994"/>
                      <a:pt x="25231" y="1146461"/>
                      <a:pt x="15382" y="1136612"/>
                    </a:cubicBezTo>
                    <a:cubicBezTo>
                      <a:pt x="5533" y="1126763"/>
                      <a:pt x="0" y="1113405"/>
                      <a:pt x="0" y="1099476"/>
                    </a:cubicBezTo>
                    <a:lnTo>
                      <a:pt x="0" y="52517"/>
                    </a:lnTo>
                    <a:cubicBezTo>
                      <a:pt x="0" y="38589"/>
                      <a:pt x="5533" y="25231"/>
                      <a:pt x="15382" y="15382"/>
                    </a:cubicBezTo>
                    <a:cubicBezTo>
                      <a:pt x="25231" y="5533"/>
                      <a:pt x="38589" y="0"/>
                      <a:pt x="52517" y="0"/>
                    </a:cubicBezTo>
                    <a:close/>
                  </a:path>
                </a:pathLst>
              </a:custGeom>
              <a:solidFill>
                <a:srgbClr val="FFFFFF">
                  <a:alpha val="49804"/>
                </a:srgbClr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9525"/>
                <a:ext cx="1980119" cy="1142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008574" y="941632"/>
              <a:ext cx="8002762" cy="3328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Se realizó una corrección desde cero tanto a las historias de usuario como a el backlog, ya que se definieron mejor los procesos. Con esto buscamos adaptarnos de manera optima a los objetivos del proyecto.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7120820" y="5862449"/>
            <a:ext cx="2620218" cy="0"/>
          </a:xfrm>
          <a:prstGeom prst="line">
            <a:avLst/>
          </a:prstGeom>
          <a:ln cap="flat" w="85725">
            <a:solidFill>
              <a:srgbClr val="8B9ECF"/>
            </a:solidFill>
            <a:prstDash val="sysDash"/>
            <a:headEnd type="oval" len="lg" w="lg"/>
            <a:tailEnd type="arrow" len="sm" w="med"/>
          </a:ln>
        </p:spPr>
      </p:sp>
    </p:spTree>
  </p:cSld>
  <p:clrMapOvr>
    <a:masterClrMapping/>
  </p:clrMapOvr>
  <p:transition spd="fast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2130732" y="3952647"/>
            <a:ext cx="9579692" cy="438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5"/>
              </a:lnSpc>
            </a:pPr>
            <a:r>
              <a:rPr lang="en-US" sz="3561" spc="78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 tod</a:t>
            </a:r>
            <a:r>
              <a:rPr lang="en-US" sz="3561" spc="78" strike="noStrike" u="none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 lo mencionado anteriormente esperamos que haya podido quedar claro lo que buscamos crear como equipo, estamos seguros de que con esta solución podremos arreglar la problemática que actualmente tiene la compañía y poder mejorar su desempeño.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28022" y="2444870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CONCLUSIÓN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4114121">
            <a:off x="14231721" y="4747968"/>
            <a:ext cx="5168085" cy="4951965"/>
          </a:xfrm>
          <a:custGeom>
            <a:avLst/>
            <a:gdLst/>
            <a:ahLst/>
            <a:cxnLst/>
            <a:rect r="r" b="b" t="t" l="l"/>
            <a:pathLst>
              <a:path h="4951965" w="5168085">
                <a:moveTo>
                  <a:pt x="0" y="0"/>
                </a:moveTo>
                <a:lnTo>
                  <a:pt x="5168084" y="0"/>
                </a:lnTo>
                <a:lnTo>
                  <a:pt x="5168084" y="4951964"/>
                </a:lnTo>
                <a:lnTo>
                  <a:pt x="0" y="4951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6783424">
            <a:off x="13751059" y="7795098"/>
            <a:ext cx="3086494" cy="2957423"/>
          </a:xfrm>
          <a:custGeom>
            <a:avLst/>
            <a:gdLst/>
            <a:ahLst/>
            <a:cxnLst/>
            <a:rect r="r" b="b" t="t" l="l"/>
            <a:pathLst>
              <a:path h="2957423" w="3086494">
                <a:moveTo>
                  <a:pt x="0" y="0"/>
                </a:moveTo>
                <a:lnTo>
                  <a:pt x="3086494" y="0"/>
                </a:lnTo>
                <a:lnTo>
                  <a:pt x="3086494" y="2957423"/>
                </a:lnTo>
                <a:lnTo>
                  <a:pt x="0" y="29574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7" id="7"/>
          <p:cNvSpPr/>
          <p:nvPr/>
        </p:nvSpPr>
        <p:spPr>
          <a:xfrm flipV="true">
            <a:off x="1828022" y="4028847"/>
            <a:ext cx="0" cy="1470758"/>
          </a:xfrm>
          <a:prstGeom prst="line">
            <a:avLst/>
          </a:prstGeom>
          <a:ln cap="flat" w="76200">
            <a:solidFill>
              <a:srgbClr val="2945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659918">
            <a:off x="-165526" y="-2972297"/>
            <a:ext cx="7352818" cy="6871543"/>
          </a:xfrm>
          <a:custGeom>
            <a:avLst/>
            <a:gdLst/>
            <a:ahLst/>
            <a:cxnLst/>
            <a:rect r="r" b="b" t="t" l="l"/>
            <a:pathLst>
              <a:path h="6871543" w="7352818">
                <a:moveTo>
                  <a:pt x="0" y="0"/>
                </a:moveTo>
                <a:lnTo>
                  <a:pt x="7352819" y="0"/>
                </a:lnTo>
                <a:lnTo>
                  <a:pt x="7352819" y="6871543"/>
                </a:lnTo>
                <a:lnTo>
                  <a:pt x="0" y="6871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196418" y="2738811"/>
            <a:ext cx="0" cy="5799456"/>
          </a:xfrm>
          <a:prstGeom prst="line">
            <a:avLst/>
          </a:prstGeom>
          <a:ln cap="flat" w="114300">
            <a:solidFill>
              <a:srgbClr val="2945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8502801" y="331078"/>
            <a:ext cx="10116277" cy="9454121"/>
          </a:xfrm>
          <a:custGeom>
            <a:avLst/>
            <a:gdLst/>
            <a:ahLst/>
            <a:cxnLst/>
            <a:rect r="r" b="b" t="t" l="l"/>
            <a:pathLst>
              <a:path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96418" y="5978802"/>
            <a:ext cx="2724244" cy="2724244"/>
          </a:xfrm>
          <a:custGeom>
            <a:avLst/>
            <a:gdLst/>
            <a:ahLst/>
            <a:cxnLst/>
            <a:rect r="r" b="b" t="t" l="l"/>
            <a:pathLst>
              <a:path h="2724244" w="2724244">
                <a:moveTo>
                  <a:pt x="0" y="0"/>
                </a:moveTo>
                <a:lnTo>
                  <a:pt x="2724244" y="0"/>
                </a:lnTo>
                <a:lnTo>
                  <a:pt x="2724244" y="2724245"/>
                </a:lnTo>
                <a:lnTo>
                  <a:pt x="0" y="2724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9325" y="2586411"/>
            <a:ext cx="5127156" cy="262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8"/>
              </a:lnSpc>
            </a:pPr>
            <a:r>
              <a:rPr lang="en-US" b="true" sz="7527" spc="70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39687" y="6508199"/>
            <a:ext cx="5094192" cy="160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8"/>
              </a:lnSpc>
            </a:pPr>
            <a:r>
              <a:rPr lang="en-US" b="true" sz="3056" spc="6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r.montenegros@duocuc.cl</a:t>
            </a:r>
          </a:p>
          <a:p>
            <a:pPr algn="l">
              <a:lnSpc>
                <a:spcPts val="4278"/>
              </a:lnSpc>
            </a:pPr>
            <a:r>
              <a:rPr lang="en-US" b="true" sz="3056" spc="6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go.montoya@duocuc.cl</a:t>
            </a:r>
          </a:p>
          <a:p>
            <a:pPr algn="l" marL="0" indent="0" lvl="1">
              <a:lnSpc>
                <a:spcPts val="4278"/>
              </a:lnSpc>
              <a:spcBef>
                <a:spcPct val="0"/>
              </a:spcBef>
            </a:pPr>
            <a:r>
              <a:rPr lang="en-US" b="true" sz="3056" spc="6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toma.perez@duocuc.cl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3119" y="-122563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1" y="0"/>
                </a:lnTo>
                <a:lnTo>
                  <a:pt x="14493181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4704" y="1952708"/>
            <a:ext cx="7000387" cy="13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CONTENIDO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44704" y="1124785"/>
            <a:ext cx="5192897" cy="97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TABLA 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44704" y="3600391"/>
            <a:ext cx="7968415" cy="485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Introducción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Roadmap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Avance esperado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Avance logrado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Mockups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Correcciones 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Conclusiones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Contacto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54337" y="3600391"/>
            <a:ext cx="888705" cy="485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04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05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06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07</a:t>
            </a:r>
          </a:p>
          <a:p>
            <a:pPr algn="ctr">
              <a:lnSpc>
                <a:spcPts val="4808"/>
              </a:lnSpc>
            </a:pPr>
            <a:r>
              <a:rPr lang="en-US" sz="3434" spc="75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11</a:t>
            </a:r>
          </a:p>
          <a:p>
            <a:pPr algn="ctr">
              <a:lnSpc>
                <a:spcPts val="4808"/>
              </a:lnSpc>
            </a:pPr>
            <a:r>
              <a:rPr lang="en-US" sz="3434" spc="75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12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13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1008722" y="-1661064"/>
            <a:ext cx="10372201" cy="13913928"/>
          </a:xfrm>
          <a:custGeom>
            <a:avLst/>
            <a:gdLst/>
            <a:ahLst/>
            <a:cxnLst/>
            <a:rect r="r" b="b" t="t" l="l"/>
            <a:pathLst>
              <a:path h="13913928" w="10372201">
                <a:moveTo>
                  <a:pt x="0" y="0"/>
                </a:moveTo>
                <a:lnTo>
                  <a:pt x="10372201" y="0"/>
                </a:lnTo>
                <a:lnTo>
                  <a:pt x="10372201" y="13913928"/>
                </a:lnTo>
                <a:lnTo>
                  <a:pt x="0" y="13913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2425846"/>
            <a:ext cx="18288000" cy="15138691"/>
            <a:chOff x="0" y="0"/>
            <a:chExt cx="24384000" cy="201849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1616827" y="3234461"/>
              <a:ext cx="12767173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767173">
                  <a:moveTo>
                    <a:pt x="0" y="0"/>
                  </a:moveTo>
                  <a:lnTo>
                    <a:pt x="12767173" y="0"/>
                  </a:lnTo>
                  <a:lnTo>
                    <a:pt x="1276717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9527" t="-4580" r="-29107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445925">
              <a:off x="1141763" y="816509"/>
              <a:ext cx="13829602" cy="18551905"/>
            </a:xfrm>
            <a:custGeom>
              <a:avLst/>
              <a:gdLst/>
              <a:ahLst/>
              <a:cxnLst/>
              <a:rect r="r" b="b" t="t" l="l"/>
              <a:pathLst>
                <a:path h="18551905" w="13829602">
                  <a:moveTo>
                    <a:pt x="0" y="0"/>
                  </a:moveTo>
                  <a:lnTo>
                    <a:pt x="13829601" y="0"/>
                  </a:lnTo>
                  <a:lnTo>
                    <a:pt x="13829601" y="18551904"/>
                  </a:lnTo>
                  <a:lnTo>
                    <a:pt x="0" y="18551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5698862">
            <a:off x="-1993976" y="24269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1" y="0"/>
                </a:lnTo>
                <a:lnTo>
                  <a:pt x="14493181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7246" y="1365567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97246" y="1929489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 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7246" y="3686226"/>
            <a:ext cx="7510737" cy="461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2"/>
              </a:lnSpc>
            </a:pPr>
            <a:r>
              <a:rPr lang="en-US" sz="2894" spc="63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</a:t>
            </a:r>
            <a:r>
              <a:rPr lang="en-US" sz="2894" spc="63" strike="noStrike" u="none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 proyecto nace de la necesidad de mejorar el ingreso de vehículos a los talleres de PepsiCo Chile. Hoy en día el proceso se hace de forma manual, lo que provoca demoras y falta de control. La propuesta es desarrollar una plataforma simple y centralizada que facilite la organización, reduzca errores y permita acceder a la información de manera rápida y clara.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466" y="-122563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2" y="0"/>
                </a:lnTo>
                <a:lnTo>
                  <a:pt x="14493182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639771">
            <a:off x="17005014" y="321991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3553610">
            <a:off x="-1547472" y="4540784"/>
            <a:ext cx="5152344" cy="4936883"/>
          </a:xfrm>
          <a:custGeom>
            <a:avLst/>
            <a:gdLst/>
            <a:ahLst/>
            <a:cxnLst/>
            <a:rect r="r" b="b" t="t" l="l"/>
            <a:pathLst>
              <a:path h="4936883" w="5152344">
                <a:moveTo>
                  <a:pt x="0" y="0"/>
                </a:moveTo>
                <a:lnTo>
                  <a:pt x="5152344" y="0"/>
                </a:lnTo>
                <a:lnTo>
                  <a:pt x="5152344" y="4936883"/>
                </a:lnTo>
                <a:lnTo>
                  <a:pt x="0" y="4936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4981655" y="4445981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ROADMAP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466" y="-122563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2" y="0"/>
                </a:lnTo>
                <a:lnTo>
                  <a:pt x="14493182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639771">
            <a:off x="17005014" y="321991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3553610">
            <a:off x="-1547472" y="4540784"/>
            <a:ext cx="5152344" cy="4936883"/>
          </a:xfrm>
          <a:custGeom>
            <a:avLst/>
            <a:gdLst/>
            <a:ahLst/>
            <a:cxnLst/>
            <a:rect r="r" b="b" t="t" l="l"/>
            <a:pathLst>
              <a:path h="4936883" w="5152344">
                <a:moveTo>
                  <a:pt x="0" y="0"/>
                </a:moveTo>
                <a:lnTo>
                  <a:pt x="5152344" y="0"/>
                </a:lnTo>
                <a:lnTo>
                  <a:pt x="5152344" y="4936883"/>
                </a:lnTo>
                <a:lnTo>
                  <a:pt x="0" y="4936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885825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60457" y="6765648"/>
            <a:ext cx="8807206" cy="2184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2856"/>
              </a:lnSpc>
              <a:buAutoNum type="arabicPeriod" startAt="1"/>
            </a:pPr>
            <a:r>
              <a:rPr lang="en-US" sz="2400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Facilitar la programación e ingreso de vehículos</a:t>
            </a:r>
          </a:p>
          <a:p>
            <a:pPr algn="just" marL="518160" indent="-259080" lvl="1">
              <a:lnSpc>
                <a:spcPts val="2856"/>
              </a:lnSpc>
              <a:buAutoNum type="arabicPeriod" startAt="1"/>
            </a:pPr>
            <a:r>
              <a:rPr lang="en-US" sz="2400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Permitir la gestión en tiempo real y las pausas del proceso</a:t>
            </a:r>
          </a:p>
          <a:p>
            <a:pPr algn="just" marL="518160" indent="-259080" lvl="1">
              <a:lnSpc>
                <a:spcPts val="2856"/>
              </a:lnSpc>
              <a:buAutoNum type="arabicPeriod" startAt="1"/>
            </a:pPr>
            <a:r>
              <a:rPr lang="en-US" sz="2400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Integrar la comunicación y documentos en una sola plataforma </a:t>
            </a:r>
          </a:p>
          <a:p>
            <a:pPr algn="just" marL="518160" indent="-259080" lvl="1">
              <a:lnSpc>
                <a:spcPts val="2856"/>
              </a:lnSpc>
              <a:buAutoNum type="arabicPeriod" startAt="1"/>
            </a:pPr>
            <a:r>
              <a:rPr lang="en-US" sz="2400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Generar reportes auto para toma de decisiones </a:t>
            </a:r>
          </a:p>
          <a:p>
            <a:pPr algn="just" marL="518160" indent="-259080" lvl="1">
              <a:lnSpc>
                <a:spcPts val="2856"/>
              </a:lnSpc>
              <a:buAutoNum type="arabicPeriod" startAt="1"/>
            </a:pPr>
            <a:r>
              <a:rPr lang="en-US" sz="2400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Crear perfiles de usuarios con perfiles diferenciados y generar notificaciones en la plataforma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63545" y="5571559"/>
            <a:ext cx="498168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i="true" spc="526">
                <a:solidFill>
                  <a:srgbClr val="8B9ECF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ESPECIFICOS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39116" y="2795685"/>
            <a:ext cx="3621340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i="true" spc="526">
                <a:solidFill>
                  <a:srgbClr val="8B9ECF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GENERAL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39116" y="3939320"/>
            <a:ext cx="8807206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225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Desarrollar plataforma tecnológica que gestione la logística mejorando tiempo, comunicación y la trazabilidad de la información entre los usuarios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2826397" y="3996470"/>
            <a:ext cx="0" cy="1207072"/>
          </a:xfrm>
          <a:prstGeom prst="line">
            <a:avLst/>
          </a:prstGeom>
          <a:ln cap="flat" w="57150">
            <a:solidFill>
              <a:srgbClr val="29458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466" y="-122563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2" y="0"/>
                </a:lnTo>
                <a:lnTo>
                  <a:pt x="14493182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639771">
            <a:off x="17005014" y="321991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3553610">
            <a:off x="-1547472" y="4540784"/>
            <a:ext cx="5152344" cy="4936883"/>
          </a:xfrm>
          <a:custGeom>
            <a:avLst/>
            <a:gdLst/>
            <a:ahLst/>
            <a:cxnLst/>
            <a:rect r="r" b="b" t="t" l="l"/>
            <a:pathLst>
              <a:path h="4936883" w="5152344">
                <a:moveTo>
                  <a:pt x="0" y="0"/>
                </a:moveTo>
                <a:lnTo>
                  <a:pt x="5152344" y="0"/>
                </a:lnTo>
                <a:lnTo>
                  <a:pt x="5152344" y="4936883"/>
                </a:lnTo>
                <a:lnTo>
                  <a:pt x="0" y="4936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7" id="7"/>
          <p:cNvSpPr/>
          <p:nvPr/>
        </p:nvSpPr>
        <p:spPr>
          <a:xfrm flipV="true">
            <a:off x="2826397" y="3996470"/>
            <a:ext cx="0" cy="1207072"/>
          </a:xfrm>
          <a:prstGeom prst="line">
            <a:avLst/>
          </a:prstGeom>
          <a:ln cap="flat" w="57150">
            <a:solidFill>
              <a:srgbClr val="2945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263560" y="1139782"/>
            <a:ext cx="13760880" cy="8127520"/>
          </a:xfrm>
          <a:custGeom>
            <a:avLst/>
            <a:gdLst/>
            <a:ahLst/>
            <a:cxnLst/>
            <a:rect r="r" b="b" t="t" l="l"/>
            <a:pathLst>
              <a:path h="8127520" w="13760880">
                <a:moveTo>
                  <a:pt x="0" y="0"/>
                </a:moveTo>
                <a:lnTo>
                  <a:pt x="13760880" y="0"/>
                </a:lnTo>
                <a:lnTo>
                  <a:pt x="13760880" y="8127520"/>
                </a:lnTo>
                <a:lnTo>
                  <a:pt x="0" y="81275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466" y="-122563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2" y="0"/>
                </a:lnTo>
                <a:lnTo>
                  <a:pt x="14493182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639771">
            <a:off x="17005014" y="321991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3553610">
            <a:off x="-1547472" y="4540784"/>
            <a:ext cx="5152344" cy="4936883"/>
          </a:xfrm>
          <a:custGeom>
            <a:avLst/>
            <a:gdLst/>
            <a:ahLst/>
            <a:cxnLst/>
            <a:rect r="r" b="b" t="t" l="l"/>
            <a:pathLst>
              <a:path h="4936883" w="5152344">
                <a:moveTo>
                  <a:pt x="0" y="0"/>
                </a:moveTo>
                <a:lnTo>
                  <a:pt x="5152344" y="0"/>
                </a:lnTo>
                <a:lnTo>
                  <a:pt x="5152344" y="4936883"/>
                </a:lnTo>
                <a:lnTo>
                  <a:pt x="0" y="4936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9641325" y="2490492"/>
            <a:ext cx="7617975" cy="5980525"/>
            <a:chOff x="0" y="0"/>
            <a:chExt cx="2006380" cy="15751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06380" cy="1575118"/>
            </a:xfrm>
            <a:custGeom>
              <a:avLst/>
              <a:gdLst/>
              <a:ahLst/>
              <a:cxnLst/>
              <a:rect r="r" b="b" t="t" l="l"/>
              <a:pathLst>
                <a:path h="1575118" w="2006380">
                  <a:moveTo>
                    <a:pt x="51830" y="0"/>
                  </a:moveTo>
                  <a:lnTo>
                    <a:pt x="1954550" y="0"/>
                  </a:lnTo>
                  <a:cubicBezTo>
                    <a:pt x="1983175" y="0"/>
                    <a:pt x="2006380" y="23205"/>
                    <a:pt x="2006380" y="51830"/>
                  </a:cubicBezTo>
                  <a:lnTo>
                    <a:pt x="2006380" y="1523288"/>
                  </a:lnTo>
                  <a:cubicBezTo>
                    <a:pt x="2006380" y="1537034"/>
                    <a:pt x="2000920" y="1550217"/>
                    <a:pt x="1991200" y="1559937"/>
                  </a:cubicBezTo>
                  <a:cubicBezTo>
                    <a:pt x="1981480" y="1569657"/>
                    <a:pt x="1968297" y="1575118"/>
                    <a:pt x="1954550" y="1575118"/>
                  </a:cubicBezTo>
                  <a:lnTo>
                    <a:pt x="51830" y="1575118"/>
                  </a:lnTo>
                  <a:cubicBezTo>
                    <a:pt x="38084" y="1575118"/>
                    <a:pt x="24901" y="1569657"/>
                    <a:pt x="15181" y="1559937"/>
                  </a:cubicBezTo>
                  <a:cubicBezTo>
                    <a:pt x="5461" y="1550217"/>
                    <a:pt x="0" y="1537034"/>
                    <a:pt x="0" y="1523288"/>
                  </a:cubicBezTo>
                  <a:lnTo>
                    <a:pt x="0" y="51830"/>
                  </a:lnTo>
                  <a:cubicBezTo>
                    <a:pt x="0" y="38084"/>
                    <a:pt x="5461" y="24901"/>
                    <a:pt x="15181" y="15181"/>
                  </a:cubicBezTo>
                  <a:cubicBezTo>
                    <a:pt x="24901" y="5461"/>
                    <a:pt x="38084" y="0"/>
                    <a:pt x="51830" y="0"/>
                  </a:cubicBezTo>
                  <a:close/>
                </a:path>
              </a:pathLst>
            </a:custGeom>
            <a:solidFill>
              <a:srgbClr val="D3D3FF">
                <a:alpha val="4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006380" cy="1565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490492"/>
            <a:ext cx="7617975" cy="5980525"/>
            <a:chOff x="0" y="0"/>
            <a:chExt cx="2006380" cy="15751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06380" cy="1575118"/>
            </a:xfrm>
            <a:custGeom>
              <a:avLst/>
              <a:gdLst/>
              <a:ahLst/>
              <a:cxnLst/>
              <a:rect r="r" b="b" t="t" l="l"/>
              <a:pathLst>
                <a:path h="1575118" w="2006380">
                  <a:moveTo>
                    <a:pt x="51830" y="0"/>
                  </a:moveTo>
                  <a:lnTo>
                    <a:pt x="1954550" y="0"/>
                  </a:lnTo>
                  <a:cubicBezTo>
                    <a:pt x="1983175" y="0"/>
                    <a:pt x="2006380" y="23205"/>
                    <a:pt x="2006380" y="51830"/>
                  </a:cubicBezTo>
                  <a:lnTo>
                    <a:pt x="2006380" y="1523288"/>
                  </a:lnTo>
                  <a:cubicBezTo>
                    <a:pt x="2006380" y="1537034"/>
                    <a:pt x="2000920" y="1550217"/>
                    <a:pt x="1991200" y="1559937"/>
                  </a:cubicBezTo>
                  <a:cubicBezTo>
                    <a:pt x="1981480" y="1569657"/>
                    <a:pt x="1968297" y="1575118"/>
                    <a:pt x="1954550" y="1575118"/>
                  </a:cubicBezTo>
                  <a:lnTo>
                    <a:pt x="51830" y="1575118"/>
                  </a:lnTo>
                  <a:cubicBezTo>
                    <a:pt x="38084" y="1575118"/>
                    <a:pt x="24901" y="1569657"/>
                    <a:pt x="15181" y="1559937"/>
                  </a:cubicBezTo>
                  <a:cubicBezTo>
                    <a:pt x="5461" y="1550217"/>
                    <a:pt x="0" y="1537034"/>
                    <a:pt x="0" y="1523288"/>
                  </a:cubicBezTo>
                  <a:lnTo>
                    <a:pt x="0" y="51830"/>
                  </a:lnTo>
                  <a:cubicBezTo>
                    <a:pt x="0" y="38084"/>
                    <a:pt x="5461" y="24901"/>
                    <a:pt x="15181" y="15181"/>
                  </a:cubicBezTo>
                  <a:cubicBezTo>
                    <a:pt x="24901" y="5461"/>
                    <a:pt x="38084" y="0"/>
                    <a:pt x="51830" y="0"/>
                  </a:cubicBezTo>
                  <a:close/>
                </a:path>
              </a:pathLst>
            </a:custGeom>
            <a:solidFill>
              <a:srgbClr val="D3D3FF">
                <a:alpha val="4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2006380" cy="1565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047682" y="3142499"/>
            <a:ext cx="680526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 spc="3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AVANCES ESPERADOS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9652" y="3142499"/>
            <a:ext cx="647607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 spc="3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AVANCES LOGRADOS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9652" y="4265317"/>
            <a:ext cx="6476071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225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Como grupo hemos logrado avanzar en la mayoría de las evidencias, a pesar de esto aún no llegamos a la programación.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09152" y="4247951"/>
            <a:ext cx="6476071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225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Nos gustaría avanzar a la etapa de programación,  para poder dar un estado visual y tangible a nuestro proyecto.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99652" y="6391451"/>
            <a:ext cx="6476071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225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Logramos corregir errores que nos fueron planteados en clases anteriores.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09152" y="6391451"/>
            <a:ext cx="6476071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225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Lograr implementar la mayoría de las mejoras posibles que no hayamos visto en el proyecto.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6450" y="4355838"/>
            <a:ext cx="13015100" cy="141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72"/>
              </a:lnSpc>
              <a:spcBef>
                <a:spcPct val="0"/>
              </a:spcBef>
            </a:pPr>
            <a:r>
              <a:rPr lang="en-US" b="true" sz="8266" spc="77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577409">
            <a:off x="9296890" y="1563906"/>
            <a:ext cx="13879540" cy="12971061"/>
          </a:xfrm>
          <a:custGeom>
            <a:avLst/>
            <a:gdLst/>
            <a:ahLst/>
            <a:cxnLst/>
            <a:rect r="r" b="b" t="t" l="l"/>
            <a:pathLst>
              <a:path h="12971061" w="13879540">
                <a:moveTo>
                  <a:pt x="0" y="0"/>
                </a:moveTo>
                <a:lnTo>
                  <a:pt x="13879541" y="0"/>
                </a:lnTo>
                <a:lnTo>
                  <a:pt x="13879541" y="12971061"/>
                </a:lnTo>
                <a:lnTo>
                  <a:pt x="0" y="12971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12060836" y="-1624317"/>
            <a:ext cx="7643712" cy="7143396"/>
          </a:xfrm>
          <a:custGeom>
            <a:avLst/>
            <a:gdLst/>
            <a:ahLst/>
            <a:cxnLst/>
            <a:rect r="r" b="b" t="t" l="l"/>
            <a:pathLst>
              <a:path h="7143396" w="7643712">
                <a:moveTo>
                  <a:pt x="0" y="0"/>
                </a:moveTo>
                <a:lnTo>
                  <a:pt x="7643711" y="0"/>
                </a:lnTo>
                <a:lnTo>
                  <a:pt x="7643711" y="7143396"/>
                </a:lnTo>
                <a:lnTo>
                  <a:pt x="0" y="7143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84474">
            <a:off x="-3647968" y="-2099647"/>
            <a:ext cx="11717314" cy="10950363"/>
          </a:xfrm>
          <a:custGeom>
            <a:avLst/>
            <a:gdLst/>
            <a:ahLst/>
            <a:cxnLst/>
            <a:rect r="r" b="b" t="t" l="l"/>
            <a:pathLst>
              <a:path h="10950363" w="11717314">
                <a:moveTo>
                  <a:pt x="0" y="0"/>
                </a:moveTo>
                <a:lnTo>
                  <a:pt x="11717314" y="0"/>
                </a:lnTo>
                <a:lnTo>
                  <a:pt x="11717314" y="10950363"/>
                </a:lnTo>
                <a:lnTo>
                  <a:pt x="0" y="1095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974408" y="5391557"/>
            <a:ext cx="7579516" cy="7083402"/>
          </a:xfrm>
          <a:custGeom>
            <a:avLst/>
            <a:gdLst/>
            <a:ahLst/>
            <a:cxnLst/>
            <a:rect r="r" b="b" t="t" l="l"/>
            <a:pathLst>
              <a:path h="7083402" w="7579516">
                <a:moveTo>
                  <a:pt x="0" y="0"/>
                </a:moveTo>
                <a:lnTo>
                  <a:pt x="7579516" y="0"/>
                </a:lnTo>
                <a:lnTo>
                  <a:pt x="7579516" y="7083402"/>
                </a:lnTo>
                <a:lnTo>
                  <a:pt x="0" y="7083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485432" y="-688796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4"/>
                </a:lnTo>
                <a:lnTo>
                  <a:pt x="0" y="5272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6456"/>
            <a:ext cx="16744950" cy="10194087"/>
          </a:xfrm>
          <a:custGeom>
            <a:avLst/>
            <a:gdLst/>
            <a:ahLst/>
            <a:cxnLst/>
            <a:rect r="r" b="b" t="t" l="l"/>
            <a:pathLst>
              <a:path h="10194087" w="16744950">
                <a:moveTo>
                  <a:pt x="0" y="0"/>
                </a:moveTo>
                <a:lnTo>
                  <a:pt x="16744950" y="0"/>
                </a:lnTo>
                <a:lnTo>
                  <a:pt x="16744950" y="10194088"/>
                </a:lnTo>
                <a:lnTo>
                  <a:pt x="0" y="10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71" t="0" r="0" b="-5816"/>
            </a:stretch>
          </a:blipFill>
        </p:spPr>
      </p:sp>
    </p:spTree>
  </p:cSld>
  <p:clrMapOvr>
    <a:masterClrMapping/>
  </p:clrMapOvr>
  <p:transition spd="fast">
    <p:cover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DAG14sgV1Ks</dc:identifier>
  <dcterms:modified xsi:type="dcterms:W3CDTF">2011-08-01T06:04:30Z</dcterms:modified>
  <cp:revision>1</cp:revision>
  <dc:title>Presentación N°2 - Capstone</dc:title>
</cp:coreProperties>
</file>