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81" r:id="rId5"/>
    <p:sldId id="260" r:id="rId6"/>
    <p:sldId id="261" r:id="rId7"/>
    <p:sldId id="263" r:id="rId8"/>
    <p:sldId id="264" r:id="rId9"/>
    <p:sldId id="265" r:id="rId10"/>
    <p:sldId id="266" r:id="rId11"/>
    <p:sldId id="267" r:id="rId12"/>
    <p:sldId id="270" r:id="rId13"/>
    <p:sldId id="272" r:id="rId14"/>
    <p:sldId id="271" r:id="rId15"/>
    <p:sldId id="274" r:id="rId16"/>
    <p:sldId id="273" r:id="rId17"/>
    <p:sldId id="275" r:id="rId18"/>
    <p:sldId id="276" r:id="rId19"/>
    <p:sldId id="277" r:id="rId20"/>
    <p:sldId id="278" r:id="rId21"/>
    <p:sldId id="279" r:id="rId22"/>
    <p:sldId id="280"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105" d="100"/>
          <a:sy n="105" d="100"/>
        </p:scale>
        <p:origin x="80" y="32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DB1465-B7E4-404E-AF31-5F699B5F343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56E925D-C8E0-41D1-9867-684C9414CB6A}">
      <dgm:prSet custT="1"/>
      <dgm:spPr/>
      <dgm:t>
        <a:bodyPr/>
        <a:lstStyle/>
        <a:p>
          <a:r>
            <a:rPr lang="es-ES" sz="2000" b="1" dirty="0">
              <a:latin typeface="Arial" panose="020B0604020202020204" pitchFamily="34" charset="0"/>
              <a:cs typeface="Arial" panose="020B0604020202020204" pitchFamily="34" charset="0"/>
            </a:rPr>
            <a:t>ATAQUES POR INUNDACIÓN DE PAQUETES SYN</a:t>
          </a:r>
          <a:br>
            <a:rPr lang="en-US" sz="2000" b="1" dirty="0">
              <a:latin typeface="Arial" panose="020B0604020202020204" pitchFamily="34" charset="0"/>
              <a:cs typeface="Arial" panose="020B0604020202020204" pitchFamily="34" charset="0"/>
            </a:rPr>
          </a:br>
          <a:br>
            <a:rPr lang="es-ES" sz="2000" b="1" dirty="0">
              <a:latin typeface="Arial" panose="020B0604020202020204" pitchFamily="34" charset="0"/>
              <a:cs typeface="Arial" panose="020B0604020202020204" pitchFamily="34" charset="0"/>
            </a:rPr>
          </a:br>
          <a:r>
            <a:rPr lang="es-ES" sz="2000" b="1" dirty="0">
              <a:latin typeface="Arial" panose="020B0604020202020204" pitchFamily="34" charset="0"/>
              <a:cs typeface="Arial" panose="020B0604020202020204" pitchFamily="34" charset="0"/>
            </a:rPr>
            <a:t>(SYN-FLOOD ATACKS)</a:t>
          </a:r>
          <a:endParaRPr lang="en-US" sz="2000" dirty="0">
            <a:latin typeface="Arial" panose="020B0604020202020204" pitchFamily="34" charset="0"/>
            <a:cs typeface="Arial" panose="020B0604020202020204" pitchFamily="34" charset="0"/>
          </a:endParaRPr>
        </a:p>
      </dgm:t>
    </dgm:pt>
    <dgm:pt modelId="{230D0280-927A-4D36-BDB7-CDC39CFD8AB0}" type="parTrans" cxnId="{E1142FFC-56D4-4F7B-A62F-408039AD9208}">
      <dgm:prSet/>
      <dgm:spPr/>
      <dgm:t>
        <a:bodyPr/>
        <a:lstStyle/>
        <a:p>
          <a:endParaRPr lang="en-US"/>
        </a:p>
      </dgm:t>
    </dgm:pt>
    <dgm:pt modelId="{FB57F31A-4300-4C52-8AF4-452DE5408222}" type="sibTrans" cxnId="{E1142FFC-56D4-4F7B-A62F-408039AD9208}">
      <dgm:prSet/>
      <dgm:spPr/>
      <dgm:t>
        <a:bodyPr/>
        <a:lstStyle/>
        <a:p>
          <a:endParaRPr lang="en-US"/>
        </a:p>
      </dgm:t>
    </dgm:pt>
    <dgm:pt modelId="{C760C8AF-DF05-4F18-81EA-85BF68815361}" type="pres">
      <dgm:prSet presAssocID="{ABDB1465-B7E4-404E-AF31-5F699B5F343E}" presName="Name0" presStyleCnt="0">
        <dgm:presLayoutVars>
          <dgm:dir/>
          <dgm:animLvl val="lvl"/>
          <dgm:resizeHandles val="exact"/>
        </dgm:presLayoutVars>
      </dgm:prSet>
      <dgm:spPr/>
    </dgm:pt>
    <dgm:pt modelId="{D094EECC-4370-4F83-8BA3-65CA64C3A5CF}" type="pres">
      <dgm:prSet presAssocID="{356E925D-C8E0-41D1-9867-684C9414CB6A}" presName="composite" presStyleCnt="0"/>
      <dgm:spPr/>
    </dgm:pt>
    <dgm:pt modelId="{21CD1FE6-9787-4B11-B230-D64AF76757FE}" type="pres">
      <dgm:prSet presAssocID="{356E925D-C8E0-41D1-9867-684C9414CB6A}" presName="parTx" presStyleLbl="alignNode1" presStyleIdx="0" presStyleCnt="1" custLinFactNeighborX="4284" custLinFactNeighborY="-63340">
        <dgm:presLayoutVars>
          <dgm:chMax val="0"/>
          <dgm:chPref val="0"/>
          <dgm:bulletEnabled val="1"/>
        </dgm:presLayoutVars>
      </dgm:prSet>
      <dgm:spPr/>
    </dgm:pt>
    <dgm:pt modelId="{AF15EE44-E011-463F-8E48-49740C2ACB7B}" type="pres">
      <dgm:prSet presAssocID="{356E925D-C8E0-41D1-9867-684C9414CB6A}" presName="desTx" presStyleLbl="alignAccFollowNode1" presStyleIdx="0" presStyleCnt="1">
        <dgm:presLayoutVars>
          <dgm:bulletEnabled val="1"/>
        </dgm:presLayoutVars>
      </dgm:prSet>
      <dgm:spPr/>
    </dgm:pt>
  </dgm:ptLst>
  <dgm:cxnLst>
    <dgm:cxn modelId="{7B6CDF95-5D23-44B9-B771-9FDF6721EBE0}" type="presOf" srcId="{ABDB1465-B7E4-404E-AF31-5F699B5F343E}" destId="{C760C8AF-DF05-4F18-81EA-85BF68815361}" srcOrd="0" destOrd="0" presId="urn:microsoft.com/office/officeart/2005/8/layout/hList1"/>
    <dgm:cxn modelId="{7F6C2DD7-0421-4105-8005-C40852F682FB}" type="presOf" srcId="{356E925D-C8E0-41D1-9867-684C9414CB6A}" destId="{21CD1FE6-9787-4B11-B230-D64AF76757FE}" srcOrd="0" destOrd="0" presId="urn:microsoft.com/office/officeart/2005/8/layout/hList1"/>
    <dgm:cxn modelId="{E1142FFC-56D4-4F7B-A62F-408039AD9208}" srcId="{ABDB1465-B7E4-404E-AF31-5F699B5F343E}" destId="{356E925D-C8E0-41D1-9867-684C9414CB6A}" srcOrd="0" destOrd="0" parTransId="{230D0280-927A-4D36-BDB7-CDC39CFD8AB0}" sibTransId="{FB57F31A-4300-4C52-8AF4-452DE5408222}"/>
    <dgm:cxn modelId="{6D897510-F36A-41A9-8BF1-914F1B1DE27A}" type="presParOf" srcId="{C760C8AF-DF05-4F18-81EA-85BF68815361}" destId="{D094EECC-4370-4F83-8BA3-65CA64C3A5CF}" srcOrd="0" destOrd="0" presId="urn:microsoft.com/office/officeart/2005/8/layout/hList1"/>
    <dgm:cxn modelId="{B4716891-5569-4072-B035-BE79D412502F}" type="presParOf" srcId="{D094EECC-4370-4F83-8BA3-65CA64C3A5CF}" destId="{21CD1FE6-9787-4B11-B230-D64AF76757FE}" srcOrd="0" destOrd="0" presId="urn:microsoft.com/office/officeart/2005/8/layout/hList1"/>
    <dgm:cxn modelId="{5E5B72BB-5B7D-485B-82FF-2A68B33A6C5F}" type="presParOf" srcId="{D094EECC-4370-4F83-8BA3-65CA64C3A5CF}" destId="{AF15EE44-E011-463F-8E48-49740C2ACB7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8D91A9-2AB2-4A6A-8070-986C7A626079}"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FD9DC70F-8B87-4821-A48C-E0AD219FB68D}">
      <dgm:prSet/>
      <dgm:spPr/>
      <dgm:t>
        <a:bodyPr/>
        <a:lstStyle/>
        <a:p>
          <a:r>
            <a:rPr lang="es-ES"/>
            <a:t>Para que la comunicación tenga lugar, debe pasar su PDU, a la capa inmediatamente inferior. Por eso se dice que las capas inferiores proporcionan servicios a las capas superiores.</a:t>
          </a:r>
          <a:endParaRPr lang="en-US"/>
        </a:p>
      </dgm:t>
    </dgm:pt>
    <dgm:pt modelId="{F4F8A257-FBD2-439F-B776-705ACA461548}" type="parTrans" cxnId="{7C8B4DB2-E3C4-4D88-B798-BD1B5ACBAADF}">
      <dgm:prSet/>
      <dgm:spPr/>
      <dgm:t>
        <a:bodyPr/>
        <a:lstStyle/>
        <a:p>
          <a:endParaRPr lang="en-US"/>
        </a:p>
      </dgm:t>
    </dgm:pt>
    <dgm:pt modelId="{D852A65E-0EAC-4628-A0D1-B04BF73DEEDD}" type="sibTrans" cxnId="{7C8B4DB2-E3C4-4D88-B798-BD1B5ACBAADF}">
      <dgm:prSet/>
      <dgm:spPr/>
      <dgm:t>
        <a:bodyPr/>
        <a:lstStyle/>
        <a:p>
          <a:endParaRPr lang="en-US"/>
        </a:p>
      </dgm:t>
    </dgm:pt>
    <dgm:pt modelId="{F5DC728A-0E47-467B-8E4D-FFB93C1EDBFD}">
      <dgm:prSet/>
      <dgm:spPr/>
      <dgm:t>
        <a:bodyPr/>
        <a:lstStyle/>
        <a:p>
          <a:r>
            <a:rPr lang="es-ES"/>
            <a:t>Uno de los servicios que toda capa realiza es servir a su capa superior. Gestionar los datos recibidos por la capa superior.</a:t>
          </a:r>
          <a:endParaRPr lang="en-US"/>
        </a:p>
      </dgm:t>
    </dgm:pt>
    <dgm:pt modelId="{055E0EAD-C6FB-482E-8C3A-81D156F0446D}" type="parTrans" cxnId="{27CC7993-6247-4123-930F-24319D7D912D}">
      <dgm:prSet/>
      <dgm:spPr/>
      <dgm:t>
        <a:bodyPr/>
        <a:lstStyle/>
        <a:p>
          <a:endParaRPr lang="en-US"/>
        </a:p>
      </dgm:t>
    </dgm:pt>
    <dgm:pt modelId="{E264E8A9-B95A-497C-9A1C-3FD58DCFFDD0}" type="sibTrans" cxnId="{27CC7993-6247-4123-930F-24319D7D912D}">
      <dgm:prSet/>
      <dgm:spPr/>
      <dgm:t>
        <a:bodyPr/>
        <a:lstStyle/>
        <a:p>
          <a:endParaRPr lang="en-US"/>
        </a:p>
      </dgm:t>
    </dgm:pt>
    <dgm:pt modelId="{6274AEDB-DA39-49B7-B3A3-AF47605EF660}">
      <dgm:prSet/>
      <dgm:spPr/>
      <dgm:t>
        <a:bodyPr/>
        <a:lstStyle/>
        <a:p>
          <a:r>
            <a:rPr lang="es-ES"/>
            <a:t>Cuando el PDU de la capa n, se pasa a la capa n-1, se convierte en los datos que la capa n-1 debe manejar. Por eso el PDU de la capa n, se denomina el SDU (Service Data Unit) de la capa n-1.</a:t>
          </a:r>
          <a:endParaRPr lang="en-US"/>
        </a:p>
      </dgm:t>
    </dgm:pt>
    <dgm:pt modelId="{D87FD983-F728-479D-840D-73CD7D816D7B}" type="parTrans" cxnId="{BD298DC8-9121-4011-8CC9-0366A0A01C57}">
      <dgm:prSet/>
      <dgm:spPr/>
      <dgm:t>
        <a:bodyPr/>
        <a:lstStyle/>
        <a:p>
          <a:endParaRPr lang="en-US"/>
        </a:p>
      </dgm:t>
    </dgm:pt>
    <dgm:pt modelId="{B744EC9F-A24A-4BAF-88D4-0A4E96EC186D}" type="sibTrans" cxnId="{BD298DC8-9121-4011-8CC9-0366A0A01C57}">
      <dgm:prSet/>
      <dgm:spPr/>
      <dgm:t>
        <a:bodyPr/>
        <a:lstStyle/>
        <a:p>
          <a:endParaRPr lang="en-US"/>
        </a:p>
      </dgm:t>
    </dgm:pt>
    <dgm:pt modelId="{B89FADFF-233F-4901-8611-EF30D9FEFF6B}">
      <dgm:prSet/>
      <dgm:spPr/>
      <dgm:t>
        <a:bodyPr/>
        <a:lstStyle/>
        <a:p>
          <a:r>
            <a:rPr lang="es-ES"/>
            <a:t>El rol de la capa n-1 es transportar esta SDU, para lo cual añade las propias cabeceras necesarias. Este proceso se conoce con el nombre de encapsulamiento. Los datos completos de una capa n, son el payload (el contenido útil) de la capa n-1.</a:t>
          </a:r>
          <a:endParaRPr lang="en-US"/>
        </a:p>
      </dgm:t>
    </dgm:pt>
    <dgm:pt modelId="{20D9AD55-C1DC-4693-B643-14C549446AF9}" type="parTrans" cxnId="{CDD19598-1894-45DE-8EEB-357A1D28C9FE}">
      <dgm:prSet/>
      <dgm:spPr/>
      <dgm:t>
        <a:bodyPr/>
        <a:lstStyle/>
        <a:p>
          <a:endParaRPr lang="en-US"/>
        </a:p>
      </dgm:t>
    </dgm:pt>
    <dgm:pt modelId="{753F0C80-E5D3-4AE7-8E0E-C27E14E26ACE}" type="sibTrans" cxnId="{CDD19598-1894-45DE-8EEB-357A1D28C9FE}">
      <dgm:prSet/>
      <dgm:spPr/>
      <dgm:t>
        <a:bodyPr/>
        <a:lstStyle/>
        <a:p>
          <a:endParaRPr lang="en-US"/>
        </a:p>
      </dgm:t>
    </dgm:pt>
    <dgm:pt modelId="{39AC9404-1D71-4B51-A49B-91828BFB50FF}">
      <dgm:prSet/>
      <dgm:spPr/>
      <dgm:t>
        <a:bodyPr/>
        <a:lstStyle/>
        <a:p>
          <a:r>
            <a:rPr lang="es-ES"/>
            <a:t>El proceso inverso (desencapsulación) ocurre cuando los datos se reciben en el ordenador destino. Conforme el dato se mueve hacia arriba desde la capa inferior a la superior dentro del stack TCP/IP, cada capa desempaqueta sus propias cabeceras y usa la información contenida en cada uno de ellas para entregar el paquete al próximo destino.</a:t>
          </a:r>
          <a:endParaRPr lang="en-US"/>
        </a:p>
      </dgm:t>
    </dgm:pt>
    <dgm:pt modelId="{3EC26B03-9E46-4B84-BCBE-8263A4E5058C}" type="parTrans" cxnId="{3D046B25-86B2-441A-812D-6FC13491744D}">
      <dgm:prSet/>
      <dgm:spPr/>
      <dgm:t>
        <a:bodyPr/>
        <a:lstStyle/>
        <a:p>
          <a:endParaRPr lang="en-US"/>
        </a:p>
      </dgm:t>
    </dgm:pt>
    <dgm:pt modelId="{0D0E4131-BC58-444C-9EBF-E1D3D47AB34E}" type="sibTrans" cxnId="{3D046B25-86B2-441A-812D-6FC13491744D}">
      <dgm:prSet/>
      <dgm:spPr/>
      <dgm:t>
        <a:bodyPr/>
        <a:lstStyle/>
        <a:p>
          <a:endParaRPr lang="en-US"/>
        </a:p>
      </dgm:t>
    </dgm:pt>
    <dgm:pt modelId="{7E6D4CF9-1304-4BCF-8486-62B2510734D2}" type="pres">
      <dgm:prSet presAssocID="{FB8D91A9-2AB2-4A6A-8070-986C7A626079}" presName="outerComposite" presStyleCnt="0">
        <dgm:presLayoutVars>
          <dgm:chMax val="5"/>
          <dgm:dir/>
          <dgm:resizeHandles val="exact"/>
        </dgm:presLayoutVars>
      </dgm:prSet>
      <dgm:spPr/>
    </dgm:pt>
    <dgm:pt modelId="{CF2DB531-874C-4388-A675-A2D86097E199}" type="pres">
      <dgm:prSet presAssocID="{FB8D91A9-2AB2-4A6A-8070-986C7A626079}" presName="dummyMaxCanvas" presStyleCnt="0">
        <dgm:presLayoutVars/>
      </dgm:prSet>
      <dgm:spPr/>
    </dgm:pt>
    <dgm:pt modelId="{D8E39582-129A-419D-95AB-71DF7FEBC71F}" type="pres">
      <dgm:prSet presAssocID="{FB8D91A9-2AB2-4A6A-8070-986C7A626079}" presName="FiveNodes_1" presStyleLbl="node1" presStyleIdx="0" presStyleCnt="5">
        <dgm:presLayoutVars>
          <dgm:bulletEnabled val="1"/>
        </dgm:presLayoutVars>
      </dgm:prSet>
      <dgm:spPr/>
    </dgm:pt>
    <dgm:pt modelId="{6918858B-6635-4054-8D67-D4887A20AFB9}" type="pres">
      <dgm:prSet presAssocID="{FB8D91A9-2AB2-4A6A-8070-986C7A626079}" presName="FiveNodes_2" presStyleLbl="node1" presStyleIdx="1" presStyleCnt="5">
        <dgm:presLayoutVars>
          <dgm:bulletEnabled val="1"/>
        </dgm:presLayoutVars>
      </dgm:prSet>
      <dgm:spPr/>
    </dgm:pt>
    <dgm:pt modelId="{41CA072F-4DC7-4D2B-BF68-9CE5DA1AEED5}" type="pres">
      <dgm:prSet presAssocID="{FB8D91A9-2AB2-4A6A-8070-986C7A626079}" presName="FiveNodes_3" presStyleLbl="node1" presStyleIdx="2" presStyleCnt="5">
        <dgm:presLayoutVars>
          <dgm:bulletEnabled val="1"/>
        </dgm:presLayoutVars>
      </dgm:prSet>
      <dgm:spPr/>
    </dgm:pt>
    <dgm:pt modelId="{32366F9E-D473-4C0D-BBD1-EF67BC2454DA}" type="pres">
      <dgm:prSet presAssocID="{FB8D91A9-2AB2-4A6A-8070-986C7A626079}" presName="FiveNodes_4" presStyleLbl="node1" presStyleIdx="3" presStyleCnt="5">
        <dgm:presLayoutVars>
          <dgm:bulletEnabled val="1"/>
        </dgm:presLayoutVars>
      </dgm:prSet>
      <dgm:spPr/>
    </dgm:pt>
    <dgm:pt modelId="{45F8F97F-7493-424A-950F-1B41B6B6E2D7}" type="pres">
      <dgm:prSet presAssocID="{FB8D91A9-2AB2-4A6A-8070-986C7A626079}" presName="FiveNodes_5" presStyleLbl="node1" presStyleIdx="4" presStyleCnt="5">
        <dgm:presLayoutVars>
          <dgm:bulletEnabled val="1"/>
        </dgm:presLayoutVars>
      </dgm:prSet>
      <dgm:spPr/>
    </dgm:pt>
    <dgm:pt modelId="{A2A24391-9CE8-4D7B-BC42-C5ADF9A5D2EA}" type="pres">
      <dgm:prSet presAssocID="{FB8D91A9-2AB2-4A6A-8070-986C7A626079}" presName="FiveConn_1-2" presStyleLbl="fgAccFollowNode1" presStyleIdx="0" presStyleCnt="4">
        <dgm:presLayoutVars>
          <dgm:bulletEnabled val="1"/>
        </dgm:presLayoutVars>
      </dgm:prSet>
      <dgm:spPr/>
    </dgm:pt>
    <dgm:pt modelId="{9DA122E6-4C0C-4E86-A323-AC49E5DC344C}" type="pres">
      <dgm:prSet presAssocID="{FB8D91A9-2AB2-4A6A-8070-986C7A626079}" presName="FiveConn_2-3" presStyleLbl="fgAccFollowNode1" presStyleIdx="1" presStyleCnt="4">
        <dgm:presLayoutVars>
          <dgm:bulletEnabled val="1"/>
        </dgm:presLayoutVars>
      </dgm:prSet>
      <dgm:spPr/>
    </dgm:pt>
    <dgm:pt modelId="{40E4E788-C1C4-4A53-8897-CC233727A3DD}" type="pres">
      <dgm:prSet presAssocID="{FB8D91A9-2AB2-4A6A-8070-986C7A626079}" presName="FiveConn_3-4" presStyleLbl="fgAccFollowNode1" presStyleIdx="2" presStyleCnt="4">
        <dgm:presLayoutVars>
          <dgm:bulletEnabled val="1"/>
        </dgm:presLayoutVars>
      </dgm:prSet>
      <dgm:spPr/>
    </dgm:pt>
    <dgm:pt modelId="{3F572C2B-9963-48AE-BD45-9CD6B3FDFA42}" type="pres">
      <dgm:prSet presAssocID="{FB8D91A9-2AB2-4A6A-8070-986C7A626079}" presName="FiveConn_4-5" presStyleLbl="fgAccFollowNode1" presStyleIdx="3" presStyleCnt="4">
        <dgm:presLayoutVars>
          <dgm:bulletEnabled val="1"/>
        </dgm:presLayoutVars>
      </dgm:prSet>
      <dgm:spPr/>
    </dgm:pt>
    <dgm:pt modelId="{79BC6C71-EE43-4B4C-9355-84EFCED6F8AD}" type="pres">
      <dgm:prSet presAssocID="{FB8D91A9-2AB2-4A6A-8070-986C7A626079}" presName="FiveNodes_1_text" presStyleLbl="node1" presStyleIdx="4" presStyleCnt="5">
        <dgm:presLayoutVars>
          <dgm:bulletEnabled val="1"/>
        </dgm:presLayoutVars>
      </dgm:prSet>
      <dgm:spPr/>
    </dgm:pt>
    <dgm:pt modelId="{368264C2-7441-48B7-A6F5-345D4A7A75B9}" type="pres">
      <dgm:prSet presAssocID="{FB8D91A9-2AB2-4A6A-8070-986C7A626079}" presName="FiveNodes_2_text" presStyleLbl="node1" presStyleIdx="4" presStyleCnt="5">
        <dgm:presLayoutVars>
          <dgm:bulletEnabled val="1"/>
        </dgm:presLayoutVars>
      </dgm:prSet>
      <dgm:spPr/>
    </dgm:pt>
    <dgm:pt modelId="{3D18ED04-19DA-4B40-9D59-F4FBB0C711E7}" type="pres">
      <dgm:prSet presAssocID="{FB8D91A9-2AB2-4A6A-8070-986C7A626079}" presName="FiveNodes_3_text" presStyleLbl="node1" presStyleIdx="4" presStyleCnt="5">
        <dgm:presLayoutVars>
          <dgm:bulletEnabled val="1"/>
        </dgm:presLayoutVars>
      </dgm:prSet>
      <dgm:spPr/>
    </dgm:pt>
    <dgm:pt modelId="{F14D2794-7663-4E8C-847E-3CC49679556D}" type="pres">
      <dgm:prSet presAssocID="{FB8D91A9-2AB2-4A6A-8070-986C7A626079}" presName="FiveNodes_4_text" presStyleLbl="node1" presStyleIdx="4" presStyleCnt="5">
        <dgm:presLayoutVars>
          <dgm:bulletEnabled val="1"/>
        </dgm:presLayoutVars>
      </dgm:prSet>
      <dgm:spPr/>
    </dgm:pt>
    <dgm:pt modelId="{BB439A31-45F9-46B0-B3F8-E5AC16E3C9E8}" type="pres">
      <dgm:prSet presAssocID="{FB8D91A9-2AB2-4A6A-8070-986C7A626079}" presName="FiveNodes_5_text" presStyleLbl="node1" presStyleIdx="4" presStyleCnt="5">
        <dgm:presLayoutVars>
          <dgm:bulletEnabled val="1"/>
        </dgm:presLayoutVars>
      </dgm:prSet>
      <dgm:spPr/>
    </dgm:pt>
  </dgm:ptLst>
  <dgm:cxnLst>
    <dgm:cxn modelId="{0E97E90B-11E8-4F41-AAE6-E12DBAD2E75C}" type="presOf" srcId="{FD9DC70F-8B87-4821-A48C-E0AD219FB68D}" destId="{D8E39582-129A-419D-95AB-71DF7FEBC71F}" srcOrd="0" destOrd="0" presId="urn:microsoft.com/office/officeart/2005/8/layout/vProcess5"/>
    <dgm:cxn modelId="{3D046B25-86B2-441A-812D-6FC13491744D}" srcId="{FB8D91A9-2AB2-4A6A-8070-986C7A626079}" destId="{39AC9404-1D71-4B51-A49B-91828BFB50FF}" srcOrd="4" destOrd="0" parTransId="{3EC26B03-9E46-4B84-BCBE-8263A4E5058C}" sibTransId="{0D0E4131-BC58-444C-9EBF-E1D3D47AB34E}"/>
    <dgm:cxn modelId="{A08DC130-565E-4D58-AF9A-F560C14642F1}" type="presOf" srcId="{39AC9404-1D71-4B51-A49B-91828BFB50FF}" destId="{BB439A31-45F9-46B0-B3F8-E5AC16E3C9E8}" srcOrd="1" destOrd="0" presId="urn:microsoft.com/office/officeart/2005/8/layout/vProcess5"/>
    <dgm:cxn modelId="{6CF7006B-2815-4461-BA5A-3ED13684264A}" type="presOf" srcId="{F5DC728A-0E47-467B-8E4D-FFB93C1EDBFD}" destId="{6918858B-6635-4054-8D67-D4887A20AFB9}" srcOrd="0" destOrd="0" presId="urn:microsoft.com/office/officeart/2005/8/layout/vProcess5"/>
    <dgm:cxn modelId="{4EF76752-3F0F-4250-B11D-F0BAD3189918}" type="presOf" srcId="{B89FADFF-233F-4901-8611-EF30D9FEFF6B}" destId="{F14D2794-7663-4E8C-847E-3CC49679556D}" srcOrd="1" destOrd="0" presId="urn:microsoft.com/office/officeart/2005/8/layout/vProcess5"/>
    <dgm:cxn modelId="{8748A880-C60F-4669-A433-61DD1D7E793C}" type="presOf" srcId="{E264E8A9-B95A-497C-9A1C-3FD58DCFFDD0}" destId="{9DA122E6-4C0C-4E86-A323-AC49E5DC344C}" srcOrd="0" destOrd="0" presId="urn:microsoft.com/office/officeart/2005/8/layout/vProcess5"/>
    <dgm:cxn modelId="{27CC7993-6247-4123-930F-24319D7D912D}" srcId="{FB8D91A9-2AB2-4A6A-8070-986C7A626079}" destId="{F5DC728A-0E47-467B-8E4D-FFB93C1EDBFD}" srcOrd="1" destOrd="0" parTransId="{055E0EAD-C6FB-482E-8C3A-81D156F0446D}" sibTransId="{E264E8A9-B95A-497C-9A1C-3FD58DCFFDD0}"/>
    <dgm:cxn modelId="{3011FD95-DDD7-4446-A4AE-D07DDF9F1040}" type="presOf" srcId="{39AC9404-1D71-4B51-A49B-91828BFB50FF}" destId="{45F8F97F-7493-424A-950F-1B41B6B6E2D7}" srcOrd="0" destOrd="0" presId="urn:microsoft.com/office/officeart/2005/8/layout/vProcess5"/>
    <dgm:cxn modelId="{22C00A97-9DA7-4A0E-B1D1-95D366755ACA}" type="presOf" srcId="{6274AEDB-DA39-49B7-B3A3-AF47605EF660}" destId="{41CA072F-4DC7-4D2B-BF68-9CE5DA1AEED5}" srcOrd="0" destOrd="0" presId="urn:microsoft.com/office/officeart/2005/8/layout/vProcess5"/>
    <dgm:cxn modelId="{CDD19598-1894-45DE-8EEB-357A1D28C9FE}" srcId="{FB8D91A9-2AB2-4A6A-8070-986C7A626079}" destId="{B89FADFF-233F-4901-8611-EF30D9FEFF6B}" srcOrd="3" destOrd="0" parTransId="{20D9AD55-C1DC-4693-B643-14C549446AF9}" sibTransId="{753F0C80-E5D3-4AE7-8E0E-C27E14E26ACE}"/>
    <dgm:cxn modelId="{A3C88AA9-A516-4A1F-A185-9E573F8F982B}" type="presOf" srcId="{753F0C80-E5D3-4AE7-8E0E-C27E14E26ACE}" destId="{3F572C2B-9963-48AE-BD45-9CD6B3FDFA42}" srcOrd="0" destOrd="0" presId="urn:microsoft.com/office/officeart/2005/8/layout/vProcess5"/>
    <dgm:cxn modelId="{4F9E8FAD-D84E-4D5C-819F-ED267AC8C4AD}" type="presOf" srcId="{D852A65E-0EAC-4628-A0D1-B04BF73DEEDD}" destId="{A2A24391-9CE8-4D7B-BC42-C5ADF9A5D2EA}" srcOrd="0" destOrd="0" presId="urn:microsoft.com/office/officeart/2005/8/layout/vProcess5"/>
    <dgm:cxn modelId="{7C8B4DB2-E3C4-4D88-B798-BD1B5ACBAADF}" srcId="{FB8D91A9-2AB2-4A6A-8070-986C7A626079}" destId="{FD9DC70F-8B87-4821-A48C-E0AD219FB68D}" srcOrd="0" destOrd="0" parTransId="{F4F8A257-FBD2-439F-B776-705ACA461548}" sibTransId="{D852A65E-0EAC-4628-A0D1-B04BF73DEEDD}"/>
    <dgm:cxn modelId="{1AA4ECB4-C3B9-4B87-A699-91DB0CA29EAC}" type="presOf" srcId="{B89FADFF-233F-4901-8611-EF30D9FEFF6B}" destId="{32366F9E-D473-4C0D-BBD1-EF67BC2454DA}" srcOrd="0" destOrd="0" presId="urn:microsoft.com/office/officeart/2005/8/layout/vProcess5"/>
    <dgm:cxn modelId="{1C675FBA-9D9F-498D-B036-681F62848B79}" type="presOf" srcId="{F5DC728A-0E47-467B-8E4D-FFB93C1EDBFD}" destId="{368264C2-7441-48B7-A6F5-345D4A7A75B9}" srcOrd="1" destOrd="0" presId="urn:microsoft.com/office/officeart/2005/8/layout/vProcess5"/>
    <dgm:cxn modelId="{BE9134BB-8C26-433F-9520-A495B6AD6007}" type="presOf" srcId="{FD9DC70F-8B87-4821-A48C-E0AD219FB68D}" destId="{79BC6C71-EE43-4B4C-9355-84EFCED6F8AD}" srcOrd="1" destOrd="0" presId="urn:microsoft.com/office/officeart/2005/8/layout/vProcess5"/>
    <dgm:cxn modelId="{BD298DC8-9121-4011-8CC9-0366A0A01C57}" srcId="{FB8D91A9-2AB2-4A6A-8070-986C7A626079}" destId="{6274AEDB-DA39-49B7-B3A3-AF47605EF660}" srcOrd="2" destOrd="0" parTransId="{D87FD983-F728-479D-840D-73CD7D816D7B}" sibTransId="{B744EC9F-A24A-4BAF-88D4-0A4E96EC186D}"/>
    <dgm:cxn modelId="{ABEFF4E4-B541-4FAA-9E8F-02814C7CBD54}" type="presOf" srcId="{FB8D91A9-2AB2-4A6A-8070-986C7A626079}" destId="{7E6D4CF9-1304-4BCF-8486-62B2510734D2}" srcOrd="0" destOrd="0" presId="urn:microsoft.com/office/officeart/2005/8/layout/vProcess5"/>
    <dgm:cxn modelId="{B18878E7-9804-450A-9E62-72621F7B42C9}" type="presOf" srcId="{6274AEDB-DA39-49B7-B3A3-AF47605EF660}" destId="{3D18ED04-19DA-4B40-9D59-F4FBB0C711E7}" srcOrd="1" destOrd="0" presId="urn:microsoft.com/office/officeart/2005/8/layout/vProcess5"/>
    <dgm:cxn modelId="{0E9F8DFB-5957-447C-B338-AE6750FE547A}" type="presOf" srcId="{B744EC9F-A24A-4BAF-88D4-0A4E96EC186D}" destId="{40E4E788-C1C4-4A53-8897-CC233727A3DD}" srcOrd="0" destOrd="0" presId="urn:microsoft.com/office/officeart/2005/8/layout/vProcess5"/>
    <dgm:cxn modelId="{8528736B-2A8E-4533-9DF4-3500410F888D}" type="presParOf" srcId="{7E6D4CF9-1304-4BCF-8486-62B2510734D2}" destId="{CF2DB531-874C-4388-A675-A2D86097E199}" srcOrd="0" destOrd="0" presId="urn:microsoft.com/office/officeart/2005/8/layout/vProcess5"/>
    <dgm:cxn modelId="{7B2A228E-07D3-4409-B10B-45735B8FEB17}" type="presParOf" srcId="{7E6D4CF9-1304-4BCF-8486-62B2510734D2}" destId="{D8E39582-129A-419D-95AB-71DF7FEBC71F}" srcOrd="1" destOrd="0" presId="urn:microsoft.com/office/officeart/2005/8/layout/vProcess5"/>
    <dgm:cxn modelId="{34D142B3-9D73-46D0-A092-3E84A913C4F8}" type="presParOf" srcId="{7E6D4CF9-1304-4BCF-8486-62B2510734D2}" destId="{6918858B-6635-4054-8D67-D4887A20AFB9}" srcOrd="2" destOrd="0" presId="urn:microsoft.com/office/officeart/2005/8/layout/vProcess5"/>
    <dgm:cxn modelId="{680B41DD-7B36-487C-8372-450B08458920}" type="presParOf" srcId="{7E6D4CF9-1304-4BCF-8486-62B2510734D2}" destId="{41CA072F-4DC7-4D2B-BF68-9CE5DA1AEED5}" srcOrd="3" destOrd="0" presId="urn:microsoft.com/office/officeart/2005/8/layout/vProcess5"/>
    <dgm:cxn modelId="{E5D4D176-F737-4CAF-9CD5-403D01980C54}" type="presParOf" srcId="{7E6D4CF9-1304-4BCF-8486-62B2510734D2}" destId="{32366F9E-D473-4C0D-BBD1-EF67BC2454DA}" srcOrd="4" destOrd="0" presId="urn:microsoft.com/office/officeart/2005/8/layout/vProcess5"/>
    <dgm:cxn modelId="{3237FB05-CEB4-4357-A121-794BFD53D108}" type="presParOf" srcId="{7E6D4CF9-1304-4BCF-8486-62B2510734D2}" destId="{45F8F97F-7493-424A-950F-1B41B6B6E2D7}" srcOrd="5" destOrd="0" presId="urn:microsoft.com/office/officeart/2005/8/layout/vProcess5"/>
    <dgm:cxn modelId="{E24B2BC5-86A8-4696-AC66-F0D0B4DBE8F4}" type="presParOf" srcId="{7E6D4CF9-1304-4BCF-8486-62B2510734D2}" destId="{A2A24391-9CE8-4D7B-BC42-C5ADF9A5D2EA}" srcOrd="6" destOrd="0" presId="urn:microsoft.com/office/officeart/2005/8/layout/vProcess5"/>
    <dgm:cxn modelId="{59A2B75E-1944-4ADA-8CDF-0E22FDEAC5C5}" type="presParOf" srcId="{7E6D4CF9-1304-4BCF-8486-62B2510734D2}" destId="{9DA122E6-4C0C-4E86-A323-AC49E5DC344C}" srcOrd="7" destOrd="0" presId="urn:microsoft.com/office/officeart/2005/8/layout/vProcess5"/>
    <dgm:cxn modelId="{30C1A6B9-7C61-4F8F-89B0-255D7C1928B2}" type="presParOf" srcId="{7E6D4CF9-1304-4BCF-8486-62B2510734D2}" destId="{40E4E788-C1C4-4A53-8897-CC233727A3DD}" srcOrd="8" destOrd="0" presId="urn:microsoft.com/office/officeart/2005/8/layout/vProcess5"/>
    <dgm:cxn modelId="{B8839F80-0076-4AC4-9A92-BC92052C6B91}" type="presParOf" srcId="{7E6D4CF9-1304-4BCF-8486-62B2510734D2}" destId="{3F572C2B-9963-48AE-BD45-9CD6B3FDFA42}" srcOrd="9" destOrd="0" presId="urn:microsoft.com/office/officeart/2005/8/layout/vProcess5"/>
    <dgm:cxn modelId="{42E425DE-D21B-4217-928E-64AA76C89DCD}" type="presParOf" srcId="{7E6D4CF9-1304-4BCF-8486-62B2510734D2}" destId="{79BC6C71-EE43-4B4C-9355-84EFCED6F8AD}" srcOrd="10" destOrd="0" presId="urn:microsoft.com/office/officeart/2005/8/layout/vProcess5"/>
    <dgm:cxn modelId="{159F00E1-5160-44E5-9510-FF77722ACED0}" type="presParOf" srcId="{7E6D4CF9-1304-4BCF-8486-62B2510734D2}" destId="{368264C2-7441-48B7-A6F5-345D4A7A75B9}" srcOrd="11" destOrd="0" presId="urn:microsoft.com/office/officeart/2005/8/layout/vProcess5"/>
    <dgm:cxn modelId="{8DDEE83E-DB6A-4AAA-B363-B4C45384C0E3}" type="presParOf" srcId="{7E6D4CF9-1304-4BCF-8486-62B2510734D2}" destId="{3D18ED04-19DA-4B40-9D59-F4FBB0C711E7}" srcOrd="12" destOrd="0" presId="urn:microsoft.com/office/officeart/2005/8/layout/vProcess5"/>
    <dgm:cxn modelId="{176A6F22-F2F4-427E-8726-BF768F58B81F}" type="presParOf" srcId="{7E6D4CF9-1304-4BCF-8486-62B2510734D2}" destId="{F14D2794-7663-4E8C-847E-3CC49679556D}" srcOrd="13" destOrd="0" presId="urn:microsoft.com/office/officeart/2005/8/layout/vProcess5"/>
    <dgm:cxn modelId="{147AB71B-1189-4E3C-9221-848188BD2C70}" type="presParOf" srcId="{7E6D4CF9-1304-4BCF-8486-62B2510734D2}" destId="{BB439A31-45F9-46B0-B3F8-E5AC16E3C9E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D1FE6-9787-4B11-B230-D64AF76757FE}">
      <dsp:nvSpPr>
        <dsp:cNvPr id="0" name=""/>
        <dsp:cNvSpPr/>
      </dsp:nvSpPr>
      <dsp:spPr>
        <a:xfrm>
          <a:off x="0" y="0"/>
          <a:ext cx="6019467" cy="1227633"/>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s-ES" sz="2000" b="1" kern="1200" dirty="0">
              <a:latin typeface="Arial" panose="020B0604020202020204" pitchFamily="34" charset="0"/>
              <a:cs typeface="Arial" panose="020B0604020202020204" pitchFamily="34" charset="0"/>
            </a:rPr>
            <a:t>ATAQUES POR INUNDACIÓN DE PAQUETES SYN</a:t>
          </a:r>
          <a:br>
            <a:rPr lang="en-US" sz="2000" b="1" kern="1200" dirty="0">
              <a:latin typeface="Arial" panose="020B0604020202020204" pitchFamily="34" charset="0"/>
              <a:cs typeface="Arial" panose="020B0604020202020204" pitchFamily="34" charset="0"/>
            </a:rPr>
          </a:br>
          <a:br>
            <a:rPr lang="es-ES" sz="2000" b="1" kern="1200" dirty="0">
              <a:latin typeface="Arial" panose="020B0604020202020204" pitchFamily="34" charset="0"/>
              <a:cs typeface="Arial" panose="020B0604020202020204" pitchFamily="34" charset="0"/>
            </a:rPr>
          </a:br>
          <a:r>
            <a:rPr lang="es-ES" sz="2000" b="1" kern="1200" dirty="0">
              <a:latin typeface="Arial" panose="020B0604020202020204" pitchFamily="34" charset="0"/>
              <a:cs typeface="Arial" panose="020B0604020202020204" pitchFamily="34" charset="0"/>
            </a:rPr>
            <a:t>(SYN-FLOOD ATACKS)</a:t>
          </a:r>
          <a:endParaRPr lang="en-US" sz="2000" kern="1200" dirty="0">
            <a:latin typeface="Arial" panose="020B0604020202020204" pitchFamily="34" charset="0"/>
            <a:cs typeface="Arial" panose="020B0604020202020204" pitchFamily="34" charset="0"/>
          </a:endParaRPr>
        </a:p>
      </dsp:txBody>
      <dsp:txXfrm>
        <a:off x="0" y="0"/>
        <a:ext cx="6019467" cy="1227633"/>
      </dsp:txXfrm>
    </dsp:sp>
    <dsp:sp modelId="{AF15EE44-E011-463F-8E48-49740C2ACB7B}">
      <dsp:nvSpPr>
        <dsp:cNvPr id="0" name=""/>
        <dsp:cNvSpPr/>
      </dsp:nvSpPr>
      <dsp:spPr>
        <a:xfrm>
          <a:off x="0" y="1259145"/>
          <a:ext cx="6019467" cy="10540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39582-129A-419D-95AB-71DF7FEBC71F}">
      <dsp:nvSpPr>
        <dsp:cNvPr id="0" name=""/>
        <dsp:cNvSpPr/>
      </dsp:nvSpPr>
      <dsp:spPr>
        <a:xfrm>
          <a:off x="0" y="0"/>
          <a:ext cx="7484601" cy="72409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a:t>Para que la comunicación tenga lugar, debe pasar su PDU, a la capa inmediatamente inferior. Por eso se dice que las capas inferiores proporcionan servicios a las capas superiores.</a:t>
          </a:r>
          <a:endParaRPr lang="en-US" sz="1100" kern="1200"/>
        </a:p>
      </dsp:txBody>
      <dsp:txXfrm>
        <a:off x="21208" y="21208"/>
        <a:ext cx="6618532" cy="681674"/>
      </dsp:txXfrm>
    </dsp:sp>
    <dsp:sp modelId="{6918858B-6635-4054-8D67-D4887A20AFB9}">
      <dsp:nvSpPr>
        <dsp:cNvPr id="0" name=""/>
        <dsp:cNvSpPr/>
      </dsp:nvSpPr>
      <dsp:spPr>
        <a:xfrm>
          <a:off x="558915" y="824658"/>
          <a:ext cx="7484601" cy="724090"/>
        </a:xfrm>
        <a:prstGeom prst="roundRect">
          <a:avLst>
            <a:gd name="adj" fmla="val 10000"/>
          </a:avLst>
        </a:prstGeom>
        <a:solidFill>
          <a:schemeClr val="accent2">
            <a:hueOff val="-330843"/>
            <a:satOff val="373"/>
            <a:lumOff val="882"/>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a:t>Uno de los servicios que toda capa realiza es servir a su capa superior. Gestionar los datos recibidos por la capa superior.</a:t>
          </a:r>
          <a:endParaRPr lang="en-US" sz="1100" kern="1200"/>
        </a:p>
      </dsp:txBody>
      <dsp:txXfrm>
        <a:off x="580123" y="845866"/>
        <a:ext cx="6412611" cy="681674"/>
      </dsp:txXfrm>
    </dsp:sp>
    <dsp:sp modelId="{41CA072F-4DC7-4D2B-BF68-9CE5DA1AEED5}">
      <dsp:nvSpPr>
        <dsp:cNvPr id="0" name=""/>
        <dsp:cNvSpPr/>
      </dsp:nvSpPr>
      <dsp:spPr>
        <a:xfrm>
          <a:off x="1117830" y="1649317"/>
          <a:ext cx="7484601" cy="724090"/>
        </a:xfrm>
        <a:prstGeom prst="roundRect">
          <a:avLst>
            <a:gd name="adj" fmla="val 10000"/>
          </a:avLst>
        </a:prstGeom>
        <a:solidFill>
          <a:schemeClr val="accent2">
            <a:hueOff val="-661686"/>
            <a:satOff val="746"/>
            <a:lumOff val="176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a:t>Cuando el PDU de la capa n, se pasa a la capa n-1, se convierte en los datos que la capa n-1 debe manejar. Por eso el PDU de la capa n, se denomina el SDU (Service Data Unit) de la capa n-1.</a:t>
          </a:r>
          <a:endParaRPr lang="en-US" sz="1100" kern="1200"/>
        </a:p>
      </dsp:txBody>
      <dsp:txXfrm>
        <a:off x="1139038" y="1670525"/>
        <a:ext cx="6412611" cy="681674"/>
      </dsp:txXfrm>
    </dsp:sp>
    <dsp:sp modelId="{32366F9E-D473-4C0D-BBD1-EF67BC2454DA}">
      <dsp:nvSpPr>
        <dsp:cNvPr id="0" name=""/>
        <dsp:cNvSpPr/>
      </dsp:nvSpPr>
      <dsp:spPr>
        <a:xfrm>
          <a:off x="1676745" y="2473975"/>
          <a:ext cx="7484601" cy="724090"/>
        </a:xfrm>
        <a:prstGeom prst="roundRect">
          <a:avLst>
            <a:gd name="adj" fmla="val 10000"/>
          </a:avLst>
        </a:prstGeom>
        <a:solidFill>
          <a:schemeClr val="accent2">
            <a:hueOff val="-992530"/>
            <a:satOff val="1119"/>
            <a:lumOff val="2647"/>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a:t>El rol de la capa n-1 es transportar esta SDU, para lo cual añade las propias cabeceras necesarias. Este proceso se conoce con el nombre de encapsulamiento. Los datos completos de una capa n, son el payload (el contenido útil) de la capa n-1.</a:t>
          </a:r>
          <a:endParaRPr lang="en-US" sz="1100" kern="1200"/>
        </a:p>
      </dsp:txBody>
      <dsp:txXfrm>
        <a:off x="1697953" y="2495183"/>
        <a:ext cx="6412611" cy="681674"/>
      </dsp:txXfrm>
    </dsp:sp>
    <dsp:sp modelId="{45F8F97F-7493-424A-950F-1B41B6B6E2D7}">
      <dsp:nvSpPr>
        <dsp:cNvPr id="0" name=""/>
        <dsp:cNvSpPr/>
      </dsp:nvSpPr>
      <dsp:spPr>
        <a:xfrm>
          <a:off x="2235660" y="3298634"/>
          <a:ext cx="7484601" cy="724090"/>
        </a:xfrm>
        <a:prstGeom prst="roundRect">
          <a:avLst>
            <a:gd name="adj" fmla="val 10000"/>
          </a:avLst>
        </a:prstGeom>
        <a:solidFill>
          <a:schemeClr val="accent2">
            <a:hueOff val="-1323373"/>
            <a:satOff val="1492"/>
            <a:lumOff val="353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s-ES" sz="1100" kern="1200"/>
            <a:t>El proceso inverso (desencapsulación) ocurre cuando los datos se reciben en el ordenador destino. Conforme el dato se mueve hacia arriba desde la capa inferior a la superior dentro del stack TCP/IP, cada capa desempaqueta sus propias cabeceras y usa la información contenida en cada uno de ellas para entregar el paquete al próximo destino.</a:t>
          </a:r>
          <a:endParaRPr lang="en-US" sz="1100" kern="1200"/>
        </a:p>
      </dsp:txBody>
      <dsp:txXfrm>
        <a:off x="2256868" y="3319842"/>
        <a:ext cx="6412611" cy="681674"/>
      </dsp:txXfrm>
    </dsp:sp>
    <dsp:sp modelId="{A2A24391-9CE8-4D7B-BC42-C5ADF9A5D2EA}">
      <dsp:nvSpPr>
        <dsp:cNvPr id="0" name=""/>
        <dsp:cNvSpPr/>
      </dsp:nvSpPr>
      <dsp:spPr>
        <a:xfrm>
          <a:off x="7013942" y="528988"/>
          <a:ext cx="470658" cy="470658"/>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119840" y="528988"/>
        <a:ext cx="258862" cy="354170"/>
      </dsp:txXfrm>
    </dsp:sp>
    <dsp:sp modelId="{9DA122E6-4C0C-4E86-A323-AC49E5DC344C}">
      <dsp:nvSpPr>
        <dsp:cNvPr id="0" name=""/>
        <dsp:cNvSpPr/>
      </dsp:nvSpPr>
      <dsp:spPr>
        <a:xfrm>
          <a:off x="7572857" y="1353646"/>
          <a:ext cx="470658" cy="470658"/>
        </a:xfrm>
        <a:prstGeom prst="downArrow">
          <a:avLst>
            <a:gd name="adj1" fmla="val 55000"/>
            <a:gd name="adj2" fmla="val 45000"/>
          </a:avLst>
        </a:prstGeom>
        <a:solidFill>
          <a:schemeClr val="accent2">
            <a:tint val="40000"/>
            <a:alpha val="90000"/>
            <a:hueOff val="-613955"/>
            <a:satOff val="4090"/>
            <a:lumOff val="374"/>
            <a:alphaOff val="0"/>
          </a:schemeClr>
        </a:solidFill>
        <a:ln w="15875" cap="flat" cmpd="sng" algn="ctr">
          <a:solidFill>
            <a:schemeClr val="accent2">
              <a:tint val="40000"/>
              <a:alpha val="90000"/>
              <a:hueOff val="-613955"/>
              <a:satOff val="4090"/>
              <a:lumOff val="3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678755" y="1353646"/>
        <a:ext cx="258862" cy="354170"/>
      </dsp:txXfrm>
    </dsp:sp>
    <dsp:sp modelId="{40E4E788-C1C4-4A53-8897-CC233727A3DD}">
      <dsp:nvSpPr>
        <dsp:cNvPr id="0" name=""/>
        <dsp:cNvSpPr/>
      </dsp:nvSpPr>
      <dsp:spPr>
        <a:xfrm>
          <a:off x="8131773" y="2166237"/>
          <a:ext cx="470658" cy="470658"/>
        </a:xfrm>
        <a:prstGeom prst="downArrow">
          <a:avLst>
            <a:gd name="adj1" fmla="val 55000"/>
            <a:gd name="adj2" fmla="val 45000"/>
          </a:avLst>
        </a:prstGeom>
        <a:solidFill>
          <a:schemeClr val="accent2">
            <a:tint val="40000"/>
            <a:alpha val="90000"/>
            <a:hueOff val="-1227910"/>
            <a:satOff val="8180"/>
            <a:lumOff val="748"/>
            <a:alphaOff val="0"/>
          </a:schemeClr>
        </a:solidFill>
        <a:ln w="15875" cap="flat" cmpd="sng" algn="ctr">
          <a:solidFill>
            <a:schemeClr val="accent2">
              <a:tint val="40000"/>
              <a:alpha val="90000"/>
              <a:hueOff val="-1227910"/>
              <a:satOff val="8180"/>
              <a:lumOff val="7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237671" y="2166237"/>
        <a:ext cx="258862" cy="354170"/>
      </dsp:txXfrm>
    </dsp:sp>
    <dsp:sp modelId="{3F572C2B-9963-48AE-BD45-9CD6B3FDFA42}">
      <dsp:nvSpPr>
        <dsp:cNvPr id="0" name=""/>
        <dsp:cNvSpPr/>
      </dsp:nvSpPr>
      <dsp:spPr>
        <a:xfrm>
          <a:off x="8690688" y="2998941"/>
          <a:ext cx="470658" cy="470658"/>
        </a:xfrm>
        <a:prstGeom prst="downArrow">
          <a:avLst>
            <a:gd name="adj1" fmla="val 55000"/>
            <a:gd name="adj2" fmla="val 45000"/>
          </a:avLst>
        </a:prstGeom>
        <a:solidFill>
          <a:schemeClr val="accent2">
            <a:tint val="40000"/>
            <a:alpha val="90000"/>
            <a:hueOff val="-1841865"/>
            <a:satOff val="12270"/>
            <a:lumOff val="1122"/>
            <a:alphaOff val="0"/>
          </a:schemeClr>
        </a:solidFill>
        <a:ln w="15875" cap="flat"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796586" y="2998941"/>
        <a:ext cx="258862" cy="35417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EA71758-4F61-4B49-8AF3-4CC0FE512A13}" type="datetimeFigureOut">
              <a:rPr lang="en-US" smtClean="0"/>
              <a:t>17/Dec/2018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87B6F-935E-4CAB-B625-043083BB2A0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42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71758-4F61-4B49-8AF3-4CC0FE512A13}" type="datetimeFigureOut">
              <a:rPr lang="en-US" smtClean="0"/>
              <a:t>17/Dec/2018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87B6F-935E-4CAB-B625-043083BB2A02}" type="slidenum">
              <a:rPr lang="en-US" smtClean="0"/>
              <a:t>‹#›</a:t>
            </a:fld>
            <a:endParaRPr lang="en-US"/>
          </a:p>
        </p:txBody>
      </p:sp>
    </p:spTree>
    <p:extLst>
      <p:ext uri="{BB962C8B-B14F-4D97-AF65-F5344CB8AC3E}">
        <p14:creationId xmlns:p14="http://schemas.microsoft.com/office/powerpoint/2010/main" val="241757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71758-4F61-4B49-8AF3-4CC0FE512A13}" type="datetimeFigureOut">
              <a:rPr lang="en-US" smtClean="0"/>
              <a:t>17/Dec/2018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87B6F-935E-4CAB-B625-043083BB2A0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503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A71758-4F61-4B49-8AF3-4CC0FE512A13}" type="datetimeFigureOut">
              <a:rPr lang="en-US" smtClean="0"/>
              <a:t>17/Dec/2018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87B6F-935E-4CAB-B625-043083BB2A02}" type="slidenum">
              <a:rPr lang="en-US" smtClean="0"/>
              <a:t>‹#›</a:t>
            </a:fld>
            <a:endParaRPr lang="en-US"/>
          </a:p>
        </p:txBody>
      </p:sp>
    </p:spTree>
    <p:extLst>
      <p:ext uri="{BB962C8B-B14F-4D97-AF65-F5344CB8AC3E}">
        <p14:creationId xmlns:p14="http://schemas.microsoft.com/office/powerpoint/2010/main" val="424983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A71758-4F61-4B49-8AF3-4CC0FE512A13}" type="datetimeFigureOut">
              <a:rPr lang="en-US" smtClean="0"/>
              <a:t>17/Dec/2018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87B6F-935E-4CAB-B625-043083BB2A0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718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A71758-4F61-4B49-8AF3-4CC0FE512A13}" type="datetimeFigureOut">
              <a:rPr lang="en-US" smtClean="0"/>
              <a:t>17/Dec/2018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87B6F-935E-4CAB-B625-043083BB2A02}" type="slidenum">
              <a:rPr lang="en-US" smtClean="0"/>
              <a:t>‹#›</a:t>
            </a:fld>
            <a:endParaRPr lang="en-US"/>
          </a:p>
        </p:txBody>
      </p:sp>
    </p:spTree>
    <p:extLst>
      <p:ext uri="{BB962C8B-B14F-4D97-AF65-F5344CB8AC3E}">
        <p14:creationId xmlns:p14="http://schemas.microsoft.com/office/powerpoint/2010/main" val="225033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A71758-4F61-4B49-8AF3-4CC0FE512A13}" type="datetimeFigureOut">
              <a:rPr lang="en-US" smtClean="0"/>
              <a:t>17/Dec/2018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87B6F-935E-4CAB-B625-043083BB2A02}" type="slidenum">
              <a:rPr lang="en-US" smtClean="0"/>
              <a:t>‹#›</a:t>
            </a:fld>
            <a:endParaRPr lang="en-US"/>
          </a:p>
        </p:txBody>
      </p:sp>
    </p:spTree>
    <p:extLst>
      <p:ext uri="{BB962C8B-B14F-4D97-AF65-F5344CB8AC3E}">
        <p14:creationId xmlns:p14="http://schemas.microsoft.com/office/powerpoint/2010/main" val="3012400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A71758-4F61-4B49-8AF3-4CC0FE512A13}" type="datetimeFigureOut">
              <a:rPr lang="en-US" smtClean="0"/>
              <a:t>17/Dec/2018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87B6F-935E-4CAB-B625-043083BB2A02}" type="slidenum">
              <a:rPr lang="en-US" smtClean="0"/>
              <a:t>‹#›</a:t>
            </a:fld>
            <a:endParaRPr lang="en-US"/>
          </a:p>
        </p:txBody>
      </p:sp>
    </p:spTree>
    <p:extLst>
      <p:ext uri="{BB962C8B-B14F-4D97-AF65-F5344CB8AC3E}">
        <p14:creationId xmlns:p14="http://schemas.microsoft.com/office/powerpoint/2010/main" val="255187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71758-4F61-4B49-8AF3-4CC0FE512A13}" type="datetimeFigureOut">
              <a:rPr lang="en-US" smtClean="0"/>
              <a:t>17/Dec/2018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87B6F-935E-4CAB-B625-043083BB2A02}" type="slidenum">
              <a:rPr lang="en-US" smtClean="0"/>
              <a:t>‹#›</a:t>
            </a:fld>
            <a:endParaRPr lang="en-US"/>
          </a:p>
        </p:txBody>
      </p:sp>
    </p:spTree>
    <p:extLst>
      <p:ext uri="{BB962C8B-B14F-4D97-AF65-F5344CB8AC3E}">
        <p14:creationId xmlns:p14="http://schemas.microsoft.com/office/powerpoint/2010/main" val="395097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A71758-4F61-4B49-8AF3-4CC0FE512A13}" type="datetimeFigureOut">
              <a:rPr lang="en-US" smtClean="0"/>
              <a:t>17/Dec/2018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87B6F-935E-4CAB-B625-043083BB2A02}" type="slidenum">
              <a:rPr lang="en-US" smtClean="0"/>
              <a:t>‹#›</a:t>
            </a:fld>
            <a:endParaRPr lang="en-US"/>
          </a:p>
        </p:txBody>
      </p:sp>
    </p:spTree>
    <p:extLst>
      <p:ext uri="{BB962C8B-B14F-4D97-AF65-F5344CB8AC3E}">
        <p14:creationId xmlns:p14="http://schemas.microsoft.com/office/powerpoint/2010/main" val="72820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A71758-4F61-4B49-8AF3-4CC0FE512A13}" type="datetimeFigureOut">
              <a:rPr lang="en-US" smtClean="0"/>
              <a:t>17/Dec/2018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87B6F-935E-4CAB-B625-043083BB2A0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30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EA71758-4F61-4B49-8AF3-4CC0FE512A13}" type="datetimeFigureOut">
              <a:rPr lang="en-US" smtClean="0"/>
              <a:t>17/Dec/2018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087B6F-935E-4CAB-B625-043083BB2A0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738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Downloads/3wayHS.ca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hyperlink" Target="https://es.wikipedia.org/wiki/Ataque_de_denegaci%C3%B3n_de_servicio#Inundaci%C3%B3n_SYN_(SYN_Floo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hepacketgeek.com/tag/scapy/" TargetMode="External"/><Relationship Id="rId2" Type="http://schemas.openxmlformats.org/officeDocument/2006/relationships/hyperlink" Target="https://scapy.readthedocs.io/en/latest/" TargetMode="Externa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2" Type="http://schemas.openxmlformats.org/officeDocument/2006/relationships/hyperlink" Target="../Downloads/synfloodgon.p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chrome-error://chromewebdata/#button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cis.syr.edu/~wedu/seed/Labs/SYN_Cookies/SYN_Cookies.pdf" TargetMode="External"/><Relationship Id="rId2" Type="http://schemas.openxmlformats.org/officeDocument/2006/relationships/hyperlink" Target="https://www.centoshowtos.org/network-and-security/tcp_syncookies/" TargetMode="External"/><Relationship Id="rId1" Type="http://schemas.openxmlformats.org/officeDocument/2006/relationships/slideLayout" Target="../slideLayouts/slideLayout2.xml"/><Relationship Id="rId4" Type="http://schemas.openxmlformats.org/officeDocument/2006/relationships/hyperlink" Target="https://www.servernoobs.com/hardening-your-tcpip-stack-against-syn-flood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gif"/><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B79641-49DA-435F-9A55-AA44456B7E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39"/>
            <a:ext cx="12153900" cy="6836569"/>
          </a:xfrm>
          <a:prstGeom prst="rect">
            <a:avLst/>
          </a:prstGeom>
        </p:spPr>
      </p:pic>
      <p:graphicFrame>
        <p:nvGraphicFramePr>
          <p:cNvPr id="8" name="Diagram 7">
            <a:extLst>
              <a:ext uri="{FF2B5EF4-FFF2-40B4-BE49-F238E27FC236}">
                <a16:creationId xmlns:a16="http://schemas.microsoft.com/office/drawing/2014/main" id="{AA604356-152A-44F7-B011-7423F531A8F4}"/>
              </a:ext>
            </a:extLst>
          </p:cNvPr>
          <p:cNvGraphicFramePr/>
          <p:nvPr>
            <p:extLst>
              <p:ext uri="{D42A27DB-BD31-4B8C-83A1-F6EECF244321}">
                <p14:modId xmlns:p14="http://schemas.microsoft.com/office/powerpoint/2010/main" val="325407485"/>
              </p:ext>
            </p:extLst>
          </p:nvPr>
        </p:nvGraphicFramePr>
        <p:xfrm>
          <a:off x="5851007" y="2019397"/>
          <a:ext cx="6019468" cy="2344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ubtitle 2">
            <a:extLst>
              <a:ext uri="{FF2B5EF4-FFF2-40B4-BE49-F238E27FC236}">
                <a16:creationId xmlns:a16="http://schemas.microsoft.com/office/drawing/2014/main" id="{DC24E92B-967C-4ED6-B834-CF2A904E6EEF}"/>
              </a:ext>
            </a:extLst>
          </p:cNvPr>
          <p:cNvSpPr>
            <a:spLocks noGrp="1"/>
          </p:cNvSpPr>
          <p:nvPr>
            <p:ph type="subTitle" idx="1"/>
          </p:nvPr>
        </p:nvSpPr>
        <p:spPr>
          <a:xfrm>
            <a:off x="5839859" y="3314351"/>
            <a:ext cx="6019468" cy="1049783"/>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ctr"/>
            <a:br>
              <a:rPr lang="es-ES" sz="1800" b="1" dirty="0">
                <a:solidFill>
                  <a:schemeClr val="bg1"/>
                </a:solidFill>
                <a:latin typeface="Arial" panose="020B0604020202020204" pitchFamily="34" charset="0"/>
                <a:cs typeface="Arial" panose="020B0604020202020204" pitchFamily="34" charset="0"/>
              </a:rPr>
            </a:br>
            <a:r>
              <a:rPr lang="es-ES" sz="1800" b="1" dirty="0">
                <a:solidFill>
                  <a:schemeClr val="bg1"/>
                </a:solidFill>
                <a:latin typeface="Arial" panose="020B0604020202020204" pitchFamily="34" charset="0"/>
                <a:cs typeface="Arial" panose="020B0604020202020204" pitchFamily="34" charset="0"/>
              </a:rPr>
              <a:t>Por Gonzalo Murillo Tello</a:t>
            </a:r>
          </a:p>
          <a:p>
            <a:pPr algn="ctr"/>
            <a:r>
              <a:rPr lang="es-ES" sz="1800" b="1" dirty="0">
                <a:solidFill>
                  <a:schemeClr val="bg1"/>
                </a:solidFill>
                <a:latin typeface="Arial" panose="020B0604020202020204" pitchFamily="34" charset="0"/>
                <a:cs typeface="Arial" panose="020B0604020202020204" pitchFamily="34" charset="0"/>
              </a:rPr>
              <a:t>Gonzalo.murillotello@dell.com</a:t>
            </a:r>
            <a:endParaRPr lang="en-US" sz="1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9694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F2787F-38C2-4BF5-BEC7-F21B930A6504}"/>
              </a:ext>
            </a:extLst>
          </p:cNvPr>
          <p:cNvSpPr>
            <a:spLocks noGrp="1"/>
          </p:cNvSpPr>
          <p:nvPr>
            <p:ph type="title"/>
          </p:nvPr>
        </p:nvSpPr>
        <p:spPr>
          <a:xfrm>
            <a:off x="1024129" y="585216"/>
            <a:ext cx="3779085" cy="1499616"/>
          </a:xfrm>
        </p:spPr>
        <p:txBody>
          <a:bodyPr>
            <a:normAutofit/>
          </a:bodyPr>
          <a:lstStyle/>
          <a:p>
            <a:r>
              <a:rPr lang="es-ES" sz="3500">
                <a:solidFill>
                  <a:srgbClr val="FFFFFF"/>
                </a:solidFill>
              </a:rPr>
              <a:t>PROTOCOLO TCP DE LA CAPA DE TRANSPORTE	</a:t>
            </a:r>
            <a:endParaRPr lang="en-US" sz="3500">
              <a:solidFill>
                <a:srgbClr val="FFFFFF"/>
              </a:solidFill>
            </a:endParaRP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75C722-6D68-4FF4-9A9C-49D38B736606}"/>
              </a:ext>
            </a:extLst>
          </p:cNvPr>
          <p:cNvSpPr>
            <a:spLocks noGrp="1"/>
          </p:cNvSpPr>
          <p:nvPr>
            <p:ph idx="1"/>
          </p:nvPr>
        </p:nvSpPr>
        <p:spPr>
          <a:xfrm>
            <a:off x="1024129" y="2286000"/>
            <a:ext cx="3791711" cy="3931920"/>
          </a:xfrm>
        </p:spPr>
        <p:txBody>
          <a:bodyPr>
            <a:normAutofit/>
          </a:bodyPr>
          <a:lstStyle/>
          <a:p>
            <a:pPr>
              <a:buFont typeface="Arial" panose="020B0604020202020204" pitchFamily="34" charset="0"/>
              <a:buChar char="•"/>
            </a:pPr>
            <a:r>
              <a:rPr lang="es-ES">
                <a:solidFill>
                  <a:srgbClr val="FFFFFF"/>
                </a:solidFill>
              </a:rPr>
              <a:t> TCP es el protocolo rey en la capa de transporte. ¿Por qué? Porque es orientado a conexión. Hay otro protocolo en la capa de transporte que no es orientado a conexión UDP. Es un segundón que se utiliza para casos específicos, ya que no garantiza la entrega.</a:t>
            </a:r>
          </a:p>
          <a:p>
            <a:pPr>
              <a:buFont typeface="Arial" panose="020B0604020202020204" pitchFamily="34" charset="0"/>
              <a:buChar char="•"/>
            </a:pPr>
            <a:endParaRPr lang="en-US">
              <a:solidFill>
                <a:srgbClr val="FFFFFF"/>
              </a:solidFill>
            </a:endParaRPr>
          </a:p>
        </p:txBody>
      </p:sp>
      <p:pic>
        <p:nvPicPr>
          <p:cNvPr id="4" name="Picture 2" descr="C:\Users\murilg\AppData\Local\Microsoft\Windows\Temporary Internet Files\Content.Outlook\73R3HAJQ\connectionoriented.jpg">
            <a:extLst>
              <a:ext uri="{FF2B5EF4-FFF2-40B4-BE49-F238E27FC236}">
                <a16:creationId xmlns:a16="http://schemas.microsoft.com/office/drawing/2014/main" id="{C505C492-0B73-47D1-A3AE-BBB648B2F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89774"/>
            <a:ext cx="5455921" cy="4678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03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B90F29-F66D-4AB1-85AB-F420C5A3BFCD}"/>
              </a:ext>
            </a:extLst>
          </p:cNvPr>
          <p:cNvSpPr>
            <a:spLocks noGrp="1"/>
          </p:cNvSpPr>
          <p:nvPr>
            <p:ph type="title"/>
          </p:nvPr>
        </p:nvSpPr>
        <p:spPr>
          <a:xfrm>
            <a:off x="964788" y="804333"/>
            <a:ext cx="3391900" cy="5249334"/>
          </a:xfrm>
        </p:spPr>
        <p:txBody>
          <a:bodyPr>
            <a:normAutofit/>
          </a:bodyPr>
          <a:lstStyle/>
          <a:p>
            <a:pPr algn="r"/>
            <a:r>
              <a:rPr lang="es-ES">
                <a:solidFill>
                  <a:srgbClr val="FFFFFF"/>
                </a:solidFill>
              </a:rPr>
              <a:t>Protocolo tcp de la capa de transporte	</a:t>
            </a:r>
            <a:endParaRPr lang="en-US">
              <a:solidFill>
                <a:srgbClr val="FFFFFF"/>
              </a:solidFill>
            </a:endParaRPr>
          </a:p>
        </p:txBody>
      </p:sp>
      <p:sp>
        <p:nvSpPr>
          <p:cNvPr id="3" name="Content Placeholder 2">
            <a:extLst>
              <a:ext uri="{FF2B5EF4-FFF2-40B4-BE49-F238E27FC236}">
                <a16:creationId xmlns:a16="http://schemas.microsoft.com/office/drawing/2014/main" id="{F2F3DB2F-DA89-4D71-B60F-930BAF1FB67F}"/>
              </a:ext>
            </a:extLst>
          </p:cNvPr>
          <p:cNvSpPr>
            <a:spLocks noGrp="1"/>
          </p:cNvSpPr>
          <p:nvPr>
            <p:ph idx="1"/>
          </p:nvPr>
        </p:nvSpPr>
        <p:spPr>
          <a:xfrm>
            <a:off x="4951048" y="804333"/>
            <a:ext cx="6306003" cy="5249334"/>
          </a:xfrm>
        </p:spPr>
        <p:txBody>
          <a:bodyPr anchor="ctr">
            <a:normAutofit/>
          </a:bodyPr>
          <a:lstStyle/>
          <a:p>
            <a:r>
              <a:rPr lang="es-ES" sz="1500"/>
              <a:t>TCP proporciona varios beneficios que lo convierten en el protocolo rey de la capa de transporte:</a:t>
            </a:r>
          </a:p>
          <a:p>
            <a:pPr>
              <a:buFont typeface="Courier New" panose="02070309020205020404" pitchFamily="49" charset="0"/>
              <a:buChar char="o"/>
            </a:pPr>
            <a:r>
              <a:rPr lang="es-ES" sz="1500"/>
              <a:t> Orientado a la conexión: es un modo de comunicación en telecomunicaciones y en redes, donde se establece una sesión de comunicación (a través del canal) antes de que cualquier tipo de dato útil sea enviado. Requiere de un mecanismo pre-acordado para establecer la comunicación (</a:t>
            </a:r>
            <a:r>
              <a:rPr lang="es-ES" sz="1500" err="1"/>
              <a:t>Handhshake</a:t>
            </a:r>
            <a:r>
              <a:rPr lang="es-ES" sz="1500"/>
              <a:t>)</a:t>
            </a:r>
          </a:p>
          <a:p>
            <a:pPr>
              <a:buFont typeface="Courier New" panose="02070309020205020404" pitchFamily="49" charset="0"/>
              <a:buChar char="o"/>
            </a:pPr>
            <a:r>
              <a:rPr lang="es-ES" sz="1500"/>
              <a:t> La capa de red, no garantiza la entrega ordenada de paquetes, sin embargo las aplicaciones requieren que la entrega sea ordenada, es decir, que los paquetes llegue en el mismo orden en el que salen del origen. En caso de recepción de paquetes en orden distinto TCP es capaz de ordenar (usando el número de secuencia)	</a:t>
            </a:r>
          </a:p>
          <a:p>
            <a:pPr>
              <a:buFont typeface="Courier New" panose="02070309020205020404" pitchFamily="49" charset="0"/>
              <a:buChar char="o"/>
            </a:pPr>
            <a:r>
              <a:rPr lang="es-ES" sz="1500"/>
              <a:t> Confiabilidad / libre de errores / confirmación de entrega: Los paquetes se pueden perder en el trayecto. Por medio de mecanismos de detección de errores, el protocolo TCP puede garantizar transferencia de datos sin error. Los paquetes perdidos se retransmiten. Se manda un </a:t>
            </a:r>
            <a:r>
              <a:rPr lang="es-ES" sz="1500" err="1"/>
              <a:t>acknowledge</a:t>
            </a:r>
            <a:r>
              <a:rPr lang="es-ES" sz="1500"/>
              <a:t> si el paquete ha sido recibido.</a:t>
            </a:r>
          </a:p>
          <a:p>
            <a:pPr marL="0" indent="0">
              <a:buNone/>
            </a:pPr>
            <a:r>
              <a:rPr lang="es-ES" sz="1500"/>
              <a:t>TCP proporciona un mecanismo confiable, con entrega ordenada y libre de errores para la comunicación entre ordenadores usando red local, WAN o Internet.</a:t>
            </a:r>
            <a:endParaRPr lang="en-US" sz="1500"/>
          </a:p>
          <a:p>
            <a:pPr>
              <a:buFont typeface="Courier New" panose="02070309020205020404" pitchFamily="49" charset="0"/>
              <a:buChar char="o"/>
            </a:pPr>
            <a:endParaRPr lang="es-ES" sz="1500"/>
          </a:p>
          <a:p>
            <a:pPr marL="0" indent="0">
              <a:buNone/>
            </a:pPr>
            <a:endParaRPr lang="es-ES" sz="1500"/>
          </a:p>
          <a:p>
            <a:pPr marL="0" indent="0">
              <a:buNone/>
            </a:pPr>
            <a:endParaRPr lang="en-US" sz="1500"/>
          </a:p>
        </p:txBody>
      </p:sp>
    </p:spTree>
    <p:extLst>
      <p:ext uri="{BB962C8B-B14F-4D97-AF65-F5344CB8AC3E}">
        <p14:creationId xmlns:p14="http://schemas.microsoft.com/office/powerpoint/2010/main" val="272105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A42976-BCCD-4F51-9A6D-8190EE3B4929}"/>
              </a:ext>
            </a:extLst>
          </p:cNvPr>
          <p:cNvSpPr>
            <a:spLocks noGrp="1"/>
          </p:cNvSpPr>
          <p:nvPr>
            <p:ph type="title"/>
          </p:nvPr>
        </p:nvSpPr>
        <p:spPr>
          <a:xfrm>
            <a:off x="1024129" y="585216"/>
            <a:ext cx="3779085" cy="1499616"/>
          </a:xfrm>
        </p:spPr>
        <p:txBody>
          <a:bodyPr>
            <a:normAutofit/>
          </a:bodyPr>
          <a:lstStyle/>
          <a:p>
            <a:r>
              <a:rPr lang="es-ES">
                <a:solidFill>
                  <a:srgbClr val="FFFFFF"/>
                </a:solidFill>
              </a:rPr>
              <a:t>CABECERA DE UN Paquete TCP</a:t>
            </a:r>
            <a:endParaRPr lang="en-US">
              <a:solidFill>
                <a:srgbClr val="FFFFFF"/>
              </a:solidFill>
            </a:endParaRPr>
          </a:p>
        </p:txBody>
      </p:sp>
      <p:cxnSp>
        <p:nvCxnSpPr>
          <p:cNvPr id="14" name="Straight Connector 13">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F8A5FE1-B439-45CB-A181-F026B6E61A95}"/>
              </a:ext>
            </a:extLst>
          </p:cNvPr>
          <p:cNvSpPr>
            <a:spLocks noGrp="1"/>
          </p:cNvSpPr>
          <p:nvPr>
            <p:ph idx="1"/>
          </p:nvPr>
        </p:nvSpPr>
        <p:spPr>
          <a:xfrm>
            <a:off x="1024129" y="2286000"/>
            <a:ext cx="3791711" cy="3931920"/>
          </a:xfrm>
        </p:spPr>
        <p:txBody>
          <a:bodyPr>
            <a:normAutofit/>
          </a:bodyPr>
          <a:lstStyle/>
          <a:p>
            <a:endParaRPr lang="en-US" dirty="0">
              <a:solidFill>
                <a:srgbClr val="FFFFFF"/>
              </a:solidFill>
            </a:endParaRPr>
          </a:p>
        </p:txBody>
      </p:sp>
      <p:pic>
        <p:nvPicPr>
          <p:cNvPr id="7" name="Picture 2">
            <a:extLst>
              <a:ext uri="{FF2B5EF4-FFF2-40B4-BE49-F238E27FC236}">
                <a16:creationId xmlns:a16="http://schemas.microsoft.com/office/drawing/2014/main" id="{07B00D93-89BC-4AFD-B436-6F309AE339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5002" y="2084832"/>
            <a:ext cx="6486305" cy="269181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6867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580FF0-BAD2-47BA-B4EB-2CF21CFF6648}"/>
              </a:ext>
            </a:extLst>
          </p:cNvPr>
          <p:cNvSpPr>
            <a:spLocks noGrp="1"/>
          </p:cNvSpPr>
          <p:nvPr>
            <p:ph type="title"/>
          </p:nvPr>
        </p:nvSpPr>
        <p:spPr>
          <a:xfrm>
            <a:off x="1024129" y="585216"/>
            <a:ext cx="3779085" cy="1499616"/>
          </a:xfrm>
        </p:spPr>
        <p:txBody>
          <a:bodyPr>
            <a:normAutofit/>
          </a:bodyPr>
          <a:lstStyle/>
          <a:p>
            <a:r>
              <a:rPr lang="es-ES">
                <a:solidFill>
                  <a:srgbClr val="FFFFFF"/>
                </a:solidFill>
              </a:rPr>
              <a:t>CABECERA DE UN Paquete TCP</a:t>
            </a:r>
            <a:endParaRPr lang="en-US">
              <a:solidFill>
                <a:srgbClr val="FFFFFF"/>
              </a:solidFill>
            </a:endParaRPr>
          </a:p>
        </p:txBody>
      </p:sp>
      <p:cxnSp>
        <p:nvCxnSpPr>
          <p:cNvPr id="14" name="Straight Connector 13">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858F5719-7BF9-4DF4-9338-266CA74B9E41}"/>
              </a:ext>
            </a:extLst>
          </p:cNvPr>
          <p:cNvSpPr>
            <a:spLocks noGrp="1"/>
          </p:cNvSpPr>
          <p:nvPr>
            <p:ph idx="1"/>
          </p:nvPr>
        </p:nvSpPr>
        <p:spPr>
          <a:xfrm>
            <a:off x="1024129" y="2286000"/>
            <a:ext cx="3791711" cy="3931920"/>
          </a:xfrm>
        </p:spPr>
        <p:txBody>
          <a:bodyPr>
            <a:normAutofit/>
          </a:bodyPr>
          <a:lstStyle/>
          <a:p>
            <a:endParaRPr lang="en-US">
              <a:solidFill>
                <a:srgbClr val="FFFFFF"/>
              </a:solidFill>
            </a:endParaRPr>
          </a:p>
        </p:txBody>
      </p:sp>
      <p:pic>
        <p:nvPicPr>
          <p:cNvPr id="7" name="Content Placeholder 3">
            <a:extLst>
              <a:ext uri="{FF2B5EF4-FFF2-40B4-BE49-F238E27FC236}">
                <a16:creationId xmlns:a16="http://schemas.microsoft.com/office/drawing/2014/main" id="{E60AB2D0-0F56-4151-AC2F-63F566F4F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69390"/>
            <a:ext cx="5455921" cy="4119220"/>
          </a:xfrm>
          <a:prstGeom prst="rect">
            <a:avLst/>
          </a:prstGeom>
        </p:spPr>
      </p:pic>
    </p:spTree>
    <p:extLst>
      <p:ext uri="{BB962C8B-B14F-4D97-AF65-F5344CB8AC3E}">
        <p14:creationId xmlns:p14="http://schemas.microsoft.com/office/powerpoint/2010/main" val="3058917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9A4AF-1C8A-4DF4-894E-65F1D5921E06}"/>
              </a:ext>
            </a:extLst>
          </p:cNvPr>
          <p:cNvSpPr>
            <a:spLocks noGrp="1"/>
          </p:cNvSpPr>
          <p:nvPr>
            <p:ph type="title"/>
          </p:nvPr>
        </p:nvSpPr>
        <p:spPr>
          <a:xfrm>
            <a:off x="1024129" y="585216"/>
            <a:ext cx="3779085" cy="1499616"/>
          </a:xfrm>
        </p:spPr>
        <p:txBody>
          <a:bodyPr>
            <a:normAutofit/>
          </a:bodyPr>
          <a:lstStyle/>
          <a:p>
            <a:r>
              <a:rPr lang="es-ES">
                <a:solidFill>
                  <a:srgbClr val="FFFFFF"/>
                </a:solidFill>
              </a:rPr>
              <a:t>3-way handshake</a:t>
            </a:r>
            <a:endParaRPr lang="en-US">
              <a:solidFill>
                <a:srgbClr val="FFFFFF"/>
              </a:solidFill>
            </a:endParaRPr>
          </a:p>
        </p:txBody>
      </p:sp>
      <p:cxnSp>
        <p:nvCxnSpPr>
          <p:cNvPr id="14" name="Straight Connector 13">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10D07EAD-11AD-496D-9081-DC3BF5143E4A}"/>
              </a:ext>
            </a:extLst>
          </p:cNvPr>
          <p:cNvSpPr>
            <a:spLocks noGrp="1"/>
          </p:cNvSpPr>
          <p:nvPr>
            <p:ph idx="1"/>
          </p:nvPr>
        </p:nvSpPr>
        <p:spPr>
          <a:xfrm>
            <a:off x="1024129" y="2286000"/>
            <a:ext cx="3791711" cy="3931920"/>
          </a:xfrm>
        </p:spPr>
        <p:txBody>
          <a:bodyPr>
            <a:normAutofit/>
          </a:bodyPr>
          <a:lstStyle/>
          <a:p>
            <a:endParaRPr lang="en-US">
              <a:solidFill>
                <a:srgbClr val="FFFFFF"/>
              </a:solidFill>
            </a:endParaRPr>
          </a:p>
        </p:txBody>
      </p:sp>
      <p:pic>
        <p:nvPicPr>
          <p:cNvPr id="7" name="Content Placeholder 3">
            <a:extLst>
              <a:ext uri="{FF2B5EF4-FFF2-40B4-BE49-F238E27FC236}">
                <a16:creationId xmlns:a16="http://schemas.microsoft.com/office/drawing/2014/main" id="{9A46197C-C5A9-4C9D-9040-C56C79FF5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00608"/>
            <a:ext cx="5455921" cy="2256783"/>
          </a:xfrm>
          <a:prstGeom prst="rect">
            <a:avLst/>
          </a:prstGeom>
        </p:spPr>
      </p:pic>
    </p:spTree>
    <p:extLst>
      <p:ext uri="{BB962C8B-B14F-4D97-AF65-F5344CB8AC3E}">
        <p14:creationId xmlns:p14="http://schemas.microsoft.com/office/powerpoint/2010/main" val="3033443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43E6B-2761-401C-A006-86F0837C735D}"/>
              </a:ext>
            </a:extLst>
          </p:cNvPr>
          <p:cNvSpPr>
            <a:spLocks noGrp="1"/>
          </p:cNvSpPr>
          <p:nvPr>
            <p:ph type="title"/>
          </p:nvPr>
        </p:nvSpPr>
        <p:spPr/>
        <p:txBody>
          <a:bodyPr/>
          <a:lstStyle/>
          <a:p>
            <a:r>
              <a:rPr lang="es-ES" dirty="0"/>
              <a:t>3-WAY HANDSHAKE</a:t>
            </a:r>
            <a:endParaRPr lang="en-US" dirty="0"/>
          </a:p>
        </p:txBody>
      </p:sp>
      <p:sp>
        <p:nvSpPr>
          <p:cNvPr id="3" name="Content Placeholder 2">
            <a:extLst>
              <a:ext uri="{FF2B5EF4-FFF2-40B4-BE49-F238E27FC236}">
                <a16:creationId xmlns:a16="http://schemas.microsoft.com/office/drawing/2014/main" id="{642CAA78-31CB-4C20-AFC1-BA939D8AC4A0}"/>
              </a:ext>
            </a:extLst>
          </p:cNvPr>
          <p:cNvSpPr>
            <a:spLocks noGrp="1"/>
          </p:cNvSpPr>
          <p:nvPr>
            <p:ph idx="1"/>
          </p:nvPr>
        </p:nvSpPr>
        <p:spPr/>
        <p:txBody>
          <a:bodyPr/>
          <a:lstStyle/>
          <a:p>
            <a:r>
              <a:rPr lang="es-ES" dirty="0">
                <a:hlinkClick r:id="rId2" action="ppaction://hlinkfile"/>
              </a:rPr>
              <a:t>3WAYHANDSHAKE.cap</a:t>
            </a:r>
            <a:endParaRPr lang="en-US" dirty="0"/>
          </a:p>
        </p:txBody>
      </p:sp>
    </p:spTree>
    <p:extLst>
      <p:ext uri="{BB962C8B-B14F-4D97-AF65-F5344CB8AC3E}">
        <p14:creationId xmlns:p14="http://schemas.microsoft.com/office/powerpoint/2010/main" val="2494797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052E0E-DAC3-4F63-A2BC-D9F778889B25}"/>
              </a:ext>
            </a:extLst>
          </p:cNvPr>
          <p:cNvSpPr>
            <a:spLocks noGrp="1"/>
          </p:cNvSpPr>
          <p:nvPr>
            <p:ph type="title"/>
          </p:nvPr>
        </p:nvSpPr>
        <p:spPr>
          <a:xfrm>
            <a:off x="1024129" y="585216"/>
            <a:ext cx="3779085" cy="1499616"/>
          </a:xfrm>
        </p:spPr>
        <p:txBody>
          <a:bodyPr>
            <a:normAutofit/>
          </a:bodyPr>
          <a:lstStyle/>
          <a:p>
            <a:r>
              <a:rPr lang="es-ES">
                <a:solidFill>
                  <a:srgbClr val="FFFFFF"/>
                </a:solidFill>
              </a:rPr>
              <a:t>¿Qué es un syn-flood attack?</a:t>
            </a:r>
            <a:endParaRPr lang="en-US">
              <a:solidFill>
                <a:srgbClr val="FFFFFF"/>
              </a:solidFill>
            </a:endParaRPr>
          </a:p>
        </p:txBody>
      </p:sp>
      <p:cxnSp>
        <p:nvCxnSpPr>
          <p:cNvPr id="15" name="Straight Connector 14">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DD4E98-4FCD-449F-AA0A-8BC325000739}"/>
              </a:ext>
            </a:extLst>
          </p:cNvPr>
          <p:cNvSpPr>
            <a:spLocks noGrp="1"/>
          </p:cNvSpPr>
          <p:nvPr>
            <p:ph idx="1"/>
          </p:nvPr>
        </p:nvSpPr>
        <p:spPr>
          <a:xfrm>
            <a:off x="1024129" y="2286000"/>
            <a:ext cx="3791711" cy="3931920"/>
          </a:xfrm>
        </p:spPr>
        <p:txBody>
          <a:bodyPr>
            <a:normAutofit/>
          </a:bodyPr>
          <a:lstStyle/>
          <a:p>
            <a:r>
              <a:rPr lang="es-ES">
                <a:solidFill>
                  <a:srgbClr val="FFFFFF"/>
                </a:solidFill>
              </a:rPr>
              <a:t>Wikipedia al rescate:</a:t>
            </a:r>
            <a:br>
              <a:rPr lang="es-ES">
                <a:solidFill>
                  <a:srgbClr val="FFFFFF"/>
                </a:solidFill>
              </a:rPr>
            </a:br>
            <a:endParaRPr lang="es-ES">
              <a:solidFill>
                <a:srgbClr val="FFFFFF"/>
              </a:solidFill>
            </a:endParaRPr>
          </a:p>
          <a:p>
            <a:pPr marL="0" indent="0">
              <a:buNone/>
            </a:pPr>
            <a:r>
              <a:rPr lang="es-ES">
                <a:solidFill>
                  <a:srgbClr val="FFFFFF"/>
                </a:solidFill>
                <a:hlinkClick r:id="rId2"/>
              </a:rPr>
              <a:t>(SYN_Flood)</a:t>
            </a:r>
            <a:br>
              <a:rPr lang="es-ES">
                <a:solidFill>
                  <a:srgbClr val="FFFFFF"/>
                </a:solidFill>
              </a:rPr>
            </a:br>
            <a:endParaRPr lang="es-ES">
              <a:solidFill>
                <a:srgbClr val="FFFFFF"/>
              </a:solidFill>
            </a:endParaRPr>
          </a:p>
          <a:p>
            <a:r>
              <a:rPr lang="es-ES">
                <a:solidFill>
                  <a:srgbClr val="FFFFFF"/>
                </a:solidFill>
              </a:rPr>
              <a:t>Una imagen vale más que mil palabras:</a:t>
            </a:r>
          </a:p>
          <a:p>
            <a:endParaRPr lang="es-ES">
              <a:solidFill>
                <a:srgbClr val="FFFFFF"/>
              </a:solidFill>
            </a:endParaRPr>
          </a:p>
        </p:txBody>
      </p:sp>
      <p:pic>
        <p:nvPicPr>
          <p:cNvPr id="8" name="Picture 7">
            <a:extLst>
              <a:ext uri="{FF2B5EF4-FFF2-40B4-BE49-F238E27FC236}">
                <a16:creationId xmlns:a16="http://schemas.microsoft.com/office/drawing/2014/main" id="{94C4A664-BFF6-4031-8C25-DF51507753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39963"/>
            <a:ext cx="5455921" cy="3178073"/>
          </a:xfrm>
          <a:prstGeom prst="rect">
            <a:avLst/>
          </a:prstGeom>
        </p:spPr>
      </p:pic>
    </p:spTree>
    <p:extLst>
      <p:ext uri="{BB962C8B-B14F-4D97-AF65-F5344CB8AC3E}">
        <p14:creationId xmlns:p14="http://schemas.microsoft.com/office/powerpoint/2010/main" val="364819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493F6-0600-4903-8E64-6E0FADE07EAA}"/>
              </a:ext>
            </a:extLst>
          </p:cNvPr>
          <p:cNvSpPr>
            <a:spLocks noGrp="1"/>
          </p:cNvSpPr>
          <p:nvPr>
            <p:ph type="title"/>
          </p:nvPr>
        </p:nvSpPr>
        <p:spPr>
          <a:xfrm>
            <a:off x="1024129" y="585216"/>
            <a:ext cx="3779085" cy="1499616"/>
          </a:xfrm>
        </p:spPr>
        <p:txBody>
          <a:bodyPr>
            <a:normAutofit/>
          </a:bodyPr>
          <a:lstStyle/>
          <a:p>
            <a:r>
              <a:rPr lang="es-ES">
                <a:solidFill>
                  <a:srgbClr val="FFFFFF"/>
                </a:solidFill>
              </a:rPr>
              <a:t>¿Qué es scapy?</a:t>
            </a:r>
            <a:endParaRPr lang="en-US">
              <a:solidFill>
                <a:srgbClr val="FFFFFF"/>
              </a:solidFill>
            </a:endParaRPr>
          </a:p>
        </p:txBody>
      </p:sp>
      <p:cxnSp>
        <p:nvCxnSpPr>
          <p:cNvPr id="12" name="Straight Connector 1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DC9937-DB1D-48A9-AC74-65D8C5EDA8A6}"/>
              </a:ext>
            </a:extLst>
          </p:cNvPr>
          <p:cNvSpPr>
            <a:spLocks noGrp="1"/>
          </p:cNvSpPr>
          <p:nvPr>
            <p:ph idx="1"/>
          </p:nvPr>
        </p:nvSpPr>
        <p:spPr>
          <a:xfrm>
            <a:off x="1024129" y="2286000"/>
            <a:ext cx="3791711" cy="3931920"/>
          </a:xfrm>
        </p:spPr>
        <p:txBody>
          <a:bodyPr>
            <a:normAutofit/>
          </a:bodyPr>
          <a:lstStyle/>
          <a:p>
            <a:r>
              <a:rPr lang="es-ES" sz="1700">
                <a:solidFill>
                  <a:srgbClr val="FFFFFF"/>
                </a:solidFill>
              </a:rPr>
              <a:t>Scapy es una herramienta de manipulación de paquetes para redes de computadoras, escrita en Python por Philippe Biondi. </a:t>
            </a:r>
            <a:br>
              <a:rPr lang="es-ES" sz="1700">
                <a:solidFill>
                  <a:srgbClr val="FFFFFF"/>
                </a:solidFill>
              </a:rPr>
            </a:br>
            <a:r>
              <a:rPr lang="es-ES" sz="1700">
                <a:solidFill>
                  <a:srgbClr val="FFFFFF"/>
                </a:solidFill>
              </a:rPr>
              <a:t>Puede falsificar o decodificar paquetes, y hacer cientos de virguerías con ellos.</a:t>
            </a:r>
          </a:p>
          <a:p>
            <a:r>
              <a:rPr lang="es-ES" sz="1700">
                <a:solidFill>
                  <a:srgbClr val="FFFFFF"/>
                </a:solidFill>
              </a:rPr>
              <a:t>Es la navaja Suiza de la manipulación de paquetes.</a:t>
            </a:r>
          </a:p>
          <a:p>
            <a:r>
              <a:rPr lang="es-ES" sz="1700">
                <a:solidFill>
                  <a:srgbClr val="FFFFFF"/>
                </a:solidFill>
              </a:rPr>
              <a:t>Más información:</a:t>
            </a:r>
            <a:br>
              <a:rPr lang="es-ES" sz="1700">
                <a:solidFill>
                  <a:srgbClr val="FFFFFF"/>
                </a:solidFill>
              </a:rPr>
            </a:br>
            <a:br>
              <a:rPr lang="es-ES" sz="1700">
                <a:solidFill>
                  <a:srgbClr val="FFFFFF"/>
                </a:solidFill>
              </a:rPr>
            </a:br>
            <a:r>
              <a:rPr lang="es-ES" sz="1700">
                <a:solidFill>
                  <a:srgbClr val="FFFFFF"/>
                </a:solidFill>
                <a:hlinkClick r:id="rId2"/>
              </a:rPr>
              <a:t>https://scapy.readthedocs.io/en/latest/</a:t>
            </a:r>
            <a:endParaRPr lang="es-ES" sz="1700">
              <a:solidFill>
                <a:srgbClr val="FFFFFF"/>
              </a:solidFill>
            </a:endParaRPr>
          </a:p>
          <a:p>
            <a:r>
              <a:rPr lang="es-ES" sz="1700">
                <a:solidFill>
                  <a:srgbClr val="FFFFFF"/>
                </a:solidFill>
                <a:hlinkClick r:id="rId3"/>
              </a:rPr>
              <a:t>https://thepacketgeek.com/tag/scapy/</a:t>
            </a:r>
            <a:endParaRPr lang="es-ES" sz="1700">
              <a:solidFill>
                <a:srgbClr val="FFFFFF"/>
              </a:solidFill>
            </a:endParaRPr>
          </a:p>
          <a:p>
            <a:endParaRPr lang="es-ES" sz="1700">
              <a:solidFill>
                <a:srgbClr val="FFFFFF"/>
              </a:solidFill>
            </a:endParaRPr>
          </a:p>
          <a:p>
            <a:endParaRPr lang="es-ES" sz="1700">
              <a:solidFill>
                <a:srgbClr val="FFFFFF"/>
              </a:solidFill>
            </a:endParaRPr>
          </a:p>
          <a:p>
            <a:endParaRPr lang="en-US" sz="1700">
              <a:solidFill>
                <a:srgbClr val="FFFFFF"/>
              </a:solidFill>
            </a:endParaRPr>
          </a:p>
        </p:txBody>
      </p:sp>
      <p:pic>
        <p:nvPicPr>
          <p:cNvPr id="5" name="Picture 4" descr="A picture containing knife&#10;&#10;Description generated with high confidence">
            <a:extLst>
              <a:ext uri="{FF2B5EF4-FFF2-40B4-BE49-F238E27FC236}">
                <a16:creationId xmlns:a16="http://schemas.microsoft.com/office/drawing/2014/main" id="{92885A80-D763-46B0-AD4B-B1EF1C0B7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490712"/>
            <a:ext cx="5455921" cy="3876575"/>
          </a:xfrm>
          <a:prstGeom prst="rect">
            <a:avLst/>
          </a:prstGeom>
        </p:spPr>
      </p:pic>
    </p:spTree>
    <p:extLst>
      <p:ext uri="{BB962C8B-B14F-4D97-AF65-F5344CB8AC3E}">
        <p14:creationId xmlns:p14="http://schemas.microsoft.com/office/powerpoint/2010/main" val="2176230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74FF-1781-41D5-A701-A4D853E2CFB0}"/>
              </a:ext>
            </a:extLst>
          </p:cNvPr>
          <p:cNvSpPr>
            <a:spLocks noGrp="1"/>
          </p:cNvSpPr>
          <p:nvPr>
            <p:ph type="title"/>
          </p:nvPr>
        </p:nvSpPr>
        <p:spPr/>
        <p:txBody>
          <a:bodyPr/>
          <a:lstStyle/>
          <a:p>
            <a:r>
              <a:rPr lang="es-ES" dirty="0"/>
              <a:t>UN VISTAZO AL CÓDIGO FUENTE</a:t>
            </a:r>
            <a:endParaRPr lang="en-US" dirty="0"/>
          </a:p>
        </p:txBody>
      </p:sp>
      <p:sp>
        <p:nvSpPr>
          <p:cNvPr id="3" name="Content Placeholder 2">
            <a:extLst>
              <a:ext uri="{FF2B5EF4-FFF2-40B4-BE49-F238E27FC236}">
                <a16:creationId xmlns:a16="http://schemas.microsoft.com/office/drawing/2014/main" id="{8AF408A3-A64B-494F-AE3D-6CA9078EE7D5}"/>
              </a:ext>
            </a:extLst>
          </p:cNvPr>
          <p:cNvSpPr>
            <a:spLocks noGrp="1"/>
          </p:cNvSpPr>
          <p:nvPr>
            <p:ph idx="1"/>
          </p:nvPr>
        </p:nvSpPr>
        <p:spPr/>
        <p:txBody>
          <a:bodyPr/>
          <a:lstStyle/>
          <a:p>
            <a:r>
              <a:rPr lang="es-ES" dirty="0">
                <a:hlinkClick r:id="rId2" action="ppaction://hlinkfile"/>
              </a:rPr>
              <a:t>s</a:t>
            </a:r>
            <a:r>
              <a:rPr lang="en-US" dirty="0" err="1">
                <a:hlinkClick r:id="rId2" action="ppaction://hlinkfile"/>
              </a:rPr>
              <a:t>ynfloodattacksgon</a:t>
            </a:r>
            <a:endParaRPr lang="en-US" dirty="0"/>
          </a:p>
        </p:txBody>
      </p:sp>
    </p:spTree>
    <p:extLst>
      <p:ext uri="{BB962C8B-B14F-4D97-AF65-F5344CB8AC3E}">
        <p14:creationId xmlns:p14="http://schemas.microsoft.com/office/powerpoint/2010/main" val="1905100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E700DA-62D2-4388-9757-5F24D545638D}"/>
              </a:ext>
            </a:extLst>
          </p:cNvPr>
          <p:cNvSpPr>
            <a:spLocks noGrp="1"/>
          </p:cNvSpPr>
          <p:nvPr>
            <p:ph type="title"/>
          </p:nvPr>
        </p:nvSpPr>
        <p:spPr>
          <a:xfrm>
            <a:off x="964788" y="804333"/>
            <a:ext cx="3391900" cy="5249334"/>
          </a:xfrm>
        </p:spPr>
        <p:txBody>
          <a:bodyPr>
            <a:normAutofit/>
          </a:bodyPr>
          <a:lstStyle/>
          <a:p>
            <a:pPr algn="r"/>
            <a:r>
              <a:rPr lang="es-ES" sz="4300">
                <a:solidFill>
                  <a:srgbClr val="FFFFFF"/>
                </a:solidFill>
              </a:rPr>
              <a:t>Protección: TCP_SYNCOOKIES	</a:t>
            </a:r>
            <a:endParaRPr lang="en-US" sz="4300">
              <a:solidFill>
                <a:srgbClr val="FFFFFF"/>
              </a:solidFill>
            </a:endParaRPr>
          </a:p>
        </p:txBody>
      </p:sp>
      <p:sp>
        <p:nvSpPr>
          <p:cNvPr id="9" name="Rectangle 4">
            <a:extLst>
              <a:ext uri="{FF2B5EF4-FFF2-40B4-BE49-F238E27FC236}">
                <a16:creationId xmlns:a16="http://schemas.microsoft.com/office/drawing/2014/main" id="{8619A1F6-FF5A-4556-940A-97DAACD253EF}"/>
              </a:ext>
            </a:extLst>
          </p:cNvPr>
          <p:cNvSpPr>
            <a:spLocks noGrp="1" noChangeArrowheads="1"/>
          </p:cNvSpPr>
          <p:nvPr>
            <p:ph idx="1"/>
          </p:nvPr>
        </p:nvSpPr>
        <p:spPr bwMode="auto">
          <a:xfrm>
            <a:off x="4951048" y="804333"/>
            <a:ext cx="6306003" cy="524933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a:ln>
                  <a:noFill/>
                </a:ln>
                <a:effectLst/>
              </a:rPr>
              <a:t>A very popular denial of service attack involves a cracker sending many (possibly forged) SYN packets to your server, but never completing the TCP three way handshake.</a:t>
            </a:r>
            <a:br>
              <a:rPr kumimoji="0" lang="en-US" altLang="en-US" sz="1400" b="0" i="0" u="none" strike="noStrike" cap="none" normalizeH="0" baseline="0">
                <a:ln>
                  <a:noFill/>
                </a:ln>
                <a:effectLst/>
              </a:rPr>
            </a:br>
            <a:endParaRPr kumimoji="0" lang="en-US" altLang="en-US" sz="14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a:ln>
                  <a:noFill/>
                </a:ln>
                <a:effectLst/>
              </a:rPr>
              <a:t>This quickly uses up slots in the kernel's half open queue, preventing legitimate connections from succeeding. Since a connection does not need to be completed, there need be no resources used on the attacking machine, so this is easy to perform and maintain. If the </a:t>
            </a:r>
            <a:r>
              <a:rPr kumimoji="0" lang="en-US" altLang="en-US" sz="1400" b="0" i="0" u="none" strike="noStrike" cap="none" normalizeH="0" baseline="0" err="1">
                <a:ln>
                  <a:noFill/>
                </a:ln>
                <a:effectLst/>
              </a:rPr>
              <a:t>tcp_syncookies</a:t>
            </a:r>
            <a:r>
              <a:rPr kumimoji="0" lang="en-US" altLang="en-US" sz="1400" b="0" i="0" u="none" strike="noStrike" cap="none" normalizeH="0" baseline="0">
                <a:ln>
                  <a:noFill/>
                </a:ln>
                <a:effectLst/>
              </a:rPr>
              <a:t> variable is set (only available if your kernel was compiled with CONFIG_SYNCOOKIES) then the kernel handles TCP SYN packets normally until the queue is full, at which point the SYN cookie functionality kicks in. </a:t>
            </a:r>
          </a:p>
          <a:p>
            <a:pPr marL="0" marR="0" lvl="0" indent="0" defTabSz="914400" rtl="0" eaLnBrk="0" fontAlgn="base" latinLnBrk="0" hangingPunct="0">
              <a:spcBef>
                <a:spcPct val="0"/>
              </a:spcBef>
              <a:spcAft>
                <a:spcPts val="600"/>
              </a:spcAft>
              <a:buClrTx/>
              <a:buSzTx/>
              <a:buFontTx/>
              <a:buNone/>
              <a:tabLst/>
            </a:pPr>
            <a:endParaRPr lang="en-US" altLang="en-US" sz="1400"/>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a:ln>
                  <a:noFill/>
                </a:ln>
                <a:effectLst/>
              </a:rPr>
              <a:t>SYN cookies work by not using a SYN queue at all. Instead the kernel will reply to any SYN packet with a SYN|ACK as normal, but it will present a specially-crafted TCP sequence number that encodes the source and destination IP address and port number and the time the packet was sent. An attacker performing the SYN flood would never have gotten this packet at all if they're spoofing, so they wouldn't respond. </a:t>
            </a:r>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a:ln>
                  <a:noFill/>
                </a:ln>
                <a:effectLst/>
              </a:rPr>
              <a:t>A legitimate connection attempt would send the third packet of the three way handshake which includes this sequence number, and the server can verify that it must be in response to a valid SYN cookie and allows the connection, even though there is no corresponding entry in the SYN queue.  Enabling SYN cookies is a very simple way to defeat SYN flood attacks while using only a bit more CPU time for the cookie creation and verification. </a:t>
            </a:r>
          </a:p>
        </p:txBody>
      </p:sp>
    </p:spTree>
    <p:extLst>
      <p:ext uri="{BB962C8B-B14F-4D97-AF65-F5344CB8AC3E}">
        <p14:creationId xmlns:p14="http://schemas.microsoft.com/office/powerpoint/2010/main" val="388521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0B2E-49D4-4793-98AF-A03CB0B83B91}"/>
              </a:ext>
            </a:extLst>
          </p:cNvPr>
          <p:cNvSpPr>
            <a:spLocks noGrp="1"/>
          </p:cNvSpPr>
          <p:nvPr>
            <p:ph type="title"/>
          </p:nvPr>
        </p:nvSpPr>
        <p:spPr>
          <a:xfrm>
            <a:off x="1024128" y="585216"/>
            <a:ext cx="4732244" cy="1499616"/>
          </a:xfrm>
        </p:spPr>
        <p:txBody>
          <a:bodyPr vert="horz" lIns="91440" tIns="45720" rIns="91440" bIns="45720" rtlCol="0" anchor="ctr">
            <a:normAutofit/>
          </a:bodyPr>
          <a:lstStyle/>
          <a:p>
            <a:r>
              <a:rPr lang="en-US" sz="4800"/>
              <a:t>UN POCO ACERCA DE MI…</a:t>
            </a:r>
          </a:p>
        </p:txBody>
      </p:sp>
      <p:sp>
        <p:nvSpPr>
          <p:cNvPr id="6" name="TextBox 5">
            <a:extLst>
              <a:ext uri="{FF2B5EF4-FFF2-40B4-BE49-F238E27FC236}">
                <a16:creationId xmlns:a16="http://schemas.microsoft.com/office/drawing/2014/main" id="{80F7482A-CFFC-4836-9ED9-2B4C66BFF00E}"/>
              </a:ext>
            </a:extLst>
          </p:cNvPr>
          <p:cNvSpPr txBox="1"/>
          <p:nvPr/>
        </p:nvSpPr>
        <p:spPr>
          <a:xfrm>
            <a:off x="1024129" y="2286000"/>
            <a:ext cx="4656236" cy="4023360"/>
          </a:xfrm>
          <a:prstGeom prst="rect">
            <a:avLst/>
          </a:prstGeom>
        </p:spPr>
        <p:txBody>
          <a:bodyPr vert="horz" lIns="45720" tIns="45720" rIns="45720" bIns="45720" rtlCol="0">
            <a:normAutofit lnSpcReduction="10000"/>
          </a:bodyPr>
          <a:lstStyle/>
          <a:p>
            <a:pPr defTabSz="914400">
              <a:lnSpc>
                <a:spcPct val="90000"/>
              </a:lnSpc>
              <a:spcAft>
                <a:spcPts val="600"/>
              </a:spcAft>
              <a:buClr>
                <a:schemeClr val="accent1"/>
              </a:buClr>
            </a:pPr>
            <a:r>
              <a:rPr lang="en-US" sz="1300" u="sng" dirty="0" err="1"/>
              <a:t>Experiencia</a:t>
            </a:r>
            <a:r>
              <a:rPr lang="en-US" sz="1300" u="sng" dirty="0"/>
              <a:t> </a:t>
            </a:r>
            <a:r>
              <a:rPr lang="en-US" sz="1300" u="sng" dirty="0" err="1"/>
              <a:t>profesional</a:t>
            </a:r>
            <a:r>
              <a:rPr lang="en-US" sz="1300" dirty="0"/>
              <a:t>:</a:t>
            </a:r>
          </a:p>
          <a:p>
            <a:pPr defTabSz="914400">
              <a:lnSpc>
                <a:spcPct val="90000"/>
              </a:lnSpc>
              <a:spcAft>
                <a:spcPts val="600"/>
              </a:spcAft>
              <a:buClr>
                <a:schemeClr val="accent1"/>
              </a:buClr>
            </a:pPr>
            <a:endParaRPr lang="en-US" sz="1300" dirty="0"/>
          </a:p>
          <a:p>
            <a:pPr defTabSz="914400">
              <a:lnSpc>
                <a:spcPct val="90000"/>
              </a:lnSpc>
              <a:spcAft>
                <a:spcPts val="600"/>
              </a:spcAft>
              <a:buClr>
                <a:schemeClr val="accent1"/>
              </a:buClr>
            </a:pPr>
            <a:r>
              <a:rPr lang="en-US" sz="1300" dirty="0" err="1"/>
              <a:t>En</a:t>
            </a:r>
            <a:r>
              <a:rPr lang="en-US" sz="1300" dirty="0"/>
              <a:t> 2007 </a:t>
            </a:r>
            <a:r>
              <a:rPr lang="en-US" sz="1300" dirty="0" err="1"/>
              <a:t>comencé</a:t>
            </a:r>
            <a:r>
              <a:rPr lang="en-US" sz="1300" dirty="0"/>
              <a:t> a </a:t>
            </a:r>
            <a:r>
              <a:rPr lang="en-US" sz="1300" dirty="0" err="1"/>
              <a:t>trabajar</a:t>
            </a:r>
            <a:r>
              <a:rPr lang="en-US" sz="1300" dirty="0"/>
              <a:t> </a:t>
            </a:r>
            <a:r>
              <a:rPr lang="en-US" sz="1300" dirty="0" err="1"/>
              <a:t>en</a:t>
            </a:r>
            <a:r>
              <a:rPr lang="en-US" sz="1300" dirty="0"/>
              <a:t> </a:t>
            </a:r>
            <a:r>
              <a:rPr lang="en-US" sz="1300" b="1" u="sng" dirty="0"/>
              <a:t>Symantec</a:t>
            </a:r>
            <a:r>
              <a:rPr lang="en-US" sz="1300" dirty="0"/>
              <a:t> </a:t>
            </a:r>
            <a:r>
              <a:rPr lang="en-US" sz="1300" dirty="0" err="1"/>
              <a:t>donde</a:t>
            </a:r>
            <a:r>
              <a:rPr lang="en-US" sz="1300" dirty="0"/>
              <a:t> </a:t>
            </a:r>
            <a:r>
              <a:rPr lang="en-US" sz="1300" dirty="0" err="1"/>
              <a:t>estuve</a:t>
            </a:r>
            <a:r>
              <a:rPr lang="en-US" sz="1300" dirty="0"/>
              <a:t> 5 </a:t>
            </a:r>
            <a:r>
              <a:rPr lang="en-US" sz="1300" dirty="0" err="1"/>
              <a:t>años</a:t>
            </a:r>
            <a:r>
              <a:rPr lang="en-US" sz="1300" dirty="0"/>
              <a:t> y medio, </a:t>
            </a:r>
            <a:r>
              <a:rPr lang="en-US" sz="1300" dirty="0" err="1"/>
              <a:t>pasando</a:t>
            </a:r>
            <a:r>
              <a:rPr lang="en-US" sz="1300" dirty="0"/>
              <a:t> </a:t>
            </a:r>
            <a:r>
              <a:rPr lang="en-US" sz="1300" dirty="0" err="1"/>
              <a:t>por</a:t>
            </a:r>
            <a:r>
              <a:rPr lang="en-US" sz="1300" dirty="0"/>
              <a:t> </a:t>
            </a:r>
            <a:r>
              <a:rPr lang="en-US" sz="1300" dirty="0" err="1"/>
              <a:t>distintos</a:t>
            </a:r>
            <a:r>
              <a:rPr lang="en-US" sz="1300" dirty="0"/>
              <a:t> </a:t>
            </a:r>
            <a:r>
              <a:rPr lang="en-US" sz="1300" dirty="0" err="1"/>
              <a:t>productos</a:t>
            </a:r>
            <a:r>
              <a:rPr lang="en-US" sz="1300" dirty="0"/>
              <a:t> de Backup y </a:t>
            </a:r>
            <a:r>
              <a:rPr lang="en-US" sz="1300" dirty="0" err="1"/>
              <a:t>Archivado</a:t>
            </a:r>
            <a:r>
              <a:rPr lang="en-US" sz="1300" dirty="0"/>
              <a:t> de </a:t>
            </a:r>
            <a:r>
              <a:rPr lang="en-US" sz="1300" dirty="0" err="1"/>
              <a:t>Información</a:t>
            </a:r>
            <a:r>
              <a:rPr lang="en-US" sz="1300" dirty="0"/>
              <a:t> (Backup Exec, NetBackup, Enterprise Vault)</a:t>
            </a:r>
          </a:p>
          <a:p>
            <a:pPr defTabSz="914400">
              <a:lnSpc>
                <a:spcPct val="90000"/>
              </a:lnSpc>
              <a:spcAft>
                <a:spcPts val="600"/>
              </a:spcAft>
              <a:buClr>
                <a:schemeClr val="accent1"/>
              </a:buClr>
            </a:pPr>
            <a:endParaRPr lang="en-US" sz="1300" dirty="0"/>
          </a:p>
          <a:p>
            <a:pPr defTabSz="914400">
              <a:lnSpc>
                <a:spcPct val="90000"/>
              </a:lnSpc>
              <a:spcAft>
                <a:spcPts val="600"/>
              </a:spcAft>
              <a:buClr>
                <a:schemeClr val="accent1"/>
              </a:buClr>
            </a:pPr>
            <a:r>
              <a:rPr lang="en-US" sz="1300" dirty="0" err="1"/>
              <a:t>En</a:t>
            </a:r>
            <a:r>
              <a:rPr lang="en-US" sz="1300" dirty="0"/>
              <a:t> 2012 </a:t>
            </a:r>
            <a:r>
              <a:rPr lang="en-US" sz="1300" dirty="0" err="1"/>
              <a:t>cambié</a:t>
            </a:r>
            <a:r>
              <a:rPr lang="en-US" sz="1300" dirty="0"/>
              <a:t> a </a:t>
            </a:r>
            <a:r>
              <a:rPr lang="en-US" sz="1300" b="1" u="sng" dirty="0" err="1"/>
              <a:t>DataDomain</a:t>
            </a:r>
            <a:r>
              <a:rPr lang="en-US" sz="1300" dirty="0"/>
              <a:t>, </a:t>
            </a:r>
            <a:r>
              <a:rPr lang="en-US" sz="1300" dirty="0" err="1"/>
              <a:t>una</a:t>
            </a:r>
            <a:r>
              <a:rPr lang="en-US" sz="1300" dirty="0"/>
              <a:t> start up que </a:t>
            </a:r>
            <a:r>
              <a:rPr lang="en-US" sz="1300" dirty="0" err="1"/>
              <a:t>vendía</a:t>
            </a:r>
            <a:r>
              <a:rPr lang="en-US" sz="1300" dirty="0"/>
              <a:t> </a:t>
            </a:r>
            <a:r>
              <a:rPr lang="en-US" sz="1300" dirty="0" err="1"/>
              <a:t>cabinas</a:t>
            </a:r>
            <a:r>
              <a:rPr lang="en-US" sz="1300" dirty="0"/>
              <a:t> de discos </a:t>
            </a:r>
            <a:r>
              <a:rPr lang="en-US" sz="1300" dirty="0" err="1"/>
              <a:t>inteligentes</a:t>
            </a:r>
            <a:r>
              <a:rPr lang="en-US" sz="1300" dirty="0"/>
              <a:t> para </a:t>
            </a:r>
            <a:r>
              <a:rPr lang="en-US" sz="1300" dirty="0" err="1"/>
              <a:t>realizar</a:t>
            </a:r>
            <a:r>
              <a:rPr lang="en-US" sz="1300" dirty="0"/>
              <a:t> </a:t>
            </a:r>
            <a:r>
              <a:rPr lang="en-US" sz="1300" dirty="0" err="1"/>
              <a:t>copias</a:t>
            </a:r>
            <a:r>
              <a:rPr lang="en-US" sz="1300" dirty="0"/>
              <a:t> de </a:t>
            </a:r>
            <a:r>
              <a:rPr lang="en-US" sz="1300" dirty="0" err="1"/>
              <a:t>seguridad</a:t>
            </a:r>
            <a:r>
              <a:rPr lang="en-US" sz="1300" dirty="0"/>
              <a:t>.</a:t>
            </a:r>
          </a:p>
          <a:p>
            <a:pPr defTabSz="914400">
              <a:lnSpc>
                <a:spcPct val="90000"/>
              </a:lnSpc>
              <a:spcAft>
                <a:spcPts val="600"/>
              </a:spcAft>
              <a:buClr>
                <a:schemeClr val="accent1"/>
              </a:buClr>
            </a:pPr>
            <a:endParaRPr lang="en-US" sz="1300" dirty="0"/>
          </a:p>
          <a:p>
            <a:pPr defTabSz="914400">
              <a:lnSpc>
                <a:spcPct val="90000"/>
              </a:lnSpc>
              <a:spcAft>
                <a:spcPts val="600"/>
              </a:spcAft>
              <a:buClr>
                <a:schemeClr val="accent1"/>
              </a:buClr>
            </a:pPr>
            <a:r>
              <a:rPr lang="en-US" sz="1300" dirty="0"/>
              <a:t>Data Domain </a:t>
            </a:r>
            <a:r>
              <a:rPr lang="en-US" sz="1300" dirty="0" err="1"/>
              <a:t>es</a:t>
            </a:r>
            <a:r>
              <a:rPr lang="en-US" sz="1300" dirty="0"/>
              <a:t> </a:t>
            </a:r>
            <a:r>
              <a:rPr lang="en-US" sz="1300" dirty="0" err="1"/>
              <a:t>adquirido</a:t>
            </a:r>
            <a:r>
              <a:rPr lang="en-US" sz="1300" dirty="0"/>
              <a:t> </a:t>
            </a:r>
            <a:r>
              <a:rPr lang="en-US" sz="1300" dirty="0" err="1"/>
              <a:t>por</a:t>
            </a:r>
            <a:r>
              <a:rPr lang="en-US" sz="1300" dirty="0"/>
              <a:t> </a:t>
            </a:r>
            <a:r>
              <a:rPr lang="en-US" sz="1300" b="1" u="sng" dirty="0"/>
              <a:t>EMC</a:t>
            </a:r>
            <a:r>
              <a:rPr lang="en-US" sz="1300" dirty="0"/>
              <a:t>. </a:t>
            </a:r>
          </a:p>
          <a:p>
            <a:pPr defTabSz="914400">
              <a:lnSpc>
                <a:spcPct val="90000"/>
              </a:lnSpc>
              <a:spcAft>
                <a:spcPts val="600"/>
              </a:spcAft>
              <a:buClr>
                <a:schemeClr val="accent1"/>
              </a:buClr>
            </a:pPr>
            <a:endParaRPr lang="en-US" sz="1300" dirty="0"/>
          </a:p>
          <a:p>
            <a:pPr defTabSz="914400">
              <a:lnSpc>
                <a:spcPct val="90000"/>
              </a:lnSpc>
              <a:spcAft>
                <a:spcPts val="600"/>
              </a:spcAft>
              <a:buClr>
                <a:schemeClr val="accent1"/>
              </a:buClr>
            </a:pPr>
            <a:r>
              <a:rPr lang="en-US" sz="1300" dirty="0"/>
              <a:t>EMC </a:t>
            </a:r>
            <a:r>
              <a:rPr lang="en-US" sz="1300" dirty="0" err="1"/>
              <a:t>es</a:t>
            </a:r>
            <a:r>
              <a:rPr lang="en-US" sz="1300" dirty="0"/>
              <a:t> </a:t>
            </a:r>
            <a:r>
              <a:rPr lang="en-US" sz="1300" dirty="0" err="1"/>
              <a:t>adquirido</a:t>
            </a:r>
            <a:r>
              <a:rPr lang="en-US" sz="1300" dirty="0"/>
              <a:t> </a:t>
            </a:r>
            <a:r>
              <a:rPr lang="en-US" sz="1300" dirty="0" err="1"/>
              <a:t>por</a:t>
            </a:r>
            <a:r>
              <a:rPr lang="en-US" sz="1300" dirty="0"/>
              <a:t> </a:t>
            </a:r>
            <a:r>
              <a:rPr lang="en-US" sz="1300" b="1" u="sng" dirty="0"/>
              <a:t>DELL</a:t>
            </a:r>
            <a:r>
              <a:rPr lang="en-US" sz="1300" dirty="0"/>
              <a:t>. </a:t>
            </a:r>
          </a:p>
          <a:p>
            <a:pPr defTabSz="914400">
              <a:lnSpc>
                <a:spcPct val="90000"/>
              </a:lnSpc>
              <a:spcAft>
                <a:spcPts val="600"/>
              </a:spcAft>
              <a:buClr>
                <a:schemeClr val="accent1"/>
              </a:buClr>
            </a:pPr>
            <a:endParaRPr lang="en-US" sz="1300" dirty="0"/>
          </a:p>
          <a:p>
            <a:pPr defTabSz="914400">
              <a:lnSpc>
                <a:spcPct val="90000"/>
              </a:lnSpc>
              <a:spcAft>
                <a:spcPts val="600"/>
              </a:spcAft>
              <a:buClr>
                <a:schemeClr val="accent1"/>
              </a:buClr>
            </a:pPr>
            <a:r>
              <a:rPr lang="en-US" sz="1300" dirty="0" err="1"/>
              <a:t>Así</a:t>
            </a:r>
            <a:r>
              <a:rPr lang="en-US" sz="1300" dirty="0"/>
              <a:t> que </a:t>
            </a:r>
            <a:r>
              <a:rPr lang="en-US" sz="1300" dirty="0" err="1"/>
              <a:t>ahora</a:t>
            </a:r>
            <a:r>
              <a:rPr lang="en-US" sz="1300" dirty="0"/>
              <a:t>, a </a:t>
            </a:r>
            <a:r>
              <a:rPr lang="en-US" sz="1300" dirty="0" err="1"/>
              <a:t>través</a:t>
            </a:r>
            <a:r>
              <a:rPr lang="en-US" sz="1300" dirty="0"/>
              <a:t> de </a:t>
            </a:r>
            <a:r>
              <a:rPr lang="en-US" sz="1300" dirty="0" err="1"/>
              <a:t>este</a:t>
            </a:r>
            <a:r>
              <a:rPr lang="en-US" sz="1300" dirty="0"/>
              <a:t> </a:t>
            </a:r>
            <a:r>
              <a:rPr lang="en-US" sz="1300" dirty="0" err="1"/>
              <a:t>proceso</a:t>
            </a:r>
            <a:r>
              <a:rPr lang="en-US" sz="1300" dirty="0"/>
              <a:t> de </a:t>
            </a:r>
            <a:r>
              <a:rPr lang="en-US" sz="1300" dirty="0" err="1"/>
              <a:t>cambios</a:t>
            </a:r>
            <a:r>
              <a:rPr lang="en-US" sz="1300" dirty="0"/>
              <a:t> y </a:t>
            </a:r>
            <a:r>
              <a:rPr lang="en-US" sz="1300" dirty="0" err="1"/>
              <a:t>adquisiciones</a:t>
            </a:r>
            <a:r>
              <a:rPr lang="en-US" sz="1300" dirty="0"/>
              <a:t>, </a:t>
            </a:r>
            <a:r>
              <a:rPr lang="en-US" sz="1300" dirty="0" err="1"/>
              <a:t>trabajo</a:t>
            </a:r>
            <a:r>
              <a:rPr lang="en-US" sz="1300" dirty="0"/>
              <a:t> para DELL.</a:t>
            </a:r>
            <a:br>
              <a:rPr lang="en-US" sz="1300" dirty="0"/>
            </a:br>
            <a:endParaRPr lang="en-US" sz="1300" dirty="0"/>
          </a:p>
          <a:p>
            <a:pPr defTabSz="914400">
              <a:lnSpc>
                <a:spcPct val="90000"/>
              </a:lnSpc>
              <a:spcAft>
                <a:spcPts val="600"/>
              </a:spcAft>
              <a:buClr>
                <a:schemeClr val="accent1"/>
              </a:buClr>
            </a:pPr>
            <a:r>
              <a:rPr lang="es-ES" sz="1300" dirty="0"/>
              <a:t>Mi experiencia profesional se ha desarrollado en el ámbito del archivado, </a:t>
            </a:r>
            <a:r>
              <a:rPr lang="es-ES" sz="1300" dirty="0" err="1"/>
              <a:t>backup</a:t>
            </a:r>
            <a:r>
              <a:rPr lang="es-ES" sz="1300" dirty="0"/>
              <a:t> y recuperación de la información.</a:t>
            </a:r>
            <a:endParaRPr lang="en-US" sz="1300" dirty="0"/>
          </a:p>
        </p:txBody>
      </p:sp>
      <p:sp>
        <p:nvSpPr>
          <p:cNvPr id="17" name="Rectangle 16">
            <a:extLst>
              <a:ext uri="{FF2B5EF4-FFF2-40B4-BE49-F238E27FC236}">
                <a16:creationId xmlns:a16="http://schemas.microsoft.com/office/drawing/2014/main" id="{04C9EC4B-7AC1-4C30-9582-FCF185FE5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3275" y="0"/>
            <a:ext cx="610545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B5A972B-FA62-4B8A-86FD-875DF2CF5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010" y="321731"/>
            <a:ext cx="3278619" cy="36622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9E1CE74-1901-485E-B54D-00B8E92FD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9894" y="673828"/>
            <a:ext cx="2958039" cy="2958039"/>
          </a:xfrm>
          <a:prstGeom prst="rect">
            <a:avLst/>
          </a:prstGeom>
        </p:spPr>
      </p:pic>
      <p:sp>
        <p:nvSpPr>
          <p:cNvPr id="21" name="Rectangle 20">
            <a:extLst>
              <a:ext uri="{FF2B5EF4-FFF2-40B4-BE49-F238E27FC236}">
                <a16:creationId xmlns:a16="http://schemas.microsoft.com/office/drawing/2014/main" id="{4F997AEE-DE0C-47D0-A517-19D27A6086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8513" y="311970"/>
            <a:ext cx="2028821" cy="1180366"/>
          </a:xfrm>
          <a:prstGeom prst="rect">
            <a:avLst/>
          </a:prstGeom>
          <a:solidFill>
            <a:schemeClr val="accent1">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BB555EB-E3FE-40A3-9789-7F044DF136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72" y="1665817"/>
            <a:ext cx="2014462" cy="23181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2A2F062-8165-416A-9C5C-E45BFD9B43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05364" y="1958570"/>
            <a:ext cx="1708795" cy="1708795"/>
          </a:xfrm>
          <a:prstGeom prst="rect">
            <a:avLst/>
          </a:prstGeom>
        </p:spPr>
      </p:pic>
      <p:sp>
        <p:nvSpPr>
          <p:cNvPr id="25" name="Rectangle 24">
            <a:extLst>
              <a:ext uri="{FF2B5EF4-FFF2-40B4-BE49-F238E27FC236}">
                <a16:creationId xmlns:a16="http://schemas.microsoft.com/office/drawing/2014/main" id="{BC9053C4-E873-4D52-ADC6-FDFBBB2BB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008" y="4157447"/>
            <a:ext cx="2104750" cy="2312282"/>
          </a:xfrm>
          <a:prstGeom prst="rect">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872E7A1-BA9F-4D76-A51D-1823A754E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0625" y="4157447"/>
            <a:ext cx="3206709" cy="23122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05651BF-1F3E-4F6A-8CD6-287ED1A2D0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799" y="4858794"/>
            <a:ext cx="2880360" cy="909587"/>
          </a:xfrm>
          <a:prstGeom prst="rect">
            <a:avLst/>
          </a:prstGeom>
        </p:spPr>
      </p:pic>
    </p:spTree>
    <p:extLst>
      <p:ext uri="{BB962C8B-B14F-4D97-AF65-F5344CB8AC3E}">
        <p14:creationId xmlns:p14="http://schemas.microsoft.com/office/powerpoint/2010/main" val="4106942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ED35DD-B144-4216-A90B-6E1B73D19CF9}"/>
              </a:ext>
            </a:extLst>
          </p:cNvPr>
          <p:cNvSpPr>
            <a:spLocks noGrp="1"/>
          </p:cNvSpPr>
          <p:nvPr>
            <p:ph type="title"/>
          </p:nvPr>
        </p:nvSpPr>
        <p:spPr>
          <a:xfrm>
            <a:off x="964788" y="804333"/>
            <a:ext cx="3391900" cy="5249334"/>
          </a:xfrm>
        </p:spPr>
        <p:txBody>
          <a:bodyPr>
            <a:normAutofit/>
          </a:bodyPr>
          <a:lstStyle/>
          <a:p>
            <a:pPr algn="r"/>
            <a:r>
              <a:rPr lang="es-ES" sz="4300">
                <a:solidFill>
                  <a:srgbClr val="FFFFFF"/>
                </a:solidFill>
              </a:rPr>
              <a:t>Protección: TCP_SYNCOOKIES</a:t>
            </a:r>
            <a:endParaRPr lang="en-US" sz="4300">
              <a:solidFill>
                <a:srgbClr val="FFFFFF"/>
              </a:solidFill>
            </a:endParaRPr>
          </a:p>
        </p:txBody>
      </p:sp>
      <p:sp>
        <p:nvSpPr>
          <p:cNvPr id="3" name="Content Placeholder 2">
            <a:extLst>
              <a:ext uri="{FF2B5EF4-FFF2-40B4-BE49-F238E27FC236}">
                <a16:creationId xmlns:a16="http://schemas.microsoft.com/office/drawing/2014/main" id="{9B34CC70-BADB-4F46-A16F-15C3B9FEEAF9}"/>
              </a:ext>
            </a:extLst>
          </p:cNvPr>
          <p:cNvSpPr>
            <a:spLocks noGrp="1"/>
          </p:cNvSpPr>
          <p:nvPr>
            <p:ph idx="1"/>
          </p:nvPr>
        </p:nvSpPr>
        <p:spPr>
          <a:xfrm>
            <a:off x="4951048" y="804333"/>
            <a:ext cx="6306003" cy="5249334"/>
          </a:xfrm>
        </p:spPr>
        <p:txBody>
          <a:bodyPr anchor="ctr">
            <a:normAutofit/>
          </a:bodyPr>
          <a:lstStyle/>
          <a:p>
            <a:r>
              <a:rPr lang="en-US"/>
              <a:t>If the number set in </a:t>
            </a:r>
            <a:r>
              <a:rPr lang="en-US" err="1"/>
              <a:t>tcp_max_syn_backlog</a:t>
            </a:r>
            <a:r>
              <a:rPr lang="en-US"/>
              <a:t> is reached, this parameter kicks in so that your server isn't unreachable due to connections waiting for an ACK that will never come.</a:t>
            </a:r>
          </a:p>
          <a:p>
            <a:r>
              <a:rPr lang="es-ES" err="1"/>
              <a:t>How</a:t>
            </a:r>
            <a:r>
              <a:rPr lang="es-ES"/>
              <a:t> </a:t>
            </a:r>
            <a:r>
              <a:rPr lang="es-ES" err="1"/>
              <a:t>to</a:t>
            </a:r>
            <a:r>
              <a:rPr lang="es-ES"/>
              <a:t> </a:t>
            </a:r>
            <a:r>
              <a:rPr lang="es-ES" err="1"/>
              <a:t>enable</a:t>
            </a:r>
            <a:r>
              <a:rPr lang="es-ES"/>
              <a:t>:</a:t>
            </a:r>
          </a:p>
          <a:p>
            <a:r>
              <a:rPr lang="es-ES"/>
              <a:t>vi /</a:t>
            </a:r>
            <a:r>
              <a:rPr lang="es-ES" err="1"/>
              <a:t>etc</a:t>
            </a:r>
            <a:r>
              <a:rPr lang="es-ES"/>
              <a:t>/</a:t>
            </a:r>
            <a:r>
              <a:rPr lang="es-ES" err="1"/>
              <a:t>systctl.conf</a:t>
            </a:r>
            <a:endParaRPr lang="es-ES"/>
          </a:p>
          <a:p>
            <a:r>
              <a:rPr lang="es-ES" err="1"/>
              <a:t>Append</a:t>
            </a:r>
            <a:r>
              <a:rPr lang="es-ES"/>
              <a:t> </a:t>
            </a:r>
            <a:r>
              <a:rPr lang="es-ES" err="1"/>
              <a:t>the</a:t>
            </a:r>
            <a:r>
              <a:rPr lang="es-ES"/>
              <a:t> </a:t>
            </a:r>
            <a:r>
              <a:rPr lang="es-ES" err="1"/>
              <a:t>following</a:t>
            </a:r>
            <a:r>
              <a:rPr lang="es-ES"/>
              <a:t> </a:t>
            </a:r>
            <a:r>
              <a:rPr lang="es-ES" err="1"/>
              <a:t>entry</a:t>
            </a:r>
            <a:r>
              <a:rPr lang="es-ES"/>
              <a:t>:</a:t>
            </a:r>
          </a:p>
          <a:p>
            <a:r>
              <a:rPr lang="es-ES"/>
              <a:t>net.ipv4.tcp_syncookies = 1</a:t>
            </a:r>
          </a:p>
          <a:p>
            <a:r>
              <a:rPr lang="es-ES" err="1"/>
              <a:t>Save</a:t>
            </a:r>
            <a:r>
              <a:rPr lang="es-ES"/>
              <a:t> and </a:t>
            </a:r>
            <a:r>
              <a:rPr lang="es-ES" err="1"/>
              <a:t>close</a:t>
            </a:r>
            <a:r>
              <a:rPr lang="es-ES"/>
              <a:t> </a:t>
            </a:r>
            <a:r>
              <a:rPr lang="es-ES" err="1"/>
              <a:t>the</a:t>
            </a:r>
            <a:r>
              <a:rPr lang="es-ES"/>
              <a:t> file. </a:t>
            </a:r>
          </a:p>
          <a:p>
            <a:r>
              <a:rPr lang="es-ES" err="1"/>
              <a:t>To</a:t>
            </a:r>
            <a:r>
              <a:rPr lang="es-ES"/>
              <a:t> </a:t>
            </a:r>
            <a:r>
              <a:rPr lang="es-ES" err="1"/>
              <a:t>reload</a:t>
            </a:r>
            <a:r>
              <a:rPr lang="es-ES"/>
              <a:t>: </a:t>
            </a:r>
            <a:r>
              <a:rPr lang="es-ES" err="1"/>
              <a:t>systectl</a:t>
            </a:r>
            <a:r>
              <a:rPr lang="es-ES"/>
              <a:t> –p</a:t>
            </a:r>
          </a:p>
          <a:p>
            <a:endParaRPr lang="en-US"/>
          </a:p>
        </p:txBody>
      </p:sp>
    </p:spTree>
    <p:extLst>
      <p:ext uri="{BB962C8B-B14F-4D97-AF65-F5344CB8AC3E}">
        <p14:creationId xmlns:p14="http://schemas.microsoft.com/office/powerpoint/2010/main" val="2467367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CD2B-5912-40B4-9A93-21584CEE0D2F}"/>
              </a:ext>
            </a:extLst>
          </p:cNvPr>
          <p:cNvSpPr>
            <a:spLocks noGrp="1"/>
          </p:cNvSpPr>
          <p:nvPr>
            <p:ph type="title"/>
          </p:nvPr>
        </p:nvSpPr>
        <p:spPr/>
        <p:txBody>
          <a:bodyPr/>
          <a:lstStyle/>
          <a:p>
            <a:r>
              <a:rPr lang="es-ES" dirty="0"/>
              <a:t>Simulando un ataque…	</a:t>
            </a:r>
            <a:endParaRPr lang="en-US" dirty="0"/>
          </a:p>
        </p:txBody>
      </p:sp>
      <p:sp>
        <p:nvSpPr>
          <p:cNvPr id="3" name="Content Placeholder 2">
            <a:extLst>
              <a:ext uri="{FF2B5EF4-FFF2-40B4-BE49-F238E27FC236}">
                <a16:creationId xmlns:a16="http://schemas.microsoft.com/office/drawing/2014/main" id="{35847AC8-8662-4BD1-8B68-42B20BC0DDD6}"/>
              </a:ext>
            </a:extLst>
          </p:cNvPr>
          <p:cNvSpPr>
            <a:spLocks noGrp="1"/>
          </p:cNvSpPr>
          <p:nvPr>
            <p:ph idx="1"/>
          </p:nvPr>
        </p:nvSpPr>
        <p:spPr/>
        <p:txBody>
          <a:bodyPr>
            <a:normAutofit/>
          </a:bodyPr>
          <a:lstStyle/>
          <a:p>
            <a:pPr>
              <a:buFont typeface="Arial" panose="020B0604020202020204" pitchFamily="34" charset="0"/>
              <a:buChar char="•"/>
            </a:pPr>
            <a:r>
              <a:rPr lang="es-ES" sz="1400" dirty="0"/>
              <a:t>Desactivamos TCP</a:t>
            </a:r>
            <a:r>
              <a:rPr lang="es-ES" sz="1400"/>
              <a:t>_SYNCOOKIES</a:t>
            </a:r>
            <a:br>
              <a:rPr lang="es-ES" sz="1400" dirty="0"/>
            </a:br>
            <a:br>
              <a:rPr lang="es-ES" sz="1400" dirty="0"/>
            </a:br>
            <a:r>
              <a:rPr lang="es-ES" sz="1400" dirty="0"/>
              <a:t>	vi /</a:t>
            </a:r>
            <a:r>
              <a:rPr lang="es-ES" sz="1400" dirty="0" err="1"/>
              <a:t>etc</a:t>
            </a:r>
            <a:r>
              <a:rPr lang="es-ES" sz="1400" dirty="0"/>
              <a:t>/</a:t>
            </a:r>
            <a:r>
              <a:rPr lang="es-ES" sz="1400" dirty="0" err="1"/>
              <a:t>sysctl.conf</a:t>
            </a:r>
            <a:br>
              <a:rPr lang="es-ES" sz="1400" dirty="0"/>
            </a:br>
            <a:r>
              <a:rPr lang="es-ES" sz="1400" dirty="0"/>
              <a:t>	</a:t>
            </a:r>
            <a:r>
              <a:rPr lang="en-US" sz="1400" dirty="0"/>
              <a:t>net.ipv4.tcp_syncookies = 0</a:t>
            </a:r>
            <a:br>
              <a:rPr lang="en-US" sz="1400" dirty="0"/>
            </a:br>
            <a:r>
              <a:rPr lang="en-US" sz="1400" dirty="0"/>
              <a:t>	</a:t>
            </a:r>
            <a:r>
              <a:rPr lang="es-ES" sz="1400" dirty="0" err="1"/>
              <a:t>sysctl</a:t>
            </a:r>
            <a:r>
              <a:rPr lang="es-ES" sz="1400" dirty="0"/>
              <a:t> -p</a:t>
            </a:r>
          </a:p>
          <a:p>
            <a:pPr marL="0" indent="0">
              <a:buNone/>
            </a:pPr>
            <a:r>
              <a:rPr lang="en-US" sz="1400" dirty="0"/>
              <a:t>	</a:t>
            </a:r>
            <a:r>
              <a:rPr lang="es-ES" sz="1400" dirty="0"/>
              <a:t>Lanzamos un ataque contra la IP destino con 10000 paquetes</a:t>
            </a:r>
            <a:br>
              <a:rPr lang="es-ES" sz="1400" dirty="0"/>
            </a:br>
            <a:br>
              <a:rPr lang="es-ES" sz="1400" dirty="0"/>
            </a:br>
            <a:r>
              <a:rPr lang="es-ES" sz="1400" dirty="0"/>
              <a:t>	</a:t>
            </a:r>
            <a:r>
              <a:rPr lang="es-ES" sz="1400" dirty="0" err="1"/>
              <a:t>python</a:t>
            </a:r>
            <a:r>
              <a:rPr lang="es-ES" sz="1400" dirty="0"/>
              <a:t> synfloodgon.py</a:t>
            </a:r>
            <a:br>
              <a:rPr lang="es-ES" sz="1400" dirty="0"/>
            </a:br>
            <a:br>
              <a:rPr lang="es-ES" sz="1400" dirty="0"/>
            </a:br>
            <a:r>
              <a:rPr lang="es-ES" sz="1400" dirty="0"/>
              <a:t>	</a:t>
            </a:r>
            <a:r>
              <a:rPr lang="en-US" sz="1400" dirty="0"/>
              <a:t>*****************************************************************					** </a:t>
            </a:r>
            <a:r>
              <a:rPr lang="en-US" sz="1400" dirty="0" err="1"/>
              <a:t>SynFlood</a:t>
            </a:r>
            <a:r>
              <a:rPr lang="en-US" sz="1400" dirty="0"/>
              <a:t>, an interactive tool to simulate a </a:t>
            </a:r>
            <a:r>
              <a:rPr lang="en-US" sz="1400" dirty="0" err="1"/>
              <a:t>SynFlood</a:t>
            </a:r>
            <a:r>
              <a:rPr lang="en-US" sz="1400" dirty="0"/>
              <a:t> Attach 	**</a:t>
            </a:r>
            <a:br>
              <a:rPr lang="en-US" sz="1400" dirty="0"/>
            </a:br>
            <a:r>
              <a:rPr lang="en-US" sz="1400" dirty="0"/>
              <a:t>	** by Gonzalo Murillo https://github.com/GonzaloMurillo        	**</a:t>
            </a:r>
            <a:br>
              <a:rPr lang="en-US" sz="1400" dirty="0"/>
            </a:br>
            <a:r>
              <a:rPr lang="en-US" sz="1400" dirty="0"/>
              <a:t>	*****************************************************************</a:t>
            </a:r>
          </a:p>
          <a:p>
            <a:pPr marL="0" indent="0">
              <a:buNone/>
            </a:pPr>
            <a:r>
              <a:rPr lang="en-US" sz="1400" dirty="0"/>
              <a:t>Target IP : 10.60.36.178</a:t>
            </a:r>
          </a:p>
          <a:p>
            <a:pPr marL="0" indent="0">
              <a:buNone/>
            </a:pPr>
            <a:r>
              <a:rPr lang="en-US" sz="1400" dirty="0"/>
              <a:t>Target Port : 80</a:t>
            </a:r>
            <a:br>
              <a:rPr lang="en-US" sz="1400" dirty="0"/>
            </a:br>
            <a:r>
              <a:rPr lang="en-US" sz="1400" dirty="0"/>
              <a:t>How many packets do you want to send: 1000</a:t>
            </a:r>
          </a:p>
          <a:p>
            <a:pPr marL="0" indent="0">
              <a:buNone/>
            </a:pPr>
            <a:endParaRPr lang="es-ES" sz="1400" dirty="0"/>
          </a:p>
          <a:p>
            <a:pPr marL="342900" indent="-342900">
              <a:buFont typeface="+mj-lt"/>
              <a:buAutoNum type="arabicPeriod"/>
            </a:pPr>
            <a:endParaRPr lang="en-US" sz="1400" dirty="0"/>
          </a:p>
        </p:txBody>
      </p:sp>
    </p:spTree>
    <p:extLst>
      <p:ext uri="{BB962C8B-B14F-4D97-AF65-F5344CB8AC3E}">
        <p14:creationId xmlns:p14="http://schemas.microsoft.com/office/powerpoint/2010/main" val="3031879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8CEE2-9C67-46EA-959F-A1191F7FB800}"/>
              </a:ext>
            </a:extLst>
          </p:cNvPr>
          <p:cNvSpPr>
            <a:spLocks noGrp="1"/>
          </p:cNvSpPr>
          <p:nvPr>
            <p:ph type="title"/>
          </p:nvPr>
        </p:nvSpPr>
        <p:spPr>
          <a:xfrm>
            <a:off x="964788" y="804333"/>
            <a:ext cx="3391900" cy="5249334"/>
          </a:xfrm>
        </p:spPr>
        <p:txBody>
          <a:bodyPr>
            <a:normAutofit/>
          </a:bodyPr>
          <a:lstStyle/>
          <a:p>
            <a:pPr algn="r"/>
            <a:r>
              <a:rPr lang="es-ES">
                <a:solidFill>
                  <a:srgbClr val="FFFFFF"/>
                </a:solidFill>
              </a:rPr>
              <a:t>Simulando un ataque…</a:t>
            </a:r>
            <a:endParaRPr lang="en-US">
              <a:solidFill>
                <a:srgbClr val="FFFFFF"/>
              </a:solidFill>
            </a:endParaRPr>
          </a:p>
        </p:txBody>
      </p:sp>
      <p:sp>
        <p:nvSpPr>
          <p:cNvPr id="3" name="Content Placeholder 2">
            <a:extLst>
              <a:ext uri="{FF2B5EF4-FFF2-40B4-BE49-F238E27FC236}">
                <a16:creationId xmlns:a16="http://schemas.microsoft.com/office/drawing/2014/main" id="{27876C6A-0138-443C-8DB7-2E02485A56CB}"/>
              </a:ext>
            </a:extLst>
          </p:cNvPr>
          <p:cNvSpPr>
            <a:spLocks noGrp="1"/>
          </p:cNvSpPr>
          <p:nvPr>
            <p:ph idx="1"/>
          </p:nvPr>
        </p:nvSpPr>
        <p:spPr>
          <a:xfrm>
            <a:off x="4951048" y="804333"/>
            <a:ext cx="6306003" cy="5249334"/>
          </a:xfrm>
        </p:spPr>
        <p:txBody>
          <a:bodyPr anchor="ctr">
            <a:normAutofit/>
          </a:bodyPr>
          <a:lstStyle/>
          <a:p>
            <a:r>
              <a:rPr lang="en-US" dirty="0"/>
              <a:t>This site can’t be reached</a:t>
            </a:r>
          </a:p>
          <a:p>
            <a:r>
              <a:rPr lang="en-US" b="1" dirty="0"/>
              <a:t>10.60.36.178</a:t>
            </a:r>
            <a:r>
              <a:rPr lang="en-US" dirty="0"/>
              <a:t> took too long to respond.</a:t>
            </a:r>
          </a:p>
          <a:p>
            <a:r>
              <a:rPr lang="en-US" dirty="0"/>
              <a:t>Try:</a:t>
            </a:r>
          </a:p>
          <a:p>
            <a:r>
              <a:rPr lang="en-US" dirty="0"/>
              <a:t>Checking the connection</a:t>
            </a:r>
          </a:p>
          <a:p>
            <a:r>
              <a:rPr lang="en-US" dirty="0">
                <a:hlinkClick r:id="rId2"/>
              </a:rPr>
              <a:t>Checking the proxy and the firewall</a:t>
            </a:r>
            <a:endParaRPr lang="en-US" dirty="0"/>
          </a:p>
          <a:p>
            <a:r>
              <a:rPr lang="en-US" dirty="0"/>
              <a:t>Running Windows Network Diagnostics</a:t>
            </a:r>
          </a:p>
          <a:p>
            <a:r>
              <a:rPr lang="en-US" cap="all" dirty="0"/>
              <a:t>ERR_CONNECTION_TIMED_OUT</a:t>
            </a:r>
          </a:p>
          <a:p>
            <a:endParaRPr lang="en-US" dirty="0"/>
          </a:p>
        </p:txBody>
      </p:sp>
    </p:spTree>
    <p:extLst>
      <p:ext uri="{BB962C8B-B14F-4D97-AF65-F5344CB8AC3E}">
        <p14:creationId xmlns:p14="http://schemas.microsoft.com/office/powerpoint/2010/main" val="3952985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CD2B-5912-40B4-9A93-21584CEE0D2F}"/>
              </a:ext>
            </a:extLst>
          </p:cNvPr>
          <p:cNvSpPr>
            <a:spLocks noGrp="1"/>
          </p:cNvSpPr>
          <p:nvPr>
            <p:ph type="title"/>
          </p:nvPr>
        </p:nvSpPr>
        <p:spPr/>
        <p:txBody>
          <a:bodyPr/>
          <a:lstStyle/>
          <a:p>
            <a:r>
              <a:rPr lang="es-ES" dirty="0"/>
              <a:t>Más información	</a:t>
            </a:r>
            <a:endParaRPr lang="en-US" dirty="0"/>
          </a:p>
        </p:txBody>
      </p:sp>
      <p:sp>
        <p:nvSpPr>
          <p:cNvPr id="3" name="Content Placeholder 2">
            <a:extLst>
              <a:ext uri="{FF2B5EF4-FFF2-40B4-BE49-F238E27FC236}">
                <a16:creationId xmlns:a16="http://schemas.microsoft.com/office/drawing/2014/main" id="{35847AC8-8662-4BD1-8B68-42B20BC0DDD6}"/>
              </a:ext>
            </a:extLst>
          </p:cNvPr>
          <p:cNvSpPr>
            <a:spLocks noGrp="1"/>
          </p:cNvSpPr>
          <p:nvPr>
            <p:ph idx="1"/>
          </p:nvPr>
        </p:nvSpPr>
        <p:spPr>
          <a:xfrm>
            <a:off x="741099" y="2280557"/>
            <a:ext cx="9720073" cy="4023360"/>
          </a:xfrm>
        </p:spPr>
        <p:txBody>
          <a:bodyPr>
            <a:normAutofit/>
          </a:bodyPr>
          <a:lstStyle/>
          <a:p>
            <a:pPr marL="0" indent="0">
              <a:buNone/>
            </a:pPr>
            <a:r>
              <a:rPr lang="es-ES" sz="1400" dirty="0">
                <a:hlinkClick r:id="rId2"/>
              </a:rPr>
              <a:t>https://etherealmind.com/tcp-syn-cookies-ddos-defence/</a:t>
            </a:r>
            <a:br>
              <a:rPr lang="es-ES" sz="1400" dirty="0">
                <a:hlinkClick r:id="rId2"/>
              </a:rPr>
            </a:br>
            <a:r>
              <a:rPr lang="es-ES" sz="1400" dirty="0">
                <a:hlinkClick r:id="rId2"/>
              </a:rPr>
              <a:t>https://www.centoshowtos.org/network-and-security/tcp_syncookies/</a:t>
            </a:r>
            <a:br>
              <a:rPr lang="es-ES" sz="1400" dirty="0"/>
            </a:br>
            <a:r>
              <a:rPr lang="es-ES" sz="1400" dirty="0">
                <a:hlinkClick r:id="rId3"/>
              </a:rPr>
              <a:t>http://www.cis.syr.edu/~wedu/seed/Labs/SYN_Cookies/SYN_Cookies.pdf</a:t>
            </a:r>
            <a:br>
              <a:rPr lang="es-ES" sz="1400" dirty="0"/>
            </a:br>
            <a:r>
              <a:rPr lang="es-ES" sz="1400" dirty="0">
                <a:hlinkClick r:id="rId4"/>
              </a:rPr>
              <a:t>https://www.servernoobs.com/hardening-your-tcpip-stack-against-syn-floods/</a:t>
            </a:r>
            <a:endParaRPr lang="es-ES" sz="1400" dirty="0"/>
          </a:p>
          <a:p>
            <a:pPr marL="0" indent="0">
              <a:buNone/>
            </a:pPr>
            <a:endParaRPr lang="es-ES" sz="1400" dirty="0"/>
          </a:p>
          <a:p>
            <a:pPr marL="0" indent="0">
              <a:buNone/>
            </a:pPr>
            <a:endParaRPr lang="es-ES" sz="1400" dirty="0"/>
          </a:p>
          <a:p>
            <a:pPr marL="0" indent="0">
              <a:buNone/>
            </a:pPr>
            <a:endParaRPr lang="es-ES" sz="1400" dirty="0"/>
          </a:p>
          <a:p>
            <a:pPr marL="342900" indent="-342900">
              <a:buFont typeface="+mj-lt"/>
              <a:buAutoNum type="arabicPeriod"/>
            </a:pPr>
            <a:endParaRPr lang="en-US" sz="1400" dirty="0"/>
          </a:p>
        </p:txBody>
      </p:sp>
    </p:spTree>
    <p:extLst>
      <p:ext uri="{BB962C8B-B14F-4D97-AF65-F5344CB8AC3E}">
        <p14:creationId xmlns:p14="http://schemas.microsoft.com/office/powerpoint/2010/main" val="3635356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0B2E-49D4-4793-98AF-A03CB0B83B91}"/>
              </a:ext>
            </a:extLst>
          </p:cNvPr>
          <p:cNvSpPr>
            <a:spLocks noGrp="1"/>
          </p:cNvSpPr>
          <p:nvPr>
            <p:ph type="title"/>
          </p:nvPr>
        </p:nvSpPr>
        <p:spPr>
          <a:xfrm>
            <a:off x="1024128" y="585216"/>
            <a:ext cx="5902061" cy="1499616"/>
          </a:xfrm>
        </p:spPr>
        <p:txBody>
          <a:bodyPr vert="horz" lIns="91440" tIns="45720" rIns="91440" bIns="45720" rtlCol="0" anchor="ctr">
            <a:normAutofit/>
          </a:bodyPr>
          <a:lstStyle/>
          <a:p>
            <a:r>
              <a:rPr lang="en-US"/>
              <a:t>¿Qué hago en DELL?</a:t>
            </a:r>
            <a:endParaRPr lang="en-US" dirty="0"/>
          </a:p>
        </p:txBody>
      </p:sp>
      <p:sp>
        <p:nvSpPr>
          <p:cNvPr id="6" name="TextBox 5">
            <a:extLst>
              <a:ext uri="{FF2B5EF4-FFF2-40B4-BE49-F238E27FC236}">
                <a16:creationId xmlns:a16="http://schemas.microsoft.com/office/drawing/2014/main" id="{80F7482A-CFFC-4836-9ED9-2B4C66BFF00E}"/>
              </a:ext>
            </a:extLst>
          </p:cNvPr>
          <p:cNvSpPr txBox="1"/>
          <p:nvPr/>
        </p:nvSpPr>
        <p:spPr>
          <a:xfrm>
            <a:off x="1024128" y="2286000"/>
            <a:ext cx="5902061" cy="3931920"/>
          </a:xfrm>
          <a:prstGeom prst="rect">
            <a:avLst/>
          </a:prstGeom>
        </p:spPr>
        <p:txBody>
          <a:bodyPr vert="horz" lIns="45720" tIns="45720" rIns="45720" bIns="45720" rtlCol="0">
            <a:normAutofit fontScale="92500" lnSpcReduction="10000"/>
          </a:bodyPr>
          <a:lstStyle/>
          <a:p>
            <a:pPr defTabSz="914400">
              <a:lnSpc>
                <a:spcPct val="90000"/>
              </a:lnSpc>
              <a:spcAft>
                <a:spcPts val="600"/>
              </a:spcAft>
              <a:buClr>
                <a:schemeClr val="accent1"/>
              </a:buClr>
            </a:pPr>
            <a:r>
              <a:rPr lang="en-US" sz="1000" dirty="0" err="1"/>
              <a:t>Intento</a:t>
            </a:r>
            <a:r>
              <a:rPr lang="en-US" sz="1000" dirty="0"/>
              <a:t> resolver </a:t>
            </a:r>
            <a:r>
              <a:rPr lang="en-US" sz="1000" dirty="0" err="1"/>
              <a:t>básicamente</a:t>
            </a:r>
            <a:r>
              <a:rPr lang="en-US" sz="1000" dirty="0"/>
              <a:t> dos </a:t>
            </a:r>
            <a:r>
              <a:rPr lang="en-US" sz="1000" dirty="0" err="1"/>
              <a:t>problemas</a:t>
            </a:r>
            <a:r>
              <a:rPr lang="en-US" sz="1000" dirty="0"/>
              <a:t>:</a:t>
            </a:r>
          </a:p>
          <a:p>
            <a:pPr defTabSz="914400">
              <a:lnSpc>
                <a:spcPct val="90000"/>
              </a:lnSpc>
              <a:spcAft>
                <a:spcPts val="600"/>
              </a:spcAft>
              <a:buClr>
                <a:schemeClr val="accent1"/>
              </a:buClr>
            </a:pPr>
            <a:endParaRPr lang="en-US" sz="1000" dirty="0"/>
          </a:p>
          <a:p>
            <a:pPr marL="342900" indent="-342900" defTabSz="914400">
              <a:lnSpc>
                <a:spcPct val="90000"/>
              </a:lnSpc>
              <a:spcAft>
                <a:spcPts val="600"/>
              </a:spcAft>
              <a:buClr>
                <a:schemeClr val="accent1"/>
              </a:buClr>
              <a:buAutoNum type="arabicParenR"/>
            </a:pPr>
            <a:r>
              <a:rPr lang="en-US" sz="1000" dirty="0" err="1"/>
              <a:t>Cómo</a:t>
            </a:r>
            <a:r>
              <a:rPr lang="en-US" sz="1000" dirty="0"/>
              <a:t> </a:t>
            </a:r>
            <a:r>
              <a:rPr lang="en-US" sz="1000" dirty="0" err="1"/>
              <a:t>agilizar</a:t>
            </a:r>
            <a:r>
              <a:rPr lang="en-US" sz="1000" dirty="0"/>
              <a:t> las </a:t>
            </a:r>
            <a:r>
              <a:rPr lang="en-US" sz="1000" dirty="0" err="1"/>
              <a:t>copias</a:t>
            </a:r>
            <a:r>
              <a:rPr lang="en-US" sz="1000" dirty="0"/>
              <a:t> de </a:t>
            </a:r>
            <a:r>
              <a:rPr lang="en-US" sz="1000" dirty="0" err="1"/>
              <a:t>seguridad</a:t>
            </a:r>
            <a:r>
              <a:rPr lang="en-US" sz="1000" dirty="0"/>
              <a:t> de </a:t>
            </a:r>
            <a:r>
              <a:rPr lang="en-US" sz="1000" dirty="0" err="1"/>
              <a:t>grandes</a:t>
            </a:r>
            <a:r>
              <a:rPr lang="en-US" sz="1000" dirty="0"/>
              <a:t> </a:t>
            </a:r>
            <a:r>
              <a:rPr lang="en-US" sz="1000" dirty="0" err="1"/>
              <a:t>empresas</a:t>
            </a:r>
            <a:r>
              <a:rPr lang="en-US" sz="1000" dirty="0"/>
              <a:t> (</a:t>
            </a:r>
            <a:r>
              <a:rPr lang="en-US" sz="1000" dirty="0" err="1"/>
              <a:t>tanto</a:t>
            </a:r>
            <a:r>
              <a:rPr lang="en-US" sz="1000" dirty="0"/>
              <a:t> </a:t>
            </a:r>
            <a:r>
              <a:rPr lang="en-US" sz="1000" dirty="0" err="1"/>
              <a:t>en</a:t>
            </a:r>
            <a:r>
              <a:rPr lang="en-US" sz="1000" dirty="0"/>
              <a:t> </a:t>
            </a:r>
            <a:r>
              <a:rPr lang="en-US" sz="1000" dirty="0" err="1"/>
              <a:t>tiempo</a:t>
            </a:r>
            <a:r>
              <a:rPr lang="en-US" sz="1000" dirty="0"/>
              <a:t> </a:t>
            </a:r>
            <a:r>
              <a:rPr lang="en-US" sz="1000" dirty="0" err="1"/>
              <a:t>como</a:t>
            </a:r>
            <a:r>
              <a:rPr lang="en-US" sz="1000" dirty="0"/>
              <a:t> </a:t>
            </a:r>
            <a:r>
              <a:rPr lang="en-US" sz="1000" dirty="0" err="1"/>
              <a:t>en</a:t>
            </a:r>
            <a:r>
              <a:rPr lang="en-US" sz="1000" dirty="0"/>
              <a:t> </a:t>
            </a:r>
            <a:r>
              <a:rPr lang="en-US" sz="1000" dirty="0" err="1"/>
              <a:t>espacio</a:t>
            </a:r>
            <a:r>
              <a:rPr lang="en-US" sz="1000" dirty="0"/>
              <a:t>). </a:t>
            </a:r>
            <a:br>
              <a:rPr lang="en-US" sz="1000" dirty="0"/>
            </a:br>
            <a:br>
              <a:rPr lang="en-US" sz="1000" dirty="0"/>
            </a:br>
            <a:r>
              <a:rPr lang="en-US" sz="1000" u="sng" dirty="0" err="1"/>
              <a:t>Optimización</a:t>
            </a:r>
            <a:r>
              <a:rPr lang="en-US" sz="1000" u="sng" dirty="0"/>
              <a:t> </a:t>
            </a:r>
            <a:r>
              <a:rPr lang="en-US" sz="1000" u="sng" dirty="0" err="1"/>
              <a:t>en</a:t>
            </a:r>
            <a:r>
              <a:rPr lang="en-US" sz="1000" u="sng" dirty="0"/>
              <a:t> </a:t>
            </a:r>
            <a:r>
              <a:rPr lang="en-US" sz="1000" u="sng" dirty="0" err="1"/>
              <a:t>tiempo</a:t>
            </a:r>
            <a:r>
              <a:rPr lang="en-US" sz="1000" dirty="0"/>
              <a:t>: </a:t>
            </a:r>
            <a:r>
              <a:rPr lang="en-US" sz="1000" dirty="0" err="1"/>
              <a:t>Redes</a:t>
            </a:r>
            <a:r>
              <a:rPr lang="en-US" sz="1000" dirty="0"/>
              <a:t> de 10 </a:t>
            </a:r>
            <a:r>
              <a:rPr lang="en-US" sz="1000" dirty="0" err="1"/>
              <a:t>Gbp</a:t>
            </a:r>
            <a:r>
              <a:rPr lang="en-US" sz="1000" dirty="0"/>
              <a:t>/s, 40 </a:t>
            </a:r>
            <a:r>
              <a:rPr lang="en-US" sz="1000" dirty="0" err="1"/>
              <a:t>Gbp</a:t>
            </a:r>
            <a:r>
              <a:rPr lang="en-US" sz="1000" dirty="0"/>
              <a:t>/s, </a:t>
            </a:r>
            <a:r>
              <a:rPr lang="en-US" sz="1000" dirty="0" err="1"/>
              <a:t>protocolos</a:t>
            </a:r>
            <a:r>
              <a:rPr lang="en-US" sz="1000" dirty="0"/>
              <a:t> NAS </a:t>
            </a:r>
            <a:r>
              <a:rPr lang="en-US" sz="1000" dirty="0" err="1"/>
              <a:t>optimizados</a:t>
            </a:r>
            <a:r>
              <a:rPr lang="en-US" sz="1000" dirty="0"/>
              <a:t>, etc.</a:t>
            </a:r>
            <a:br>
              <a:rPr lang="en-US" sz="1000" dirty="0"/>
            </a:br>
            <a:br>
              <a:rPr lang="en-US" sz="1000" dirty="0"/>
            </a:br>
            <a:r>
              <a:rPr lang="en-US" sz="1000" u="sng" dirty="0" err="1"/>
              <a:t>Optimización</a:t>
            </a:r>
            <a:r>
              <a:rPr lang="en-US" sz="1000" u="sng" dirty="0"/>
              <a:t> </a:t>
            </a:r>
            <a:r>
              <a:rPr lang="en-US" sz="1000" u="sng" dirty="0" err="1"/>
              <a:t>en</a:t>
            </a:r>
            <a:r>
              <a:rPr lang="en-US" sz="1000" u="sng" dirty="0"/>
              <a:t> </a:t>
            </a:r>
            <a:r>
              <a:rPr lang="en-US" sz="1000" u="sng" dirty="0" err="1"/>
              <a:t>espacio</a:t>
            </a:r>
            <a:r>
              <a:rPr lang="en-US" sz="1000" dirty="0"/>
              <a:t>: </a:t>
            </a:r>
            <a:r>
              <a:rPr lang="en-US" sz="1000" dirty="0" err="1"/>
              <a:t>Tecnologías</a:t>
            </a:r>
            <a:r>
              <a:rPr lang="en-US" sz="1000" dirty="0"/>
              <a:t> de de-</a:t>
            </a:r>
            <a:r>
              <a:rPr lang="en-US" sz="1000" dirty="0" err="1"/>
              <a:t>duplicación</a:t>
            </a:r>
            <a:r>
              <a:rPr lang="en-US" sz="1000" dirty="0"/>
              <a:t> in-line (</a:t>
            </a:r>
            <a:r>
              <a:rPr lang="en-US" sz="1000" dirty="0" err="1"/>
              <a:t>tiempo</a:t>
            </a:r>
            <a:r>
              <a:rPr lang="en-US" sz="1000" dirty="0"/>
              <a:t> real). </a:t>
            </a:r>
            <a:br>
              <a:rPr lang="en-US" sz="1000" dirty="0"/>
            </a:br>
            <a:r>
              <a:rPr lang="en-US" sz="1000" dirty="0"/>
              <a:t>Solo se </a:t>
            </a:r>
            <a:r>
              <a:rPr lang="en-US" sz="1000" dirty="0" err="1"/>
              <a:t>almacenan</a:t>
            </a:r>
            <a:r>
              <a:rPr lang="en-US" sz="1000" dirty="0"/>
              <a:t> </a:t>
            </a:r>
            <a:r>
              <a:rPr lang="en-US" sz="1000" dirty="0" err="1"/>
              <a:t>segmentos</a:t>
            </a:r>
            <a:r>
              <a:rPr lang="en-US" sz="1000" dirty="0"/>
              <a:t> </a:t>
            </a:r>
            <a:r>
              <a:rPr lang="en-US" sz="1000" dirty="0" err="1"/>
              <a:t>únicos</a:t>
            </a:r>
            <a:r>
              <a:rPr lang="en-US" sz="1000" dirty="0"/>
              <a:t> de </a:t>
            </a:r>
            <a:r>
              <a:rPr lang="en-US" sz="1000" dirty="0" err="1"/>
              <a:t>información</a:t>
            </a:r>
            <a:r>
              <a:rPr lang="en-US" sz="1000" dirty="0"/>
              <a:t>. Toda </a:t>
            </a:r>
            <a:r>
              <a:rPr lang="en-US" sz="1000" dirty="0" err="1"/>
              <a:t>información</a:t>
            </a:r>
            <a:r>
              <a:rPr lang="en-US" sz="1000" dirty="0"/>
              <a:t> </a:t>
            </a:r>
            <a:r>
              <a:rPr lang="en-US" sz="1000" dirty="0" err="1"/>
              <a:t>duplicada</a:t>
            </a:r>
            <a:r>
              <a:rPr lang="en-US" sz="1000" dirty="0"/>
              <a:t> </a:t>
            </a:r>
            <a:r>
              <a:rPr lang="en-US" sz="1000" dirty="0" err="1"/>
              <a:t>es</a:t>
            </a:r>
            <a:r>
              <a:rPr lang="en-US" sz="1000" dirty="0"/>
              <a:t> un </a:t>
            </a:r>
            <a:r>
              <a:rPr lang="en-US" sz="1000" dirty="0" err="1"/>
              <a:t>puntero</a:t>
            </a:r>
            <a:r>
              <a:rPr lang="en-US" sz="1000" dirty="0"/>
              <a:t> al </a:t>
            </a:r>
            <a:r>
              <a:rPr lang="en-US" sz="1000" dirty="0" err="1"/>
              <a:t>bloque</a:t>
            </a:r>
            <a:r>
              <a:rPr lang="en-US" sz="1000" dirty="0"/>
              <a:t> de </a:t>
            </a:r>
            <a:r>
              <a:rPr lang="en-US" sz="1000" dirty="0" err="1"/>
              <a:t>información</a:t>
            </a:r>
            <a:r>
              <a:rPr lang="en-US" sz="1000" dirty="0"/>
              <a:t> real.</a:t>
            </a:r>
            <a:br>
              <a:rPr lang="en-US" sz="1000" dirty="0"/>
            </a:br>
            <a:endParaRPr lang="en-US" sz="1000" dirty="0"/>
          </a:p>
          <a:p>
            <a:pPr marL="342900" indent="-342900" defTabSz="914400">
              <a:lnSpc>
                <a:spcPct val="90000"/>
              </a:lnSpc>
              <a:spcAft>
                <a:spcPts val="600"/>
              </a:spcAft>
              <a:buClr>
                <a:schemeClr val="accent1"/>
              </a:buClr>
              <a:buAutoNum type="arabicParenR"/>
            </a:pPr>
            <a:r>
              <a:rPr lang="en-US" sz="1000" dirty="0" err="1"/>
              <a:t>Cómo</a:t>
            </a:r>
            <a:r>
              <a:rPr lang="en-US" sz="1000" dirty="0"/>
              <a:t> </a:t>
            </a:r>
            <a:r>
              <a:rPr lang="en-US" sz="1000" dirty="0" err="1"/>
              <a:t>garantizar</a:t>
            </a:r>
            <a:r>
              <a:rPr lang="en-US" sz="1000" dirty="0"/>
              <a:t> la </a:t>
            </a:r>
            <a:r>
              <a:rPr lang="en-US" sz="1000" dirty="0" err="1"/>
              <a:t>restauración</a:t>
            </a:r>
            <a:r>
              <a:rPr lang="en-US" sz="1000" dirty="0"/>
              <a:t> </a:t>
            </a:r>
            <a:r>
              <a:rPr lang="en-US" sz="1000" dirty="0" err="1"/>
              <a:t>consistente</a:t>
            </a:r>
            <a:r>
              <a:rPr lang="en-US" sz="1000" dirty="0"/>
              <a:t> y “a </a:t>
            </a:r>
            <a:r>
              <a:rPr lang="en-US" sz="1000" dirty="0" err="1"/>
              <a:t>tiempo</a:t>
            </a:r>
            <a:r>
              <a:rPr lang="en-US" sz="1000" dirty="0"/>
              <a:t>” de </a:t>
            </a:r>
            <a:r>
              <a:rPr lang="en-US" sz="1000" dirty="0" err="1"/>
              <a:t>esas</a:t>
            </a:r>
            <a:r>
              <a:rPr lang="en-US" sz="1000" dirty="0"/>
              <a:t> </a:t>
            </a:r>
            <a:r>
              <a:rPr lang="en-US" sz="1000" dirty="0" err="1"/>
              <a:t>copias</a:t>
            </a:r>
            <a:r>
              <a:rPr lang="en-US" sz="1000" dirty="0"/>
              <a:t> de </a:t>
            </a:r>
            <a:r>
              <a:rPr lang="en-US" sz="1000" dirty="0" err="1"/>
              <a:t>seguridad</a:t>
            </a:r>
            <a:r>
              <a:rPr lang="en-US" sz="1000" dirty="0"/>
              <a:t>.</a:t>
            </a:r>
            <a:br>
              <a:rPr lang="en-US" sz="1000" dirty="0"/>
            </a:br>
            <a:br>
              <a:rPr lang="en-US" sz="1000" dirty="0"/>
            </a:br>
            <a:r>
              <a:rPr lang="en-US" sz="1000" dirty="0"/>
              <a:t>La </a:t>
            </a:r>
            <a:r>
              <a:rPr lang="en-US" sz="1000" dirty="0" err="1"/>
              <a:t>información</a:t>
            </a:r>
            <a:r>
              <a:rPr lang="en-US" sz="1000" dirty="0"/>
              <a:t> </a:t>
            </a:r>
            <a:r>
              <a:rPr lang="en-US" sz="1000" dirty="0" err="1"/>
              <a:t>restaurada</a:t>
            </a:r>
            <a:r>
              <a:rPr lang="en-US" sz="1000" dirty="0"/>
              <a:t> </a:t>
            </a:r>
            <a:r>
              <a:rPr lang="en-US" sz="1000" dirty="0" err="1"/>
              <a:t>debe</a:t>
            </a:r>
            <a:r>
              <a:rPr lang="en-US" sz="1000" dirty="0"/>
              <a:t> </a:t>
            </a:r>
            <a:r>
              <a:rPr lang="en-US" sz="1000" dirty="0" err="1"/>
              <a:t>ser</a:t>
            </a:r>
            <a:r>
              <a:rPr lang="en-US" sz="1000" dirty="0"/>
              <a:t> </a:t>
            </a:r>
            <a:r>
              <a:rPr lang="en-US" sz="1000" dirty="0" err="1"/>
              <a:t>íntegra</a:t>
            </a:r>
            <a:r>
              <a:rPr lang="en-US" sz="1000" dirty="0"/>
              <a:t> y el </a:t>
            </a:r>
            <a:r>
              <a:rPr lang="en-US" sz="1000" dirty="0" err="1"/>
              <a:t>tiempo</a:t>
            </a:r>
            <a:r>
              <a:rPr lang="en-US" sz="1000" dirty="0"/>
              <a:t> de </a:t>
            </a:r>
            <a:r>
              <a:rPr lang="en-US" sz="1000" dirty="0" err="1"/>
              <a:t>restauración</a:t>
            </a:r>
            <a:r>
              <a:rPr lang="en-US" sz="1000" dirty="0"/>
              <a:t> </a:t>
            </a:r>
            <a:r>
              <a:rPr lang="en-US" sz="1000" dirty="0" err="1"/>
              <a:t>debe</a:t>
            </a:r>
            <a:r>
              <a:rPr lang="en-US" sz="1000" dirty="0"/>
              <a:t> </a:t>
            </a:r>
            <a:r>
              <a:rPr lang="en-US" sz="1000" dirty="0" err="1"/>
              <a:t>cumplir</a:t>
            </a:r>
            <a:r>
              <a:rPr lang="en-US" sz="1000" dirty="0"/>
              <a:t> con la </a:t>
            </a:r>
            <a:r>
              <a:rPr lang="en-US" sz="1000" dirty="0" err="1"/>
              <a:t>métricas</a:t>
            </a:r>
            <a:r>
              <a:rPr lang="en-US" sz="1000" dirty="0"/>
              <a:t> </a:t>
            </a:r>
            <a:r>
              <a:rPr lang="en-US" sz="1000" dirty="0" err="1"/>
              <a:t>definidas</a:t>
            </a:r>
            <a:r>
              <a:rPr lang="en-US" sz="1000" dirty="0"/>
              <a:t> </a:t>
            </a:r>
            <a:r>
              <a:rPr lang="en-US" sz="1000" dirty="0" err="1"/>
              <a:t>en</a:t>
            </a:r>
            <a:r>
              <a:rPr lang="en-US" sz="1000" dirty="0"/>
              <a:t> el Disaster </a:t>
            </a:r>
            <a:r>
              <a:rPr lang="en-US" sz="1000" i="1" dirty="0"/>
              <a:t>Recovery Plan</a:t>
            </a:r>
            <a:r>
              <a:rPr lang="en-US" sz="1000" dirty="0"/>
              <a:t>, </a:t>
            </a:r>
            <a:r>
              <a:rPr lang="en-US" sz="1000" dirty="0" err="1"/>
              <a:t>particularmente</a:t>
            </a:r>
            <a:r>
              <a:rPr lang="en-US" sz="1000" dirty="0"/>
              <a:t> el </a:t>
            </a:r>
            <a:r>
              <a:rPr lang="en-US" sz="1000" i="1" dirty="0"/>
              <a:t>RTO</a:t>
            </a:r>
            <a:r>
              <a:rPr lang="en-US" sz="1000" dirty="0"/>
              <a:t> (Recovery Time Objective). </a:t>
            </a:r>
            <a:br>
              <a:rPr lang="en-US" sz="1000" dirty="0"/>
            </a:br>
            <a:br>
              <a:rPr lang="en-US" sz="1000" dirty="0"/>
            </a:br>
            <a:r>
              <a:rPr lang="en-US" sz="1000" dirty="0"/>
              <a:t>No </a:t>
            </a:r>
            <a:r>
              <a:rPr lang="en-US" sz="1000" dirty="0" err="1"/>
              <a:t>ser</a:t>
            </a:r>
            <a:r>
              <a:rPr lang="en-US" sz="1000" dirty="0"/>
              <a:t> </a:t>
            </a:r>
            <a:r>
              <a:rPr lang="en-US" sz="1000" dirty="0" err="1"/>
              <a:t>capaz</a:t>
            </a:r>
            <a:r>
              <a:rPr lang="en-US" sz="1000" dirty="0"/>
              <a:t> de </a:t>
            </a:r>
            <a:r>
              <a:rPr lang="en-US" sz="1000" dirty="0" err="1"/>
              <a:t>restaurar</a:t>
            </a:r>
            <a:r>
              <a:rPr lang="en-US" sz="1000" dirty="0"/>
              <a:t> la </a:t>
            </a:r>
            <a:r>
              <a:rPr lang="en-US" sz="1000" dirty="0" err="1"/>
              <a:t>información</a:t>
            </a:r>
            <a:r>
              <a:rPr lang="en-US" sz="1000" dirty="0"/>
              <a:t> </a:t>
            </a:r>
            <a:r>
              <a:rPr lang="en-US" sz="1000" dirty="0" err="1"/>
              <a:t>dentro</a:t>
            </a:r>
            <a:r>
              <a:rPr lang="en-US" sz="1000" dirty="0"/>
              <a:t> del RTO </a:t>
            </a:r>
            <a:r>
              <a:rPr lang="en-US" sz="1000" dirty="0" err="1"/>
              <a:t>puede</a:t>
            </a:r>
            <a:r>
              <a:rPr lang="en-US" sz="1000" dirty="0"/>
              <a:t> </a:t>
            </a:r>
            <a:r>
              <a:rPr lang="en-US" sz="1000" dirty="0" err="1"/>
              <a:t>significar</a:t>
            </a:r>
            <a:r>
              <a:rPr lang="en-US" sz="1000" dirty="0"/>
              <a:t> que la </a:t>
            </a:r>
            <a:r>
              <a:rPr lang="en-US" sz="1000" dirty="0" err="1"/>
              <a:t>empresa</a:t>
            </a:r>
            <a:r>
              <a:rPr lang="en-US" sz="1000" dirty="0"/>
              <a:t> </a:t>
            </a:r>
            <a:r>
              <a:rPr lang="en-US" sz="1000" dirty="0" err="1"/>
              <a:t>afectada</a:t>
            </a:r>
            <a:r>
              <a:rPr lang="en-US" sz="1000" dirty="0"/>
              <a:t> </a:t>
            </a:r>
            <a:r>
              <a:rPr lang="en-US" sz="1000" dirty="0" err="1"/>
              <a:t>incurra</a:t>
            </a:r>
            <a:r>
              <a:rPr lang="en-US" sz="1000" dirty="0"/>
              <a:t> </a:t>
            </a:r>
            <a:r>
              <a:rPr lang="en-US" sz="1000" dirty="0" err="1"/>
              <a:t>en</a:t>
            </a:r>
            <a:r>
              <a:rPr lang="en-US" sz="1000" dirty="0"/>
              <a:t> </a:t>
            </a:r>
            <a:r>
              <a:rPr lang="en-US" sz="1000" dirty="0" err="1"/>
              <a:t>grandes</a:t>
            </a:r>
            <a:r>
              <a:rPr lang="en-US" sz="1000" dirty="0"/>
              <a:t> </a:t>
            </a:r>
            <a:r>
              <a:rPr lang="en-US" sz="1000" dirty="0" err="1"/>
              <a:t>pérdidas</a:t>
            </a:r>
            <a:r>
              <a:rPr lang="en-US" sz="1000" dirty="0"/>
              <a:t> e </a:t>
            </a:r>
            <a:r>
              <a:rPr lang="en-US" sz="1000" dirty="0" err="1"/>
              <a:t>incluso</a:t>
            </a:r>
            <a:r>
              <a:rPr lang="en-US" sz="1000" dirty="0"/>
              <a:t> que </a:t>
            </a:r>
            <a:r>
              <a:rPr lang="en-US" sz="1000" dirty="0" err="1"/>
              <a:t>tenga</a:t>
            </a:r>
            <a:r>
              <a:rPr lang="en-US" sz="1000" dirty="0"/>
              <a:t> que </a:t>
            </a:r>
            <a:r>
              <a:rPr lang="en-US" sz="1000" dirty="0" err="1"/>
              <a:t>llegar</a:t>
            </a:r>
            <a:r>
              <a:rPr lang="en-US" sz="1000" dirty="0"/>
              <a:t> a </a:t>
            </a:r>
            <a:r>
              <a:rPr lang="en-US" sz="1000" dirty="0" err="1"/>
              <a:t>cesar</a:t>
            </a:r>
            <a:r>
              <a:rPr lang="en-US" sz="1000" dirty="0"/>
              <a:t> </a:t>
            </a:r>
            <a:r>
              <a:rPr lang="en-US" sz="1000" dirty="0" err="1"/>
              <a:t>actividad</a:t>
            </a:r>
            <a:r>
              <a:rPr lang="en-US" sz="1000" dirty="0"/>
              <a:t> (</a:t>
            </a:r>
            <a:r>
              <a:rPr lang="en-US" sz="1000" dirty="0" err="1"/>
              <a:t>Bancos</a:t>
            </a:r>
            <a:r>
              <a:rPr lang="en-US" sz="1000" dirty="0"/>
              <a:t>, </a:t>
            </a:r>
            <a:r>
              <a:rPr lang="en-US" sz="1000" dirty="0" err="1"/>
              <a:t>Compáñias</a:t>
            </a:r>
            <a:r>
              <a:rPr lang="en-US" sz="1000" dirty="0"/>
              <a:t> de </a:t>
            </a:r>
            <a:r>
              <a:rPr lang="en-US" sz="1000" dirty="0" err="1"/>
              <a:t>Telecomunicaciones</a:t>
            </a:r>
            <a:r>
              <a:rPr lang="en-US" sz="1000" dirty="0"/>
              <a:t>, </a:t>
            </a:r>
            <a:r>
              <a:rPr lang="en-US" sz="1000" dirty="0" err="1"/>
              <a:t>Aseguradoras</a:t>
            </a:r>
            <a:r>
              <a:rPr lang="en-US" sz="1000" dirty="0"/>
              <a:t>)</a:t>
            </a:r>
          </a:p>
          <a:p>
            <a:pPr defTabSz="914400">
              <a:lnSpc>
                <a:spcPct val="90000"/>
              </a:lnSpc>
              <a:spcAft>
                <a:spcPts val="600"/>
              </a:spcAft>
              <a:buClr>
                <a:schemeClr val="accent1"/>
              </a:buClr>
            </a:pPr>
            <a:br>
              <a:rPr lang="en-US" sz="1000" u="sng" dirty="0"/>
            </a:br>
            <a:r>
              <a:rPr lang="en-US" sz="1000" u="sng" dirty="0"/>
              <a:t>¿</a:t>
            </a:r>
            <a:r>
              <a:rPr lang="en-US" sz="1000" u="sng" dirty="0" err="1"/>
              <a:t>Qué</a:t>
            </a:r>
            <a:r>
              <a:rPr lang="en-US" sz="1000" u="sng" dirty="0"/>
              <a:t> </a:t>
            </a:r>
            <a:r>
              <a:rPr lang="en-US" sz="1000" u="sng" dirty="0" err="1"/>
              <a:t>hacer</a:t>
            </a:r>
            <a:r>
              <a:rPr lang="en-US" sz="1000" u="sng" dirty="0"/>
              <a:t> </a:t>
            </a:r>
            <a:r>
              <a:rPr lang="en-US" sz="1000" u="sng" dirty="0" err="1"/>
              <a:t>cuando</a:t>
            </a:r>
            <a:r>
              <a:rPr lang="en-US" sz="1000" u="sng" dirty="0"/>
              <a:t> hay </a:t>
            </a:r>
            <a:r>
              <a:rPr lang="en-US" sz="1000" u="sng" dirty="0" err="1"/>
              <a:t>problemas</a:t>
            </a:r>
            <a:r>
              <a:rPr lang="en-US" sz="1000" u="sng" dirty="0"/>
              <a:t> </a:t>
            </a:r>
            <a:r>
              <a:rPr lang="en-US" sz="1000" u="sng" dirty="0" err="1"/>
              <a:t>en</a:t>
            </a:r>
            <a:r>
              <a:rPr lang="en-US" sz="1000" u="sng" dirty="0"/>
              <a:t> </a:t>
            </a:r>
            <a:r>
              <a:rPr lang="en-US" sz="1000" u="sng" dirty="0" err="1"/>
              <a:t>los</a:t>
            </a:r>
            <a:r>
              <a:rPr lang="en-US" sz="1000" u="sng" dirty="0"/>
              <a:t> </a:t>
            </a:r>
            <a:r>
              <a:rPr lang="en-US" sz="1000" u="sng" dirty="0" err="1"/>
              <a:t>puntos</a:t>
            </a:r>
            <a:r>
              <a:rPr lang="en-US" sz="1000" u="sng" dirty="0"/>
              <a:t> 1) y 2)?</a:t>
            </a:r>
          </a:p>
          <a:p>
            <a:pPr marL="171450" indent="-171450" defTabSz="914400">
              <a:lnSpc>
                <a:spcPct val="90000"/>
              </a:lnSpc>
              <a:spcAft>
                <a:spcPts val="600"/>
              </a:spcAft>
              <a:buClr>
                <a:schemeClr val="accent1"/>
              </a:buClr>
              <a:buFont typeface="Arial" panose="020B0604020202020204" pitchFamily="34" charset="0"/>
              <a:buChar char="•"/>
            </a:pPr>
            <a:endParaRPr lang="en-US" sz="1000" b="1" u="sng" dirty="0"/>
          </a:p>
          <a:p>
            <a:pPr marL="171450" indent="-171450" defTabSz="914400">
              <a:lnSpc>
                <a:spcPct val="90000"/>
              </a:lnSpc>
              <a:spcAft>
                <a:spcPts val="600"/>
              </a:spcAft>
              <a:buClr>
                <a:schemeClr val="accent1"/>
              </a:buClr>
              <a:buFont typeface="Arial" panose="020B0604020202020204" pitchFamily="34" charset="0"/>
              <a:buChar char="•"/>
            </a:pPr>
            <a:r>
              <a:rPr lang="en-US" sz="1000" b="1" u="sng" dirty="0" err="1"/>
              <a:t>Análisis</a:t>
            </a:r>
            <a:r>
              <a:rPr lang="en-US" sz="1000" b="1" u="sng" dirty="0"/>
              <a:t> de </a:t>
            </a:r>
            <a:r>
              <a:rPr lang="en-US" sz="1000" b="1" u="sng" dirty="0" err="1"/>
              <a:t>protocolos</a:t>
            </a:r>
            <a:r>
              <a:rPr lang="en-US" sz="1000" b="1" u="sng" dirty="0"/>
              <a:t> NAS </a:t>
            </a:r>
            <a:r>
              <a:rPr lang="en-US" sz="1000" dirty="0"/>
              <a:t>(SMB / NFS / DDBOOST) para </a:t>
            </a:r>
            <a:r>
              <a:rPr lang="en-US" sz="1000" dirty="0" err="1"/>
              <a:t>optimización</a:t>
            </a:r>
            <a:r>
              <a:rPr lang="en-US" sz="1000" dirty="0"/>
              <a:t> de </a:t>
            </a:r>
            <a:r>
              <a:rPr lang="en-US" sz="1000" dirty="0" err="1"/>
              <a:t>copias</a:t>
            </a:r>
            <a:r>
              <a:rPr lang="en-US" sz="1000" dirty="0"/>
              <a:t> de </a:t>
            </a:r>
            <a:r>
              <a:rPr lang="en-US" sz="1000" dirty="0" err="1"/>
              <a:t>seguridad</a:t>
            </a:r>
            <a:r>
              <a:rPr lang="en-US" sz="1000" dirty="0"/>
              <a:t>.</a:t>
            </a:r>
            <a:br>
              <a:rPr lang="en-US" sz="1000" dirty="0"/>
            </a:br>
            <a:endParaRPr lang="en-US" sz="1000" dirty="0"/>
          </a:p>
          <a:p>
            <a:pPr marL="171450" indent="-171450" defTabSz="914400">
              <a:lnSpc>
                <a:spcPct val="90000"/>
              </a:lnSpc>
              <a:spcAft>
                <a:spcPts val="600"/>
              </a:spcAft>
              <a:buClr>
                <a:schemeClr val="accent1"/>
              </a:buClr>
              <a:buFont typeface="Arial" panose="020B0604020202020204" pitchFamily="34" charset="0"/>
              <a:buChar char="•"/>
            </a:pPr>
            <a:r>
              <a:rPr lang="en-US" sz="1000" b="1" u="sng" dirty="0" err="1"/>
              <a:t>Análisis</a:t>
            </a:r>
            <a:r>
              <a:rPr lang="en-US" sz="1000" b="1" u="sng" dirty="0"/>
              <a:t> de </a:t>
            </a:r>
            <a:r>
              <a:rPr lang="en-US" sz="1000" b="1" u="sng" dirty="0" err="1"/>
              <a:t>trazas</a:t>
            </a:r>
            <a:r>
              <a:rPr lang="en-US" sz="1000" b="1" u="sng" dirty="0"/>
              <a:t> de red </a:t>
            </a:r>
            <a:r>
              <a:rPr lang="en-US" sz="1000" dirty="0" err="1"/>
              <a:t>usando</a:t>
            </a:r>
            <a:r>
              <a:rPr lang="en-US" sz="1000" dirty="0"/>
              <a:t> </a:t>
            </a:r>
            <a:r>
              <a:rPr lang="en-US" sz="1000" dirty="0" err="1"/>
              <a:t>WireShark</a:t>
            </a:r>
            <a:r>
              <a:rPr lang="en-US" sz="1000" dirty="0"/>
              <a:t> y </a:t>
            </a:r>
            <a:r>
              <a:rPr lang="en-US" sz="1000" dirty="0" err="1"/>
              <a:t>otras</a:t>
            </a:r>
            <a:r>
              <a:rPr lang="en-US" sz="1000" dirty="0"/>
              <a:t> </a:t>
            </a:r>
            <a:r>
              <a:rPr lang="en-US" sz="1000" dirty="0" err="1"/>
              <a:t>herramientas</a:t>
            </a:r>
            <a:r>
              <a:rPr lang="en-US" sz="1000" dirty="0"/>
              <a:t> </a:t>
            </a:r>
            <a:br>
              <a:rPr lang="en-US" sz="1000" dirty="0"/>
            </a:br>
            <a:r>
              <a:rPr lang="en-US" sz="1000" dirty="0"/>
              <a:t>(</a:t>
            </a:r>
            <a:r>
              <a:rPr lang="en-US" sz="1000" dirty="0" err="1"/>
              <a:t>Tcptrace</a:t>
            </a:r>
            <a:r>
              <a:rPr lang="en-US" sz="1000" dirty="0"/>
              <a:t>, </a:t>
            </a:r>
            <a:r>
              <a:rPr lang="en-US" sz="1000" dirty="0" err="1"/>
              <a:t>Tshark</a:t>
            </a:r>
            <a:r>
              <a:rPr lang="en-US" sz="1000" dirty="0"/>
              <a:t>, Microsoft Message Analyzer)</a:t>
            </a:r>
          </a:p>
          <a:p>
            <a:pPr defTabSz="914400">
              <a:lnSpc>
                <a:spcPct val="90000"/>
              </a:lnSpc>
              <a:spcAft>
                <a:spcPts val="600"/>
              </a:spcAft>
              <a:buClr>
                <a:schemeClr val="accent1"/>
              </a:buClr>
            </a:pPr>
            <a:r>
              <a:rPr lang="en-US" sz="1000" dirty="0"/>
              <a:t> </a:t>
            </a:r>
          </a:p>
          <a:p>
            <a:pPr defTabSz="914400">
              <a:lnSpc>
                <a:spcPct val="90000"/>
              </a:lnSpc>
              <a:spcAft>
                <a:spcPts val="600"/>
              </a:spcAft>
              <a:buClr>
                <a:schemeClr val="accent1"/>
              </a:buClr>
            </a:pPr>
            <a:endParaRPr lang="en-US" sz="1000" dirty="0"/>
          </a:p>
          <a:p>
            <a:pPr defTabSz="914400">
              <a:lnSpc>
                <a:spcPct val="90000"/>
              </a:lnSpc>
              <a:spcAft>
                <a:spcPts val="600"/>
              </a:spcAft>
              <a:buClr>
                <a:schemeClr val="accent1"/>
              </a:buClr>
            </a:pPr>
            <a:endParaRPr lang="en-US" sz="1000" dirty="0"/>
          </a:p>
        </p:txBody>
      </p:sp>
      <p:pic>
        <p:nvPicPr>
          <p:cNvPr id="10" name="Picture 9" descr="A close up of a flag&#10;&#10;Description generated with very high confidence">
            <a:extLst>
              <a:ext uri="{FF2B5EF4-FFF2-40B4-BE49-F238E27FC236}">
                <a16:creationId xmlns:a16="http://schemas.microsoft.com/office/drawing/2014/main" id="{D9402628-0B84-4B3C-8EBA-CC8201D02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520" y="640080"/>
            <a:ext cx="3235147" cy="5577840"/>
          </a:xfrm>
          <a:prstGeom prst="rect">
            <a:avLst/>
          </a:prstGeom>
        </p:spPr>
      </p:pic>
    </p:spTree>
    <p:extLst>
      <p:ext uri="{BB962C8B-B14F-4D97-AF65-F5344CB8AC3E}">
        <p14:creationId xmlns:p14="http://schemas.microsoft.com/office/powerpoint/2010/main" val="124574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7B7C6F6-4579-4D42-9857-ED1B2EE07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4382347"/>
            <a:ext cx="5688020" cy="215391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D0B2E-49D4-4793-98AF-A03CB0B83B91}"/>
              </a:ext>
            </a:extLst>
          </p:cNvPr>
          <p:cNvSpPr>
            <a:spLocks noGrp="1"/>
          </p:cNvSpPr>
          <p:nvPr>
            <p:ph type="title"/>
          </p:nvPr>
        </p:nvSpPr>
        <p:spPr>
          <a:xfrm>
            <a:off x="573024" y="4608575"/>
            <a:ext cx="5242560" cy="1765715"/>
          </a:xfrm>
        </p:spPr>
        <p:txBody>
          <a:bodyPr vert="horz" lIns="91440" tIns="45720" rIns="91440" bIns="45720" rtlCol="0" anchor="ctr">
            <a:normAutofit/>
          </a:bodyPr>
          <a:lstStyle/>
          <a:p>
            <a:pPr algn="r"/>
            <a:r>
              <a:rPr lang="en-US" sz="4400">
                <a:solidFill>
                  <a:srgbClr val="FFFFFF"/>
                </a:solidFill>
              </a:rPr>
              <a:t>¿Qué hago en DELL?</a:t>
            </a:r>
          </a:p>
        </p:txBody>
      </p:sp>
      <p:pic>
        <p:nvPicPr>
          <p:cNvPr id="7" name="Picture 6" descr="A close up of a device&#10;&#10;Description generated with very high confidence">
            <a:extLst>
              <a:ext uri="{FF2B5EF4-FFF2-40B4-BE49-F238E27FC236}">
                <a16:creationId xmlns:a16="http://schemas.microsoft.com/office/drawing/2014/main" id="{3DE34BE4-8488-469E-9A74-2E4D65B0165E}"/>
              </a:ext>
            </a:extLst>
          </p:cNvPr>
          <p:cNvPicPr>
            <a:picLocks noChangeAspect="1"/>
          </p:cNvPicPr>
          <p:nvPr/>
        </p:nvPicPr>
        <p:blipFill rotWithShape="1">
          <a:blip r:embed="rId2">
            <a:extLst>
              <a:ext uri="{28A0092B-C50C-407E-A947-70E740481C1C}">
                <a14:useLocalDpi xmlns:a14="http://schemas.microsoft.com/office/drawing/2010/main" val="0"/>
              </a:ext>
            </a:extLst>
          </a:blip>
          <a:srcRect l="2263" r="7980" b="2"/>
          <a:stretch/>
        </p:blipFill>
        <p:spPr>
          <a:xfrm>
            <a:off x="327547" y="321733"/>
            <a:ext cx="5688020" cy="3899748"/>
          </a:xfrm>
          <a:prstGeom prst="rect">
            <a:avLst/>
          </a:prstGeom>
        </p:spPr>
      </p:pic>
      <p:sp>
        <p:nvSpPr>
          <p:cNvPr id="14" name="Rectangle 13">
            <a:extLst>
              <a:ext uri="{FF2B5EF4-FFF2-40B4-BE49-F238E27FC236}">
                <a16:creationId xmlns:a16="http://schemas.microsoft.com/office/drawing/2014/main" id="{7E6D8249-E901-4E71-B15A-A7F5D7F7B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321732"/>
            <a:ext cx="5693835" cy="6214534"/>
          </a:xfrm>
          <a:prstGeom prst="rect">
            <a:avLst/>
          </a:prstGeom>
          <a:solidFill>
            <a:srgbClr val="7F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F7482A-CFFC-4836-9ED9-2B4C66BFF00E}"/>
              </a:ext>
            </a:extLst>
          </p:cNvPr>
          <p:cNvSpPr txBox="1"/>
          <p:nvPr/>
        </p:nvSpPr>
        <p:spPr>
          <a:xfrm>
            <a:off x="6661065" y="974875"/>
            <a:ext cx="4724573" cy="4852362"/>
          </a:xfrm>
          <a:prstGeom prst="rect">
            <a:avLst/>
          </a:prstGeom>
        </p:spPr>
        <p:txBody>
          <a:bodyPr vert="horz" lIns="45720" tIns="45720" rIns="45720" bIns="45720" rtlCol="0" anchor="ctr">
            <a:normAutofit/>
          </a:bodyPr>
          <a:lstStyle/>
          <a:p>
            <a:pPr marL="285750" indent="-285750" defTabSz="914400">
              <a:lnSpc>
                <a:spcPct val="90000"/>
              </a:lnSpc>
              <a:spcAft>
                <a:spcPts val="600"/>
              </a:spcAft>
              <a:buClr>
                <a:schemeClr val="accent1"/>
              </a:buClr>
              <a:buFont typeface="Arial" panose="020B0604020202020204" pitchFamily="34" charset="0"/>
              <a:buChar char="•"/>
            </a:pPr>
            <a:r>
              <a:rPr lang="en-US" sz="1400" dirty="0">
                <a:solidFill>
                  <a:srgbClr val="FFFFFF"/>
                </a:solidFill>
              </a:rPr>
              <a:t>Los </a:t>
            </a:r>
            <a:r>
              <a:rPr lang="en-US" sz="1400" dirty="0" err="1">
                <a:solidFill>
                  <a:srgbClr val="FFFFFF"/>
                </a:solidFill>
              </a:rPr>
              <a:t>problemas</a:t>
            </a:r>
            <a:r>
              <a:rPr lang="en-US" sz="1400" dirty="0">
                <a:solidFill>
                  <a:srgbClr val="FFFFFF"/>
                </a:solidFill>
              </a:rPr>
              <a:t> de </a:t>
            </a:r>
            <a:r>
              <a:rPr lang="en-US" sz="1400" dirty="0" err="1">
                <a:solidFill>
                  <a:srgbClr val="FFFFFF"/>
                </a:solidFill>
              </a:rPr>
              <a:t>rendimiento</a:t>
            </a:r>
            <a:r>
              <a:rPr lang="en-US" sz="1400" dirty="0">
                <a:solidFill>
                  <a:srgbClr val="FFFFFF"/>
                </a:solidFill>
              </a:rPr>
              <a:t> </a:t>
            </a:r>
            <a:r>
              <a:rPr lang="en-US" sz="1400" dirty="0" err="1">
                <a:solidFill>
                  <a:srgbClr val="FFFFFF"/>
                </a:solidFill>
              </a:rPr>
              <a:t>suelen</a:t>
            </a:r>
            <a:r>
              <a:rPr lang="en-US" sz="1400" dirty="0">
                <a:solidFill>
                  <a:srgbClr val="FFFFFF"/>
                </a:solidFill>
              </a:rPr>
              <a:t> </a:t>
            </a:r>
            <a:r>
              <a:rPr lang="en-US" sz="1400" dirty="0" err="1">
                <a:solidFill>
                  <a:srgbClr val="FFFFFF"/>
                </a:solidFill>
              </a:rPr>
              <a:t>ser</a:t>
            </a:r>
            <a:r>
              <a:rPr lang="en-US" sz="1400" dirty="0">
                <a:solidFill>
                  <a:srgbClr val="FFFFFF"/>
                </a:solidFill>
              </a:rPr>
              <a:t> </a:t>
            </a:r>
            <a:r>
              <a:rPr lang="en-US" sz="1400" dirty="0" err="1">
                <a:solidFill>
                  <a:srgbClr val="FFFFFF"/>
                </a:solidFill>
              </a:rPr>
              <a:t>los</a:t>
            </a:r>
            <a:r>
              <a:rPr lang="en-US" sz="1400" dirty="0">
                <a:solidFill>
                  <a:srgbClr val="FFFFFF"/>
                </a:solidFill>
              </a:rPr>
              <a:t> </a:t>
            </a:r>
            <a:r>
              <a:rPr lang="en-US" sz="1400" dirty="0" err="1">
                <a:solidFill>
                  <a:srgbClr val="FFFFFF"/>
                </a:solidFill>
              </a:rPr>
              <a:t>más</a:t>
            </a:r>
            <a:r>
              <a:rPr lang="en-US" sz="1400" dirty="0">
                <a:solidFill>
                  <a:srgbClr val="FFFFFF"/>
                </a:solidFill>
              </a:rPr>
              <a:t> </a:t>
            </a:r>
            <a:r>
              <a:rPr lang="en-US" sz="1400" dirty="0" err="1">
                <a:solidFill>
                  <a:srgbClr val="FFFFFF"/>
                </a:solidFill>
              </a:rPr>
              <a:t>difíciles</a:t>
            </a:r>
            <a:r>
              <a:rPr lang="en-US" sz="1400" dirty="0">
                <a:solidFill>
                  <a:srgbClr val="FFFFFF"/>
                </a:solidFill>
              </a:rPr>
              <a:t> de </a:t>
            </a:r>
            <a:r>
              <a:rPr lang="en-US" sz="1400" dirty="0" err="1">
                <a:solidFill>
                  <a:srgbClr val="FFFFFF"/>
                </a:solidFill>
              </a:rPr>
              <a:t>solucionar</a:t>
            </a:r>
            <a:r>
              <a:rPr lang="en-US" sz="1400" dirty="0">
                <a:solidFill>
                  <a:srgbClr val="FFFFFF"/>
                </a:solidFill>
              </a:rPr>
              <a:t>, </a:t>
            </a:r>
            <a:r>
              <a:rPr lang="en-US" sz="1400" dirty="0" err="1">
                <a:solidFill>
                  <a:srgbClr val="FFFFFF"/>
                </a:solidFill>
              </a:rPr>
              <a:t>porque</a:t>
            </a:r>
            <a:r>
              <a:rPr lang="en-US" sz="1400" dirty="0">
                <a:solidFill>
                  <a:srgbClr val="FFFFFF"/>
                </a:solidFill>
              </a:rPr>
              <a:t> no hay </a:t>
            </a:r>
            <a:r>
              <a:rPr lang="en-US" sz="1400" dirty="0" err="1">
                <a:solidFill>
                  <a:srgbClr val="FFFFFF"/>
                </a:solidFill>
              </a:rPr>
              <a:t>una</a:t>
            </a:r>
            <a:r>
              <a:rPr lang="en-US" sz="1400" dirty="0">
                <a:solidFill>
                  <a:srgbClr val="FFFFFF"/>
                </a:solidFill>
              </a:rPr>
              <a:t> </a:t>
            </a:r>
            <a:r>
              <a:rPr lang="en-US" sz="1400" dirty="0" err="1">
                <a:solidFill>
                  <a:srgbClr val="FFFFFF"/>
                </a:solidFill>
              </a:rPr>
              <a:t>condición</a:t>
            </a:r>
            <a:r>
              <a:rPr lang="en-US" sz="1400" dirty="0">
                <a:solidFill>
                  <a:srgbClr val="FFFFFF"/>
                </a:solidFill>
              </a:rPr>
              <a:t> de </a:t>
            </a:r>
            <a:r>
              <a:rPr lang="en-US" sz="1400" dirty="0" err="1">
                <a:solidFill>
                  <a:srgbClr val="FFFFFF"/>
                </a:solidFill>
              </a:rPr>
              <a:t>fallo</a:t>
            </a:r>
            <a:r>
              <a:rPr lang="en-US" sz="1400" dirty="0">
                <a:solidFill>
                  <a:srgbClr val="FFFFFF"/>
                </a:solidFill>
              </a:rPr>
              <a:t> que </a:t>
            </a:r>
            <a:r>
              <a:rPr lang="en-US" sz="1400" dirty="0" err="1">
                <a:solidFill>
                  <a:srgbClr val="FFFFFF"/>
                </a:solidFill>
              </a:rPr>
              <a:t>deba</a:t>
            </a:r>
            <a:r>
              <a:rPr lang="en-US" sz="1400" dirty="0">
                <a:solidFill>
                  <a:srgbClr val="FFFFFF"/>
                </a:solidFill>
              </a:rPr>
              <a:t> </a:t>
            </a:r>
            <a:r>
              <a:rPr lang="en-US" sz="1400" dirty="0" err="1">
                <a:solidFill>
                  <a:srgbClr val="FFFFFF"/>
                </a:solidFill>
              </a:rPr>
              <a:t>resolverse</a:t>
            </a:r>
            <a:r>
              <a:rPr lang="en-US" sz="1400" dirty="0">
                <a:solidFill>
                  <a:srgbClr val="FFFFFF"/>
                </a:solidFill>
              </a:rPr>
              <a:t>, </a:t>
            </a:r>
            <a:r>
              <a:rPr lang="en-US" sz="1400" dirty="0" err="1">
                <a:solidFill>
                  <a:srgbClr val="FFFFFF"/>
                </a:solidFill>
              </a:rPr>
              <a:t>sino</a:t>
            </a:r>
            <a:r>
              <a:rPr lang="en-US" sz="1400" dirty="0">
                <a:solidFill>
                  <a:srgbClr val="FFFFFF"/>
                </a:solidFill>
              </a:rPr>
              <a:t> un </a:t>
            </a:r>
            <a:r>
              <a:rPr lang="en-US" sz="1400" dirty="0" err="1">
                <a:solidFill>
                  <a:srgbClr val="FFFFFF"/>
                </a:solidFill>
              </a:rPr>
              <a:t>rendimiento</a:t>
            </a:r>
            <a:r>
              <a:rPr lang="en-US" sz="1400" dirty="0">
                <a:solidFill>
                  <a:srgbClr val="FFFFFF"/>
                </a:solidFill>
              </a:rPr>
              <a:t> </a:t>
            </a:r>
            <a:r>
              <a:rPr lang="en-US" sz="1400" dirty="0" err="1">
                <a:solidFill>
                  <a:srgbClr val="FFFFFF"/>
                </a:solidFill>
              </a:rPr>
              <a:t>subóptimo</a:t>
            </a:r>
            <a:r>
              <a:rPr lang="en-US" sz="1400" dirty="0">
                <a:solidFill>
                  <a:srgbClr val="FFFFFF"/>
                </a:solidFill>
              </a:rPr>
              <a:t> que </a:t>
            </a:r>
            <a:r>
              <a:rPr lang="en-US" sz="1400" dirty="0" err="1">
                <a:solidFill>
                  <a:srgbClr val="FFFFFF"/>
                </a:solidFill>
              </a:rPr>
              <a:t>puede</a:t>
            </a:r>
            <a:r>
              <a:rPr lang="en-US" sz="1400" dirty="0">
                <a:solidFill>
                  <a:srgbClr val="FFFFFF"/>
                </a:solidFill>
              </a:rPr>
              <a:t> </a:t>
            </a:r>
            <a:r>
              <a:rPr lang="en-US" sz="1400" dirty="0" err="1">
                <a:solidFill>
                  <a:srgbClr val="FFFFFF"/>
                </a:solidFill>
              </a:rPr>
              <a:t>deberse</a:t>
            </a:r>
            <a:r>
              <a:rPr lang="en-US" sz="1400" dirty="0">
                <a:solidFill>
                  <a:srgbClr val="FFFFFF"/>
                </a:solidFill>
              </a:rPr>
              <a:t> a </a:t>
            </a:r>
            <a:r>
              <a:rPr lang="en-US" sz="1400" dirty="0" err="1">
                <a:solidFill>
                  <a:srgbClr val="FFFFFF"/>
                </a:solidFill>
              </a:rPr>
              <a:t>infinidad</a:t>
            </a:r>
            <a:r>
              <a:rPr lang="en-US" sz="1400" dirty="0">
                <a:solidFill>
                  <a:srgbClr val="FFFFFF"/>
                </a:solidFill>
              </a:rPr>
              <a:t> de </a:t>
            </a:r>
            <a:r>
              <a:rPr lang="en-US" sz="1400" dirty="0" err="1">
                <a:solidFill>
                  <a:srgbClr val="FFFFFF"/>
                </a:solidFill>
              </a:rPr>
              <a:t>factores</a:t>
            </a:r>
            <a:r>
              <a:rPr lang="en-US" sz="1400" dirty="0">
                <a:solidFill>
                  <a:srgbClr val="FFFFFF"/>
                </a:solidFill>
              </a:rPr>
              <a:t> (no </a:t>
            </a:r>
            <a:r>
              <a:rPr lang="en-US" sz="1400" dirty="0" err="1">
                <a:solidFill>
                  <a:srgbClr val="FFFFFF"/>
                </a:solidFill>
              </a:rPr>
              <a:t>siempre</a:t>
            </a:r>
            <a:r>
              <a:rPr lang="en-US" sz="1400" dirty="0">
                <a:solidFill>
                  <a:srgbClr val="FFFFFF"/>
                </a:solidFill>
              </a:rPr>
              <a:t> </a:t>
            </a:r>
            <a:r>
              <a:rPr lang="en-US" sz="1400" dirty="0" err="1">
                <a:solidFill>
                  <a:srgbClr val="FFFFFF"/>
                </a:solidFill>
              </a:rPr>
              <a:t>responsabilidad</a:t>
            </a:r>
            <a:r>
              <a:rPr lang="en-US" sz="1400" dirty="0">
                <a:solidFill>
                  <a:srgbClr val="FFFFFF"/>
                </a:solidFill>
              </a:rPr>
              <a:t> del </a:t>
            </a:r>
            <a:r>
              <a:rPr lang="en-US" sz="1400" dirty="0" err="1">
                <a:solidFill>
                  <a:srgbClr val="FFFFFF"/>
                </a:solidFill>
              </a:rPr>
              <a:t>fabricante</a:t>
            </a:r>
            <a:r>
              <a:rPr lang="en-US" sz="1400" dirty="0">
                <a:solidFill>
                  <a:srgbClr val="FFFFFF"/>
                </a:solidFill>
              </a:rPr>
              <a:t>). </a:t>
            </a:r>
          </a:p>
          <a:p>
            <a:pPr defTabSz="914400">
              <a:lnSpc>
                <a:spcPct val="90000"/>
              </a:lnSpc>
              <a:spcAft>
                <a:spcPts val="600"/>
              </a:spcAft>
              <a:buClr>
                <a:schemeClr val="accent1"/>
              </a:buClr>
            </a:pPr>
            <a:endParaRPr lang="en-US" sz="1400" dirty="0">
              <a:solidFill>
                <a:srgbClr val="FFFFFF"/>
              </a:solidFill>
            </a:endParaRPr>
          </a:p>
          <a:p>
            <a:pPr marL="285750" indent="-285750" defTabSz="914400">
              <a:lnSpc>
                <a:spcPct val="90000"/>
              </a:lnSpc>
              <a:spcAft>
                <a:spcPts val="600"/>
              </a:spcAft>
              <a:buClr>
                <a:schemeClr val="accent1"/>
              </a:buClr>
              <a:buFont typeface="Arial" panose="020B0604020202020204" pitchFamily="34" charset="0"/>
              <a:buChar char="•"/>
            </a:pPr>
            <a:r>
              <a:rPr lang="en-US" sz="1400" dirty="0" err="1">
                <a:solidFill>
                  <a:srgbClr val="FFFFFF"/>
                </a:solidFill>
              </a:rPr>
              <a:t>Analizar</a:t>
            </a:r>
            <a:r>
              <a:rPr lang="en-US" sz="1400" dirty="0">
                <a:solidFill>
                  <a:srgbClr val="FFFFFF"/>
                </a:solidFill>
              </a:rPr>
              <a:t> </a:t>
            </a:r>
            <a:r>
              <a:rPr lang="en-US" sz="1400" dirty="0" err="1">
                <a:solidFill>
                  <a:srgbClr val="FFFFFF"/>
                </a:solidFill>
              </a:rPr>
              <a:t>trazas</a:t>
            </a:r>
            <a:r>
              <a:rPr lang="en-US" sz="1400" dirty="0">
                <a:solidFill>
                  <a:srgbClr val="FFFFFF"/>
                </a:solidFill>
              </a:rPr>
              <a:t> de red </a:t>
            </a:r>
            <a:r>
              <a:rPr lang="en-US" sz="1400" dirty="0" err="1">
                <a:solidFill>
                  <a:srgbClr val="FFFFFF"/>
                </a:solidFill>
              </a:rPr>
              <a:t>previamente</a:t>
            </a:r>
            <a:r>
              <a:rPr lang="en-US" sz="1400" dirty="0">
                <a:solidFill>
                  <a:srgbClr val="FFFFFF"/>
                </a:solidFill>
              </a:rPr>
              <a:t> </a:t>
            </a:r>
            <a:r>
              <a:rPr lang="en-US" sz="1400" dirty="0" err="1">
                <a:solidFill>
                  <a:srgbClr val="FFFFFF"/>
                </a:solidFill>
              </a:rPr>
              <a:t>capturadas</a:t>
            </a:r>
            <a:r>
              <a:rPr lang="en-US" sz="1400" dirty="0">
                <a:solidFill>
                  <a:srgbClr val="FFFFFF"/>
                </a:solidFill>
              </a:rPr>
              <a:t> </a:t>
            </a:r>
            <a:r>
              <a:rPr lang="en-US" sz="1400" dirty="0" err="1">
                <a:solidFill>
                  <a:srgbClr val="FFFFFF"/>
                </a:solidFill>
              </a:rPr>
              <a:t>en</a:t>
            </a:r>
            <a:r>
              <a:rPr lang="en-US" sz="1400" dirty="0">
                <a:solidFill>
                  <a:srgbClr val="FFFFFF"/>
                </a:solidFill>
              </a:rPr>
              <a:t> el </a:t>
            </a:r>
            <a:r>
              <a:rPr lang="en-US" sz="1400" dirty="0" err="1">
                <a:solidFill>
                  <a:srgbClr val="FFFFFF"/>
                </a:solidFill>
              </a:rPr>
              <a:t>instante</a:t>
            </a:r>
            <a:r>
              <a:rPr lang="en-US" sz="1400" dirty="0">
                <a:solidFill>
                  <a:srgbClr val="FFFFFF"/>
                </a:solidFill>
              </a:rPr>
              <a:t> de </a:t>
            </a:r>
            <a:r>
              <a:rPr lang="en-US" sz="1400" dirty="0" err="1">
                <a:solidFill>
                  <a:srgbClr val="FFFFFF"/>
                </a:solidFill>
              </a:rPr>
              <a:t>tiempo</a:t>
            </a:r>
            <a:r>
              <a:rPr lang="en-US" sz="1400" dirty="0">
                <a:solidFill>
                  <a:srgbClr val="FFFFFF"/>
                </a:solidFill>
              </a:rPr>
              <a:t> </a:t>
            </a:r>
            <a:r>
              <a:rPr lang="en-US" sz="1400" dirty="0" err="1">
                <a:solidFill>
                  <a:srgbClr val="FFFFFF"/>
                </a:solidFill>
              </a:rPr>
              <a:t>en</a:t>
            </a:r>
            <a:r>
              <a:rPr lang="en-US" sz="1400" dirty="0">
                <a:solidFill>
                  <a:srgbClr val="FFFFFF"/>
                </a:solidFill>
              </a:rPr>
              <a:t> el que se produce  el </a:t>
            </a:r>
            <a:r>
              <a:rPr lang="en-US" sz="1400" dirty="0" err="1">
                <a:solidFill>
                  <a:srgbClr val="FFFFFF"/>
                </a:solidFill>
              </a:rPr>
              <a:t>problema</a:t>
            </a:r>
            <a:r>
              <a:rPr lang="en-US" sz="1400" dirty="0">
                <a:solidFill>
                  <a:srgbClr val="FFFFFF"/>
                </a:solidFill>
              </a:rPr>
              <a:t> </a:t>
            </a:r>
            <a:r>
              <a:rPr lang="en-US" sz="1400" dirty="0" err="1">
                <a:solidFill>
                  <a:srgbClr val="FFFFFF"/>
                </a:solidFill>
              </a:rPr>
              <a:t>es</a:t>
            </a:r>
            <a:r>
              <a:rPr lang="en-US" sz="1400" dirty="0">
                <a:solidFill>
                  <a:srgbClr val="FFFFFF"/>
                </a:solidFill>
              </a:rPr>
              <a:t>, </a:t>
            </a:r>
            <a:r>
              <a:rPr lang="en-US" sz="1400" dirty="0" err="1">
                <a:solidFill>
                  <a:srgbClr val="FFFFFF"/>
                </a:solidFill>
              </a:rPr>
              <a:t>en</a:t>
            </a:r>
            <a:r>
              <a:rPr lang="en-US" sz="1400" dirty="0">
                <a:solidFill>
                  <a:srgbClr val="FFFFFF"/>
                </a:solidFill>
              </a:rPr>
              <a:t> </a:t>
            </a:r>
            <a:r>
              <a:rPr lang="en-US" sz="1400" dirty="0" err="1">
                <a:solidFill>
                  <a:srgbClr val="FFFFFF"/>
                </a:solidFill>
              </a:rPr>
              <a:t>muchas</a:t>
            </a:r>
            <a:r>
              <a:rPr lang="en-US" sz="1400" dirty="0">
                <a:solidFill>
                  <a:srgbClr val="FFFFFF"/>
                </a:solidFill>
              </a:rPr>
              <a:t> </a:t>
            </a:r>
            <a:r>
              <a:rPr lang="en-US" sz="1400" dirty="0" err="1">
                <a:solidFill>
                  <a:srgbClr val="FFFFFF"/>
                </a:solidFill>
              </a:rPr>
              <a:t>ocasiones</a:t>
            </a:r>
            <a:r>
              <a:rPr lang="en-US" sz="1400" dirty="0">
                <a:solidFill>
                  <a:srgbClr val="FFFFFF"/>
                </a:solidFill>
              </a:rPr>
              <a:t>, la </a:t>
            </a:r>
            <a:r>
              <a:rPr lang="en-US" sz="1400" dirty="0" err="1">
                <a:solidFill>
                  <a:srgbClr val="FFFFFF"/>
                </a:solidFill>
              </a:rPr>
              <a:t>única</a:t>
            </a:r>
            <a:r>
              <a:rPr lang="en-US" sz="1400" dirty="0">
                <a:solidFill>
                  <a:srgbClr val="FFFFFF"/>
                </a:solidFill>
              </a:rPr>
              <a:t> forma de </a:t>
            </a:r>
            <a:r>
              <a:rPr lang="en-US" sz="1400" dirty="0" err="1">
                <a:solidFill>
                  <a:srgbClr val="FFFFFF"/>
                </a:solidFill>
              </a:rPr>
              <a:t>poder</a:t>
            </a:r>
            <a:r>
              <a:rPr lang="en-US" sz="1400" dirty="0">
                <a:solidFill>
                  <a:srgbClr val="FFFFFF"/>
                </a:solidFill>
              </a:rPr>
              <a:t> </a:t>
            </a:r>
            <a:r>
              <a:rPr lang="en-US" sz="1400" dirty="0" err="1">
                <a:solidFill>
                  <a:srgbClr val="FFFFFF"/>
                </a:solidFill>
              </a:rPr>
              <a:t>aportar</a:t>
            </a:r>
            <a:r>
              <a:rPr lang="en-US" sz="1400" dirty="0">
                <a:solidFill>
                  <a:srgbClr val="FFFFFF"/>
                </a:solidFill>
              </a:rPr>
              <a:t> </a:t>
            </a:r>
            <a:r>
              <a:rPr lang="en-US" sz="1400" dirty="0" err="1">
                <a:solidFill>
                  <a:srgbClr val="FFFFFF"/>
                </a:solidFill>
              </a:rPr>
              <a:t>soluciones</a:t>
            </a:r>
            <a:r>
              <a:rPr lang="en-US" sz="1400" dirty="0">
                <a:solidFill>
                  <a:srgbClr val="FFFFFF"/>
                </a:solidFill>
              </a:rPr>
              <a:t> o </a:t>
            </a:r>
            <a:r>
              <a:rPr lang="en-US" sz="1400" dirty="0" err="1">
                <a:solidFill>
                  <a:srgbClr val="FFFFFF"/>
                </a:solidFill>
              </a:rPr>
              <a:t>señalar</a:t>
            </a:r>
            <a:r>
              <a:rPr lang="en-US" sz="1400" dirty="0">
                <a:solidFill>
                  <a:srgbClr val="FFFFFF"/>
                </a:solidFill>
              </a:rPr>
              <a:t> la </a:t>
            </a:r>
            <a:r>
              <a:rPr lang="en-US" sz="1400" dirty="0" err="1">
                <a:solidFill>
                  <a:srgbClr val="FFFFFF"/>
                </a:solidFill>
              </a:rPr>
              <a:t>fuente</a:t>
            </a:r>
            <a:r>
              <a:rPr lang="en-US" sz="1400" dirty="0">
                <a:solidFill>
                  <a:srgbClr val="FFFFFF"/>
                </a:solidFill>
              </a:rPr>
              <a:t> del </a:t>
            </a:r>
            <a:r>
              <a:rPr lang="en-US" sz="1400" dirty="0" err="1">
                <a:solidFill>
                  <a:srgbClr val="FFFFFF"/>
                </a:solidFill>
              </a:rPr>
              <a:t>problema</a:t>
            </a:r>
            <a:r>
              <a:rPr lang="en-US" sz="1400" dirty="0">
                <a:solidFill>
                  <a:srgbClr val="FFFFFF"/>
                </a:solidFill>
              </a:rPr>
              <a:t>.</a:t>
            </a:r>
            <a:br>
              <a:rPr lang="en-US" sz="1400" dirty="0">
                <a:solidFill>
                  <a:srgbClr val="FFFFFF"/>
                </a:solidFill>
              </a:rPr>
            </a:br>
            <a:endParaRPr lang="en-US" sz="1400" dirty="0">
              <a:solidFill>
                <a:srgbClr val="FFFFFF"/>
              </a:solidFill>
            </a:endParaRPr>
          </a:p>
        </p:txBody>
      </p:sp>
    </p:spTree>
    <p:extLst>
      <p:ext uri="{BB962C8B-B14F-4D97-AF65-F5344CB8AC3E}">
        <p14:creationId xmlns:p14="http://schemas.microsoft.com/office/powerpoint/2010/main" val="264332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417291E-68E1-4F9C-A815-68BF695FD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799" y="4430151"/>
            <a:ext cx="4450286" cy="2136345"/>
          </a:xfrm>
          <a:prstGeom prst="rect">
            <a:avLst/>
          </a:prstGeom>
        </p:spPr>
      </p:pic>
      <p:sp>
        <p:nvSpPr>
          <p:cNvPr id="7" name="Content Placeholder 6">
            <a:extLst>
              <a:ext uri="{FF2B5EF4-FFF2-40B4-BE49-F238E27FC236}">
                <a16:creationId xmlns:a16="http://schemas.microsoft.com/office/drawing/2014/main" id="{2F8DA085-700F-4773-A15E-D4DA3DF29B5C}"/>
              </a:ext>
            </a:extLst>
          </p:cNvPr>
          <p:cNvSpPr>
            <a:spLocks noGrp="1"/>
          </p:cNvSpPr>
          <p:nvPr>
            <p:ph idx="1"/>
          </p:nvPr>
        </p:nvSpPr>
        <p:spPr>
          <a:xfrm>
            <a:off x="1030442" y="2249424"/>
            <a:ext cx="9720073" cy="4023360"/>
          </a:xfrm>
        </p:spPr>
        <p:txBody>
          <a:bodyPr>
            <a:normAutofit/>
          </a:bodyPr>
          <a:lstStyle/>
          <a:p>
            <a:pPr marL="0" indent="0">
              <a:buNone/>
            </a:pPr>
            <a:r>
              <a:rPr lang="es-ES" sz="1400" dirty="0">
                <a:cs typeface="Arial" panose="020B0604020202020204" pitchFamily="34" charset="0"/>
              </a:rPr>
              <a:t>OSI (Open </a:t>
            </a:r>
            <a:r>
              <a:rPr lang="es-ES" sz="1400" dirty="0" err="1">
                <a:cs typeface="Arial" panose="020B0604020202020204" pitchFamily="34" charset="0"/>
              </a:rPr>
              <a:t>Systems</a:t>
            </a:r>
            <a:r>
              <a:rPr lang="es-ES" sz="1400" dirty="0">
                <a:cs typeface="Arial" panose="020B0604020202020204" pitchFamily="34" charset="0"/>
              </a:rPr>
              <a:t> </a:t>
            </a:r>
            <a:r>
              <a:rPr lang="es-ES" sz="1400" dirty="0" err="1">
                <a:cs typeface="Arial" panose="020B0604020202020204" pitchFamily="34" charset="0"/>
              </a:rPr>
              <a:t>Interconnection</a:t>
            </a:r>
            <a:r>
              <a:rPr lang="es-ES" sz="1400" dirty="0">
                <a:cs typeface="Arial" panose="020B0604020202020204" pitchFamily="34" charset="0"/>
              </a:rPr>
              <a:t> </a:t>
            </a:r>
            <a:r>
              <a:rPr lang="es-ES" sz="1400" dirty="0" err="1">
                <a:cs typeface="Arial" panose="020B0604020202020204" pitchFamily="34" charset="0"/>
              </a:rPr>
              <a:t>Model</a:t>
            </a:r>
            <a:r>
              <a:rPr lang="es-ES" sz="1400" dirty="0">
                <a:cs typeface="Arial" panose="020B0604020202020204" pitchFamily="34" charset="0"/>
              </a:rPr>
              <a:t>) es un modelo teórico que define como una comunicación entre dispositivos debería realizarse.</a:t>
            </a:r>
          </a:p>
          <a:p>
            <a:pPr marL="0" indent="0">
              <a:buNone/>
            </a:pPr>
            <a:r>
              <a:rPr lang="es-ES" sz="1400" dirty="0">
                <a:cs typeface="Arial" panose="020B0604020202020204" pitchFamily="34" charset="0"/>
              </a:rPr>
              <a:t>Es un modelo teórico basado en 7 capas: </a:t>
            </a:r>
            <a:r>
              <a:rPr lang="es-ES" sz="1400" i="1" dirty="0">
                <a:cs typeface="Arial" panose="020B0604020202020204" pitchFamily="34" charset="0"/>
              </a:rPr>
              <a:t>física, enlace, red, transporte, sesión, presentación y aplicación</a:t>
            </a:r>
            <a:r>
              <a:rPr lang="es-ES" sz="1400" dirty="0">
                <a:cs typeface="Arial" panose="020B0604020202020204" pitchFamily="34" charset="0"/>
              </a:rPr>
              <a:t>.</a:t>
            </a:r>
          </a:p>
          <a:p>
            <a:pPr marL="0" indent="0">
              <a:buNone/>
            </a:pPr>
            <a:r>
              <a:rPr lang="es-ES" sz="1400" dirty="0">
                <a:cs typeface="Arial" panose="020B0604020202020204" pitchFamily="34" charset="0"/>
              </a:rPr>
              <a:t>Es un buen marco de referencia, pero en la vida real </a:t>
            </a:r>
            <a:r>
              <a:rPr lang="es-ES" sz="1400" b="1" dirty="0">
                <a:cs typeface="Arial" panose="020B0604020202020204" pitchFamily="34" charset="0"/>
              </a:rPr>
              <a:t>NO </a:t>
            </a:r>
            <a:r>
              <a:rPr lang="es-ES" sz="1400" dirty="0">
                <a:cs typeface="Arial" panose="020B0604020202020204" pitchFamily="34" charset="0"/>
              </a:rPr>
              <a:t>es el modelo que se haya implementado. El modelo que triunfó (y triunfa) es TCP/IP, un modelo basado en 4 capas (RITA) donde se aglutinan las funciones de las 7 capas en solo 4 (Red, Internet, Transporte, Sesión y Aplicación)</a:t>
            </a:r>
            <a:endParaRPr lang="en-US" sz="1400" dirty="0">
              <a:cs typeface="Arial" panose="020B0604020202020204" pitchFamily="34" charset="0"/>
            </a:endParaRPr>
          </a:p>
        </p:txBody>
      </p:sp>
      <p:sp>
        <p:nvSpPr>
          <p:cNvPr id="2" name="Title 1">
            <a:extLst>
              <a:ext uri="{FF2B5EF4-FFF2-40B4-BE49-F238E27FC236}">
                <a16:creationId xmlns:a16="http://schemas.microsoft.com/office/drawing/2014/main" id="{ABD1F526-4BBD-458F-9A8B-FF4A3E526390}"/>
              </a:ext>
            </a:extLst>
          </p:cNvPr>
          <p:cNvSpPr>
            <a:spLocks noGrp="1"/>
          </p:cNvSpPr>
          <p:nvPr>
            <p:ph type="title"/>
          </p:nvPr>
        </p:nvSpPr>
        <p:spPr>
          <a:xfrm>
            <a:off x="1024128" y="585216"/>
            <a:ext cx="9720072" cy="1499616"/>
          </a:xfrm>
        </p:spPr>
        <p:txBody>
          <a:bodyPr/>
          <a:lstStyle/>
          <a:p>
            <a:r>
              <a:rPr lang="es-ES" dirty="0"/>
              <a:t>Un poco de teoría TCP / IP</a:t>
            </a:r>
            <a:endParaRPr lang="en-US" dirty="0"/>
          </a:p>
        </p:txBody>
      </p:sp>
      <p:pic>
        <p:nvPicPr>
          <p:cNvPr id="5" name="Picture 4">
            <a:extLst>
              <a:ext uri="{FF2B5EF4-FFF2-40B4-BE49-F238E27FC236}">
                <a16:creationId xmlns:a16="http://schemas.microsoft.com/office/drawing/2014/main" id="{7E799FE1-140C-4786-A012-883018FEC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3623773"/>
            <a:ext cx="4303038" cy="2942723"/>
          </a:xfrm>
          <a:prstGeom prst="rect">
            <a:avLst/>
          </a:prstGeom>
        </p:spPr>
      </p:pic>
      <p:sp>
        <p:nvSpPr>
          <p:cNvPr id="9" name="TextBox 8">
            <a:extLst>
              <a:ext uri="{FF2B5EF4-FFF2-40B4-BE49-F238E27FC236}">
                <a16:creationId xmlns:a16="http://schemas.microsoft.com/office/drawing/2014/main" id="{7F364163-D3B4-4D24-A6F3-633D091604E2}"/>
              </a:ext>
            </a:extLst>
          </p:cNvPr>
          <p:cNvSpPr txBox="1"/>
          <p:nvPr/>
        </p:nvSpPr>
        <p:spPr>
          <a:xfrm>
            <a:off x="5638799" y="3567805"/>
            <a:ext cx="4582886" cy="1384995"/>
          </a:xfrm>
          <a:prstGeom prst="rect">
            <a:avLst/>
          </a:prstGeom>
          <a:noFill/>
        </p:spPr>
        <p:txBody>
          <a:bodyPr wrap="square" rtlCol="0">
            <a:spAutoFit/>
          </a:bodyPr>
          <a:lstStyle/>
          <a:p>
            <a:r>
              <a:rPr lang="es-ES" dirty="0"/>
              <a:t>Nota: </a:t>
            </a:r>
            <a:r>
              <a:rPr lang="es-ES" sz="1200" dirty="0"/>
              <a:t>TCP/IP es realmente dos cosas. La suite completa de protocolos que implementa la comunicación entre ordenadores, y por otro lado dos protocolos particulares: </a:t>
            </a:r>
            <a:r>
              <a:rPr lang="es-ES" sz="1200" b="1" dirty="0"/>
              <a:t>TCP</a:t>
            </a:r>
            <a:r>
              <a:rPr lang="es-ES" sz="1200" dirty="0"/>
              <a:t> (el protocolo rey de la capa de transporte) e </a:t>
            </a:r>
            <a:r>
              <a:rPr lang="es-ES" sz="1200" b="1" dirty="0"/>
              <a:t>IP</a:t>
            </a:r>
            <a:r>
              <a:rPr lang="es-ES" sz="1200" dirty="0"/>
              <a:t> (el protocolo rey de la capa de red).</a:t>
            </a:r>
          </a:p>
          <a:p>
            <a:endParaRPr lang="es-ES" sz="1200" dirty="0"/>
          </a:p>
          <a:p>
            <a:endParaRPr lang="en-US" dirty="0"/>
          </a:p>
        </p:txBody>
      </p:sp>
      <p:sp>
        <p:nvSpPr>
          <p:cNvPr id="11" name="Arrow: Down 10">
            <a:extLst>
              <a:ext uri="{FF2B5EF4-FFF2-40B4-BE49-F238E27FC236}">
                <a16:creationId xmlns:a16="http://schemas.microsoft.com/office/drawing/2014/main" id="{56C70B9A-0C7C-43E3-AF07-98CB9AC0E785}"/>
              </a:ext>
            </a:extLst>
          </p:cNvPr>
          <p:cNvSpPr/>
          <p:nvPr/>
        </p:nvSpPr>
        <p:spPr>
          <a:xfrm rot="4076615">
            <a:off x="9555185" y="3260423"/>
            <a:ext cx="865179" cy="2670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Wreath">
            <a:extLst>
              <a:ext uri="{FF2B5EF4-FFF2-40B4-BE49-F238E27FC236}">
                <a16:creationId xmlns:a16="http://schemas.microsoft.com/office/drawing/2014/main" id="{FA6DA0CA-DFA4-40D0-8A72-E468C6E4C5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61558" y="3047806"/>
            <a:ext cx="914400" cy="914400"/>
          </a:xfrm>
          <a:prstGeom prst="rect">
            <a:avLst/>
          </a:prstGeom>
        </p:spPr>
      </p:pic>
      <p:sp>
        <p:nvSpPr>
          <p:cNvPr id="16" name="Arrow: Down 15">
            <a:extLst>
              <a:ext uri="{FF2B5EF4-FFF2-40B4-BE49-F238E27FC236}">
                <a16:creationId xmlns:a16="http://schemas.microsoft.com/office/drawing/2014/main" id="{023C6D90-CF66-4F7F-8075-C0A14AFBB10F}"/>
              </a:ext>
            </a:extLst>
          </p:cNvPr>
          <p:cNvSpPr/>
          <p:nvPr/>
        </p:nvSpPr>
        <p:spPr>
          <a:xfrm rot="3179604">
            <a:off x="9845143" y="3645608"/>
            <a:ext cx="865179" cy="26709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822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C3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30C135-099A-40DA-AEF0-2911144D3D4A}"/>
              </a:ext>
            </a:extLst>
          </p:cNvPr>
          <p:cNvSpPr>
            <a:spLocks noGrp="1"/>
          </p:cNvSpPr>
          <p:nvPr>
            <p:ph type="title"/>
          </p:nvPr>
        </p:nvSpPr>
        <p:spPr>
          <a:xfrm>
            <a:off x="524256" y="4767072"/>
            <a:ext cx="6594189" cy="1625210"/>
          </a:xfrm>
        </p:spPr>
        <p:txBody>
          <a:bodyPr>
            <a:normAutofit/>
          </a:bodyPr>
          <a:lstStyle/>
          <a:p>
            <a:pPr algn="ctr"/>
            <a:r>
              <a:rPr lang="es-ES" dirty="0">
                <a:solidFill>
                  <a:srgbClr val="FFFFFF"/>
                </a:solidFill>
              </a:rPr>
              <a:t>Encapsulamiento Y CAPAS</a:t>
            </a:r>
            <a:endParaRPr lang="en-US" dirty="0">
              <a:solidFill>
                <a:srgbClr val="FFFFFF"/>
              </a:solidFill>
            </a:endParaRPr>
          </a:p>
        </p:txBody>
      </p:sp>
      <p:pic>
        <p:nvPicPr>
          <p:cNvPr id="4" name="Picture 3">
            <a:extLst>
              <a:ext uri="{FF2B5EF4-FFF2-40B4-BE49-F238E27FC236}">
                <a16:creationId xmlns:a16="http://schemas.microsoft.com/office/drawing/2014/main" id="{C07846C6-39E7-44E5-8793-17DD9539AC25}"/>
              </a:ext>
            </a:extLst>
          </p:cNvPr>
          <p:cNvPicPr>
            <a:picLocks noChangeAspect="1"/>
          </p:cNvPicPr>
          <p:nvPr/>
        </p:nvPicPr>
        <p:blipFill rotWithShape="1">
          <a:blip r:embed="rId2">
            <a:extLst>
              <a:ext uri="{28A0092B-C50C-407E-A947-70E740481C1C}">
                <a14:useLocalDpi xmlns:a14="http://schemas.microsoft.com/office/drawing/2010/main" val="0"/>
              </a:ext>
            </a:extLst>
          </a:blip>
          <a:srcRect l="3767" r="1" b="1"/>
          <a:stretch/>
        </p:blipFill>
        <p:spPr>
          <a:xfrm>
            <a:off x="327547" y="321733"/>
            <a:ext cx="7058306" cy="4107392"/>
          </a:xfrm>
          <a:prstGeom prst="rect">
            <a:avLst/>
          </a:prstGeom>
        </p:spPr>
      </p:pic>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F873DB-9521-43D7-94A2-3DCE6926F7D7}"/>
              </a:ext>
            </a:extLst>
          </p:cNvPr>
          <p:cNvSpPr>
            <a:spLocks noGrp="1"/>
          </p:cNvSpPr>
          <p:nvPr>
            <p:ph idx="1"/>
          </p:nvPr>
        </p:nvSpPr>
        <p:spPr>
          <a:xfrm>
            <a:off x="7862183" y="1123717"/>
            <a:ext cx="3424739" cy="4852362"/>
          </a:xfrm>
        </p:spPr>
        <p:txBody>
          <a:bodyPr anchor="ctr">
            <a:normAutofit/>
          </a:bodyPr>
          <a:lstStyle/>
          <a:p>
            <a:pPr>
              <a:buFont typeface="Arial" panose="020B0604020202020204" pitchFamily="34" charset="0"/>
              <a:buChar char="•"/>
            </a:pPr>
            <a:r>
              <a:rPr lang="es-ES" sz="1400" dirty="0">
                <a:solidFill>
                  <a:srgbClr val="FFFFFF"/>
                </a:solidFill>
              </a:rPr>
              <a:t> Todas las capas excepto la capa física se comunican vía mensajes lógicos.</a:t>
            </a:r>
          </a:p>
          <a:p>
            <a:pPr>
              <a:buFont typeface="Arial" panose="020B0604020202020204" pitchFamily="34" charset="0"/>
              <a:buChar char="•"/>
            </a:pPr>
            <a:r>
              <a:rPr lang="es-ES" sz="1400" dirty="0">
                <a:solidFill>
                  <a:srgbClr val="FFFFFF"/>
                </a:solidFill>
              </a:rPr>
              <a:t> La capa física se comunica mediante impulsos eléctricos (0/1).</a:t>
            </a:r>
          </a:p>
          <a:p>
            <a:pPr>
              <a:buFont typeface="Arial" panose="020B0604020202020204" pitchFamily="34" charset="0"/>
              <a:buChar char="•"/>
            </a:pPr>
            <a:r>
              <a:rPr lang="es-ES" sz="1400" dirty="0">
                <a:solidFill>
                  <a:srgbClr val="FFFFFF"/>
                </a:solidFill>
              </a:rPr>
              <a:t> Una de las reglas básicas de TCP/IP es que las capas inferiores proporcionan servicios a las capas superiores.</a:t>
            </a:r>
          </a:p>
          <a:p>
            <a:pPr>
              <a:buFont typeface="Arial" panose="020B0604020202020204" pitchFamily="34" charset="0"/>
              <a:buChar char="•"/>
            </a:pPr>
            <a:r>
              <a:rPr lang="es-ES" sz="1400" dirty="0">
                <a:solidFill>
                  <a:srgbClr val="FFFFFF"/>
                </a:solidFill>
              </a:rPr>
              <a:t>Cada capa ofrece normalmente más de un protocolo para llevar a cabo las funciones encomendadas a la propia capa.</a:t>
            </a:r>
          </a:p>
          <a:p>
            <a:pPr>
              <a:buFont typeface="Arial" panose="020B0604020202020204" pitchFamily="34" charset="0"/>
              <a:buChar char="•"/>
            </a:pPr>
            <a:r>
              <a:rPr lang="es-ES" sz="1400" dirty="0">
                <a:solidFill>
                  <a:srgbClr val="FFFFFF"/>
                </a:solidFill>
              </a:rPr>
              <a:t>PDU (</a:t>
            </a:r>
            <a:r>
              <a:rPr lang="es-ES" sz="1400" dirty="0" err="1">
                <a:solidFill>
                  <a:srgbClr val="FFFFFF"/>
                </a:solidFill>
              </a:rPr>
              <a:t>Protocol</a:t>
            </a:r>
            <a:r>
              <a:rPr lang="es-ES" sz="1400" dirty="0">
                <a:solidFill>
                  <a:srgbClr val="FFFFFF"/>
                </a:solidFill>
              </a:rPr>
              <a:t> Data </a:t>
            </a:r>
            <a:r>
              <a:rPr lang="es-ES" sz="1400" dirty="0" err="1">
                <a:solidFill>
                  <a:srgbClr val="FFFFFF"/>
                </a:solidFill>
              </a:rPr>
              <a:t>Unit</a:t>
            </a:r>
            <a:r>
              <a:rPr lang="es-ES" sz="1400" dirty="0">
                <a:solidFill>
                  <a:srgbClr val="FFFFFF"/>
                </a:solidFill>
              </a:rPr>
              <a:t>) es el mensaje completo en una capa N (incluyendo cabeceras) que implementa un mensaje de esa capa N. </a:t>
            </a:r>
            <a:br>
              <a:rPr lang="es-ES" sz="1400" dirty="0">
                <a:solidFill>
                  <a:srgbClr val="FFFFFF"/>
                </a:solidFill>
              </a:rPr>
            </a:br>
            <a:br>
              <a:rPr lang="es-ES" sz="1400" dirty="0">
                <a:solidFill>
                  <a:srgbClr val="FFFFFF"/>
                </a:solidFill>
              </a:rPr>
            </a:br>
            <a:r>
              <a:rPr lang="es-ES" sz="1400" dirty="0">
                <a:solidFill>
                  <a:srgbClr val="FFFFFF"/>
                </a:solidFill>
              </a:rPr>
              <a:t>Capa 1 (PDU) = Bit</a:t>
            </a:r>
            <a:br>
              <a:rPr lang="es-ES" sz="1400" dirty="0">
                <a:solidFill>
                  <a:srgbClr val="FFFFFF"/>
                </a:solidFill>
              </a:rPr>
            </a:br>
            <a:r>
              <a:rPr lang="es-ES" sz="1400" dirty="0">
                <a:solidFill>
                  <a:srgbClr val="FFFFFF"/>
                </a:solidFill>
              </a:rPr>
              <a:t>Capa 2 (PDU) = </a:t>
            </a:r>
            <a:r>
              <a:rPr lang="es-ES" sz="1400" dirty="0" err="1">
                <a:solidFill>
                  <a:srgbClr val="FFFFFF"/>
                </a:solidFill>
              </a:rPr>
              <a:t>Frame</a:t>
            </a:r>
            <a:br>
              <a:rPr lang="es-ES" sz="1400" dirty="0">
                <a:solidFill>
                  <a:srgbClr val="FFFFFF"/>
                </a:solidFill>
              </a:rPr>
            </a:br>
            <a:r>
              <a:rPr lang="es-ES" sz="1400" dirty="0">
                <a:solidFill>
                  <a:srgbClr val="FFFFFF"/>
                </a:solidFill>
              </a:rPr>
              <a:t>Capa 3 (PDU) = Paquete</a:t>
            </a:r>
            <a:br>
              <a:rPr lang="es-ES" sz="1400" dirty="0">
                <a:solidFill>
                  <a:srgbClr val="FFFFFF"/>
                </a:solidFill>
              </a:rPr>
            </a:br>
            <a:r>
              <a:rPr lang="es-ES" sz="1400" dirty="0">
                <a:solidFill>
                  <a:srgbClr val="FFFFFF"/>
                </a:solidFill>
              </a:rPr>
              <a:t>Capa 4 (PDU) = Segmento</a:t>
            </a:r>
            <a:br>
              <a:rPr lang="es-ES" sz="1400" dirty="0">
                <a:solidFill>
                  <a:srgbClr val="FFFFFF"/>
                </a:solidFill>
              </a:rPr>
            </a:br>
            <a:r>
              <a:rPr lang="es-ES" sz="1400" dirty="0">
                <a:solidFill>
                  <a:srgbClr val="FFFFFF"/>
                </a:solidFill>
              </a:rPr>
              <a:t>Capa 5 (PDU) = Datos</a:t>
            </a:r>
          </a:p>
          <a:p>
            <a:pPr marL="0" indent="0">
              <a:buNone/>
            </a:pPr>
            <a:endParaRPr lang="es-ES" sz="1400" dirty="0">
              <a:solidFill>
                <a:srgbClr val="FFFFFF"/>
              </a:solidFill>
            </a:endParaRPr>
          </a:p>
          <a:p>
            <a:pPr marL="0" indent="0">
              <a:buNone/>
            </a:pPr>
            <a:endParaRPr lang="es-ES" sz="1400" dirty="0">
              <a:solidFill>
                <a:srgbClr val="FFFFFF"/>
              </a:solidFill>
            </a:endParaRPr>
          </a:p>
          <a:p>
            <a:pPr>
              <a:buFont typeface="Arial" panose="020B0604020202020204" pitchFamily="34" charset="0"/>
              <a:buChar char="•"/>
            </a:pPr>
            <a:endParaRPr lang="es-ES" sz="1400" dirty="0">
              <a:solidFill>
                <a:srgbClr val="FFFFFF"/>
              </a:solidFill>
            </a:endParaRPr>
          </a:p>
        </p:txBody>
      </p:sp>
    </p:spTree>
    <p:extLst>
      <p:ext uri="{BB962C8B-B14F-4D97-AF65-F5344CB8AC3E}">
        <p14:creationId xmlns:p14="http://schemas.microsoft.com/office/powerpoint/2010/main" val="188528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686B-2DBF-4F37-A781-ADA99850732F}"/>
              </a:ext>
            </a:extLst>
          </p:cNvPr>
          <p:cNvSpPr>
            <a:spLocks noGrp="1"/>
          </p:cNvSpPr>
          <p:nvPr>
            <p:ph type="title"/>
          </p:nvPr>
        </p:nvSpPr>
        <p:spPr>
          <a:xfrm>
            <a:off x="1024128" y="585216"/>
            <a:ext cx="9720072" cy="1499616"/>
          </a:xfrm>
        </p:spPr>
        <p:txBody>
          <a:bodyPr>
            <a:normAutofit/>
          </a:bodyPr>
          <a:lstStyle/>
          <a:p>
            <a:r>
              <a:rPr lang="es-ES" dirty="0"/>
              <a:t>ENCAPSULACIÓN Y CAPAS</a:t>
            </a:r>
            <a:endParaRPr lang="en-US" dirty="0"/>
          </a:p>
        </p:txBody>
      </p:sp>
      <p:graphicFrame>
        <p:nvGraphicFramePr>
          <p:cNvPr id="5" name="Content Placeholder 2">
            <a:extLst>
              <a:ext uri="{FF2B5EF4-FFF2-40B4-BE49-F238E27FC236}">
                <a16:creationId xmlns:a16="http://schemas.microsoft.com/office/drawing/2014/main" id="{B0FE30B0-820A-4DA1-AAC8-6CD9A6C5BAB9}"/>
              </a:ext>
            </a:extLst>
          </p:cNvPr>
          <p:cNvGraphicFramePr>
            <a:graphicFrameLocks noGrp="1"/>
          </p:cNvGraphicFramePr>
          <p:nvPr>
            <p:ph idx="1"/>
            <p:extLst>
              <p:ext uri="{D42A27DB-BD31-4B8C-83A1-F6EECF244321}">
                <p14:modId xmlns:p14="http://schemas.microsoft.com/office/powerpoint/2010/main" val="2627549295"/>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59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9B8A-CAEE-475E-A3BD-05CF435AFF7F}"/>
              </a:ext>
            </a:extLst>
          </p:cNvPr>
          <p:cNvSpPr>
            <a:spLocks noGrp="1"/>
          </p:cNvSpPr>
          <p:nvPr>
            <p:ph type="title"/>
          </p:nvPr>
        </p:nvSpPr>
        <p:spPr/>
        <p:txBody>
          <a:bodyPr/>
          <a:lstStyle/>
          <a:p>
            <a:r>
              <a:rPr lang="es-ES" dirty="0"/>
              <a:t>ENCAPSULACIÓN Y CAPAS</a:t>
            </a:r>
            <a:endParaRPr lang="en-US" dirty="0"/>
          </a:p>
        </p:txBody>
      </p:sp>
      <p:pic>
        <p:nvPicPr>
          <p:cNvPr id="4" name="Picture 4">
            <a:extLst>
              <a:ext uri="{FF2B5EF4-FFF2-40B4-BE49-F238E27FC236}">
                <a16:creationId xmlns:a16="http://schemas.microsoft.com/office/drawing/2014/main" id="{AB2D51C7-396E-44AE-9F3E-1B3DA39856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4464" y="2136714"/>
            <a:ext cx="4704316" cy="402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a:extLst>
              <a:ext uri="{FF2B5EF4-FFF2-40B4-BE49-F238E27FC236}">
                <a16:creationId xmlns:a16="http://schemas.microsoft.com/office/drawing/2014/main" id="{47AB0A2D-6AA1-41F2-B7B2-13BDD86CB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477" y="2136714"/>
            <a:ext cx="5032854" cy="3796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Content Placeholder 3">
            <a:extLst>
              <a:ext uri="{FF2B5EF4-FFF2-40B4-BE49-F238E27FC236}">
                <a16:creationId xmlns:a16="http://schemas.microsoft.com/office/drawing/2014/main" id="{FC2F78EB-8F14-41AC-B751-A48BCEEFE3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2562" y="1991381"/>
            <a:ext cx="7523204" cy="4458195"/>
          </a:xfrm>
          <a:prstGeom prst="rect">
            <a:avLst/>
          </a:prstGeom>
        </p:spPr>
      </p:pic>
    </p:spTree>
    <p:extLst>
      <p:ext uri="{BB962C8B-B14F-4D97-AF65-F5344CB8AC3E}">
        <p14:creationId xmlns:p14="http://schemas.microsoft.com/office/powerpoint/2010/main" val="292381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B9EA4-A2BB-4824-9876-A35D7E475DBB}"/>
              </a:ext>
            </a:extLst>
          </p:cNvPr>
          <p:cNvSpPr>
            <a:spLocks noGrp="1"/>
          </p:cNvSpPr>
          <p:nvPr>
            <p:ph type="title"/>
          </p:nvPr>
        </p:nvSpPr>
        <p:spPr>
          <a:xfrm>
            <a:off x="1024128" y="585216"/>
            <a:ext cx="9720072" cy="1499616"/>
          </a:xfrm>
        </p:spPr>
        <p:txBody>
          <a:bodyPr/>
          <a:lstStyle/>
          <a:p>
            <a:r>
              <a:rPr lang="es-ES" dirty="0"/>
              <a:t>CÓMO SE VE LA ENCAPSULACIÓN EN WIRESHARK</a:t>
            </a:r>
            <a:endParaRPr lang="en-US" dirty="0"/>
          </a:p>
        </p:txBody>
      </p:sp>
      <p:pic>
        <p:nvPicPr>
          <p:cNvPr id="10" name="Picture 3">
            <a:extLst>
              <a:ext uri="{FF2B5EF4-FFF2-40B4-BE49-F238E27FC236}">
                <a16:creationId xmlns:a16="http://schemas.microsoft.com/office/drawing/2014/main" id="{5BDA75F9-8822-4229-814B-A01104AEF0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938" y="2288508"/>
            <a:ext cx="9720262" cy="4017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rrow: Up 3">
            <a:extLst>
              <a:ext uri="{FF2B5EF4-FFF2-40B4-BE49-F238E27FC236}">
                <a16:creationId xmlns:a16="http://schemas.microsoft.com/office/drawing/2014/main" id="{3656844E-1285-4734-9444-4AA632FE670E}"/>
              </a:ext>
            </a:extLst>
          </p:cNvPr>
          <p:cNvSpPr/>
          <p:nvPr/>
        </p:nvSpPr>
        <p:spPr>
          <a:xfrm rot="3285169">
            <a:off x="708510" y="4351539"/>
            <a:ext cx="310243" cy="3429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Up 4">
            <a:extLst>
              <a:ext uri="{FF2B5EF4-FFF2-40B4-BE49-F238E27FC236}">
                <a16:creationId xmlns:a16="http://schemas.microsoft.com/office/drawing/2014/main" id="{1C53FDAB-D81D-4C36-AF78-B38B473F080F}"/>
              </a:ext>
            </a:extLst>
          </p:cNvPr>
          <p:cNvSpPr/>
          <p:nvPr/>
        </p:nvSpPr>
        <p:spPr>
          <a:xfrm>
            <a:off x="863631" y="5089071"/>
            <a:ext cx="347662" cy="3592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1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818</TotalTime>
  <Words>1048</Words>
  <Application>Microsoft Office PowerPoint</Application>
  <PresentationFormat>Widescreen</PresentationFormat>
  <Paragraphs>107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Courier New</vt:lpstr>
      <vt:lpstr>Tw Cen MT</vt:lpstr>
      <vt:lpstr>Tw Cen MT Condensed</vt:lpstr>
      <vt:lpstr>Wingdings 3</vt:lpstr>
      <vt:lpstr>Integral</vt:lpstr>
      <vt:lpstr>PowerPoint Presentation</vt:lpstr>
      <vt:lpstr>UN POCO ACERCA DE MI…</vt:lpstr>
      <vt:lpstr>¿Qué hago en DELL?</vt:lpstr>
      <vt:lpstr>¿Qué hago en DELL?</vt:lpstr>
      <vt:lpstr>Un poco de teoría TCP / IP</vt:lpstr>
      <vt:lpstr>Encapsulamiento Y CAPAS</vt:lpstr>
      <vt:lpstr>ENCAPSULACIÓN Y CAPAS</vt:lpstr>
      <vt:lpstr>ENCAPSULACIÓN Y CAPAS</vt:lpstr>
      <vt:lpstr>CÓMO SE VE LA ENCAPSULACIÓN EN WIRESHARK</vt:lpstr>
      <vt:lpstr>PROTOCOLO TCP DE LA CAPA DE TRANSPORTE </vt:lpstr>
      <vt:lpstr>Protocolo tcp de la capa de transporte </vt:lpstr>
      <vt:lpstr>CABECERA DE UN Paquete TCP</vt:lpstr>
      <vt:lpstr>CABECERA DE UN Paquete TCP</vt:lpstr>
      <vt:lpstr>3-way handshake</vt:lpstr>
      <vt:lpstr>3-WAY HANDSHAKE</vt:lpstr>
      <vt:lpstr>¿Qué es un syn-flood attack?</vt:lpstr>
      <vt:lpstr>¿Qué es scapy?</vt:lpstr>
      <vt:lpstr>UN VISTAZO AL CÓDIGO FUENTE</vt:lpstr>
      <vt:lpstr>Protección: TCP_SYNCOOKIES </vt:lpstr>
      <vt:lpstr>Protección: TCP_SYNCOOKIES</vt:lpstr>
      <vt:lpstr>Simulando un ataque… </vt:lpstr>
      <vt:lpstr>Simulando un ataque…</vt:lpstr>
      <vt:lpstr>Más información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ATAQUES POR INUNDACIÓN DE PAQUETES SYN (SYN-FLOOD ATACKS)</dc:title>
  <dc:creator>MurilloTello, Gonzalo</dc:creator>
  <cp:lastModifiedBy>MurilloTello, Gonzalo</cp:lastModifiedBy>
  <cp:revision>57</cp:revision>
  <dcterms:created xsi:type="dcterms:W3CDTF">2018-10-26T11:40:03Z</dcterms:created>
  <dcterms:modified xsi:type="dcterms:W3CDTF">2018-12-17T14:00:40Z</dcterms:modified>
</cp:coreProperties>
</file>