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7" r:id="rId2"/>
    <p:sldId id="296" r:id="rId3"/>
    <p:sldId id="298" r:id="rId4"/>
    <p:sldId id="297" r:id="rId5"/>
    <p:sldId id="299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4660"/>
  </p:normalViewPr>
  <p:slideViewPr>
    <p:cSldViewPr>
      <p:cViewPr varScale="1">
        <p:scale>
          <a:sx n="69" d="100"/>
          <a:sy n="69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882"/>
    </p:cViewPr>
  </p:sorterViewPr>
  <p:notesViewPr>
    <p:cSldViewPr>
      <p:cViewPr varScale="1">
        <p:scale>
          <a:sx n="66" d="100"/>
          <a:sy n="66" d="100"/>
        </p:scale>
        <p:origin x="32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7AAC-75C2-4C77-B6D9-3C6B7F4118E9}" type="datetimeFigureOut">
              <a:rPr lang="es-PE" smtClean="0"/>
              <a:t>4/09/2023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AADFF-27C3-4A11-93C6-561AEC489B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592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4A736EC-CF15-4663-9D48-344E9BB1D6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A7E9-98D4-4C86-A03F-47A2596F3A4E}" type="datetime1">
              <a:rPr lang="es-PE" smtClean="0"/>
              <a:t>4/09/2023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17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FDD0-BB6A-46A3-8ED8-C0A596DA6570}" type="datetime1">
              <a:rPr lang="es-PE" smtClean="0"/>
              <a:t>4/09/2023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005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2057-9F5E-47BC-B517-9F95BF55F895}" type="datetime1">
              <a:rPr lang="es-PE" smtClean="0"/>
              <a:t>4/09/2023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692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altLang="es-PE"/>
              <a:t>Haga clic para modificar el estilo de título del patrón</a:t>
            </a:r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424612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4713387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545-C6F5-4463-BCA9-4AA3263BCE0C}" type="datetime1">
              <a:rPr lang="es-PE" smtClean="0"/>
              <a:t>4/09/2023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28600" indent="-228600">
              <a:buFont typeface="+mj-lt"/>
              <a:buAutoNum type="arabicPeriod"/>
              <a:defRPr/>
            </a:lvl1pPr>
          </a:lstStyle>
          <a:p>
            <a:pPr marL="0" indent="0">
              <a:buFont typeface="+mj-lt"/>
              <a:buNone/>
            </a:pPr>
            <a:fld id="{95D289C1-8D4D-43B9-A2D6-A7EFAF95778D}" type="slidenum">
              <a:rPr lang="es-PE" smtClean="0"/>
              <a:pPr marL="0" indent="0">
                <a:buFont typeface="+mj-lt"/>
                <a:buNone/>
              </a:pPr>
              <a:t>‹Nº›</a:t>
            </a:fld>
            <a:endParaRPr lang="es-PE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21031E-B466-44E5-80B8-6D2F758463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0"/>
            <a:ext cx="8064896" cy="11430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13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BF-DD9C-46AA-ADFE-45CF6EF05E0D}" type="datetime1">
              <a:rPr lang="es-PE" smtClean="0"/>
              <a:t>4/09/2023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53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9E0-00BD-4F34-88ED-8294F5552473}" type="datetime1">
              <a:rPr lang="es-PE" smtClean="0"/>
              <a:t>4/09/2023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10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59C9-BB1E-4234-9C26-E1467B16A143}" type="datetime1">
              <a:rPr lang="es-PE" smtClean="0"/>
              <a:t>4/09/2023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75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7F79-1721-4070-A751-58BD9BAE9B86}" type="datetime1">
              <a:rPr lang="es-PE" smtClean="0"/>
              <a:t>4/09/2023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5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8D1B-7703-4F16-93CF-92264754921B}" type="datetime1">
              <a:rPr lang="es-PE" smtClean="0"/>
              <a:t>4/09/2023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20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00A7-A080-4B9E-A3B5-985E3D06C2D3}" type="datetime1">
              <a:rPr lang="es-PE" smtClean="0"/>
              <a:t>4/09/2023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10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ED6F-D16A-40A2-A246-066DEE44662B}" type="datetime1">
              <a:rPr lang="es-PE" smtClean="0"/>
              <a:t>4/09/2023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93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4AC8-2791-455B-875F-E7BC6C24579E}" type="datetime1">
              <a:rPr lang="es-PE" smtClean="0"/>
              <a:t>4/09/2023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7DAF-1324-42B2-B2E8-7B146BF536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19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FA62C0-A9B3-4E47-8956-0598DBA2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96" y="1268760"/>
            <a:ext cx="8278688" cy="1470025"/>
          </a:xfrm>
        </p:spPr>
        <p:txBody>
          <a:bodyPr>
            <a:normAutofit/>
          </a:bodyPr>
          <a:lstStyle/>
          <a:p>
            <a:r>
              <a:rPr lang="es-PE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PILAS Y COLAS</a:t>
            </a:r>
            <a:endParaRPr lang="es-PE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9F1C5FB-A08E-4C39-A0EF-C74EF17BA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640" y="2742977"/>
            <a:ext cx="7056784" cy="13430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SISTEMAS DE INFORMACION</a:t>
            </a:r>
            <a:endParaRPr lang="es-MX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59F1C5FB-A08E-4C39-A0EF-C74EF17BAB21}"/>
              </a:ext>
            </a:extLst>
          </p:cNvPr>
          <p:cNvSpPr txBox="1">
            <a:spLocks/>
          </p:cNvSpPr>
          <p:nvPr/>
        </p:nvSpPr>
        <p:spPr>
          <a:xfrm>
            <a:off x="121804" y="4653136"/>
            <a:ext cx="8820472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bg1"/>
                </a:solidFill>
              </a:rPr>
              <a:t>ING. CRISTIAN SANCHEZ FLORES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PILA (STACK)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79512" y="1143000"/>
            <a:ext cx="8862156" cy="3106763"/>
          </a:xfrm>
        </p:spPr>
        <p:txBody>
          <a:bodyPr>
            <a:noAutofit/>
          </a:bodyPr>
          <a:lstStyle/>
          <a:p>
            <a:pPr algn="just"/>
            <a:r>
              <a:rPr lang="es-ES" sz="2200" dirty="0"/>
              <a:t>Una pila es un conjunto ordenado de elementos en el cual se pueden agregar y eliminar elementos de un extremo, el cual es llamado el tope de la pila. La pila es un objeto dinámico en constante cambio.</a:t>
            </a:r>
          </a:p>
          <a:p>
            <a:pPr algn="just"/>
            <a:r>
              <a:rPr lang="es-ES" sz="2200" dirty="0"/>
              <a:t>La definición de pila especifica que un solo extremo de la pila se designa como tope. </a:t>
            </a:r>
            <a:r>
              <a:rPr lang="es-ES" sz="2200" dirty="0" smtClean="0"/>
              <a:t>Pueden </a:t>
            </a:r>
            <a:r>
              <a:rPr lang="es-ES" sz="2200" dirty="0"/>
              <a:t>colocarse nuevos elementos en el tope de la pila o se pueden quitar elementos de él. La característica más importante de la pila es que el último elemento insertado en ella es el primero en </a:t>
            </a:r>
            <a:r>
              <a:rPr lang="es-ES" sz="2200" dirty="0" smtClean="0"/>
              <a:t>suprimirse.</a:t>
            </a:r>
            <a:endParaRPr lang="es-ES" sz="2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28" y="3645024"/>
            <a:ext cx="3314056" cy="32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2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012160" y="6271269"/>
            <a:ext cx="2724053" cy="3651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librería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 smtClean="0">
                <a:solidFill>
                  <a:schemeClr val="tx1"/>
                </a:solidFill>
              </a:rPr>
              <a:t>System.Collections</a:t>
            </a:r>
            <a:endParaRPr lang="es-PE" sz="1800" b="1" dirty="0">
              <a:solidFill>
                <a:schemeClr val="tx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PILA (STACK)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1520" y="1442071"/>
            <a:ext cx="8280920" cy="462830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2600" b="1" dirty="0" err="1" smtClean="0"/>
              <a:t>Metodos</a:t>
            </a:r>
            <a:r>
              <a:rPr lang="es-ES" sz="2600" b="1" dirty="0" smtClean="0"/>
              <a:t>.</a:t>
            </a:r>
          </a:p>
          <a:p>
            <a:pPr algn="just"/>
            <a:r>
              <a:rPr lang="es-ES" sz="2600" b="1" dirty="0" err="1" smtClean="0"/>
              <a:t>Push</a:t>
            </a:r>
            <a:r>
              <a:rPr lang="es-ES" sz="2600" b="1" dirty="0"/>
              <a:t>:  </a:t>
            </a:r>
            <a:r>
              <a:rPr lang="es-ES" sz="2600" dirty="0"/>
              <a:t>inserta un nuevo elemento en el tope de la pila</a:t>
            </a:r>
            <a:endParaRPr lang="es-ES" sz="2600" dirty="0" smtClean="0"/>
          </a:p>
          <a:p>
            <a:pPr algn="just"/>
            <a:r>
              <a:rPr lang="es-ES" sz="2600" b="1" dirty="0"/>
              <a:t>Pop: </a:t>
            </a:r>
            <a:r>
              <a:rPr lang="es-ES" sz="2600" dirty="0"/>
              <a:t>elimina el elemento indicado por el tope de la pila.</a:t>
            </a:r>
            <a:endParaRPr lang="es-ES" sz="2600" dirty="0" smtClean="0"/>
          </a:p>
          <a:p>
            <a:pPr algn="just"/>
            <a:r>
              <a:rPr lang="es-ES" sz="2600" b="1" dirty="0" err="1" smtClean="0"/>
              <a:t>Peek</a:t>
            </a:r>
            <a:r>
              <a:rPr lang="es-ES" sz="2600" dirty="0"/>
              <a:t>: mira el valor de la cabeza pero sin </a:t>
            </a:r>
            <a:r>
              <a:rPr lang="es-ES" sz="2600" dirty="0" err="1"/>
              <a:t>desapilar</a:t>
            </a:r>
            <a:r>
              <a:rPr lang="es-ES" sz="2600" dirty="0"/>
              <a:t>.</a:t>
            </a:r>
          </a:p>
          <a:p>
            <a:pPr algn="just"/>
            <a:r>
              <a:rPr lang="es-ES" sz="2600" b="1" dirty="0"/>
              <a:t>Clear</a:t>
            </a:r>
            <a:r>
              <a:rPr lang="es-ES" sz="2600" dirty="0"/>
              <a:t>: borra todo el contenido de la pila.</a:t>
            </a:r>
          </a:p>
          <a:p>
            <a:pPr algn="just"/>
            <a:r>
              <a:rPr lang="es-ES" sz="2600" b="1" dirty="0" err="1"/>
              <a:t>Contains</a:t>
            </a:r>
            <a:r>
              <a:rPr lang="es-ES" sz="2600" dirty="0"/>
              <a:t>: indica si un cierto elemento está en la pila.</a:t>
            </a:r>
          </a:p>
          <a:p>
            <a:pPr algn="just"/>
            <a:r>
              <a:rPr lang="es-ES" sz="2600" b="1" dirty="0" err="1"/>
              <a:t>GetType</a:t>
            </a:r>
            <a:r>
              <a:rPr lang="es-ES" sz="2600" dirty="0"/>
              <a:t>: para saber de que tipo son los elementos almacenados en la pila.</a:t>
            </a:r>
          </a:p>
          <a:p>
            <a:pPr algn="just"/>
            <a:r>
              <a:rPr lang="es-ES" sz="2600" b="1" dirty="0" err="1"/>
              <a:t>ToString</a:t>
            </a:r>
            <a:r>
              <a:rPr lang="es-ES" sz="2600" dirty="0"/>
              <a:t>: devuelve el elemento actual convertido en un </a:t>
            </a:r>
            <a:r>
              <a:rPr lang="es-ES" sz="2600" dirty="0" err="1"/>
              <a:t>string</a:t>
            </a:r>
            <a:r>
              <a:rPr lang="es-ES" sz="2600" dirty="0"/>
              <a:t>.</a:t>
            </a:r>
          </a:p>
          <a:p>
            <a:pPr algn="just"/>
            <a:r>
              <a:rPr lang="es-ES" sz="2600" b="1" dirty="0" err="1"/>
              <a:t>ToArray</a:t>
            </a:r>
            <a:r>
              <a:rPr lang="es-ES" sz="2600" dirty="0"/>
              <a:t>. devuelve toda la pila convertida en un array.</a:t>
            </a:r>
          </a:p>
          <a:p>
            <a:pPr algn="just"/>
            <a:r>
              <a:rPr lang="es-ES" sz="2600" b="1" dirty="0" err="1"/>
              <a:t>GetEnumerator</a:t>
            </a:r>
            <a:r>
              <a:rPr lang="es-ES" sz="2600" dirty="0"/>
              <a:t>: permite usar enumeradores para recorrer la pila.</a:t>
            </a:r>
          </a:p>
          <a:p>
            <a:pPr algn="just"/>
            <a:r>
              <a:rPr lang="es-ES" sz="2600" b="1" dirty="0" err="1"/>
              <a:t>Count</a:t>
            </a:r>
            <a:r>
              <a:rPr lang="es-ES" sz="2600" dirty="0"/>
              <a:t>: indica cuantos elementos contiene.</a:t>
            </a:r>
          </a:p>
          <a:p>
            <a:pPr algn="just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0019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95D289C1-8D4D-43B9-A2D6-A7EFAF95778D}" type="slidenum">
              <a:rPr lang="es-PE" smtClean="0"/>
              <a:pPr marL="0" indent="0">
                <a:buFont typeface="+mj-lt"/>
                <a:buNone/>
              </a:pPr>
              <a:t>4</a:t>
            </a:fld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COLA (QUEUE)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56" y="3861048"/>
            <a:ext cx="3061402" cy="2996952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0" y="1162745"/>
            <a:ext cx="9036496" cy="4268787"/>
          </a:xfrm>
        </p:spPr>
        <p:txBody>
          <a:bodyPr>
            <a:noAutofit/>
          </a:bodyPr>
          <a:lstStyle/>
          <a:p>
            <a:pPr algn="just"/>
            <a:r>
              <a:rPr lang="es-ES" sz="2200" dirty="0"/>
              <a:t>Las colas se caracterizan por ser estructuras </a:t>
            </a:r>
            <a:r>
              <a:rPr lang="es-ES" sz="2200" i="1" dirty="0" err="1"/>
              <a:t>first</a:t>
            </a:r>
            <a:r>
              <a:rPr lang="es-ES" sz="2200" i="1" dirty="0"/>
              <a:t>-in-</a:t>
            </a:r>
            <a:r>
              <a:rPr lang="es-ES" sz="2200" i="1" dirty="0" err="1"/>
              <a:t>first</a:t>
            </a:r>
            <a:r>
              <a:rPr lang="es-ES" sz="2200" i="1" dirty="0"/>
              <a:t>-</a:t>
            </a:r>
            <a:r>
              <a:rPr lang="es-ES" sz="2200" i="1" dirty="0" err="1"/>
              <a:t>out</a:t>
            </a:r>
            <a:r>
              <a:rPr lang="es-ES" sz="2200" i="1" dirty="0"/>
              <a:t> (FIFO)</a:t>
            </a:r>
            <a:r>
              <a:rPr lang="es-ES" sz="2200" dirty="0"/>
              <a:t>. Esto significa que funcionan como una cola de </a:t>
            </a:r>
            <a:r>
              <a:rPr lang="es-ES" sz="2200" dirty="0" smtClean="0"/>
              <a:t>personas: </a:t>
            </a:r>
            <a:r>
              <a:rPr lang="es-ES" sz="2200" dirty="0"/>
              <a:t>la primera persona en llegar </a:t>
            </a:r>
            <a:r>
              <a:rPr lang="es-ES" sz="2200" dirty="0" smtClean="0"/>
              <a:t>será </a:t>
            </a:r>
            <a:r>
              <a:rPr lang="es-ES" sz="2200" dirty="0"/>
              <a:t>la primera en ser atendida y así sucesivamente hasta vaciar la cola</a:t>
            </a:r>
            <a:r>
              <a:rPr lang="es-ES" sz="2200" dirty="0"/>
              <a:t>. </a:t>
            </a:r>
            <a:r>
              <a:rPr lang="es-ES" sz="2200" dirty="0" smtClean="0"/>
              <a:t>En </a:t>
            </a:r>
            <a:r>
              <a:rPr lang="es-ES" sz="2200" dirty="0"/>
              <a:t>una cola, los elementos se retiran por la parte delantera y se agregan por la parte trasera</a:t>
            </a:r>
            <a:r>
              <a:rPr lang="es-ES" sz="2200" dirty="0" smtClean="0"/>
              <a:t>. Su </a:t>
            </a:r>
            <a:r>
              <a:rPr lang="es-ES" sz="2200" dirty="0"/>
              <a:t>nombre se deriva de la metáfora de una cola de personas en una taquilla. La inserción y </a:t>
            </a:r>
            <a:r>
              <a:rPr lang="es-ES" sz="2200" dirty="0" smtClean="0"/>
              <a:t>extracción de </a:t>
            </a:r>
            <a:r>
              <a:rPr lang="es-ES" sz="2200" dirty="0"/>
              <a:t>elementos de la cola siguen el principio FIFO (</a:t>
            </a:r>
            <a:r>
              <a:rPr lang="es-ES" sz="2200" dirty="0" err="1"/>
              <a:t>first</a:t>
            </a:r>
            <a:r>
              <a:rPr lang="es-ES" sz="2200" dirty="0"/>
              <a:t>-in-</a:t>
            </a:r>
            <a:r>
              <a:rPr lang="es-ES" sz="2200" dirty="0" err="1"/>
              <a:t>first</a:t>
            </a:r>
            <a:r>
              <a:rPr lang="es-ES" sz="2200" dirty="0"/>
              <a:t>-</a:t>
            </a:r>
            <a:r>
              <a:rPr lang="es-ES" sz="2200" dirty="0" err="1"/>
              <a:t>out</a:t>
            </a:r>
            <a:r>
              <a:rPr lang="es-ES" sz="2200" dirty="0"/>
              <a:t>). El elemento con más tiempo en la cola es el que puede ser extraído.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5035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012160" y="6271269"/>
            <a:ext cx="2724053" cy="3651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librería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 smtClean="0">
                <a:solidFill>
                  <a:schemeClr val="tx1"/>
                </a:solidFill>
              </a:rPr>
              <a:t>System.Collections</a:t>
            </a:r>
            <a:endParaRPr lang="es-PE" sz="1800" b="1" dirty="0">
              <a:solidFill>
                <a:schemeClr val="tx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COLA (QUEUE)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1520" y="1143000"/>
            <a:ext cx="8712969" cy="4628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b="1" dirty="0" err="1" smtClean="0"/>
              <a:t>Metodos</a:t>
            </a:r>
            <a:endParaRPr lang="es-ES" sz="2400" b="1" dirty="0" smtClean="0"/>
          </a:p>
          <a:p>
            <a:r>
              <a:rPr lang="en-US" sz="2400" b="1" dirty="0" err="1" smtClean="0"/>
              <a:t>Enqueue</a:t>
            </a:r>
            <a:r>
              <a:rPr lang="en-US" sz="2400" b="1" dirty="0" smtClean="0"/>
              <a:t>: </a:t>
            </a:r>
            <a:r>
              <a:rPr lang="es-ES" sz="2400" dirty="0"/>
              <a:t>agrega un elemento al final de </a:t>
            </a:r>
            <a:r>
              <a:rPr lang="es-ES" sz="2400" dirty="0" err="1" smtClean="0"/>
              <a:t>Queue</a:t>
            </a:r>
            <a:r>
              <a:rPr lang="es-ES" sz="2400" dirty="0" smtClean="0"/>
              <a:t>(Cola).</a:t>
            </a:r>
            <a:endParaRPr lang="en-US" sz="2400" dirty="0"/>
          </a:p>
          <a:p>
            <a:r>
              <a:rPr lang="es-ES" sz="2400" b="1" dirty="0" err="1" smtClean="0"/>
              <a:t>Dequeue</a:t>
            </a:r>
            <a:r>
              <a:rPr lang="es-ES" sz="2400" b="1" dirty="0" smtClean="0"/>
              <a:t>: </a:t>
            </a:r>
            <a:r>
              <a:rPr lang="es-ES" sz="2400" dirty="0"/>
              <a:t>quita el elemento más antiguo del principio de </a:t>
            </a:r>
            <a:r>
              <a:rPr lang="es-ES" sz="2400" dirty="0" err="1"/>
              <a:t>Queue</a:t>
            </a:r>
            <a:endParaRPr lang="es-ES" sz="2400" dirty="0"/>
          </a:p>
          <a:p>
            <a:r>
              <a:rPr lang="es-ES" sz="2400" b="1" dirty="0" err="1" smtClean="0"/>
              <a:t>Peek</a:t>
            </a:r>
            <a:r>
              <a:rPr lang="es-ES" sz="2400" dirty="0"/>
              <a:t>: mira el valor de la cabeza pero sin extraer.</a:t>
            </a:r>
          </a:p>
          <a:p>
            <a:r>
              <a:rPr lang="es-ES" sz="2400" b="1" dirty="0"/>
              <a:t>Clear</a:t>
            </a:r>
            <a:r>
              <a:rPr lang="es-ES" sz="2400" dirty="0"/>
              <a:t>: borra todo el contenido de la cola.</a:t>
            </a:r>
          </a:p>
          <a:p>
            <a:r>
              <a:rPr lang="es-ES" sz="2400" b="1" dirty="0" err="1"/>
              <a:t>Contains</a:t>
            </a:r>
            <a:r>
              <a:rPr lang="es-ES" sz="2400" dirty="0"/>
              <a:t>: indica si un cierto elemento está en la cola.</a:t>
            </a:r>
          </a:p>
          <a:p>
            <a:r>
              <a:rPr lang="es-ES" sz="2400" b="1" dirty="0" err="1"/>
              <a:t>GetType</a:t>
            </a:r>
            <a:r>
              <a:rPr lang="es-ES" sz="2400" dirty="0"/>
              <a:t>: para saber de que tipo son los elementos </a:t>
            </a:r>
            <a:r>
              <a:rPr lang="es-ES" sz="2400" dirty="0"/>
              <a:t>a</a:t>
            </a:r>
            <a:r>
              <a:rPr lang="es-ES" sz="2400" dirty="0" smtClean="0"/>
              <a:t>lmacenados </a:t>
            </a:r>
            <a:r>
              <a:rPr lang="es-ES" sz="2400" dirty="0"/>
              <a:t>en la cola.</a:t>
            </a:r>
          </a:p>
          <a:p>
            <a:r>
              <a:rPr lang="es-ES" sz="2400" b="1" dirty="0" err="1"/>
              <a:t>ToString</a:t>
            </a:r>
            <a:r>
              <a:rPr lang="es-ES" sz="2400" dirty="0"/>
              <a:t>: devuelve el elemento actual convertido en un </a:t>
            </a:r>
            <a:r>
              <a:rPr lang="es-ES" sz="2400" dirty="0" err="1"/>
              <a:t>string</a:t>
            </a:r>
            <a:r>
              <a:rPr lang="es-ES" sz="2400" dirty="0"/>
              <a:t>.</a:t>
            </a:r>
          </a:p>
          <a:p>
            <a:r>
              <a:rPr lang="es-ES" sz="2400" b="1" dirty="0" err="1"/>
              <a:t>ToArray</a:t>
            </a:r>
            <a:r>
              <a:rPr lang="es-ES" sz="2400" dirty="0"/>
              <a:t>. devuelve toda la cola convertida en un array.</a:t>
            </a:r>
          </a:p>
          <a:p>
            <a:r>
              <a:rPr lang="es-ES" sz="2400" b="1" dirty="0" err="1"/>
              <a:t>GetEnumerator</a:t>
            </a:r>
            <a:r>
              <a:rPr lang="es-ES" sz="2400" dirty="0"/>
              <a:t>: permite usar enumeradores para recorrer la pila.</a:t>
            </a:r>
          </a:p>
          <a:p>
            <a:r>
              <a:rPr lang="es-ES" sz="2400" b="1" dirty="0" err="1"/>
              <a:t>Count</a:t>
            </a:r>
            <a:r>
              <a:rPr lang="es-ES" sz="2400" dirty="0"/>
              <a:t>: indica cuantos elementos contiene.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623330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361</Words>
  <Application>Microsoft Office PowerPoint</Application>
  <PresentationFormat>Presentación en pantalla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PILAS Y COLAS</vt:lpstr>
      <vt:lpstr>PILA (STACK)</vt:lpstr>
      <vt:lpstr>PILA (STACK)</vt:lpstr>
      <vt:lpstr>COLA (QUEUE)</vt:lpstr>
      <vt:lpstr>COLA (QUEUE)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Fritz Freddy Alejos Calizaya</dc:creator>
  <cp:lastModifiedBy>USER</cp:lastModifiedBy>
  <cp:revision>134</cp:revision>
  <dcterms:created xsi:type="dcterms:W3CDTF">2018-02-27T19:51:48Z</dcterms:created>
  <dcterms:modified xsi:type="dcterms:W3CDTF">2023-09-04T20:42:49Z</dcterms:modified>
</cp:coreProperties>
</file>