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80" r:id="rId24"/>
    <p:sldId id="277" r:id="rId25"/>
    <p:sldId id="281" r:id="rId26"/>
    <p:sldId id="278" r:id="rId27"/>
    <p:sldId id="279" r:id="rId28"/>
    <p:sldId id="283" r:id="rId29"/>
    <p:sldId id="282"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77" d="100"/>
          <a:sy n="77" d="100"/>
        </p:scale>
        <p:origin x="-1200"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5F487-0FE3-4828-85B4-2A356398197A}" type="datetimeFigureOut">
              <a:rPr lang="es-AR" smtClean="0"/>
              <a:t>05/04/2016</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2D5D8-EE0A-4786-ABAD-F3EC2954B9E4}" type="slidenum">
              <a:rPr lang="es-AR" smtClean="0"/>
              <a:t>‹Nº›</a:t>
            </a:fld>
            <a:endParaRPr lang="es-AR"/>
          </a:p>
        </p:txBody>
      </p:sp>
    </p:spTree>
    <p:extLst>
      <p:ext uri="{BB962C8B-B14F-4D97-AF65-F5344CB8AC3E}">
        <p14:creationId xmlns:p14="http://schemas.microsoft.com/office/powerpoint/2010/main" val="140685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6F552-F0CE-4AC7-83D7-B6BC823F23F3}" type="slidenum">
              <a:rPr lang="en-US" altLang="es-AR"/>
              <a:pPr>
                <a:spcBef>
                  <a:spcPct val="0"/>
                </a:spcBef>
              </a:pPr>
              <a:t>10</a:t>
            </a:fld>
            <a:endParaRPr lang="en-US" altLang="es-AR"/>
          </a:p>
        </p:txBody>
      </p:sp>
      <p:sp>
        <p:nvSpPr>
          <p:cNvPr id="28675" name="Rectangle 2"/>
          <p:cNvSpPr>
            <a:spLocks noGrp="1" noRot="1" noChangeAspect="1" noChangeArrowheads="1" noTextEdit="1"/>
          </p:cNvSpPr>
          <p:nvPr>
            <p:ph type="sldImg"/>
          </p:nvPr>
        </p:nvSpPr>
        <p:spPr>
          <a:xfrm>
            <a:off x="1371600" y="1143000"/>
            <a:ext cx="4114800" cy="30861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280864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01542A-5C5E-4D61-9512-0DBE9DED35C2}" type="slidenum">
              <a:rPr lang="en-US" altLang="es-AR"/>
              <a:pPr>
                <a:spcBef>
                  <a:spcPct val="0"/>
                </a:spcBef>
              </a:pPr>
              <a:t>11</a:t>
            </a:fld>
            <a:endParaRPr lang="en-US" altLang="es-AR"/>
          </a:p>
        </p:txBody>
      </p:sp>
      <p:sp>
        <p:nvSpPr>
          <p:cNvPr id="30723" name="Rectangle 2"/>
          <p:cNvSpPr>
            <a:spLocks noGrp="1" noRot="1" noChangeAspect="1" noChangeArrowheads="1" noTextEdit="1"/>
          </p:cNvSpPr>
          <p:nvPr>
            <p:ph type="sldImg"/>
          </p:nvPr>
        </p:nvSpPr>
        <p:spPr>
          <a:xfrm>
            <a:off x="1371600" y="1143000"/>
            <a:ext cx="4114800" cy="30861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35790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B6D837-5E96-412E-9D8A-A1F7675EA1B2}" type="slidenum">
              <a:rPr lang="en-US" altLang="es-AR"/>
              <a:pPr>
                <a:spcBef>
                  <a:spcPct val="0"/>
                </a:spcBef>
              </a:pPr>
              <a:t>12</a:t>
            </a:fld>
            <a:endParaRPr lang="en-US" altLang="es-AR"/>
          </a:p>
        </p:txBody>
      </p:sp>
      <p:sp>
        <p:nvSpPr>
          <p:cNvPr id="32771" name="Rectangle 2"/>
          <p:cNvSpPr>
            <a:spLocks noGrp="1" noRot="1" noChangeAspect="1" noChangeArrowheads="1" noTextEdit="1"/>
          </p:cNvSpPr>
          <p:nvPr>
            <p:ph type="sldImg"/>
          </p:nvPr>
        </p:nvSpPr>
        <p:spPr>
          <a:xfrm>
            <a:off x="1371600" y="1143000"/>
            <a:ext cx="4114800" cy="30861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193431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0575D5-E783-474F-9640-0D43CD609065}" type="slidenum">
              <a:rPr lang="en-US" altLang="es-AR"/>
              <a:pPr>
                <a:spcBef>
                  <a:spcPct val="0"/>
                </a:spcBef>
              </a:pPr>
              <a:t>13</a:t>
            </a:fld>
            <a:endParaRPr lang="en-US" altLang="es-AR"/>
          </a:p>
        </p:txBody>
      </p:sp>
      <p:sp>
        <p:nvSpPr>
          <p:cNvPr id="34819" name="Rectangle 2"/>
          <p:cNvSpPr>
            <a:spLocks noGrp="1" noRot="1" noChangeAspect="1" noChangeArrowheads="1" noTextEdit="1"/>
          </p:cNvSpPr>
          <p:nvPr>
            <p:ph type="sldImg"/>
          </p:nvPr>
        </p:nvSpPr>
        <p:spPr>
          <a:xfrm>
            <a:off x="1371600" y="1143000"/>
            <a:ext cx="4114800" cy="30861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373999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45B6A1-BD4E-4280-9943-0002C41BD086}" type="slidenum">
              <a:rPr lang="en-US" altLang="es-AR"/>
              <a:pPr>
                <a:spcBef>
                  <a:spcPct val="0"/>
                </a:spcBef>
              </a:pPr>
              <a:t>15</a:t>
            </a:fld>
            <a:endParaRPr lang="en-US" altLang="es-AR"/>
          </a:p>
        </p:txBody>
      </p:sp>
      <p:sp>
        <p:nvSpPr>
          <p:cNvPr id="37891" name="Rectangle 2"/>
          <p:cNvSpPr>
            <a:spLocks noGrp="1" noRot="1" noChangeAspect="1" noChangeArrowheads="1" noTextEdit="1"/>
          </p:cNvSpPr>
          <p:nvPr>
            <p:ph type="sldImg"/>
          </p:nvPr>
        </p:nvSpPr>
        <p:spPr>
          <a:xfrm>
            <a:off x="1371600" y="1143000"/>
            <a:ext cx="4114800" cy="30861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23894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B28462-3518-4B20-A1A7-7FA16B20D136}" type="slidenum">
              <a:rPr lang="en-US" altLang="es-AR"/>
              <a:pPr>
                <a:spcBef>
                  <a:spcPct val="0"/>
                </a:spcBef>
              </a:pPr>
              <a:t>16</a:t>
            </a:fld>
            <a:endParaRPr lang="en-US" altLang="es-AR"/>
          </a:p>
        </p:txBody>
      </p:sp>
      <p:sp>
        <p:nvSpPr>
          <p:cNvPr id="39939" name="Rectangle 2"/>
          <p:cNvSpPr>
            <a:spLocks noGrp="1" noRot="1" noChangeAspect="1" noChangeArrowheads="1" noTextEdit="1"/>
          </p:cNvSpPr>
          <p:nvPr>
            <p:ph type="sldImg"/>
          </p:nvPr>
        </p:nvSpPr>
        <p:spPr>
          <a:xfrm>
            <a:off x="1371600" y="1143000"/>
            <a:ext cx="4114800" cy="30861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423521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539622-F51D-4684-B1A0-B487B808299F}" type="slidenum">
              <a:rPr lang="en-US" altLang="es-AR"/>
              <a:pPr>
                <a:spcBef>
                  <a:spcPct val="0"/>
                </a:spcBef>
              </a:pPr>
              <a:t>17</a:t>
            </a:fld>
            <a:endParaRPr lang="en-US" altLang="es-AR"/>
          </a:p>
        </p:txBody>
      </p:sp>
      <p:sp>
        <p:nvSpPr>
          <p:cNvPr id="41987" name="Rectangle 2"/>
          <p:cNvSpPr>
            <a:spLocks noGrp="1" noRot="1" noChangeAspect="1" noChangeArrowheads="1" noTextEdit="1"/>
          </p:cNvSpPr>
          <p:nvPr>
            <p:ph type="sldImg"/>
          </p:nvPr>
        </p:nvSpPr>
        <p:spPr>
          <a:xfrm>
            <a:off x="1371600" y="1143000"/>
            <a:ext cx="4114800" cy="30861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smtClean="0">
              <a:latin typeface="Arial" panose="020B0604020202020204" pitchFamily="34" charset="0"/>
            </a:endParaRPr>
          </a:p>
        </p:txBody>
      </p:sp>
    </p:spTree>
    <p:extLst>
      <p:ext uri="{BB962C8B-B14F-4D97-AF65-F5344CB8AC3E}">
        <p14:creationId xmlns:p14="http://schemas.microsoft.com/office/powerpoint/2010/main" val="161177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818B81-3FA0-499E-AEC4-6A56886B3C04}" type="datetimeFigureOut">
              <a:rPr lang="es-AR" smtClean="0"/>
              <a:t>05/04/2016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241004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18B81-3FA0-499E-AEC4-6A56886B3C04}" type="datetimeFigureOut">
              <a:rPr lang="es-AR" smtClean="0"/>
              <a:t>05/04/2016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130408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18B81-3FA0-499E-AEC4-6A56886B3C04}" type="datetimeFigureOut">
              <a:rPr lang="es-AR" smtClean="0"/>
              <a:t>05/04/2016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387557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7818B81-3FA0-499E-AEC4-6A56886B3C04}" type="datetimeFigureOut">
              <a:rPr lang="es-AR" smtClean="0"/>
              <a:t>05/04/2016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331203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818B81-3FA0-499E-AEC4-6A56886B3C04}" type="datetimeFigureOut">
              <a:rPr lang="es-AR" smtClean="0"/>
              <a:t>05/04/2016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18537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818B81-3FA0-499E-AEC4-6A56886B3C04}" type="datetimeFigureOut">
              <a:rPr lang="es-AR" smtClean="0"/>
              <a:t>05/04/2016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297514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7818B81-3FA0-499E-AEC4-6A56886B3C04}" type="datetimeFigureOut">
              <a:rPr lang="es-AR" smtClean="0"/>
              <a:t>05/04/2016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277564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7818B81-3FA0-499E-AEC4-6A56886B3C04}" type="datetimeFigureOut">
              <a:rPr lang="es-AR" smtClean="0"/>
              <a:t>05/04/2016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394205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18B81-3FA0-499E-AEC4-6A56886B3C04}" type="datetimeFigureOut">
              <a:rPr lang="es-AR" smtClean="0"/>
              <a:t>05/04/2016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241266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818B81-3FA0-499E-AEC4-6A56886B3C04}" type="datetimeFigureOut">
              <a:rPr lang="es-AR" smtClean="0"/>
              <a:t>05/04/2016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419653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818B81-3FA0-499E-AEC4-6A56886B3C04}" type="datetimeFigureOut">
              <a:rPr lang="es-AR" smtClean="0"/>
              <a:t>05/04/2016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958FB3A-184B-4D48-8310-9852D3C64E03}" type="slidenum">
              <a:rPr lang="es-AR" smtClean="0"/>
              <a:t>‹Nº›</a:t>
            </a:fld>
            <a:endParaRPr lang="es-AR"/>
          </a:p>
        </p:txBody>
      </p:sp>
    </p:spTree>
    <p:extLst>
      <p:ext uri="{BB962C8B-B14F-4D97-AF65-F5344CB8AC3E}">
        <p14:creationId xmlns:p14="http://schemas.microsoft.com/office/powerpoint/2010/main" val="26763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18B81-3FA0-499E-AEC4-6A56886B3C04}" type="datetimeFigureOut">
              <a:rPr lang="es-AR" smtClean="0"/>
              <a:t>05/04/2016</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8FB3A-184B-4D48-8310-9852D3C64E03}" type="slidenum">
              <a:rPr lang="es-AR" smtClean="0"/>
              <a:t>‹Nº›</a:t>
            </a:fld>
            <a:endParaRPr lang="es-AR"/>
          </a:p>
        </p:txBody>
      </p:sp>
    </p:spTree>
    <p:extLst>
      <p:ext uri="{BB962C8B-B14F-4D97-AF65-F5344CB8AC3E}">
        <p14:creationId xmlns:p14="http://schemas.microsoft.com/office/powerpoint/2010/main" val="3778214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aulafacil.com/cursos/l22488/idiomas/ingles/ingles-repaso-de-gramatica/ejercicios-orden-de-los-adjetivos" TargetMode="External"/><Relationship Id="rId3" Type="http://schemas.openxmlformats.org/officeDocument/2006/relationships/hyperlink" Target="http://www.ompersonal.com.ar/omgrammar/articulos2.htm" TargetMode="External"/><Relationship Id="rId7" Type="http://schemas.openxmlformats.org/officeDocument/2006/relationships/hyperlink" Target="http://www.ompersonal.com.ar/INTERMEDIATE/unit4/page1.htm" TargetMode="External"/><Relationship Id="rId2" Type="http://schemas.openxmlformats.org/officeDocument/2006/relationships/hyperlink" Target="http://www.ompersonal.com.ar/omgrammar/articulos.htm" TargetMode="External"/><Relationship Id="rId1" Type="http://schemas.openxmlformats.org/officeDocument/2006/relationships/slideLayout" Target="../slideLayouts/slideLayout2.xml"/><Relationship Id="rId6" Type="http://schemas.openxmlformats.org/officeDocument/2006/relationships/hyperlink" Target="http://www.ompersonal.com.ar/omgrammar/adjetivoscalificativos.htm" TargetMode="External"/><Relationship Id="rId5" Type="http://schemas.openxmlformats.org/officeDocument/2006/relationships/hyperlink" Target="http://www.ompersonal.com.ar/INTERMEDIATE/unit16/page4.htm" TargetMode="External"/><Relationship Id="rId4" Type="http://schemas.openxmlformats.org/officeDocument/2006/relationships/hyperlink" Target="http://www.ompersonal.com.ar/INTERMEDIATE/unit16/page3.htm" TargetMode="External"/><Relationship Id="rId9" Type="http://schemas.openxmlformats.org/officeDocument/2006/relationships/hyperlink" Target="http://www.ejerciciodeingles.com/orden-adjetivos-descriptivos-ing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46685" y="2384822"/>
            <a:ext cx="5464969" cy="1790700"/>
          </a:xfrm>
          <a:ln w="57150"/>
          <a:effectLst>
            <a:glow rad="1397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anchor="ctr">
            <a:normAutofit/>
          </a:bodyPr>
          <a:lstStyle/>
          <a:p>
            <a:pPr>
              <a:lnSpc>
                <a:spcPct val="100000"/>
              </a:lnSpc>
            </a:pPr>
            <a:r>
              <a:rPr lang="es-AR" sz="4800" b="1" dirty="0" smtClean="0">
                <a:ln w="38100">
                  <a:solidFill>
                    <a:schemeClr val="tx1">
                      <a:lumMod val="95000"/>
                      <a:lumOff val="5000"/>
                    </a:schemeClr>
                  </a:solidFill>
                  <a:prstDash val="solid"/>
                </a:ln>
                <a:solidFill>
                  <a:schemeClr val="bg2">
                    <a:lumMod val="75000"/>
                  </a:schemeClr>
                </a:solidFill>
                <a:latin typeface="Cooper Black" panose="0208090404030B020404" pitchFamily="18" charset="0"/>
              </a:rPr>
              <a:t>MODULE A</a:t>
            </a:r>
            <a:br>
              <a:rPr lang="es-AR" sz="4800" b="1" dirty="0" smtClean="0">
                <a:ln w="38100">
                  <a:solidFill>
                    <a:schemeClr val="tx1">
                      <a:lumMod val="95000"/>
                      <a:lumOff val="5000"/>
                    </a:schemeClr>
                  </a:solidFill>
                  <a:prstDash val="solid"/>
                </a:ln>
                <a:solidFill>
                  <a:schemeClr val="bg2">
                    <a:lumMod val="75000"/>
                  </a:schemeClr>
                </a:solidFill>
                <a:latin typeface="Cooper Black" panose="0208090404030B020404" pitchFamily="18" charset="0"/>
              </a:rPr>
            </a:br>
            <a:r>
              <a:rPr lang="es-AR" sz="4800" b="1" dirty="0" smtClean="0">
                <a:ln w="38100">
                  <a:solidFill>
                    <a:schemeClr val="tx1">
                      <a:lumMod val="95000"/>
                      <a:lumOff val="5000"/>
                    </a:schemeClr>
                  </a:solidFill>
                  <a:prstDash val="solid"/>
                </a:ln>
                <a:solidFill>
                  <a:schemeClr val="bg2">
                    <a:lumMod val="75000"/>
                  </a:schemeClr>
                </a:solidFill>
                <a:latin typeface="Cooper Black" panose="0208090404030B020404" pitchFamily="18" charset="0"/>
              </a:rPr>
              <a:t>UNIT A1</a:t>
            </a:r>
            <a:endParaRPr lang="es-AR" sz="4800" b="1" dirty="0">
              <a:ln w="38100">
                <a:solidFill>
                  <a:schemeClr val="tx1">
                    <a:lumMod val="95000"/>
                    <a:lumOff val="5000"/>
                  </a:schemeClr>
                </a:solidFill>
                <a:prstDash val="solid"/>
              </a:ln>
              <a:solidFill>
                <a:schemeClr val="bg2">
                  <a:lumMod val="75000"/>
                </a:schemeClr>
              </a:solidFill>
              <a:latin typeface="Cooper Black" panose="0208090404030B020404" pitchFamily="18" charset="0"/>
            </a:endParaRPr>
          </a:p>
        </p:txBody>
      </p:sp>
      <p:sp>
        <p:nvSpPr>
          <p:cNvPr id="4" name="6 Marcador de pie de página"/>
          <p:cNvSpPr>
            <a:spLocks noGrp="1"/>
          </p:cNvSpPr>
          <p:nvPr>
            <p:ph type="ftr" sz="quarter" idx="11"/>
          </p:nvPr>
        </p:nvSpPr>
        <p:spPr>
          <a:xfrm>
            <a:off x="700087" y="6382287"/>
            <a:ext cx="7790229" cy="475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743304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1581154" y="1300163"/>
            <a:ext cx="6834184" cy="3786187"/>
          </a:xfrm>
        </p:spPr>
        <p:txBody>
          <a:bodyPr>
            <a:noAutofit/>
          </a:bodyPr>
          <a:lstStyle/>
          <a:p>
            <a:pPr algn="ctr" eaLnBrk="1" hangingPunct="1">
              <a:lnSpc>
                <a:spcPct val="80000"/>
              </a:lnSpc>
              <a:buFontTx/>
              <a:buNone/>
            </a:pPr>
            <a:r>
              <a:rPr lang="en-US" altLang="es-AR" sz="2400" b="1" dirty="0">
                <a:latin typeface="Garamond" panose="02020404030301010803" pitchFamily="18" charset="0"/>
              </a:rPr>
              <a:t>		Indefinite Articles</a:t>
            </a:r>
            <a:r>
              <a:rPr lang="en-US" altLang="es-AR" sz="2400" dirty="0">
                <a:latin typeface="Garamond" panose="02020404030301010803" pitchFamily="18" charset="0"/>
              </a:rPr>
              <a:t/>
            </a:r>
            <a:br>
              <a:rPr lang="en-US" altLang="es-AR" sz="2400" dirty="0">
                <a:latin typeface="Garamond" panose="02020404030301010803" pitchFamily="18" charset="0"/>
              </a:rPr>
            </a:br>
            <a:endParaRPr lang="en-US" altLang="es-AR" sz="2400" dirty="0">
              <a:latin typeface="Garamond" panose="02020404030301010803" pitchFamily="18" charset="0"/>
            </a:endParaRPr>
          </a:p>
          <a:p>
            <a:pPr algn="just" eaLnBrk="1" hangingPunct="1">
              <a:lnSpc>
                <a:spcPct val="80000"/>
              </a:lnSpc>
              <a:buFontTx/>
              <a:buNone/>
            </a:pPr>
            <a:r>
              <a:rPr lang="es-ES_tradnl" altLang="es-AR" sz="2400" dirty="0">
                <a:latin typeface="Garamond" panose="02020404030301010803" pitchFamily="18" charset="0"/>
              </a:rPr>
              <a:t/>
            </a:r>
            <a:br>
              <a:rPr lang="es-ES_tradnl" altLang="es-AR" sz="2400" dirty="0">
                <a:latin typeface="Garamond" panose="02020404030301010803" pitchFamily="18" charset="0"/>
              </a:rPr>
            </a:br>
            <a:r>
              <a:rPr lang="en-GB" altLang="es-AR" sz="2400" dirty="0">
                <a:latin typeface="Garamond" panose="02020404030301010803" pitchFamily="18" charset="0"/>
              </a:rPr>
              <a:t>"</a:t>
            </a:r>
            <a:r>
              <a:rPr lang="en-GB" altLang="es-AR" sz="2400" b="1" dirty="0">
                <a:latin typeface="Garamond" panose="02020404030301010803" pitchFamily="18" charset="0"/>
              </a:rPr>
              <a:t>A</a:t>
            </a:r>
            <a:r>
              <a:rPr lang="en-GB" altLang="es-AR" sz="2400" dirty="0">
                <a:latin typeface="Garamond" panose="02020404030301010803" pitchFamily="18" charset="0"/>
              </a:rPr>
              <a:t>" and "</a:t>
            </a:r>
            <a:r>
              <a:rPr lang="en-GB" altLang="es-AR" sz="2400" b="1" dirty="0">
                <a:latin typeface="Garamond" panose="02020404030301010803" pitchFamily="18" charset="0"/>
              </a:rPr>
              <a:t>an</a:t>
            </a:r>
            <a:r>
              <a:rPr lang="en-GB" altLang="es-AR" sz="2400" dirty="0">
                <a:latin typeface="Garamond" panose="02020404030301010803" pitchFamily="18" charset="0"/>
              </a:rPr>
              <a:t>" signal that the noun modified is indefinite, referring to </a:t>
            </a:r>
            <a:r>
              <a:rPr lang="en-GB" altLang="es-AR" sz="2400" i="1" dirty="0">
                <a:latin typeface="Garamond" panose="02020404030301010803" pitchFamily="18" charset="0"/>
              </a:rPr>
              <a:t>any</a:t>
            </a:r>
            <a:r>
              <a:rPr lang="en-GB" altLang="es-AR" sz="2400" dirty="0">
                <a:latin typeface="Garamond" panose="02020404030301010803" pitchFamily="18" charset="0"/>
              </a:rPr>
              <a:t> member of a group. </a:t>
            </a:r>
            <a:r>
              <a:rPr lang="en-US" altLang="es-AR" sz="2400" dirty="0">
                <a:latin typeface="Garamond" panose="02020404030301010803" pitchFamily="18" charset="0"/>
              </a:rPr>
              <a:t>For example:</a:t>
            </a:r>
          </a:p>
          <a:p>
            <a:pPr algn="ctr" eaLnBrk="1" hangingPunct="1">
              <a:lnSpc>
                <a:spcPct val="80000"/>
              </a:lnSpc>
              <a:buFontTx/>
              <a:buNone/>
            </a:pPr>
            <a:endParaRPr lang="en-GB" altLang="es-AR" sz="2400" dirty="0">
              <a:latin typeface="Garamond" panose="02020404030301010803" pitchFamily="18" charset="0"/>
            </a:endParaRPr>
          </a:p>
          <a:p>
            <a:pPr algn="ctr" eaLnBrk="1" hangingPunct="1">
              <a:lnSpc>
                <a:spcPct val="80000"/>
              </a:lnSpc>
              <a:buFontTx/>
              <a:buNone/>
            </a:pPr>
            <a:r>
              <a:rPr lang="en-GB" altLang="es-AR" sz="2400" dirty="0">
                <a:latin typeface="Garamond" panose="02020404030301010803" pitchFamily="18" charset="0"/>
              </a:rPr>
              <a:t>"Somebody call </a:t>
            </a:r>
            <a:r>
              <a:rPr lang="en-GB" altLang="es-AR" sz="2400" b="1" dirty="0">
                <a:latin typeface="Garamond" panose="02020404030301010803" pitchFamily="18" charset="0"/>
              </a:rPr>
              <a:t>a</a:t>
            </a:r>
            <a:r>
              <a:rPr lang="en-GB" altLang="es-AR" sz="2400" dirty="0">
                <a:latin typeface="Garamond" panose="02020404030301010803" pitchFamily="18" charset="0"/>
              </a:rPr>
              <a:t> police officer!" </a:t>
            </a:r>
          </a:p>
          <a:p>
            <a:pPr algn="just" eaLnBrk="1" hangingPunct="1">
              <a:lnSpc>
                <a:spcPct val="80000"/>
              </a:lnSpc>
              <a:buFontTx/>
              <a:buNone/>
            </a:pPr>
            <a:r>
              <a:rPr lang="en-GB" altLang="es-AR" sz="2400" dirty="0">
                <a:latin typeface="Garamond" panose="02020404030301010803" pitchFamily="18" charset="0"/>
              </a:rPr>
              <a:t>	</a:t>
            </a:r>
          </a:p>
          <a:p>
            <a:pPr algn="just" eaLnBrk="1" hangingPunct="1">
              <a:lnSpc>
                <a:spcPct val="80000"/>
              </a:lnSpc>
              <a:buFontTx/>
              <a:buNone/>
            </a:pPr>
            <a:r>
              <a:rPr lang="en-GB" altLang="es-AR" sz="2400" dirty="0">
                <a:latin typeface="Garamond" panose="02020404030301010803" pitchFamily="18" charset="0"/>
              </a:rPr>
              <a:t>	This refers to </a:t>
            </a:r>
            <a:r>
              <a:rPr lang="en-GB" altLang="es-AR" sz="2400" i="1" dirty="0">
                <a:latin typeface="Garamond" panose="02020404030301010803" pitchFamily="18" charset="0"/>
              </a:rPr>
              <a:t>any</a:t>
            </a:r>
            <a:r>
              <a:rPr lang="en-GB" altLang="es-AR" sz="2400" dirty="0">
                <a:latin typeface="Garamond" panose="02020404030301010803" pitchFamily="18" charset="0"/>
              </a:rPr>
              <a:t> police officer. We don't need a specific police officer; we need any police officer who is available</a:t>
            </a:r>
            <a:r>
              <a:rPr lang="en-GB" altLang="es-AR" sz="2400" dirty="0" smtClean="0">
                <a:latin typeface="Garamond" panose="02020404030301010803" pitchFamily="18" charset="0"/>
              </a:rPr>
              <a:t>.</a:t>
            </a:r>
          </a:p>
          <a:p>
            <a:pPr algn="just" eaLnBrk="1" hangingPunct="1">
              <a:lnSpc>
                <a:spcPct val="80000"/>
              </a:lnSpc>
              <a:buFontTx/>
              <a:buNone/>
            </a:pPr>
            <a:r>
              <a:rPr lang="es-ES_tradnl" altLang="es-AR" sz="2400" dirty="0" smtClean="0">
                <a:latin typeface="Garamond" panose="02020404030301010803" pitchFamily="18" charset="0"/>
              </a:rPr>
              <a:t> </a:t>
            </a:r>
            <a:r>
              <a:rPr lang="es-ES_tradnl" altLang="es-AR" sz="2400" dirty="0">
                <a:latin typeface="Garamond" panose="02020404030301010803" pitchFamily="18" charset="0"/>
              </a:rPr>
              <a:t/>
            </a:r>
            <a:br>
              <a:rPr lang="es-ES_tradnl" altLang="es-AR" sz="2400" dirty="0">
                <a:latin typeface="Garamond" panose="02020404030301010803" pitchFamily="18" charset="0"/>
              </a:rPr>
            </a:br>
            <a:endParaRPr lang="es-ES_tradnl" altLang="es-AR" sz="2400" dirty="0">
              <a:latin typeface="Garamond" panose="02020404030301010803" pitchFamily="18" charset="0"/>
            </a:endParaRPr>
          </a:p>
          <a:p>
            <a:pPr algn="just" eaLnBrk="1" hangingPunct="1">
              <a:lnSpc>
                <a:spcPct val="80000"/>
              </a:lnSpc>
              <a:buFontTx/>
              <a:buNone/>
            </a:pPr>
            <a:r>
              <a:rPr lang="es-ES_tradnl" altLang="es-AR" sz="2400" dirty="0">
                <a:latin typeface="Garamond" panose="02020404030301010803" pitchFamily="18" charset="0"/>
              </a:rPr>
              <a:t>	</a:t>
            </a:r>
            <a:br>
              <a:rPr lang="es-ES_tradnl" altLang="es-AR" sz="2400" dirty="0">
                <a:latin typeface="Garamond" panose="02020404030301010803" pitchFamily="18" charset="0"/>
              </a:rPr>
            </a:br>
            <a:endParaRPr lang="es-ES_tradnl" altLang="es-AR" sz="2400" dirty="0">
              <a:latin typeface="Garamond" panose="02020404030301010803" pitchFamily="18" charset="0"/>
            </a:endParaRPr>
          </a:p>
        </p:txBody>
      </p:sp>
      <p:sp>
        <p:nvSpPr>
          <p:cNvPr id="27652" name="6 Marcador de pie de página"/>
          <p:cNvSpPr>
            <a:spLocks noGrp="1"/>
          </p:cNvSpPr>
          <p:nvPr>
            <p:ph type="ftr" sz="quarter" idx="11"/>
          </p:nvPr>
        </p:nvSpPr>
        <p:spPr>
          <a:xfrm>
            <a:off x="635798" y="6418659"/>
            <a:ext cx="7779540" cy="4393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276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3" y="794148"/>
            <a:ext cx="1547813" cy="1458515"/>
          </a:xfrm>
          <a:prstGeom prst="rect">
            <a:avLst/>
          </a:prstGeom>
          <a:noFill/>
          <a:ln w="38100">
            <a:solidFill>
              <a:srgbClr val="99CC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2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276789" y="573881"/>
            <a:ext cx="7295586" cy="4644629"/>
          </a:xfrm>
        </p:spPr>
        <p:txBody>
          <a:bodyPr>
            <a:noAutofit/>
          </a:bodyPr>
          <a:lstStyle/>
          <a:p>
            <a:pPr algn="just" eaLnBrk="1" hangingPunct="1">
              <a:lnSpc>
                <a:spcPct val="80000"/>
              </a:lnSpc>
              <a:buFontTx/>
              <a:buNone/>
            </a:pPr>
            <a:r>
              <a:rPr lang="en-US" altLang="es-AR" sz="2400" dirty="0">
                <a:latin typeface="Garamond" panose="02020404030301010803" pitchFamily="18" charset="0"/>
              </a:rPr>
              <a:t>	The article '</a:t>
            </a:r>
            <a:r>
              <a:rPr lang="en-US" altLang="es-AR" sz="2400" b="1" i="1" dirty="0">
                <a:latin typeface="Garamond" panose="02020404030301010803" pitchFamily="18" charset="0"/>
              </a:rPr>
              <a:t>an</a:t>
            </a:r>
            <a:r>
              <a:rPr lang="en-US" altLang="es-AR" sz="2400" dirty="0">
                <a:latin typeface="Garamond" panose="02020404030301010803" pitchFamily="18" charset="0"/>
              </a:rPr>
              <a:t>' is used with common nouns beginning with vowel sounds. '</a:t>
            </a:r>
            <a:r>
              <a:rPr lang="en-US" altLang="es-AR" sz="2400" b="1" i="1" dirty="0">
                <a:latin typeface="Garamond" panose="02020404030301010803" pitchFamily="18" charset="0"/>
              </a:rPr>
              <a:t>A</a:t>
            </a:r>
            <a:r>
              <a:rPr lang="en-US" altLang="es-AR" sz="2400" dirty="0">
                <a:latin typeface="Garamond" panose="02020404030301010803" pitchFamily="18" charset="0"/>
              </a:rPr>
              <a:t>' is used for the rest of the words.</a:t>
            </a:r>
            <a:r>
              <a:rPr lang="en-GB" altLang="es-AR" sz="2400" dirty="0">
                <a:latin typeface="Garamond" panose="02020404030301010803" pitchFamily="18" charset="0"/>
              </a:rPr>
              <a:t> </a:t>
            </a:r>
            <a:r>
              <a:rPr lang="es-ES_tradnl" altLang="es-AR" sz="2400" dirty="0">
                <a:latin typeface="Garamond" panose="02020404030301010803" pitchFamily="18" charset="0"/>
              </a:rPr>
              <a:t>So...</a:t>
            </a:r>
          </a:p>
          <a:p>
            <a:pPr algn="ctr" eaLnBrk="1" hangingPunct="1">
              <a:lnSpc>
                <a:spcPct val="80000"/>
              </a:lnSpc>
              <a:buFontTx/>
              <a:buNone/>
            </a:pPr>
            <a:r>
              <a:rPr lang="en-GB" altLang="es-AR" sz="2400" dirty="0">
                <a:latin typeface="Garamond" panose="02020404030301010803" pitchFamily="18" charset="0"/>
              </a:rPr>
              <a:t>		</a:t>
            </a:r>
            <a:r>
              <a:rPr lang="en-GB" altLang="es-AR" sz="2400" b="1" dirty="0">
                <a:latin typeface="Garamond" panose="02020404030301010803" pitchFamily="18" charset="0"/>
              </a:rPr>
              <a:t>a</a:t>
            </a:r>
            <a:r>
              <a:rPr lang="en-GB" altLang="es-AR" sz="2400" dirty="0">
                <a:latin typeface="Garamond" panose="02020404030301010803" pitchFamily="18" charset="0"/>
              </a:rPr>
              <a:t> + singular noun beginning with a consonant: 		</a:t>
            </a:r>
            <a:r>
              <a:rPr lang="en-GB" altLang="es-AR" sz="2400" i="1" dirty="0">
                <a:latin typeface="Garamond" panose="02020404030301010803" pitchFamily="18" charset="0"/>
              </a:rPr>
              <a:t>a boy; a car; a bike; a zoo; a dog</a:t>
            </a:r>
            <a:endParaRPr lang="es-ES_tradnl" altLang="es-AR" sz="2400" u="sng" dirty="0">
              <a:latin typeface="Garamond" panose="02020404030301010803" pitchFamily="18" charset="0"/>
            </a:endParaRPr>
          </a:p>
          <a:p>
            <a:pPr algn="ctr" eaLnBrk="1" hangingPunct="1">
              <a:lnSpc>
                <a:spcPct val="80000"/>
              </a:lnSpc>
              <a:buFontTx/>
              <a:buNone/>
            </a:pPr>
            <a:r>
              <a:rPr lang="en-GB" altLang="es-AR" sz="2400" dirty="0">
                <a:latin typeface="Garamond" panose="02020404030301010803" pitchFamily="18" charset="0"/>
              </a:rPr>
              <a:t>		</a:t>
            </a:r>
            <a:r>
              <a:rPr lang="en-GB" altLang="es-AR" sz="2400" b="1" dirty="0">
                <a:latin typeface="Garamond" panose="02020404030301010803" pitchFamily="18" charset="0"/>
              </a:rPr>
              <a:t>an</a:t>
            </a:r>
            <a:r>
              <a:rPr lang="en-GB" altLang="es-AR" sz="2400" dirty="0">
                <a:latin typeface="Garamond" panose="02020404030301010803" pitchFamily="18" charset="0"/>
              </a:rPr>
              <a:t> + singular noun beginning with a vowel:  		</a:t>
            </a:r>
            <a:r>
              <a:rPr lang="en-GB" altLang="es-AR" sz="2400" i="1" dirty="0">
                <a:latin typeface="Garamond" panose="02020404030301010803" pitchFamily="18" charset="0"/>
              </a:rPr>
              <a:t>an elephant; an egg; an apple; an umbrella; an orphan</a:t>
            </a:r>
          </a:p>
          <a:p>
            <a:pPr algn="ctr" eaLnBrk="1" hangingPunct="1">
              <a:lnSpc>
                <a:spcPct val="80000"/>
              </a:lnSpc>
              <a:buFontTx/>
              <a:buNone/>
            </a:pPr>
            <a:r>
              <a:rPr lang="en-GB" altLang="es-AR" sz="2400" b="1" dirty="0">
                <a:latin typeface="Garamond" panose="02020404030301010803" pitchFamily="18" charset="0"/>
              </a:rPr>
              <a:t>an</a:t>
            </a:r>
            <a:r>
              <a:rPr lang="en-GB" altLang="es-AR" sz="2400" dirty="0">
                <a:latin typeface="Garamond" panose="02020404030301010803" pitchFamily="18" charset="0"/>
              </a:rPr>
              <a:t> + singular noun beginning with a vowel sound:</a:t>
            </a:r>
          </a:p>
          <a:p>
            <a:pPr algn="ctr" eaLnBrk="1" hangingPunct="1">
              <a:lnSpc>
                <a:spcPct val="80000"/>
              </a:lnSpc>
              <a:buFontTx/>
              <a:buNone/>
            </a:pPr>
            <a:r>
              <a:rPr lang="en-US" altLang="es-AR" sz="2400" i="1" dirty="0">
                <a:latin typeface="Garamond" panose="02020404030301010803" pitchFamily="18" charset="0"/>
              </a:rPr>
              <a:t>An x-ray, an FBI agent</a:t>
            </a:r>
          </a:p>
          <a:p>
            <a:pPr algn="ctr" eaLnBrk="1" hangingPunct="1">
              <a:lnSpc>
                <a:spcPct val="80000"/>
              </a:lnSpc>
              <a:buFontTx/>
              <a:buNone/>
            </a:pPr>
            <a:r>
              <a:rPr lang="en-US" altLang="es-AR" sz="2400" dirty="0">
                <a:latin typeface="Garamond" panose="02020404030301010803" pitchFamily="18" charset="0"/>
              </a:rPr>
              <a:t>	</a:t>
            </a:r>
            <a:r>
              <a:rPr lang="en-US" altLang="es-AR" sz="2400" b="1" dirty="0">
                <a:latin typeface="Garamond" panose="02020404030301010803" pitchFamily="18" charset="0"/>
              </a:rPr>
              <a:t>a</a:t>
            </a:r>
            <a:r>
              <a:rPr lang="en-US" altLang="es-AR" sz="2400" dirty="0">
                <a:latin typeface="Garamond" panose="02020404030301010803" pitchFamily="18" charset="0"/>
              </a:rPr>
              <a:t> + singular noun beginning with a consonant sound:  		</a:t>
            </a:r>
            <a:r>
              <a:rPr lang="en-US" altLang="es-AR" sz="2400" i="1" dirty="0">
                <a:latin typeface="Garamond" panose="02020404030301010803" pitchFamily="18" charset="0"/>
              </a:rPr>
              <a:t>a user</a:t>
            </a:r>
            <a:r>
              <a:rPr lang="en-US" altLang="es-AR" sz="2400" dirty="0">
                <a:latin typeface="Garamond" panose="02020404030301010803" pitchFamily="18" charset="0"/>
              </a:rPr>
              <a:t>;</a:t>
            </a:r>
            <a:r>
              <a:rPr lang="en-US" altLang="es-AR" sz="2400" i="1" dirty="0">
                <a:latin typeface="Garamond" panose="02020404030301010803" pitchFamily="18" charset="0"/>
              </a:rPr>
              <a:t> a university</a:t>
            </a:r>
            <a:r>
              <a:rPr lang="en-US" altLang="es-AR" sz="2400" dirty="0">
                <a:latin typeface="Garamond" panose="02020404030301010803" pitchFamily="18" charset="0"/>
              </a:rPr>
              <a:t>; </a:t>
            </a:r>
            <a:r>
              <a:rPr lang="en-US" altLang="es-AR" sz="2400" i="1" dirty="0">
                <a:latin typeface="Garamond" panose="02020404030301010803" pitchFamily="18" charset="0"/>
              </a:rPr>
              <a:t>a European, a one-month offer</a:t>
            </a:r>
            <a:endParaRPr lang="en-US" altLang="es-AR" sz="2400" u="sng"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		</a:t>
            </a:r>
            <a:r>
              <a:rPr lang="en-US" altLang="es-AR" sz="2400" b="1" dirty="0">
                <a:latin typeface="Garamond" panose="02020404030301010803" pitchFamily="18" charset="0"/>
              </a:rPr>
              <a:t>an</a:t>
            </a:r>
            <a:r>
              <a:rPr lang="en-US" altLang="es-AR" sz="2400" dirty="0">
                <a:latin typeface="Garamond" panose="02020404030301010803" pitchFamily="18" charset="0"/>
              </a:rPr>
              <a:t> + noun starting with silent "h":</a:t>
            </a:r>
          </a:p>
          <a:p>
            <a:pPr algn="ctr" eaLnBrk="1" hangingPunct="1">
              <a:lnSpc>
                <a:spcPct val="80000"/>
              </a:lnSpc>
              <a:buFontTx/>
              <a:buNone/>
            </a:pPr>
            <a:r>
              <a:rPr lang="en-US" altLang="es-AR" sz="2400" dirty="0">
                <a:latin typeface="Garamond" panose="02020404030301010803" pitchFamily="18" charset="0"/>
              </a:rPr>
              <a:t>	</a:t>
            </a:r>
            <a:r>
              <a:rPr lang="en-US" altLang="es-AR" sz="2400" i="1" dirty="0">
                <a:latin typeface="Garamond" panose="02020404030301010803" pitchFamily="18" charset="0"/>
              </a:rPr>
              <a:t>an hour, an honor, an heir</a:t>
            </a:r>
            <a:endParaRPr lang="en-US" altLang="es-AR" sz="2400" u="sng" dirty="0">
              <a:latin typeface="Garamond" panose="02020404030301010803" pitchFamily="18" charset="0"/>
            </a:endParaRPr>
          </a:p>
          <a:p>
            <a:pPr algn="ctr" eaLnBrk="1" hangingPunct="1">
              <a:lnSpc>
                <a:spcPct val="80000"/>
              </a:lnSpc>
              <a:buFontTx/>
              <a:buNone/>
            </a:pPr>
            <a:r>
              <a:rPr lang="en-US" altLang="es-AR" sz="2400" b="1" dirty="0">
                <a:latin typeface="Garamond" panose="02020404030301010803" pitchFamily="18" charset="0"/>
              </a:rPr>
              <a:t>		a</a:t>
            </a:r>
            <a:r>
              <a:rPr lang="en-US" altLang="es-AR" sz="2400" dirty="0">
                <a:latin typeface="Garamond" panose="02020404030301010803" pitchFamily="18" charset="0"/>
              </a:rPr>
              <a:t> + noun starting with a pronounced</a:t>
            </a:r>
            <a:r>
              <a:rPr lang="en-GB" altLang="es-AR" sz="2400" dirty="0">
                <a:latin typeface="Garamond" panose="02020404030301010803" pitchFamily="18" charset="0"/>
              </a:rPr>
              <a:t> "h":</a:t>
            </a:r>
          </a:p>
          <a:p>
            <a:pPr algn="ctr" eaLnBrk="1" hangingPunct="1">
              <a:lnSpc>
                <a:spcPct val="80000"/>
              </a:lnSpc>
              <a:buFontTx/>
              <a:buNone/>
            </a:pPr>
            <a:r>
              <a:rPr lang="en-GB" altLang="es-AR" sz="2400" dirty="0">
                <a:latin typeface="Garamond" panose="02020404030301010803" pitchFamily="18" charset="0"/>
              </a:rPr>
              <a:t>	</a:t>
            </a:r>
            <a:r>
              <a:rPr lang="en-GB" altLang="es-AR" sz="2400" i="1" dirty="0">
                <a:latin typeface="Garamond" panose="02020404030301010803" pitchFamily="18" charset="0"/>
              </a:rPr>
              <a:t>a horse, a hospital</a:t>
            </a:r>
            <a:r>
              <a:rPr lang="en-GB" altLang="es-AR" sz="2400" dirty="0">
                <a:latin typeface="Garamond" panose="02020404030301010803" pitchFamily="18" charset="0"/>
              </a:rPr>
              <a:t> </a:t>
            </a:r>
            <a:endParaRPr lang="es-ES_tradnl" altLang="es-AR" sz="2400" dirty="0">
              <a:latin typeface="Garamond" panose="02020404030301010803" pitchFamily="18" charset="0"/>
            </a:endParaRPr>
          </a:p>
          <a:p>
            <a:pPr eaLnBrk="1" hangingPunct="1">
              <a:lnSpc>
                <a:spcPct val="80000"/>
              </a:lnSpc>
              <a:buFontTx/>
              <a:buNone/>
            </a:pPr>
            <a:endParaRPr lang="en-US" altLang="es-AR" sz="2400" dirty="0">
              <a:latin typeface="Garamond" panose="02020404030301010803" pitchFamily="18" charset="0"/>
            </a:endParaRPr>
          </a:p>
        </p:txBody>
      </p:sp>
      <p:sp>
        <p:nvSpPr>
          <p:cNvPr id="4" name="6 Marcador de pie de página"/>
          <p:cNvSpPr>
            <a:spLocks noGrp="1"/>
          </p:cNvSpPr>
          <p:nvPr>
            <p:ph type="ftr" sz="quarter" idx="11"/>
          </p:nvPr>
        </p:nvSpPr>
        <p:spPr>
          <a:xfrm>
            <a:off x="600074" y="6161484"/>
            <a:ext cx="8086725" cy="8251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2" name="Imagen 1"/>
          <p:cNvPicPr>
            <a:picLocks noChangeAspect="1"/>
          </p:cNvPicPr>
          <p:nvPr/>
        </p:nvPicPr>
        <p:blipFill>
          <a:blip r:embed="rId3"/>
          <a:stretch>
            <a:fillRect/>
          </a:stretch>
        </p:blipFill>
        <p:spPr>
          <a:xfrm>
            <a:off x="7260995" y="1243012"/>
            <a:ext cx="1711555" cy="13605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49008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701407" y="628649"/>
            <a:ext cx="6556768" cy="4343401"/>
          </a:xfrm>
        </p:spPr>
        <p:txBody>
          <a:bodyPr>
            <a:noAutofit/>
          </a:bodyPr>
          <a:lstStyle/>
          <a:p>
            <a:pPr algn="ctr" eaLnBrk="1" hangingPunct="1">
              <a:lnSpc>
                <a:spcPct val="80000"/>
              </a:lnSpc>
              <a:buFontTx/>
              <a:buNone/>
            </a:pPr>
            <a:r>
              <a:rPr lang="en-US" altLang="es-AR" sz="2400" b="1" i="1" dirty="0">
                <a:latin typeface="Garamond" panose="02020404030301010803" pitchFamily="18" charset="0"/>
              </a:rPr>
              <a:t>Use the indefinite article a/an…</a:t>
            </a:r>
          </a:p>
          <a:p>
            <a:pPr algn="ctr" eaLnBrk="1" hangingPunct="1">
              <a:lnSpc>
                <a:spcPct val="80000"/>
              </a:lnSpc>
              <a:buClr>
                <a:srgbClr val="FF0066"/>
              </a:buClr>
              <a:buSzPct val="85000"/>
              <a:buFont typeface="Wingdings" panose="05000000000000000000" pitchFamily="2" charset="2"/>
              <a:buChar char="§"/>
            </a:pPr>
            <a:r>
              <a:rPr lang="en-US" altLang="es-AR" sz="2400" b="1" dirty="0">
                <a:latin typeface="Garamond" panose="02020404030301010803" pitchFamily="18" charset="0"/>
              </a:rPr>
              <a:t>before phrases of time and measurements: </a:t>
            </a:r>
            <a:endParaRPr lang="en-US" altLang="es-AR" sz="2400"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We have English 4 times </a:t>
            </a:r>
            <a:r>
              <a:rPr lang="en-US" altLang="es-AR" sz="2400" b="1" i="1" dirty="0">
                <a:latin typeface="Garamond" panose="02020404030301010803" pitchFamily="18" charset="0"/>
              </a:rPr>
              <a:t>a week</a:t>
            </a:r>
            <a:r>
              <a:rPr lang="en-US" altLang="es-AR" sz="2400" dirty="0">
                <a:latin typeface="Garamond" panose="02020404030301010803" pitchFamily="18" charset="0"/>
              </a:rPr>
              <a:t>.</a:t>
            </a:r>
          </a:p>
          <a:p>
            <a:pPr algn="ctr" eaLnBrk="1" hangingPunct="1">
              <a:lnSpc>
                <a:spcPct val="80000"/>
              </a:lnSpc>
              <a:buFontTx/>
              <a:buNone/>
            </a:pPr>
            <a:r>
              <a:rPr lang="en-US" altLang="es-AR" sz="2400" dirty="0">
                <a:latin typeface="Garamond" panose="02020404030301010803" pitchFamily="18" charset="0"/>
              </a:rPr>
              <a:t>I go on holiday twice </a:t>
            </a:r>
            <a:r>
              <a:rPr lang="en-US" altLang="es-AR" sz="2400" b="1" i="1" dirty="0">
                <a:latin typeface="Garamond" panose="02020404030301010803" pitchFamily="18" charset="0"/>
              </a:rPr>
              <a:t>a year</a:t>
            </a:r>
            <a:r>
              <a:rPr lang="en-US" altLang="es-AR" sz="2400" dirty="0">
                <a:latin typeface="Garamond" panose="02020404030301010803" pitchFamily="18" charset="0"/>
              </a:rPr>
              <a:t>. </a:t>
            </a:r>
          </a:p>
          <a:p>
            <a:pPr algn="ctr" eaLnBrk="1" hangingPunct="1">
              <a:lnSpc>
                <a:spcPct val="80000"/>
              </a:lnSpc>
              <a:buClr>
                <a:srgbClr val="FF0066"/>
              </a:buClr>
              <a:buSzPct val="80000"/>
              <a:buFont typeface="Wingdings" panose="05000000000000000000" pitchFamily="2" charset="2"/>
              <a:buChar char="§"/>
            </a:pPr>
            <a:r>
              <a:rPr lang="en-US" altLang="es-AR" sz="2400" b="1" dirty="0">
                <a:latin typeface="Garamond" panose="02020404030301010803" pitchFamily="18" charset="0"/>
              </a:rPr>
              <a:t>before phrases of jobs:</a:t>
            </a:r>
            <a:endParaRPr lang="en-US" altLang="es-AR" sz="2400"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My father is </a:t>
            </a:r>
            <a:r>
              <a:rPr lang="en-US" altLang="es-AR" sz="2400" b="1" i="1" dirty="0">
                <a:latin typeface="Garamond" panose="02020404030301010803" pitchFamily="18" charset="0"/>
              </a:rPr>
              <a:t>a car mechanic</a:t>
            </a:r>
            <a:r>
              <a:rPr lang="en-US" altLang="es-AR" sz="2400" dirty="0">
                <a:latin typeface="Garamond" panose="02020404030301010803" pitchFamily="18" charset="0"/>
              </a:rPr>
              <a:t>.</a:t>
            </a:r>
          </a:p>
          <a:p>
            <a:pPr algn="ctr" eaLnBrk="1" hangingPunct="1">
              <a:lnSpc>
                <a:spcPct val="80000"/>
              </a:lnSpc>
              <a:buClr>
                <a:srgbClr val="FF0066"/>
              </a:buClr>
              <a:buSzPct val="80000"/>
              <a:buFont typeface="Wingdings" panose="05000000000000000000" pitchFamily="2" charset="2"/>
              <a:buChar char="§"/>
            </a:pPr>
            <a:r>
              <a:rPr lang="en-US" altLang="es-AR" sz="2400" b="1" dirty="0">
                <a:latin typeface="Garamond" panose="02020404030301010803" pitchFamily="18" charset="0"/>
              </a:rPr>
              <a:t>with a noun complement:</a:t>
            </a:r>
            <a:endParaRPr lang="en-US" altLang="es-AR" sz="2400"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He is </a:t>
            </a:r>
            <a:r>
              <a:rPr lang="en-US" altLang="es-AR" sz="2400" b="1" i="1" dirty="0">
                <a:latin typeface="Garamond" panose="02020404030301010803" pitchFamily="18" charset="0"/>
              </a:rPr>
              <a:t>a good boy</a:t>
            </a:r>
            <a:r>
              <a:rPr lang="en-US" altLang="es-AR" sz="2400" dirty="0">
                <a:latin typeface="Garamond" panose="02020404030301010803" pitchFamily="18" charset="0"/>
              </a:rPr>
              <a:t>.</a:t>
            </a:r>
          </a:p>
          <a:p>
            <a:pPr algn="ctr" eaLnBrk="1" hangingPunct="1">
              <a:lnSpc>
                <a:spcPct val="80000"/>
              </a:lnSpc>
              <a:buClr>
                <a:srgbClr val="FF0066"/>
              </a:buClr>
              <a:buSzPct val="80000"/>
              <a:buFont typeface="Wingdings" panose="05000000000000000000" pitchFamily="2" charset="2"/>
              <a:buChar char="§"/>
            </a:pPr>
            <a:r>
              <a:rPr lang="en-US" altLang="es-AR" sz="2400" b="1" dirty="0">
                <a:latin typeface="Garamond" panose="02020404030301010803" pitchFamily="18" charset="0"/>
              </a:rPr>
              <a:t>before phrases of nationality:</a:t>
            </a:r>
            <a:endParaRPr lang="en-US" altLang="es-AR" sz="2400"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Bruce Springsteen is </a:t>
            </a:r>
            <a:r>
              <a:rPr lang="en-US" altLang="es-AR" sz="2400" b="1" i="1" dirty="0">
                <a:latin typeface="Garamond" panose="02020404030301010803" pitchFamily="18" charset="0"/>
              </a:rPr>
              <a:t>an American</a:t>
            </a:r>
            <a:r>
              <a:rPr lang="en-US" altLang="es-AR" sz="2400" dirty="0">
                <a:latin typeface="Garamond" panose="02020404030301010803" pitchFamily="18" charset="0"/>
              </a:rPr>
              <a:t>.</a:t>
            </a:r>
          </a:p>
          <a:p>
            <a:pPr algn="ctr" eaLnBrk="1" hangingPunct="1">
              <a:lnSpc>
                <a:spcPct val="80000"/>
              </a:lnSpc>
              <a:buClr>
                <a:srgbClr val="FF0066"/>
              </a:buClr>
              <a:buSzPct val="80000"/>
              <a:buFont typeface="Wingdings" panose="05000000000000000000" pitchFamily="2" charset="2"/>
              <a:buChar char="§"/>
            </a:pPr>
            <a:r>
              <a:rPr lang="en-US" altLang="es-AR" sz="2400" b="1" dirty="0">
                <a:latin typeface="Garamond" panose="02020404030301010803" pitchFamily="18" charset="0"/>
              </a:rPr>
              <a:t>half/quite:</a:t>
            </a:r>
            <a:endParaRPr lang="en-US" altLang="es-AR" sz="2400" dirty="0">
              <a:latin typeface="Garamond" panose="02020404030301010803" pitchFamily="18" charset="0"/>
            </a:endParaRPr>
          </a:p>
          <a:p>
            <a:pPr algn="ctr" eaLnBrk="1" hangingPunct="1">
              <a:lnSpc>
                <a:spcPct val="80000"/>
              </a:lnSpc>
              <a:buFontTx/>
              <a:buNone/>
            </a:pPr>
            <a:r>
              <a:rPr lang="en-US" altLang="es-AR" sz="2400" dirty="0">
                <a:latin typeface="Garamond" panose="02020404030301010803" pitchFamily="18" charset="0"/>
              </a:rPr>
              <a:t>We need </a:t>
            </a:r>
            <a:r>
              <a:rPr lang="en-US" altLang="es-AR" sz="2400" b="1" i="1" dirty="0">
                <a:latin typeface="Garamond" panose="02020404030301010803" pitchFamily="18" charset="0"/>
              </a:rPr>
              <a:t>half a pound</a:t>
            </a:r>
            <a:r>
              <a:rPr lang="en-US" altLang="es-AR" sz="2400" dirty="0">
                <a:latin typeface="Garamond" panose="02020404030301010803" pitchFamily="18" charset="0"/>
              </a:rPr>
              <a:t> of sugar.</a:t>
            </a:r>
          </a:p>
          <a:p>
            <a:pPr algn="ctr" eaLnBrk="1" hangingPunct="1">
              <a:lnSpc>
                <a:spcPct val="80000"/>
              </a:lnSpc>
              <a:buFontTx/>
              <a:buNone/>
            </a:pPr>
            <a:r>
              <a:rPr lang="en-US" altLang="es-AR" sz="2400" dirty="0">
                <a:latin typeface="Garamond" panose="02020404030301010803" pitchFamily="18" charset="0"/>
              </a:rPr>
              <a:t>This is </a:t>
            </a:r>
            <a:r>
              <a:rPr lang="en-US" altLang="es-AR" sz="2400" b="1" i="1" dirty="0">
                <a:latin typeface="Garamond" panose="02020404030301010803" pitchFamily="18" charset="0"/>
              </a:rPr>
              <a:t>quite a good story</a:t>
            </a:r>
            <a:r>
              <a:rPr lang="en-US" altLang="es-AR" sz="2400" dirty="0">
                <a:latin typeface="Garamond" panose="02020404030301010803" pitchFamily="18" charset="0"/>
              </a:rPr>
              <a:t>.</a:t>
            </a:r>
          </a:p>
        </p:txBody>
      </p:sp>
      <p:sp>
        <p:nvSpPr>
          <p:cNvPr id="5" name="6 Marcador de pie de página"/>
          <p:cNvSpPr>
            <a:spLocks noGrp="1"/>
          </p:cNvSpPr>
          <p:nvPr>
            <p:ph type="ftr" sz="quarter" idx="11"/>
          </p:nvPr>
        </p:nvSpPr>
        <p:spPr>
          <a:xfrm>
            <a:off x="828671" y="6261498"/>
            <a:ext cx="7958137" cy="951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31748" name="Picture 5" descr="http://www.scribendi.com/images/cms/2009-10/Articles_a_the_an_photo_FINALIZ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48" y="2083846"/>
            <a:ext cx="1860952" cy="147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377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128713" y="2386012"/>
            <a:ext cx="7304484" cy="2953941"/>
          </a:xfrm>
        </p:spPr>
        <p:txBody>
          <a:bodyPr>
            <a:noAutofit/>
          </a:bodyPr>
          <a:lstStyle/>
          <a:p>
            <a:pPr algn="ctr" eaLnBrk="1" hangingPunct="1">
              <a:lnSpc>
                <a:spcPct val="80000"/>
              </a:lnSpc>
              <a:buFontTx/>
              <a:buNone/>
            </a:pPr>
            <a:r>
              <a:rPr lang="es-ES_tradnl" altLang="es-AR" sz="2400" b="1" i="1" u="sng" dirty="0">
                <a:latin typeface="Garamond" panose="02020404030301010803" pitchFamily="18" charset="0"/>
              </a:rPr>
              <a:t>ABBREVIATIONS AND ACRONYMS</a:t>
            </a:r>
            <a:r>
              <a:rPr lang="es-ES_tradnl" altLang="es-AR" sz="2400" dirty="0">
                <a:latin typeface="Garamond" panose="02020404030301010803" pitchFamily="18" charset="0"/>
              </a:rPr>
              <a:t/>
            </a:r>
            <a:br>
              <a:rPr lang="es-ES_tradnl" altLang="es-AR" sz="2400" dirty="0">
                <a:latin typeface="Garamond" panose="02020404030301010803" pitchFamily="18" charset="0"/>
              </a:rPr>
            </a:br>
            <a:endParaRPr lang="es-ES_tradnl" altLang="es-AR" sz="2400" dirty="0">
              <a:latin typeface="Garamond" panose="02020404030301010803" pitchFamily="18" charset="0"/>
            </a:endParaRPr>
          </a:p>
          <a:p>
            <a:pPr algn="just" eaLnBrk="1" hangingPunct="1">
              <a:lnSpc>
                <a:spcPct val="80000"/>
              </a:lnSpc>
              <a:buFontTx/>
              <a:buNone/>
            </a:pPr>
            <a:r>
              <a:rPr lang="es-ES_tradnl" altLang="es-AR" sz="2400" dirty="0">
                <a:latin typeface="Garamond" panose="02020404030301010803" pitchFamily="18" charset="0"/>
              </a:rPr>
              <a:t>	</a:t>
            </a:r>
            <a:r>
              <a:rPr lang="en-US" altLang="es-AR" sz="2400" dirty="0">
                <a:latin typeface="Garamond" panose="02020404030301010803" pitchFamily="18" charset="0"/>
              </a:rPr>
              <a:t>While using an article with abbreviations, it gets a little tricky. The first thing to do is to figure out if the abbreviation is an acronym (pronounced as one word) or letter-by-letter. For example, HIV (human immunodeficiency virus) is pronounced letter-by-letter but the acronym AIDS (acquired immunodeficiency syndrome) is pronounced as one word. Then, depending on the initial sound of their pronunciation, appropriate articles can be used.</a:t>
            </a:r>
          </a:p>
          <a:p>
            <a:pPr algn="just" eaLnBrk="1" hangingPunct="1">
              <a:lnSpc>
                <a:spcPct val="80000"/>
              </a:lnSpc>
              <a:buFontTx/>
              <a:buNone/>
            </a:pP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endParaRPr lang="es-ES_tradnl" altLang="es-AR" sz="2400" dirty="0">
              <a:latin typeface="Garamond" panose="02020404030301010803" pitchFamily="18" charset="0"/>
            </a:endParaRPr>
          </a:p>
        </p:txBody>
      </p:sp>
      <p:sp>
        <p:nvSpPr>
          <p:cNvPr id="4" name="6 Marcador de pie de página"/>
          <p:cNvSpPr>
            <a:spLocks noGrp="1"/>
          </p:cNvSpPr>
          <p:nvPr>
            <p:ph type="ftr" sz="quarter" idx="11"/>
          </p:nvPr>
        </p:nvSpPr>
        <p:spPr>
          <a:xfrm>
            <a:off x="571500" y="6418662"/>
            <a:ext cx="8215313" cy="5250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1026" name="Picture 2" descr="http://www.boatus.com/Assets/www.boatus.com/magazines/boatus/img/abbreviations-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235" y="700088"/>
            <a:ext cx="2178543" cy="1473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67259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628649" y="2767559"/>
            <a:ext cx="7972425" cy="3361778"/>
          </a:xfrm>
        </p:spPr>
        <p:txBody>
          <a:bodyPr>
            <a:noAutofit/>
          </a:bodyPr>
          <a:lstStyle/>
          <a:p>
            <a:pPr algn="just" eaLnBrk="1" hangingPunct="1">
              <a:lnSpc>
                <a:spcPct val="90000"/>
              </a:lnSpc>
              <a:buFontTx/>
              <a:buNone/>
            </a:pPr>
            <a:r>
              <a:rPr lang="en-US" altLang="es-AR" sz="2400" dirty="0" smtClean="0">
                <a:latin typeface="Garamond" panose="02020404030301010803" pitchFamily="18" charset="0"/>
              </a:rPr>
              <a:t>	</a:t>
            </a:r>
            <a:r>
              <a:rPr lang="en-US" altLang="es-AR" sz="2400" dirty="0">
                <a:latin typeface="Garamond" panose="02020404030301010803" pitchFamily="18" charset="0"/>
              </a:rPr>
              <a:t>Example:</a:t>
            </a:r>
          </a:p>
          <a:p>
            <a:pPr algn="just" eaLnBrk="1" hangingPunct="1">
              <a:lnSpc>
                <a:spcPct val="90000"/>
              </a:lnSpc>
              <a:buFontTx/>
              <a:buNone/>
            </a:pPr>
            <a:r>
              <a:rPr lang="en-US" altLang="es-AR" sz="2400" dirty="0">
                <a:latin typeface="Garamond" panose="02020404030301010803" pitchFamily="18" charset="0"/>
              </a:rPr>
              <a:t>	It would be right to say ‘</a:t>
            </a:r>
            <a:r>
              <a:rPr lang="en-US" altLang="es-AR" sz="2400" b="1" dirty="0">
                <a:latin typeface="Garamond" panose="02020404030301010803" pitchFamily="18" charset="0"/>
              </a:rPr>
              <a:t>a</a:t>
            </a:r>
            <a:r>
              <a:rPr lang="en-US" altLang="es-AR" sz="2400" dirty="0">
                <a:latin typeface="Garamond" panose="02020404030301010803" pitchFamily="18" charset="0"/>
              </a:rPr>
              <a:t> Masters in Business Administration’. But, if you were using the abbreviation, it would be ‘</a:t>
            </a:r>
            <a:r>
              <a:rPr lang="en-US" altLang="es-AR" sz="2400" b="1" dirty="0">
                <a:latin typeface="Garamond" panose="02020404030301010803" pitchFamily="18" charset="0"/>
              </a:rPr>
              <a:t>an</a:t>
            </a:r>
            <a:r>
              <a:rPr lang="en-US" altLang="es-AR" sz="2400" dirty="0">
                <a:latin typeface="Garamond" panose="02020404030301010803" pitchFamily="18" charset="0"/>
              </a:rPr>
              <a:t> MBA’, as it is an abbreviation. </a:t>
            </a:r>
          </a:p>
          <a:p>
            <a:pPr algn="just" eaLnBrk="1" hangingPunct="1">
              <a:lnSpc>
                <a:spcPct val="90000"/>
              </a:lnSpc>
              <a:buFontTx/>
              <a:buNone/>
            </a:pP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Other examples: an EFL student, an NBC reporter, an NBA coach, an SOS, a US senator, a UN </a:t>
            </a:r>
            <a:r>
              <a:rPr lang="en-US" altLang="es-AR" sz="2400" dirty="0" smtClean="0">
                <a:latin typeface="Garamond" panose="02020404030301010803" pitchFamily="18" charset="0"/>
              </a:rPr>
              <a:t>mission. </a:t>
            </a:r>
          </a:p>
          <a:p>
            <a:pPr algn="just" eaLnBrk="1" hangingPunct="1">
              <a:lnSpc>
                <a:spcPct val="90000"/>
              </a:lnSpc>
              <a:buFontTx/>
              <a:buNone/>
            </a:pPr>
            <a:r>
              <a:rPr lang="en-US" altLang="es-AR" sz="2400" dirty="0">
                <a:latin typeface="Garamond" panose="02020404030301010803" pitchFamily="18" charset="0"/>
              </a:rPr>
              <a:t/>
            </a:r>
            <a:br>
              <a:rPr lang="en-US" altLang="es-AR" sz="2400" dirty="0">
                <a:latin typeface="Garamond" panose="02020404030301010803" pitchFamily="18" charset="0"/>
              </a:rPr>
            </a:br>
            <a:r>
              <a:rPr lang="es-ES_tradnl" altLang="es-AR" sz="2400" dirty="0" smtClean="0">
                <a:latin typeface="Garamond" panose="02020404030301010803" pitchFamily="18" charset="0"/>
              </a:rPr>
              <a:t/>
            </a:r>
            <a:br>
              <a:rPr lang="es-ES_tradnl" altLang="es-AR" sz="2400" dirty="0" smtClean="0">
                <a:latin typeface="Garamond" panose="02020404030301010803" pitchFamily="18" charset="0"/>
              </a:rPr>
            </a:br>
            <a:endParaRPr lang="en-US" altLang="es-AR" sz="2400" dirty="0" smtClean="0">
              <a:latin typeface="Garamond" panose="02020404030301010803" pitchFamily="18" charset="0"/>
            </a:endParaRPr>
          </a:p>
        </p:txBody>
      </p:sp>
      <p:sp>
        <p:nvSpPr>
          <p:cNvPr id="5" name="6 Marcador de pie de página"/>
          <p:cNvSpPr>
            <a:spLocks noGrp="1"/>
          </p:cNvSpPr>
          <p:nvPr>
            <p:ph type="ftr" sz="quarter" idx="11"/>
          </p:nvPr>
        </p:nvSpPr>
        <p:spPr>
          <a:xfrm>
            <a:off x="414337" y="6461522"/>
            <a:ext cx="8629650" cy="3964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56325" name="Picture 5" descr="http://www.englishchat247.com/wp-content/uploads/2015/03/010-abbreviation-2.jpg"/>
          <p:cNvPicPr>
            <a:picLocks noChangeAspect="1" noChangeArrowheads="1"/>
          </p:cNvPicPr>
          <p:nvPr/>
        </p:nvPicPr>
        <p:blipFill>
          <a:blip r:embed="rId2" cstate="print"/>
          <a:srcRect/>
          <a:stretch>
            <a:fillRect/>
          </a:stretch>
        </p:blipFill>
        <p:spPr bwMode="auto">
          <a:xfrm>
            <a:off x="3599892" y="1106742"/>
            <a:ext cx="2732738" cy="1660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8758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00075" y="1700214"/>
            <a:ext cx="7958137" cy="3800474"/>
          </a:xfrm>
        </p:spPr>
        <p:txBody>
          <a:bodyPr>
            <a:normAutofit/>
          </a:bodyPr>
          <a:lstStyle/>
          <a:p>
            <a:pPr algn="ctr" eaLnBrk="1" hangingPunct="1">
              <a:buFontTx/>
              <a:buNone/>
            </a:pPr>
            <a:r>
              <a:rPr lang="en-US" altLang="es-AR" sz="2400" b="1" u="sng" dirty="0">
                <a:latin typeface="Garamond" panose="02020404030301010803" pitchFamily="18" charset="0"/>
              </a:rPr>
              <a:t>Exceptions for using Articles</a:t>
            </a:r>
            <a:r>
              <a:rPr lang="en-US" altLang="es-AR" sz="2400" dirty="0">
                <a:latin typeface="Garamond" panose="02020404030301010803" pitchFamily="18" charset="0"/>
              </a:rPr>
              <a:t/>
            </a:r>
            <a:br>
              <a:rPr lang="en-US" altLang="es-AR" sz="2400" dirty="0">
                <a:latin typeface="Garamond" panose="02020404030301010803" pitchFamily="18" charset="0"/>
              </a:rPr>
            </a:br>
            <a:endParaRPr lang="en-US" altLang="es-AR" sz="2400" dirty="0">
              <a:latin typeface="Garamond" panose="02020404030301010803" pitchFamily="18" charset="0"/>
            </a:endParaRPr>
          </a:p>
          <a:p>
            <a:pPr algn="just" eaLnBrk="1" hangingPunct="1">
              <a:buFontTx/>
              <a:buNone/>
            </a:pPr>
            <a:r>
              <a:rPr lang="en-US" altLang="es-AR" sz="2400" dirty="0">
                <a:latin typeface="Garamond" panose="02020404030301010803" pitchFamily="18" charset="0"/>
              </a:rPr>
              <a:t>	There are exceptions in English grammar that limits or prohibits the use of articles.</a:t>
            </a:r>
          </a:p>
          <a:p>
            <a:pPr eaLnBrk="1" hangingPunct="1">
              <a:buFontTx/>
              <a:buNone/>
            </a:pPr>
            <a:r>
              <a:rPr lang="en-US" altLang="es-AR" sz="2400" b="1" dirty="0">
                <a:latin typeface="Garamond" panose="02020404030301010803" pitchFamily="18" charset="0"/>
              </a:rPr>
              <a:t>a. While mentioning countries</a:t>
            </a: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Example:</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1. China is an important super power.</a:t>
            </a:r>
            <a:br>
              <a:rPr lang="en-US" altLang="es-AR" sz="2400" dirty="0">
                <a:latin typeface="Garamond" panose="02020404030301010803" pitchFamily="18" charset="0"/>
              </a:rPr>
            </a:br>
            <a:r>
              <a:rPr lang="en-US" altLang="es-AR" sz="2400" dirty="0">
                <a:latin typeface="Garamond" panose="02020404030301010803" pitchFamily="18" charset="0"/>
              </a:rPr>
              <a:t>2. She has just returned from Korea.</a:t>
            </a:r>
            <a:r>
              <a:rPr lang="es-ES_tradnl" altLang="es-AR" sz="2400" dirty="0">
                <a:latin typeface="Garamond" panose="02020404030301010803" pitchFamily="18" charset="0"/>
              </a:rPr>
              <a:t>  </a:t>
            </a:r>
          </a:p>
        </p:txBody>
      </p:sp>
      <p:sp>
        <p:nvSpPr>
          <p:cNvPr id="4" name="6 Marcador de pie de página"/>
          <p:cNvSpPr>
            <a:spLocks noGrp="1"/>
          </p:cNvSpPr>
          <p:nvPr>
            <p:ph type="ftr" sz="quarter" idx="11"/>
          </p:nvPr>
        </p:nvSpPr>
        <p:spPr>
          <a:xfrm>
            <a:off x="804858" y="6375799"/>
            <a:ext cx="7753354" cy="5536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519610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085851" y="1028700"/>
            <a:ext cx="7658100" cy="4208861"/>
          </a:xfrm>
        </p:spPr>
        <p:txBody>
          <a:bodyPr>
            <a:noAutofit/>
          </a:bodyPr>
          <a:lstStyle/>
          <a:p>
            <a:pPr eaLnBrk="1" hangingPunct="1">
              <a:lnSpc>
                <a:spcPct val="80000"/>
              </a:lnSpc>
              <a:buFontTx/>
              <a:buNone/>
            </a:pPr>
            <a:r>
              <a:rPr lang="es-ES_tradnl" altLang="es-AR" sz="2400" b="1" dirty="0">
                <a:latin typeface="Garamond" panose="02020404030301010803" pitchFamily="18" charset="0"/>
              </a:rPr>
              <a:t>	</a:t>
            </a:r>
            <a:r>
              <a:rPr lang="en-US" altLang="es-AR" sz="2400" b="1" dirty="0">
                <a:latin typeface="Garamond" panose="02020404030301010803" pitchFamily="18" charset="0"/>
              </a:rPr>
              <a:t>b. While mentioning languages</a:t>
            </a: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Example:</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1. German is spoken in Germany.</a:t>
            </a:r>
            <a:br>
              <a:rPr lang="en-US" altLang="es-AR" sz="2400" dirty="0">
                <a:latin typeface="Garamond" panose="02020404030301010803" pitchFamily="18" charset="0"/>
              </a:rPr>
            </a:br>
            <a:r>
              <a:rPr lang="en-US" altLang="es-AR" sz="2400" dirty="0">
                <a:latin typeface="Garamond" panose="02020404030301010803" pitchFamily="18" charset="0"/>
              </a:rPr>
              <a:t>2. English has many words of French origin.</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b="1" dirty="0">
                <a:latin typeface="Garamond" panose="02020404030301010803" pitchFamily="18" charset="0"/>
              </a:rPr>
              <a:t>c. While mentioning years</a:t>
            </a: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Example:</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1. India gained independence in 1947.</a:t>
            </a:r>
            <a:br>
              <a:rPr lang="en-US" altLang="es-AR" sz="2400" dirty="0">
                <a:latin typeface="Garamond" panose="02020404030301010803" pitchFamily="18" charset="0"/>
              </a:rPr>
            </a:br>
            <a:r>
              <a:rPr lang="en-US" altLang="es-AR" sz="2400" dirty="0">
                <a:latin typeface="Garamond" panose="02020404030301010803" pitchFamily="18" charset="0"/>
              </a:rPr>
              <a:t>2. World War II ended in 1945.</a:t>
            </a:r>
            <a:br>
              <a:rPr lang="en-US" altLang="es-AR" sz="2400" dirty="0">
                <a:latin typeface="Garamond" panose="02020404030301010803" pitchFamily="18" charset="0"/>
              </a:rPr>
            </a:br>
            <a:r>
              <a:rPr lang="en-US" altLang="es-AR" sz="2400" dirty="0">
                <a:latin typeface="Garamond" panose="02020404030301010803" pitchFamily="18" charset="0"/>
              </a:rPr>
              <a:t/>
            </a:r>
            <a:br>
              <a:rPr lang="en-US" altLang="es-AR" sz="2400" dirty="0">
                <a:latin typeface="Garamond" panose="02020404030301010803" pitchFamily="18" charset="0"/>
              </a:rPr>
            </a:br>
            <a:r>
              <a:rPr lang="en-US" altLang="es-AR" sz="2400" dirty="0">
                <a:latin typeface="Garamond" panose="02020404030301010803" pitchFamily="18" charset="0"/>
              </a:rPr>
              <a:t>There are more categories that you will come across while practicing consistently.</a:t>
            </a:r>
            <a:br>
              <a:rPr lang="en-US" altLang="es-AR" sz="2400" dirty="0">
                <a:latin typeface="Garamond" panose="02020404030301010803" pitchFamily="18" charset="0"/>
              </a:rPr>
            </a:br>
            <a:endParaRPr lang="en-US" altLang="es-AR" sz="2400" dirty="0">
              <a:latin typeface="Garamond" panose="02020404030301010803" pitchFamily="18" charset="0"/>
            </a:endParaRPr>
          </a:p>
        </p:txBody>
      </p:sp>
      <p:sp>
        <p:nvSpPr>
          <p:cNvPr id="4" name="6 Marcador de pie de página"/>
          <p:cNvSpPr>
            <a:spLocks noGrp="1"/>
          </p:cNvSpPr>
          <p:nvPr>
            <p:ph type="ftr" sz="quarter" idx="11"/>
          </p:nvPr>
        </p:nvSpPr>
        <p:spPr>
          <a:xfrm>
            <a:off x="728663" y="6232921"/>
            <a:ext cx="7858125" cy="6250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686586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837013" y="342900"/>
            <a:ext cx="7900988" cy="3950494"/>
          </a:xfrm>
        </p:spPr>
        <p:txBody>
          <a:bodyPr>
            <a:noAutofit/>
          </a:bodyPr>
          <a:lstStyle/>
          <a:p>
            <a:pPr algn="just" eaLnBrk="1" hangingPunct="1">
              <a:lnSpc>
                <a:spcPct val="80000"/>
              </a:lnSpc>
              <a:buFontTx/>
              <a:buNone/>
            </a:pPr>
            <a:r>
              <a:rPr lang="es-ES_tradnl" altLang="es-AR" sz="2400" dirty="0"/>
              <a:t/>
            </a:r>
            <a:br>
              <a:rPr lang="es-ES_tradnl" altLang="es-AR" sz="2400" dirty="0"/>
            </a:br>
            <a:r>
              <a:rPr lang="es-ES_tradnl" altLang="es-AR" sz="2400" b="1" dirty="0"/>
              <a:t> </a:t>
            </a:r>
            <a:r>
              <a:rPr lang="es-ES_tradnl" altLang="es-AR" sz="2400" dirty="0"/>
              <a:t/>
            </a:r>
            <a:br>
              <a:rPr lang="es-ES_tradnl" altLang="es-AR" sz="2400" dirty="0"/>
            </a:br>
            <a:r>
              <a:rPr lang="es-ES_tradnl" altLang="es-AR" sz="2400" dirty="0"/>
              <a:t/>
            </a:r>
            <a:br>
              <a:rPr lang="es-ES_tradnl" altLang="es-AR" sz="2400" dirty="0"/>
            </a:br>
            <a:r>
              <a:rPr lang="en-US" altLang="es-AR" sz="2400" dirty="0">
                <a:latin typeface="Garamond" panose="02020404030301010803" pitchFamily="18" charset="0"/>
              </a:rPr>
              <a:t>Choose ‘</a:t>
            </a:r>
            <a:r>
              <a:rPr lang="en-US" altLang="es-AR" sz="2400" b="1" dirty="0">
                <a:latin typeface="Garamond" panose="02020404030301010803" pitchFamily="18" charset="0"/>
              </a:rPr>
              <a:t>a</a:t>
            </a:r>
            <a:r>
              <a:rPr lang="en-US" altLang="es-AR" sz="2400" dirty="0">
                <a:latin typeface="Garamond" panose="02020404030301010803" pitchFamily="18" charset="0"/>
              </a:rPr>
              <a:t>’ or ‘</a:t>
            </a:r>
            <a:r>
              <a:rPr lang="en-US" altLang="es-AR" sz="2400" b="1" dirty="0">
                <a:latin typeface="Garamond" panose="02020404030301010803" pitchFamily="18" charset="0"/>
              </a:rPr>
              <a:t>an</a:t>
            </a:r>
            <a:r>
              <a:rPr lang="en-US" altLang="es-AR" sz="2400" dirty="0">
                <a:latin typeface="Garamond" panose="02020404030301010803" pitchFamily="18" charset="0"/>
              </a:rPr>
              <a:t>’ in the following examples. </a:t>
            </a:r>
            <a:br>
              <a:rPr lang="en-US" altLang="es-AR" sz="2400" dirty="0">
                <a:latin typeface="Garamond" panose="02020404030301010803" pitchFamily="18" charset="0"/>
              </a:rPr>
            </a:br>
            <a:endParaRPr lang="en-US" altLang="es-AR" sz="2400" dirty="0">
              <a:latin typeface="Garamond" panose="02020404030301010803" pitchFamily="18" charset="0"/>
            </a:endParaRPr>
          </a:p>
          <a:p>
            <a:pPr algn="just" eaLnBrk="1" hangingPunct="1">
              <a:lnSpc>
                <a:spcPct val="80000"/>
              </a:lnSpc>
            </a:pPr>
            <a:r>
              <a:rPr lang="en-US" altLang="es-AR" sz="2400" dirty="0">
                <a:latin typeface="Garamond" panose="02020404030301010803" pitchFamily="18" charset="0"/>
              </a:rPr>
              <a:t>This is </a:t>
            </a:r>
            <a:r>
              <a:rPr lang="en-US" altLang="es-AR" sz="2400" i="1" u="sng" dirty="0">
                <a:latin typeface="Garamond" panose="02020404030301010803" pitchFamily="18" charset="0"/>
              </a:rPr>
              <a:t>a / an</a:t>
            </a:r>
            <a:r>
              <a:rPr lang="en-US" altLang="es-AR" sz="2400" dirty="0">
                <a:latin typeface="Garamond" panose="02020404030301010803" pitchFamily="18" charset="0"/>
              </a:rPr>
              <a:t> unusual problem but there is </a:t>
            </a:r>
            <a:r>
              <a:rPr lang="en-US" altLang="es-AR" sz="2400" i="1" u="sng" dirty="0">
                <a:latin typeface="Garamond" panose="02020404030301010803" pitchFamily="18" charset="0"/>
              </a:rPr>
              <a:t>a / an</a:t>
            </a:r>
            <a:r>
              <a:rPr lang="en-US" altLang="es-AR" sz="2400" dirty="0">
                <a:latin typeface="Garamond" panose="02020404030301010803" pitchFamily="18" charset="0"/>
              </a:rPr>
              <a:t> unique way of solving it.</a:t>
            </a:r>
          </a:p>
          <a:p>
            <a:pPr algn="just" eaLnBrk="1" hangingPunct="1">
              <a:lnSpc>
                <a:spcPct val="80000"/>
              </a:lnSpc>
            </a:pPr>
            <a:r>
              <a:rPr lang="en-US" altLang="es-AR" sz="2400" dirty="0">
                <a:latin typeface="Garamond" panose="02020404030301010803" pitchFamily="18" charset="0"/>
              </a:rPr>
              <a:t>This show will last for </a:t>
            </a:r>
            <a:r>
              <a:rPr lang="en-US" altLang="es-AR" sz="2400" i="1" u="sng" dirty="0">
                <a:latin typeface="Garamond" panose="02020404030301010803" pitchFamily="18" charset="0"/>
              </a:rPr>
              <a:t>a / an</a:t>
            </a:r>
            <a:r>
              <a:rPr lang="en-US" altLang="es-AR" sz="2400" dirty="0">
                <a:latin typeface="Garamond" panose="02020404030301010803" pitchFamily="18" charset="0"/>
              </a:rPr>
              <a:t> hour and </a:t>
            </a:r>
            <a:r>
              <a:rPr lang="en-US" altLang="es-AR" sz="2400" i="1" u="sng" dirty="0">
                <a:latin typeface="Garamond" panose="02020404030301010803" pitchFamily="18" charset="0"/>
              </a:rPr>
              <a:t>a / an</a:t>
            </a:r>
            <a:r>
              <a:rPr lang="en-US" altLang="es-AR" sz="2400" dirty="0">
                <a:latin typeface="Garamond" panose="02020404030301010803" pitchFamily="18" charset="0"/>
              </a:rPr>
              <a:t> half.</a:t>
            </a:r>
          </a:p>
          <a:p>
            <a:pPr algn="just" eaLnBrk="1" hangingPunct="1">
              <a:lnSpc>
                <a:spcPct val="80000"/>
              </a:lnSpc>
            </a:pPr>
            <a:r>
              <a:rPr lang="en-US" altLang="es-AR" sz="2400" dirty="0">
                <a:latin typeface="Garamond" panose="02020404030301010803" pitchFamily="18" charset="0"/>
              </a:rPr>
              <a:t>Why are you wearing such </a:t>
            </a:r>
            <a:r>
              <a:rPr lang="en-US" altLang="es-AR" sz="2400" i="1" u="sng" dirty="0">
                <a:latin typeface="Garamond" panose="02020404030301010803" pitchFamily="18" charset="0"/>
              </a:rPr>
              <a:t>a / an</a:t>
            </a:r>
            <a:r>
              <a:rPr lang="en-US" altLang="es-AR" sz="2400" dirty="0">
                <a:latin typeface="Garamond" panose="02020404030301010803" pitchFamily="18" charset="0"/>
              </a:rPr>
              <a:t> old outfit?</a:t>
            </a:r>
          </a:p>
          <a:p>
            <a:pPr algn="just" eaLnBrk="1" hangingPunct="1">
              <a:lnSpc>
                <a:spcPct val="80000"/>
              </a:lnSpc>
            </a:pPr>
            <a:r>
              <a:rPr lang="en-US" altLang="es-AR" sz="2400" dirty="0">
                <a:latin typeface="Garamond" panose="02020404030301010803" pitchFamily="18" charset="0"/>
              </a:rPr>
              <a:t>Can you call </a:t>
            </a:r>
            <a:r>
              <a:rPr lang="en-US" altLang="es-AR" sz="2400" i="1" u="sng" dirty="0">
                <a:latin typeface="Garamond" panose="02020404030301010803" pitchFamily="18" charset="0"/>
              </a:rPr>
              <a:t>a / an</a:t>
            </a:r>
            <a:r>
              <a:rPr lang="en-US" altLang="es-AR" sz="2400" dirty="0">
                <a:latin typeface="Garamond" panose="02020404030301010803" pitchFamily="18" charset="0"/>
              </a:rPr>
              <a:t> doctor?</a:t>
            </a:r>
          </a:p>
          <a:p>
            <a:pPr algn="just" eaLnBrk="1" hangingPunct="1">
              <a:lnSpc>
                <a:spcPct val="80000"/>
              </a:lnSpc>
            </a:pPr>
            <a:r>
              <a:rPr lang="en-US" altLang="es-AR" sz="2400" dirty="0">
                <a:latin typeface="Garamond" panose="02020404030301010803" pitchFamily="18" charset="0"/>
              </a:rPr>
              <a:t>The king needed </a:t>
            </a:r>
            <a:r>
              <a:rPr lang="en-US" altLang="es-AR" sz="2400" i="1" u="sng" dirty="0">
                <a:latin typeface="Garamond" panose="02020404030301010803" pitchFamily="18" charset="0"/>
              </a:rPr>
              <a:t>a / an</a:t>
            </a:r>
            <a:r>
              <a:rPr lang="en-US" altLang="es-AR" sz="2400" dirty="0">
                <a:latin typeface="Garamond" panose="02020404030301010803" pitchFamily="18" charset="0"/>
              </a:rPr>
              <a:t> heir to his throne.</a:t>
            </a:r>
          </a:p>
          <a:p>
            <a:pPr algn="just" eaLnBrk="1" hangingPunct="1">
              <a:lnSpc>
                <a:spcPct val="80000"/>
              </a:lnSpc>
            </a:pPr>
            <a:r>
              <a:rPr lang="en-US" altLang="es-AR" sz="2400" i="1" u="sng" dirty="0">
                <a:latin typeface="Garamond" panose="02020404030301010803" pitchFamily="18" charset="0"/>
              </a:rPr>
              <a:t>A / An</a:t>
            </a:r>
            <a:r>
              <a:rPr lang="en-US" altLang="es-AR" sz="2400" dirty="0">
                <a:latin typeface="Garamond" panose="02020404030301010803" pitchFamily="18" charset="0"/>
              </a:rPr>
              <a:t> MBA is </a:t>
            </a:r>
            <a:r>
              <a:rPr lang="en-US" altLang="es-AR" sz="2400" i="1" u="sng" dirty="0">
                <a:latin typeface="Garamond" panose="02020404030301010803" pitchFamily="18" charset="0"/>
              </a:rPr>
              <a:t>a / an</a:t>
            </a:r>
            <a:r>
              <a:rPr lang="en-US" altLang="es-AR" sz="2400" dirty="0">
                <a:latin typeface="Garamond" panose="02020404030301010803" pitchFamily="18" charset="0"/>
              </a:rPr>
              <a:t> Master of Business Administration degree. </a:t>
            </a:r>
          </a:p>
          <a:p>
            <a:pPr algn="just" eaLnBrk="1" hangingPunct="1">
              <a:lnSpc>
                <a:spcPct val="80000"/>
              </a:lnSpc>
            </a:pPr>
            <a:r>
              <a:rPr lang="en-US" altLang="es-AR" sz="2400" dirty="0">
                <a:latin typeface="Garamond" panose="02020404030301010803" pitchFamily="18" charset="0"/>
              </a:rPr>
              <a:t>Charlie spent his entire childhood as </a:t>
            </a:r>
            <a:r>
              <a:rPr lang="en-US" altLang="es-AR" sz="2400" i="1" u="sng" dirty="0">
                <a:latin typeface="Garamond" panose="02020404030301010803" pitchFamily="18" charset="0"/>
              </a:rPr>
              <a:t>a / an</a:t>
            </a:r>
            <a:r>
              <a:rPr lang="en-US" altLang="es-AR" sz="2400" dirty="0">
                <a:latin typeface="Garamond" panose="02020404030301010803" pitchFamily="18" charset="0"/>
              </a:rPr>
              <a:t> orphan.</a:t>
            </a:r>
          </a:p>
          <a:p>
            <a:pPr algn="just" eaLnBrk="1" hangingPunct="1">
              <a:lnSpc>
                <a:spcPct val="80000"/>
              </a:lnSpc>
            </a:pPr>
            <a:r>
              <a:rPr lang="en-US" altLang="es-AR" sz="2400" dirty="0">
                <a:latin typeface="Garamond" panose="02020404030301010803" pitchFamily="18" charset="0"/>
              </a:rPr>
              <a:t>I have </a:t>
            </a:r>
            <a:r>
              <a:rPr lang="en-US" altLang="es-AR" sz="2400" i="1" u="sng" dirty="0">
                <a:latin typeface="Garamond" panose="02020404030301010803" pitchFamily="18" charset="0"/>
              </a:rPr>
              <a:t>a / an</a:t>
            </a:r>
            <a:r>
              <a:rPr lang="en-US" altLang="es-AR" sz="2400" dirty="0">
                <a:latin typeface="Garamond" panose="02020404030301010803" pitchFamily="18" charset="0"/>
              </a:rPr>
              <a:t> $ 5.00 bill with </a:t>
            </a:r>
            <a:r>
              <a:rPr lang="en-US" altLang="es-AR" sz="2400" i="1" u="sng" dirty="0">
                <a:latin typeface="Garamond" panose="02020404030301010803" pitchFamily="18" charset="0"/>
              </a:rPr>
              <a:t>a / an</a:t>
            </a:r>
            <a:r>
              <a:rPr lang="en-US" altLang="es-AR" sz="2400" dirty="0">
                <a:latin typeface="Garamond" panose="02020404030301010803" pitchFamily="18" charset="0"/>
              </a:rPr>
              <a:t>  red seal on it.</a:t>
            </a:r>
          </a:p>
          <a:p>
            <a:pPr algn="just" eaLnBrk="1" hangingPunct="1">
              <a:lnSpc>
                <a:spcPct val="80000"/>
              </a:lnSpc>
              <a:buFontTx/>
              <a:buNone/>
            </a:pPr>
            <a:r>
              <a:rPr lang="en-US" altLang="es-AR" sz="2400" dirty="0"/>
              <a:t>  </a:t>
            </a:r>
          </a:p>
        </p:txBody>
      </p:sp>
      <p:sp>
        <p:nvSpPr>
          <p:cNvPr id="5" name="6 Marcador de pie de página"/>
          <p:cNvSpPr>
            <a:spLocks noGrp="1"/>
          </p:cNvSpPr>
          <p:nvPr>
            <p:ph type="ftr" sz="quarter" idx="11"/>
          </p:nvPr>
        </p:nvSpPr>
        <p:spPr>
          <a:xfrm>
            <a:off x="214315" y="6490099"/>
            <a:ext cx="8595126" cy="4536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a:spcBef>
                <a:spcPct val="0"/>
              </a:spcBef>
              <a:buFontTx/>
              <a:buNone/>
            </a:pPr>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46303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242" y="1629966"/>
            <a:ext cx="5455444" cy="3743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6" name="Rectangle 2"/>
          <p:cNvSpPr>
            <a:spLocks noGrp="1" noChangeArrowheads="1"/>
          </p:cNvSpPr>
          <p:nvPr>
            <p:ph type="title"/>
          </p:nvPr>
        </p:nvSpPr>
        <p:spPr>
          <a:xfrm>
            <a:off x="2937286" y="3050381"/>
            <a:ext cx="3449227" cy="857250"/>
          </a:xfrm>
          <a:solidFill>
            <a:schemeClr val="accent3">
              <a:lumMod val="75000"/>
            </a:schemeClr>
          </a:solidFill>
          <a:ln w="57150">
            <a:solidFill>
              <a:schemeClr val="tx1"/>
            </a:solidFill>
          </a:ln>
        </p:spPr>
        <p:txBody>
          <a:bodyPr/>
          <a:lstStyle/>
          <a:p>
            <a:pPr eaLnBrk="1" hangingPunct="1">
              <a:defRPr/>
            </a:pPr>
            <a:r>
              <a:rPr lang="es-ES_tradnl" sz="3600" b="1" dirty="0">
                <a:ln w="9525">
                  <a:solidFill>
                    <a:schemeClr val="tx1"/>
                  </a:solidFill>
                </a:ln>
                <a:solidFill>
                  <a:schemeClr val="accent5">
                    <a:lumMod val="50000"/>
                  </a:schemeClr>
                </a:solidFill>
                <a:effectLst>
                  <a:outerShdw blurRad="38100" dist="38100" dir="2700000" algn="tl">
                    <a:srgbClr val="FFFFFF"/>
                  </a:outerShdw>
                </a:effectLst>
                <a:latin typeface="Arial Black" pitchFamily="34" charset="0"/>
              </a:rPr>
              <a:t>ADJECTIVES</a:t>
            </a:r>
          </a:p>
        </p:txBody>
      </p:sp>
      <p:sp>
        <p:nvSpPr>
          <p:cNvPr id="14340" name="6 Marcador de pie de página"/>
          <p:cNvSpPr>
            <a:spLocks noGrp="1"/>
          </p:cNvSpPr>
          <p:nvPr>
            <p:ph type="ftr" sz="quarter" idx="11"/>
          </p:nvPr>
        </p:nvSpPr>
        <p:spPr>
          <a:xfrm>
            <a:off x="428628" y="6422233"/>
            <a:ext cx="8201025" cy="5786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a:t>
            </a:r>
            <a:r>
              <a:rPr lang="es-ES_tradnl" altLang="es-AR" sz="1800" b="1" dirty="0" err="1">
                <a:latin typeface="Andalus" panose="02020603050405020304" pitchFamily="18" charset="-78"/>
                <a:cs typeface="Andalus" panose="02020603050405020304" pitchFamily="18" charset="-78"/>
              </a:rPr>
              <a:t>Cecchel</a:t>
            </a:r>
            <a:r>
              <a:rPr lang="es-ES_tradnl" altLang="es-AR" sz="1800" b="1" dirty="0">
                <a:latin typeface="Andalus" panose="02020603050405020304" pitchFamily="18" charset="-78"/>
                <a:cs typeface="Andalus" panose="02020603050405020304" pitchFamily="18" charset="-78"/>
              </a:rPr>
              <a:t>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694569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14338" y="628650"/>
            <a:ext cx="8558212" cy="5014913"/>
          </a:xfrm>
        </p:spPr>
        <p:txBody>
          <a:bodyPr>
            <a:noAutofit/>
          </a:bodyPr>
          <a:lstStyle/>
          <a:p>
            <a:pPr lvl="1" algn="just" eaLnBrk="1" hangingPunct="1">
              <a:buFontTx/>
              <a:buBlip>
                <a:blip r:embed="rId2"/>
              </a:buBlip>
            </a:pPr>
            <a:r>
              <a:rPr lang="en-US" altLang="es-AR" sz="2200" dirty="0">
                <a:latin typeface="Garamond" panose="02020404030301010803" pitchFamily="18" charset="0"/>
              </a:rPr>
              <a:t>An </a:t>
            </a:r>
            <a:r>
              <a:rPr lang="en-US" altLang="es-AR" sz="2200" b="1" dirty="0">
                <a:latin typeface="Garamond" panose="02020404030301010803" pitchFamily="18" charset="0"/>
              </a:rPr>
              <a:t>adjective</a:t>
            </a:r>
            <a:r>
              <a:rPr lang="en-US" altLang="es-AR" sz="2200" dirty="0">
                <a:latin typeface="Garamond" panose="02020404030301010803" pitchFamily="18" charset="0"/>
              </a:rPr>
              <a:t> is a word that tells us more about a noun. (By "noun" we include pronouns and noun phrases.)</a:t>
            </a:r>
          </a:p>
          <a:p>
            <a:pPr lvl="1" algn="just" eaLnBrk="1" hangingPunct="1">
              <a:buFontTx/>
              <a:buBlip>
                <a:blip r:embed="rId2"/>
              </a:buBlip>
            </a:pPr>
            <a:endParaRPr lang="en-US" altLang="es-AR" sz="2200" dirty="0" smtClean="0">
              <a:latin typeface="Garamond" panose="02020404030301010803" pitchFamily="18" charset="0"/>
            </a:endParaRPr>
          </a:p>
          <a:p>
            <a:pPr lvl="1" algn="just" eaLnBrk="1" hangingPunct="1">
              <a:buFontTx/>
              <a:buBlip>
                <a:blip r:embed="rId2"/>
              </a:buBlip>
            </a:pPr>
            <a:r>
              <a:rPr lang="en-US" altLang="es-AR" sz="2200" dirty="0" smtClean="0">
                <a:latin typeface="Garamond" panose="02020404030301010803" pitchFamily="18" charset="0"/>
              </a:rPr>
              <a:t>An </a:t>
            </a:r>
            <a:r>
              <a:rPr lang="en-US" altLang="es-AR" sz="2200" dirty="0">
                <a:latin typeface="Garamond" panose="02020404030301010803" pitchFamily="18" charset="0"/>
              </a:rPr>
              <a:t>adjective "qualifies" or "modifies" a </a:t>
            </a:r>
            <a:r>
              <a:rPr lang="en-US" altLang="es-AR" sz="2200" i="1" dirty="0">
                <a:latin typeface="Garamond" panose="02020404030301010803" pitchFamily="18" charset="0"/>
              </a:rPr>
              <a:t>noun:</a:t>
            </a:r>
            <a:r>
              <a:rPr lang="en-US" altLang="es-AR" sz="2200" dirty="0">
                <a:latin typeface="Garamond" panose="02020404030301010803" pitchFamily="18" charset="0"/>
              </a:rPr>
              <a:t> </a:t>
            </a:r>
            <a:endParaRPr lang="en-US" altLang="es-AR" sz="2200" dirty="0" smtClean="0">
              <a:latin typeface="Garamond" panose="02020404030301010803" pitchFamily="18" charset="0"/>
            </a:endParaRPr>
          </a:p>
          <a:p>
            <a:pPr algn="ctr">
              <a:buNone/>
            </a:pPr>
            <a:r>
              <a:rPr lang="en-US" altLang="es-AR" sz="2200" dirty="0">
                <a:latin typeface="Garamond" panose="02020404030301010803" pitchFamily="18" charset="0"/>
              </a:rPr>
              <a:t>A </a:t>
            </a:r>
            <a:r>
              <a:rPr lang="en-US" altLang="es-AR" sz="2200" b="1" dirty="0">
                <a:latin typeface="Garamond" panose="02020404030301010803" pitchFamily="18" charset="0"/>
              </a:rPr>
              <a:t>new</a:t>
            </a:r>
            <a:r>
              <a:rPr lang="en-US" altLang="es-AR" sz="2200" dirty="0">
                <a:latin typeface="Garamond" panose="02020404030301010803" pitchFamily="18" charset="0"/>
              </a:rPr>
              <a:t> student</a:t>
            </a:r>
            <a:r>
              <a:rPr lang="en-US" altLang="es-AR" sz="2200" i="1" dirty="0">
                <a:latin typeface="Garamond" panose="02020404030301010803" pitchFamily="18" charset="0"/>
              </a:rPr>
              <a:t>.</a:t>
            </a:r>
          </a:p>
          <a:p>
            <a:pPr algn="ctr">
              <a:buNone/>
            </a:pPr>
            <a:r>
              <a:rPr lang="en-US" altLang="es-AR" sz="2200" dirty="0">
                <a:latin typeface="Garamond" panose="02020404030301010803" pitchFamily="18" charset="0"/>
              </a:rPr>
              <a:t>An </a:t>
            </a:r>
            <a:r>
              <a:rPr lang="en-US" altLang="es-AR" sz="2200" b="1" dirty="0">
                <a:latin typeface="Garamond" panose="02020404030301010803" pitchFamily="18" charset="0"/>
              </a:rPr>
              <a:t>interesting</a:t>
            </a:r>
            <a:r>
              <a:rPr lang="en-US" altLang="es-AR" sz="2200" dirty="0">
                <a:latin typeface="Garamond" panose="02020404030301010803" pitchFamily="18" charset="0"/>
              </a:rPr>
              <a:t> book</a:t>
            </a:r>
            <a:r>
              <a:rPr lang="en-US" altLang="es-AR" sz="2200" i="1" dirty="0">
                <a:latin typeface="Garamond" panose="02020404030301010803" pitchFamily="18" charset="0"/>
              </a:rPr>
              <a:t>.</a:t>
            </a:r>
            <a:endParaRPr lang="en-US" altLang="es-AR" sz="2200" dirty="0">
              <a:latin typeface="Garamond" panose="02020404030301010803" pitchFamily="18" charset="0"/>
            </a:endParaRPr>
          </a:p>
          <a:p>
            <a:pPr marL="342900" lvl="1" indent="0" algn="just">
              <a:buNone/>
            </a:pPr>
            <a:endParaRPr lang="en-US" altLang="es-AR" sz="2200" dirty="0" smtClean="0">
              <a:latin typeface="Garamond" panose="02020404030301010803" pitchFamily="18" charset="0"/>
            </a:endParaRPr>
          </a:p>
          <a:p>
            <a:pPr lvl="1" algn="just" eaLnBrk="1" hangingPunct="1">
              <a:buFontTx/>
              <a:buBlip>
                <a:blip r:embed="rId2"/>
              </a:buBlip>
            </a:pPr>
            <a:r>
              <a:rPr lang="en-US" altLang="es-AR" sz="2200" dirty="0" smtClean="0">
                <a:latin typeface="Garamond" panose="02020404030301010803" pitchFamily="18" charset="0"/>
              </a:rPr>
              <a:t>Adjectives can be used before a noun:</a:t>
            </a:r>
            <a:endParaRPr lang="en-US" altLang="es-AR" sz="2200" dirty="0">
              <a:latin typeface="Garamond" panose="02020404030301010803" pitchFamily="18" charset="0"/>
            </a:endParaRPr>
          </a:p>
          <a:p>
            <a:pPr algn="ctr" eaLnBrk="1" hangingPunct="1">
              <a:buFontTx/>
              <a:buNone/>
            </a:pPr>
            <a:r>
              <a:rPr lang="en-US" altLang="es-AR" sz="2200" dirty="0">
                <a:latin typeface="Garamond" panose="02020404030301010803" pitchFamily="18" charset="0"/>
              </a:rPr>
              <a:t>I like </a:t>
            </a:r>
            <a:r>
              <a:rPr lang="en-US" altLang="es-AR" sz="2200" b="1" dirty="0">
                <a:latin typeface="Garamond" panose="02020404030301010803" pitchFamily="18" charset="0"/>
              </a:rPr>
              <a:t>Chinese</a:t>
            </a:r>
            <a:r>
              <a:rPr lang="en-US" altLang="es-AR" sz="2200" dirty="0">
                <a:latin typeface="Garamond" panose="02020404030301010803" pitchFamily="18" charset="0"/>
              </a:rPr>
              <a:t> </a:t>
            </a:r>
            <a:r>
              <a:rPr lang="en-US" altLang="es-AR" sz="2200" i="1" dirty="0">
                <a:latin typeface="Garamond" panose="02020404030301010803" pitchFamily="18" charset="0"/>
              </a:rPr>
              <a:t>food</a:t>
            </a:r>
            <a:r>
              <a:rPr lang="en-US" altLang="es-AR" sz="2200" dirty="0">
                <a:latin typeface="Garamond" panose="02020404030301010803" pitchFamily="18" charset="0"/>
              </a:rPr>
              <a:t>.</a:t>
            </a:r>
          </a:p>
          <a:p>
            <a:pPr algn="just" eaLnBrk="1" hangingPunct="1">
              <a:buFontTx/>
              <a:buNone/>
            </a:pPr>
            <a:endParaRPr lang="en-US" altLang="es-AR" sz="2200" dirty="0">
              <a:latin typeface="Garamond" panose="02020404030301010803" pitchFamily="18" charset="0"/>
            </a:endParaRPr>
          </a:p>
          <a:p>
            <a:pPr marL="0" indent="0" algn="just">
              <a:buNone/>
            </a:pPr>
            <a:r>
              <a:rPr lang="en-US" altLang="es-AR" sz="2200" dirty="0">
                <a:latin typeface="Garamond" panose="02020404030301010803" pitchFamily="18" charset="0"/>
              </a:rPr>
              <a:t>…or after certain verbs (verb </a:t>
            </a:r>
            <a:r>
              <a:rPr lang="en-US" altLang="es-AR" sz="2200" b="1" i="1" dirty="0">
                <a:latin typeface="Garamond" panose="02020404030301010803" pitchFamily="18" charset="0"/>
              </a:rPr>
              <a:t>be</a:t>
            </a:r>
            <a:r>
              <a:rPr lang="en-US" altLang="es-AR" sz="2200" dirty="0">
                <a:latin typeface="Garamond" panose="02020404030301010803" pitchFamily="18" charset="0"/>
              </a:rPr>
              <a:t> and other non-action verbs: look, seem, sound, smell, taste, appear):</a:t>
            </a:r>
          </a:p>
          <a:p>
            <a:pPr algn="ctr">
              <a:buNone/>
            </a:pPr>
            <a:r>
              <a:rPr lang="en-US" altLang="es-AR" sz="2200" dirty="0">
                <a:latin typeface="Garamond" panose="02020404030301010803" pitchFamily="18" charset="0"/>
              </a:rPr>
              <a:t>That moment was </a:t>
            </a:r>
            <a:r>
              <a:rPr lang="en-US" altLang="es-AR" sz="2200" b="1" dirty="0">
                <a:latin typeface="Garamond" panose="02020404030301010803" pitchFamily="18" charset="0"/>
              </a:rPr>
              <a:t>memorable</a:t>
            </a:r>
            <a:r>
              <a:rPr lang="en-US" altLang="es-AR" sz="2200" dirty="0">
                <a:latin typeface="Garamond" panose="02020404030301010803" pitchFamily="18" charset="0"/>
              </a:rPr>
              <a:t>.</a:t>
            </a:r>
          </a:p>
          <a:p>
            <a:pPr algn="ctr">
              <a:buNone/>
            </a:pPr>
            <a:r>
              <a:rPr lang="en-US" altLang="es-AR" sz="2200" dirty="0">
                <a:latin typeface="Garamond" panose="02020404030301010803" pitchFamily="18" charset="0"/>
              </a:rPr>
              <a:t>He looked </a:t>
            </a:r>
            <a:r>
              <a:rPr lang="en-US" altLang="es-AR" sz="2200" b="1" dirty="0">
                <a:latin typeface="Garamond" panose="02020404030301010803" pitchFamily="18" charset="0"/>
              </a:rPr>
              <a:t>enthusiastic</a:t>
            </a:r>
            <a:r>
              <a:rPr lang="en-US" altLang="es-AR" sz="2200" dirty="0">
                <a:latin typeface="Garamond" panose="02020404030301010803" pitchFamily="18" charset="0"/>
              </a:rPr>
              <a:t> about the project.</a:t>
            </a:r>
          </a:p>
          <a:p>
            <a:pPr algn="just" eaLnBrk="1" hangingPunct="1"/>
            <a:endParaRPr lang="es-ES_tradnl" altLang="es-AR" sz="2200" dirty="0">
              <a:latin typeface="Garamond" panose="02020404030301010803" pitchFamily="18" charset="0"/>
            </a:endParaRPr>
          </a:p>
        </p:txBody>
      </p:sp>
      <p:sp>
        <p:nvSpPr>
          <p:cNvPr id="15363" name="6 Marcador de pie de página"/>
          <p:cNvSpPr>
            <a:spLocks noGrp="1"/>
          </p:cNvSpPr>
          <p:nvPr>
            <p:ph type="ftr" sz="quarter" idx="11"/>
          </p:nvPr>
        </p:nvSpPr>
        <p:spPr>
          <a:xfrm>
            <a:off x="371478" y="6529389"/>
            <a:ext cx="8243888" cy="357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a:t>
            </a:r>
            <a:r>
              <a:rPr lang="es-ES_tradnl" altLang="es-AR" sz="1800" b="1" dirty="0" err="1">
                <a:latin typeface="Andalus" panose="02020603050405020304" pitchFamily="18" charset="-78"/>
                <a:cs typeface="Andalus" panose="02020603050405020304" pitchFamily="18" charset="-78"/>
              </a:rPr>
              <a:t>Cecchel</a:t>
            </a:r>
            <a:r>
              <a:rPr lang="es-ES_tradnl" altLang="es-AR" sz="1800" b="1" dirty="0">
                <a:latin typeface="Andalus" panose="02020603050405020304" pitchFamily="18" charset="-78"/>
                <a:cs typeface="Andalus" panose="02020603050405020304" pitchFamily="18" charset="-78"/>
              </a:rPr>
              <a:t>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15365" name="Picture 5" descr="http://studentbranding.com/wp-content/uploads/2009/11/sb346-300x246.jpg"/>
          <p:cNvPicPr>
            <a:picLocks noChangeAspect="1" noChangeArrowheads="1"/>
          </p:cNvPicPr>
          <p:nvPr/>
        </p:nvPicPr>
        <p:blipFill>
          <a:blip r:embed="rId3" cstate="print"/>
          <a:srcRect/>
          <a:stretch>
            <a:fillRect/>
          </a:stretch>
        </p:blipFill>
        <p:spPr bwMode="auto">
          <a:xfrm>
            <a:off x="6631521" y="1890895"/>
            <a:ext cx="1869542" cy="1533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273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503" y="1612858"/>
            <a:ext cx="4924627" cy="360485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sp>
        <p:nvSpPr>
          <p:cNvPr id="5" name="6 Marcador de pie de página"/>
          <p:cNvSpPr>
            <a:spLocks noGrp="1"/>
          </p:cNvSpPr>
          <p:nvPr>
            <p:ph type="ftr" sz="quarter" idx="11"/>
          </p:nvPr>
        </p:nvSpPr>
        <p:spPr>
          <a:xfrm>
            <a:off x="774362" y="6319300"/>
            <a:ext cx="7855288" cy="538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981358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971550" y="1234905"/>
            <a:ext cx="7398455" cy="4283643"/>
          </a:xfrm>
        </p:spPr>
        <p:txBody>
          <a:bodyPr>
            <a:noAutofit/>
          </a:bodyPr>
          <a:lstStyle/>
          <a:p>
            <a:pPr eaLnBrk="1" hangingPunct="1">
              <a:buFontTx/>
              <a:buBlip>
                <a:blip r:embed="rId2"/>
              </a:buBlip>
            </a:pPr>
            <a:r>
              <a:rPr lang="es-ES_tradnl" altLang="es-AR" sz="2400" dirty="0">
                <a:latin typeface="Garamond" panose="02020404030301010803" pitchFamily="18" charset="0"/>
              </a:rPr>
              <a:t> </a:t>
            </a:r>
            <a:r>
              <a:rPr lang="en-US" altLang="es-AR" sz="2400" dirty="0">
                <a:latin typeface="Garamond" panose="02020404030301010803" pitchFamily="18" charset="0"/>
              </a:rPr>
              <a:t>Adjectives do not have plural forms:</a:t>
            </a:r>
          </a:p>
          <a:p>
            <a:pPr algn="ctr" eaLnBrk="1" hangingPunct="1">
              <a:buFontTx/>
              <a:buNone/>
            </a:pPr>
            <a:endParaRPr lang="en-US" altLang="es-AR" sz="2400" dirty="0">
              <a:latin typeface="Garamond" panose="02020404030301010803" pitchFamily="18" charset="0"/>
            </a:endParaRPr>
          </a:p>
          <a:p>
            <a:pPr algn="ctr" eaLnBrk="1" hangingPunct="1">
              <a:buFontTx/>
              <a:buNone/>
            </a:pPr>
            <a:r>
              <a:rPr lang="en-US" altLang="es-AR" sz="2400" dirty="0">
                <a:latin typeface="Garamond" panose="02020404030301010803" pitchFamily="18" charset="0"/>
              </a:rPr>
              <a:t>An </a:t>
            </a:r>
            <a:r>
              <a:rPr lang="en-US" altLang="es-AR" sz="2400" b="1" i="1" dirty="0">
                <a:latin typeface="Garamond" panose="02020404030301010803" pitchFamily="18" charset="0"/>
              </a:rPr>
              <a:t>expensive</a:t>
            </a:r>
            <a:r>
              <a:rPr lang="en-US" altLang="es-AR" sz="2400" dirty="0">
                <a:latin typeface="Garamond" panose="02020404030301010803" pitchFamily="18" charset="0"/>
              </a:rPr>
              <a:t> car.</a:t>
            </a:r>
          </a:p>
          <a:p>
            <a:pPr algn="ctr" eaLnBrk="1" hangingPunct="1">
              <a:buFontTx/>
              <a:buNone/>
            </a:pPr>
            <a:r>
              <a:rPr lang="en-US" altLang="es-AR" sz="2400" b="1" i="1" dirty="0">
                <a:latin typeface="Garamond" panose="02020404030301010803" pitchFamily="18" charset="0"/>
              </a:rPr>
              <a:t>Expensive</a:t>
            </a:r>
            <a:r>
              <a:rPr lang="en-US" altLang="es-AR" sz="2400" dirty="0">
                <a:latin typeface="Garamond" panose="02020404030301010803" pitchFamily="18" charset="0"/>
              </a:rPr>
              <a:t> cars.</a:t>
            </a:r>
          </a:p>
          <a:p>
            <a:pPr algn="just" eaLnBrk="1" hangingPunct="1">
              <a:buFontTx/>
              <a:buBlip>
                <a:blip r:embed="rId2"/>
              </a:buBlip>
            </a:pPr>
            <a:endParaRPr lang="en-US" altLang="es-AR" sz="2400" dirty="0">
              <a:latin typeface="Garamond" panose="02020404030301010803" pitchFamily="18" charset="0"/>
            </a:endParaRPr>
          </a:p>
          <a:p>
            <a:pPr algn="just" eaLnBrk="1" hangingPunct="1">
              <a:buFontTx/>
              <a:buBlip>
                <a:blip r:embed="rId2"/>
              </a:buBlip>
            </a:pPr>
            <a:r>
              <a:rPr lang="en-US" altLang="es-AR" sz="2400" dirty="0">
                <a:latin typeface="Garamond" panose="02020404030301010803" pitchFamily="18" charset="0"/>
              </a:rPr>
              <a:t>We can often use two or more adjectives together. If we use more than one adjective to describe a noun we have to consider a particular word order of adjectives used before a noun.</a:t>
            </a:r>
          </a:p>
          <a:p>
            <a:pPr marL="0" indent="0" algn="just">
              <a:buNone/>
            </a:pPr>
            <a:endParaRPr lang="en-US" altLang="es-AR" sz="2400" dirty="0">
              <a:latin typeface="Garamond" panose="02020404030301010803" pitchFamily="18" charset="0"/>
            </a:endParaRPr>
          </a:p>
          <a:p>
            <a:pPr marL="0" indent="0" algn="ctr">
              <a:buNone/>
            </a:pPr>
            <a:r>
              <a:rPr lang="en-US" altLang="es-AR" sz="2400" dirty="0">
                <a:latin typeface="Garamond" panose="02020404030301010803" pitchFamily="18" charset="0"/>
              </a:rPr>
              <a:t>A </a:t>
            </a:r>
            <a:r>
              <a:rPr lang="en-US" altLang="es-AR" sz="2400" b="1" dirty="0">
                <a:latin typeface="Garamond" panose="02020404030301010803" pitchFamily="18" charset="0"/>
              </a:rPr>
              <a:t>beautiful</a:t>
            </a:r>
            <a:r>
              <a:rPr lang="en-US" altLang="es-AR" sz="2400" dirty="0">
                <a:latin typeface="Garamond" panose="02020404030301010803" pitchFamily="18" charset="0"/>
              </a:rPr>
              <a:t> </a:t>
            </a:r>
            <a:r>
              <a:rPr lang="en-US" altLang="es-AR" sz="2400" b="1" dirty="0">
                <a:latin typeface="Garamond" panose="02020404030301010803" pitchFamily="18" charset="0"/>
              </a:rPr>
              <a:t>modern</a:t>
            </a:r>
            <a:r>
              <a:rPr lang="en-US" altLang="es-AR" sz="2400" dirty="0">
                <a:latin typeface="Garamond" panose="02020404030301010803" pitchFamily="18" charset="0"/>
              </a:rPr>
              <a:t> </a:t>
            </a:r>
            <a:r>
              <a:rPr lang="en-US" altLang="es-AR" sz="2400" b="1" dirty="0">
                <a:latin typeface="Garamond" panose="02020404030301010803" pitchFamily="18" charset="0"/>
              </a:rPr>
              <a:t>French</a:t>
            </a:r>
            <a:r>
              <a:rPr lang="en-US" altLang="es-AR" sz="2400" dirty="0">
                <a:latin typeface="Garamond" panose="02020404030301010803" pitchFamily="18" charset="0"/>
              </a:rPr>
              <a:t> painting.</a:t>
            </a:r>
            <a:endParaRPr lang="es-ES_tradnl" altLang="es-AR" sz="2400" dirty="0">
              <a:latin typeface="Garamond" panose="02020404030301010803" pitchFamily="18" charset="0"/>
            </a:endParaRPr>
          </a:p>
        </p:txBody>
      </p:sp>
      <p:sp>
        <p:nvSpPr>
          <p:cNvPr id="16387" name="6 Marcador de pie de página"/>
          <p:cNvSpPr>
            <a:spLocks noGrp="1"/>
          </p:cNvSpPr>
          <p:nvPr>
            <p:ph type="ftr" sz="quarter" idx="11"/>
          </p:nvPr>
        </p:nvSpPr>
        <p:spPr>
          <a:xfrm>
            <a:off x="428624" y="6318652"/>
            <a:ext cx="8329613" cy="7108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16389" name="Picture 5" descr="https://twinkl.co.uk/image/resource_preview_xlarge/T-M-1881-Inspirational-Adjective-Words_ver_4.jpg"/>
          <p:cNvPicPr>
            <a:picLocks noChangeAspect="1" noChangeArrowheads="1"/>
          </p:cNvPicPr>
          <p:nvPr/>
        </p:nvPicPr>
        <p:blipFill>
          <a:blip r:embed="rId3" cstate="print"/>
          <a:srcRect/>
          <a:stretch>
            <a:fillRect/>
          </a:stretch>
        </p:blipFill>
        <p:spPr bwMode="auto">
          <a:xfrm>
            <a:off x="6284067" y="1234905"/>
            <a:ext cx="2700300" cy="1350151"/>
          </a:xfrm>
          <a:prstGeom prst="rect">
            <a:avLst/>
          </a:prstGeom>
          <a:ln>
            <a:noFill/>
          </a:ln>
          <a:effectLst>
            <a:softEdge rad="112500"/>
          </a:effectLst>
        </p:spPr>
      </p:pic>
    </p:spTree>
    <p:extLst>
      <p:ext uri="{BB962C8B-B14F-4D97-AF65-F5344CB8AC3E}">
        <p14:creationId xmlns:p14="http://schemas.microsoft.com/office/powerpoint/2010/main" val="2102753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71649" y="427542"/>
            <a:ext cx="6086475" cy="5701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6 Marcador de pie de página"/>
          <p:cNvSpPr>
            <a:spLocks noGrp="1"/>
          </p:cNvSpPr>
          <p:nvPr>
            <p:ph type="ftr" sz="quarter" idx="11"/>
          </p:nvPr>
        </p:nvSpPr>
        <p:spPr>
          <a:xfrm>
            <a:off x="600074" y="6386514"/>
            <a:ext cx="7858125" cy="6572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420520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1171575" y="4014788"/>
            <a:ext cx="1435893" cy="487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2" name="Elipse 1"/>
          <p:cNvSpPr/>
          <p:nvPr/>
        </p:nvSpPr>
        <p:spPr>
          <a:xfrm>
            <a:off x="1171575" y="1914526"/>
            <a:ext cx="1543049" cy="50006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3" name="Marcador de contenido 2"/>
          <p:cNvSpPr>
            <a:spLocks noGrp="1"/>
          </p:cNvSpPr>
          <p:nvPr>
            <p:ph idx="1"/>
          </p:nvPr>
        </p:nvSpPr>
        <p:spPr>
          <a:xfrm>
            <a:off x="835820" y="1535011"/>
            <a:ext cx="7886700" cy="3263504"/>
          </a:xfrm>
        </p:spPr>
        <p:txBody>
          <a:bodyPr>
            <a:noAutofit/>
          </a:bodyPr>
          <a:lstStyle/>
          <a:p>
            <a:pPr marL="0" indent="0" algn="just">
              <a:buNone/>
            </a:pPr>
            <a:r>
              <a:rPr lang="en-US" sz="2400" dirty="0">
                <a:latin typeface="Garamond" panose="02020404030301010803" pitchFamily="18" charset="0"/>
              </a:rPr>
              <a:t>Before the adjectives you will normally have a determiner.</a:t>
            </a:r>
          </a:p>
          <a:p>
            <a:pPr algn="just"/>
            <a:r>
              <a:rPr lang="en-US" sz="2400" b="1" dirty="0">
                <a:latin typeface="Garamond" panose="02020404030301010803" pitchFamily="18" charset="0"/>
              </a:rPr>
              <a:t>Determiner:</a:t>
            </a:r>
            <a:r>
              <a:rPr lang="en-US" sz="2400" dirty="0">
                <a:latin typeface="Garamond" panose="02020404030301010803" pitchFamily="18" charset="0"/>
              </a:rPr>
              <a:t> The determiner tells us if the noun is singular or plural, definite or indefinite: a, an, the, my, your, four, those, some, etc.</a:t>
            </a:r>
          </a:p>
          <a:p>
            <a:pPr marL="0" indent="0" algn="just">
              <a:buNone/>
            </a:pPr>
            <a:r>
              <a:rPr lang="en-US" sz="2400" dirty="0">
                <a:latin typeface="Garamond" panose="02020404030301010803" pitchFamily="18" charset="0"/>
              </a:rPr>
              <a:t>After the determiner we have the </a:t>
            </a:r>
            <a:r>
              <a:rPr lang="en-US" sz="2400" b="1" dirty="0">
                <a:latin typeface="Garamond" panose="02020404030301010803" pitchFamily="18" charset="0"/>
              </a:rPr>
              <a:t>adjectives</a:t>
            </a:r>
            <a:r>
              <a:rPr lang="en-US" sz="2400" dirty="0">
                <a:latin typeface="Garamond" panose="02020404030301010803" pitchFamily="18" charset="0"/>
              </a:rPr>
              <a:t> that refer to…</a:t>
            </a:r>
          </a:p>
          <a:p>
            <a:pPr algn="just"/>
            <a:endParaRPr lang="en-US" sz="2400" b="1" dirty="0">
              <a:latin typeface="Garamond" panose="02020404030301010803" pitchFamily="18" charset="0"/>
            </a:endParaRPr>
          </a:p>
          <a:p>
            <a:pPr algn="just"/>
            <a:r>
              <a:rPr lang="en-US" sz="2400" b="1" dirty="0">
                <a:latin typeface="Garamond" panose="02020404030301010803" pitchFamily="18" charset="0"/>
              </a:rPr>
              <a:t>   Opinion:</a:t>
            </a:r>
            <a:r>
              <a:rPr lang="en-US" sz="2400" dirty="0">
                <a:latin typeface="Garamond" panose="02020404030301010803" pitchFamily="18" charset="0"/>
              </a:rPr>
              <a:t>   these adjectives explain what we think about something / someone (opinion, attitude or observation). These adjectives almost always come before all other adjectives: beautiful, boring, delicious, useful, lovely, comfortable, etc.</a:t>
            </a:r>
          </a:p>
          <a:p>
            <a:pPr algn="just"/>
            <a:endParaRPr lang="en-US" sz="2400" b="1" dirty="0">
              <a:latin typeface="Garamond" panose="02020404030301010803" pitchFamily="18" charset="0"/>
            </a:endParaRPr>
          </a:p>
        </p:txBody>
      </p:sp>
      <p:sp>
        <p:nvSpPr>
          <p:cNvPr id="4" name="6 Marcador de pie de página"/>
          <p:cNvSpPr>
            <a:spLocks noGrp="1"/>
          </p:cNvSpPr>
          <p:nvPr>
            <p:ph type="ftr" sz="quarter" idx="11"/>
          </p:nvPr>
        </p:nvSpPr>
        <p:spPr>
          <a:xfrm>
            <a:off x="628649" y="6500813"/>
            <a:ext cx="7872413" cy="357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744026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1000126" y="2928937"/>
            <a:ext cx="3729038" cy="585788"/>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5" name="Elipse 4"/>
          <p:cNvSpPr/>
          <p:nvPr/>
        </p:nvSpPr>
        <p:spPr>
          <a:xfrm>
            <a:off x="1130498" y="1778000"/>
            <a:ext cx="1210866" cy="385763"/>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3" name="Marcador de contenido 2"/>
          <p:cNvSpPr>
            <a:spLocks noGrp="1"/>
          </p:cNvSpPr>
          <p:nvPr>
            <p:ph idx="1"/>
          </p:nvPr>
        </p:nvSpPr>
        <p:spPr>
          <a:xfrm>
            <a:off x="792956" y="1778000"/>
            <a:ext cx="7886700" cy="4351338"/>
          </a:xfrm>
        </p:spPr>
        <p:txBody>
          <a:bodyPr>
            <a:normAutofit/>
          </a:bodyPr>
          <a:lstStyle/>
          <a:p>
            <a:pPr algn="just"/>
            <a:r>
              <a:rPr lang="en-US" sz="2400" b="1" dirty="0">
                <a:latin typeface="Garamond" panose="02020404030301010803" pitchFamily="18" charset="0"/>
              </a:rPr>
              <a:t>      Size:</a:t>
            </a:r>
            <a:r>
              <a:rPr lang="en-US" sz="2400" dirty="0">
                <a:latin typeface="Garamond" panose="02020404030301010803" pitchFamily="18" charset="0"/>
              </a:rPr>
              <a:t>      these adjectives tell us how big or small something is: big, small, tall, huge, tiny, etc.</a:t>
            </a:r>
          </a:p>
          <a:p>
            <a:pPr algn="just"/>
            <a:endParaRPr lang="en-US" sz="2400" dirty="0">
              <a:latin typeface="Garamond" panose="02020404030301010803" pitchFamily="18" charset="0"/>
            </a:endParaRPr>
          </a:p>
          <a:p>
            <a:pPr algn="just"/>
            <a:r>
              <a:rPr lang="en-US" sz="2400" b="1" dirty="0">
                <a:latin typeface="Garamond" panose="02020404030301010803" pitchFamily="18" charset="0"/>
              </a:rPr>
              <a:t>Shape / Weight / Length:</a:t>
            </a:r>
            <a:r>
              <a:rPr lang="en-US" sz="2400" dirty="0">
                <a:latin typeface="Garamond" panose="02020404030301010803" pitchFamily="18" charset="0"/>
              </a:rPr>
              <a:t> they tell about the shape of something or how long or short it is. They can also refer to the weight of someone or something: round, square, circular, skinny, fat, heavy, straight, long, short, etc.</a:t>
            </a:r>
          </a:p>
          <a:p>
            <a:pPr marL="0" indent="0">
              <a:buNone/>
            </a:pPr>
            <a:endParaRPr lang="es-AR" sz="2400" dirty="0"/>
          </a:p>
        </p:txBody>
      </p:sp>
      <p:sp>
        <p:nvSpPr>
          <p:cNvPr id="4" name="6 Marcador de pie de página"/>
          <p:cNvSpPr>
            <a:spLocks noGrp="1"/>
          </p:cNvSpPr>
          <p:nvPr>
            <p:ph type="ftr" sz="quarter" idx="11"/>
          </p:nvPr>
        </p:nvSpPr>
        <p:spPr>
          <a:xfrm>
            <a:off x="485774" y="6343659"/>
            <a:ext cx="8193881" cy="62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37885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6"/>
          <p:cNvSpPr/>
          <p:nvPr/>
        </p:nvSpPr>
        <p:spPr>
          <a:xfrm>
            <a:off x="1028700" y="4643428"/>
            <a:ext cx="1010840" cy="385763"/>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6" name="Elipse 5"/>
          <p:cNvSpPr/>
          <p:nvPr/>
        </p:nvSpPr>
        <p:spPr>
          <a:xfrm>
            <a:off x="1028700" y="3420055"/>
            <a:ext cx="1010840" cy="385763"/>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5" name="Elipse 4"/>
          <p:cNvSpPr/>
          <p:nvPr/>
        </p:nvSpPr>
        <p:spPr>
          <a:xfrm>
            <a:off x="1028700" y="1828800"/>
            <a:ext cx="1443038" cy="385763"/>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3" name="Marcador de contenido 2"/>
          <p:cNvSpPr>
            <a:spLocks noGrp="1"/>
          </p:cNvSpPr>
          <p:nvPr>
            <p:ph idx="1"/>
          </p:nvPr>
        </p:nvSpPr>
        <p:spPr>
          <a:xfrm>
            <a:off x="621506" y="1828800"/>
            <a:ext cx="8229602" cy="3571270"/>
          </a:xfrm>
        </p:spPr>
        <p:txBody>
          <a:bodyPr>
            <a:noAutofit/>
          </a:bodyPr>
          <a:lstStyle/>
          <a:p>
            <a:pPr algn="just"/>
            <a:r>
              <a:rPr lang="en-US" sz="2400" b="1" dirty="0">
                <a:latin typeface="Garamond" panose="02020404030301010803" pitchFamily="18" charset="0"/>
              </a:rPr>
              <a:t>  Condition:</a:t>
            </a:r>
            <a:r>
              <a:rPr lang="en-US" sz="2400" dirty="0">
                <a:latin typeface="Garamond" panose="02020404030301010803" pitchFamily="18" charset="0"/>
              </a:rPr>
              <a:t>  these types of adjectives tell us the general condition or state of something: broken, cold, hot, wet, rich, easy, difficult, dirty, etc.</a:t>
            </a:r>
          </a:p>
          <a:p>
            <a:pPr marL="0" indent="0" algn="just">
              <a:buNone/>
            </a:pPr>
            <a:endParaRPr lang="en-US" sz="2400" dirty="0">
              <a:latin typeface="Garamond" panose="02020404030301010803" pitchFamily="18" charset="0"/>
            </a:endParaRPr>
          </a:p>
          <a:p>
            <a:pPr algn="just"/>
            <a:r>
              <a:rPr lang="en-US" sz="2400" b="1" dirty="0">
                <a:latin typeface="Garamond" panose="02020404030301010803" pitchFamily="18" charset="0"/>
              </a:rPr>
              <a:t>     Age:</a:t>
            </a:r>
            <a:r>
              <a:rPr lang="en-US" sz="2400" dirty="0">
                <a:latin typeface="Garamond" panose="02020404030301010803" pitchFamily="18" charset="0"/>
              </a:rPr>
              <a:t>    they tell us how old someone or something is: old, young, new, ancient, antique, modern, etc.</a:t>
            </a:r>
          </a:p>
          <a:p>
            <a:pPr algn="just"/>
            <a:endParaRPr lang="en-US" sz="2400" dirty="0">
              <a:latin typeface="Garamond" panose="02020404030301010803" pitchFamily="18" charset="0"/>
            </a:endParaRPr>
          </a:p>
          <a:p>
            <a:pPr algn="just"/>
            <a:r>
              <a:rPr lang="en-US" sz="2400" b="1" dirty="0">
                <a:latin typeface="Garamond" panose="02020404030301010803" pitchFamily="18" charset="0"/>
              </a:rPr>
              <a:t>   Color:</a:t>
            </a:r>
            <a:r>
              <a:rPr lang="en-US" sz="2400" dirty="0">
                <a:latin typeface="Garamond" panose="02020404030301010803" pitchFamily="18" charset="0"/>
              </a:rPr>
              <a:t>   the color or approximate color of something: green, white, blue, reddish, purple, etc.</a:t>
            </a:r>
          </a:p>
          <a:p>
            <a:pPr marL="0" indent="0" algn="just">
              <a:buNone/>
            </a:pPr>
            <a:endParaRPr lang="en-US" sz="2400" dirty="0">
              <a:latin typeface="Garamond" panose="02020404030301010803" pitchFamily="18" charset="0"/>
            </a:endParaRPr>
          </a:p>
          <a:p>
            <a:pPr algn="just"/>
            <a:endParaRPr lang="es-AR" sz="2400" dirty="0">
              <a:latin typeface="Garamond" panose="02020404030301010803" pitchFamily="18" charset="0"/>
            </a:endParaRPr>
          </a:p>
        </p:txBody>
      </p:sp>
      <p:sp>
        <p:nvSpPr>
          <p:cNvPr id="4" name="6 Marcador de pie de página"/>
          <p:cNvSpPr>
            <a:spLocks noGrp="1"/>
          </p:cNvSpPr>
          <p:nvPr>
            <p:ph type="ftr" sz="quarter" idx="11"/>
          </p:nvPr>
        </p:nvSpPr>
        <p:spPr>
          <a:xfrm>
            <a:off x="935823" y="6379364"/>
            <a:ext cx="7558088" cy="6393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51340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6"/>
          <p:cNvSpPr/>
          <p:nvPr/>
        </p:nvSpPr>
        <p:spPr>
          <a:xfrm>
            <a:off x="987623" y="4323162"/>
            <a:ext cx="1284090" cy="539948"/>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6" name="Elipse 5"/>
          <p:cNvSpPr/>
          <p:nvPr/>
        </p:nvSpPr>
        <p:spPr>
          <a:xfrm>
            <a:off x="1026914" y="2768799"/>
            <a:ext cx="1117997" cy="47446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5" name="Elipse 4"/>
          <p:cNvSpPr/>
          <p:nvPr/>
        </p:nvSpPr>
        <p:spPr>
          <a:xfrm>
            <a:off x="966193" y="1600201"/>
            <a:ext cx="1178718" cy="471488"/>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3" name="Marcador de contenido 2"/>
          <p:cNvSpPr>
            <a:spLocks noGrp="1"/>
          </p:cNvSpPr>
          <p:nvPr>
            <p:ph idx="1"/>
          </p:nvPr>
        </p:nvSpPr>
        <p:spPr>
          <a:xfrm>
            <a:off x="584001" y="1600201"/>
            <a:ext cx="8149234" cy="2722960"/>
          </a:xfrm>
        </p:spPr>
        <p:txBody>
          <a:bodyPr>
            <a:noAutofit/>
          </a:bodyPr>
          <a:lstStyle/>
          <a:p>
            <a:pPr algn="just"/>
            <a:r>
              <a:rPr lang="en-US" sz="2400" b="1" dirty="0">
                <a:latin typeface="Garamond" panose="02020404030301010803" pitchFamily="18" charset="0"/>
              </a:rPr>
              <a:t>   Pattern:</a:t>
            </a:r>
            <a:r>
              <a:rPr lang="en-US" sz="2400" dirty="0">
                <a:latin typeface="Garamond" panose="02020404030301010803" pitchFamily="18" charset="0"/>
              </a:rPr>
              <a:t>   the pattern or design of something: striped, spotted, checked, flowery, etc.</a:t>
            </a:r>
          </a:p>
          <a:p>
            <a:pPr algn="just"/>
            <a:endParaRPr lang="en-US" sz="2400" dirty="0">
              <a:latin typeface="Garamond" panose="02020404030301010803" pitchFamily="18" charset="0"/>
            </a:endParaRPr>
          </a:p>
          <a:p>
            <a:pPr algn="just"/>
            <a:r>
              <a:rPr lang="en-US" sz="2400" b="1" dirty="0">
                <a:latin typeface="Garamond" panose="02020404030301010803" pitchFamily="18" charset="0"/>
              </a:rPr>
              <a:t>   Origin:</a:t>
            </a:r>
            <a:r>
              <a:rPr lang="en-US" sz="2400" dirty="0">
                <a:latin typeface="Garamond" panose="02020404030301010803" pitchFamily="18" charset="0"/>
              </a:rPr>
              <a:t>   these adjectives tell us where something or someone is from: American, British, Italian, eastern, Australian, Chilean, etc.</a:t>
            </a:r>
          </a:p>
          <a:p>
            <a:pPr algn="just"/>
            <a:endParaRPr lang="en-US" sz="2400" dirty="0">
              <a:latin typeface="Garamond" panose="02020404030301010803" pitchFamily="18" charset="0"/>
            </a:endParaRPr>
          </a:p>
          <a:p>
            <a:pPr algn="just"/>
            <a:r>
              <a:rPr lang="en-US" sz="2400" b="1" dirty="0">
                <a:latin typeface="Garamond" panose="02020404030301010803" pitchFamily="18" charset="0"/>
              </a:rPr>
              <a:t>  Material:</a:t>
            </a:r>
            <a:r>
              <a:rPr lang="en-US" sz="2400" dirty="0">
                <a:latin typeface="Garamond" panose="02020404030301010803" pitchFamily="18" charset="0"/>
              </a:rPr>
              <a:t>   What is the thing made of or constructed of?: gold, wooden, silk, paper, synthetic, cotton, woolen, etc.</a:t>
            </a:r>
          </a:p>
          <a:p>
            <a:pPr algn="just"/>
            <a:endParaRPr lang="en-US" sz="2400" dirty="0">
              <a:latin typeface="Garamond" panose="02020404030301010803" pitchFamily="18" charset="0"/>
            </a:endParaRPr>
          </a:p>
          <a:p>
            <a:pPr lvl="1"/>
            <a:endParaRPr lang="es-AR" sz="2000" dirty="0"/>
          </a:p>
        </p:txBody>
      </p:sp>
      <p:sp>
        <p:nvSpPr>
          <p:cNvPr id="4" name="6 Marcador de pie de página"/>
          <p:cNvSpPr>
            <a:spLocks noGrp="1"/>
          </p:cNvSpPr>
          <p:nvPr>
            <p:ph type="ftr" sz="quarter" idx="11"/>
          </p:nvPr>
        </p:nvSpPr>
        <p:spPr>
          <a:xfrm>
            <a:off x="584001" y="6361511"/>
            <a:ext cx="7686675" cy="7536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696450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871537" y="2600326"/>
            <a:ext cx="1057274" cy="48577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5" name="Elipse 4"/>
          <p:cNvSpPr/>
          <p:nvPr/>
        </p:nvSpPr>
        <p:spPr>
          <a:xfrm>
            <a:off x="764382" y="1000125"/>
            <a:ext cx="3307556" cy="528638"/>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3" name="Marcador de contenido 2"/>
          <p:cNvSpPr>
            <a:spLocks noGrp="1"/>
          </p:cNvSpPr>
          <p:nvPr>
            <p:ph idx="1"/>
          </p:nvPr>
        </p:nvSpPr>
        <p:spPr>
          <a:xfrm>
            <a:off x="507207" y="614363"/>
            <a:ext cx="8251031" cy="3506094"/>
          </a:xfrm>
        </p:spPr>
        <p:txBody>
          <a:bodyPr>
            <a:noAutofit/>
          </a:bodyPr>
          <a:lstStyle/>
          <a:p>
            <a:pPr marL="0" indent="0" algn="just">
              <a:buNone/>
            </a:pPr>
            <a:endParaRPr lang="en-US" sz="2400" dirty="0">
              <a:latin typeface="Garamond" panose="02020404030301010803" pitchFamily="18" charset="0"/>
            </a:endParaRPr>
          </a:p>
          <a:p>
            <a:pPr algn="just"/>
            <a:r>
              <a:rPr lang="en-US" sz="2400" b="1" dirty="0">
                <a:latin typeface="Garamond" panose="02020404030301010803" pitchFamily="18" charset="0"/>
              </a:rPr>
              <a:t>Purpose/Qualifier/Use:</a:t>
            </a:r>
            <a:r>
              <a:rPr lang="en-US" sz="2400" dirty="0">
                <a:latin typeface="Garamond" panose="02020404030301010803" pitchFamily="18" charset="0"/>
              </a:rPr>
              <a:t> What is it for? These adjectives often end in –</a:t>
            </a:r>
            <a:r>
              <a:rPr lang="en-US" sz="2400" dirty="0" err="1">
                <a:latin typeface="Garamond" panose="02020404030301010803" pitchFamily="18" charset="0"/>
              </a:rPr>
              <a:t>ing</a:t>
            </a:r>
            <a:r>
              <a:rPr lang="en-US" sz="2400" dirty="0">
                <a:latin typeface="Garamond" panose="02020404030301010803" pitchFamily="18" charset="0"/>
              </a:rPr>
              <a:t>: sleeping (bag), gardening (gloves), shopping (bag), wedding (dress), etc.</a:t>
            </a:r>
          </a:p>
          <a:p>
            <a:pPr algn="just"/>
            <a:endParaRPr lang="en-US" sz="2400" b="1" dirty="0">
              <a:latin typeface="Garamond" panose="02020404030301010803" pitchFamily="18" charset="0"/>
            </a:endParaRPr>
          </a:p>
          <a:p>
            <a:pPr algn="just"/>
            <a:r>
              <a:rPr lang="en-US" sz="2400" b="1" dirty="0">
                <a:latin typeface="Garamond" panose="02020404030301010803" pitchFamily="18" charset="0"/>
              </a:rPr>
              <a:t>  Noun:  </a:t>
            </a:r>
            <a:r>
              <a:rPr lang="en-US" sz="2400" dirty="0">
                <a:latin typeface="Garamond" panose="02020404030301010803" pitchFamily="18" charset="0"/>
              </a:rPr>
              <a:t> The person or thing that is being described.</a:t>
            </a:r>
          </a:p>
          <a:p>
            <a:pPr algn="just"/>
            <a:endParaRPr lang="en-US" sz="2400" dirty="0">
              <a:latin typeface="Garamond" panose="02020404030301010803" pitchFamily="18" charset="0"/>
            </a:endParaRPr>
          </a:p>
          <a:p>
            <a:pPr algn="just">
              <a:buFont typeface="Wingdings" panose="05000000000000000000" pitchFamily="2" charset="2"/>
              <a:buChar char="v"/>
            </a:pPr>
            <a:r>
              <a:rPr lang="en-US" sz="2400" dirty="0">
                <a:latin typeface="Garamond" panose="02020404030301010803" pitchFamily="18" charset="0"/>
              </a:rPr>
              <a:t>IMPORTANT: The order of adjectives before a noun IS NOT FIXED. You may see or hear slight variations of the order of adjectives in real life though what appears in the chart we have analyzed is the expected order of adjectives. Another important thing to have in mind is that it does </a:t>
            </a:r>
            <a:r>
              <a:rPr lang="en-US" sz="2400" b="1" dirty="0">
                <a:latin typeface="Garamond" panose="02020404030301010803" pitchFamily="18" charset="0"/>
              </a:rPr>
              <a:t>not</a:t>
            </a:r>
            <a:r>
              <a:rPr lang="en-US" sz="2400" dirty="0">
                <a:latin typeface="Garamond" panose="02020404030301010803" pitchFamily="18" charset="0"/>
              </a:rPr>
              <a:t> sound natural using three or more adjectives in the same sentence and it is very rare to hear four adjectives together before a noun.</a:t>
            </a:r>
          </a:p>
          <a:p>
            <a:pPr marL="0" indent="0" algn="just">
              <a:buNone/>
            </a:pPr>
            <a:endParaRPr lang="en-US" sz="2400" dirty="0">
              <a:latin typeface="Garamond" panose="02020404030301010803" pitchFamily="18" charset="0"/>
            </a:endParaRPr>
          </a:p>
          <a:p>
            <a:pPr algn="just"/>
            <a:endParaRPr lang="en-US" sz="2400" dirty="0">
              <a:latin typeface="Garamond" panose="02020404030301010803" pitchFamily="18" charset="0"/>
            </a:endParaRPr>
          </a:p>
          <a:p>
            <a:pPr marL="0" indent="0" algn="just">
              <a:buNone/>
            </a:pPr>
            <a:endParaRPr lang="en-US" sz="2400" dirty="0">
              <a:latin typeface="Garamond" panose="02020404030301010803" pitchFamily="18" charset="0"/>
            </a:endParaRPr>
          </a:p>
          <a:p>
            <a:pPr algn="just"/>
            <a:endParaRPr lang="es-AR" sz="2400" dirty="0">
              <a:latin typeface="Garamond" panose="02020404030301010803" pitchFamily="18" charset="0"/>
            </a:endParaRPr>
          </a:p>
        </p:txBody>
      </p:sp>
      <p:sp>
        <p:nvSpPr>
          <p:cNvPr id="4" name="6 Marcador de pie de página"/>
          <p:cNvSpPr>
            <a:spLocks noGrp="1"/>
          </p:cNvSpPr>
          <p:nvPr>
            <p:ph type="ftr" sz="quarter" idx="11"/>
          </p:nvPr>
        </p:nvSpPr>
        <p:spPr>
          <a:xfrm>
            <a:off x="528641" y="6572252"/>
            <a:ext cx="7900988" cy="3428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29555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0526" y="464711"/>
            <a:ext cx="8134808" cy="4276577"/>
          </a:xfrm>
        </p:spPr>
        <p:txBody>
          <a:bodyPr>
            <a:noAutofit/>
          </a:bodyPr>
          <a:lstStyle/>
          <a:p>
            <a:pPr marL="0" indent="0" algn="just">
              <a:buNone/>
            </a:pPr>
            <a:r>
              <a:rPr lang="en-US" sz="2200" b="1" dirty="0" smtClean="0">
                <a:latin typeface="Garamond" panose="02020404030301010803" pitchFamily="18" charset="0"/>
              </a:rPr>
              <a:t>Some examples:</a:t>
            </a:r>
            <a:endParaRPr lang="en-US" sz="2200" b="1" dirty="0">
              <a:latin typeface="Garamond" panose="02020404030301010803" pitchFamily="18" charset="0"/>
            </a:endParaRPr>
          </a:p>
          <a:p>
            <a:pPr marL="0" indent="0" algn="ctr">
              <a:buNone/>
            </a:pPr>
            <a:endParaRPr lang="en-US" sz="2200" dirty="0">
              <a:latin typeface="Garamond" panose="02020404030301010803" pitchFamily="18" charset="0"/>
            </a:endParaRPr>
          </a:p>
          <a:p>
            <a:pPr marL="0" indent="0" algn="ctr">
              <a:buNone/>
            </a:pPr>
            <a:r>
              <a:rPr lang="en-US" sz="2200" dirty="0">
                <a:latin typeface="Garamond" panose="02020404030301010803" pitchFamily="18" charset="0"/>
              </a:rPr>
              <a:t>An interesting old Indian rug</a:t>
            </a:r>
            <a:r>
              <a:rPr lang="en-US" sz="2200" dirty="0" smtClean="0">
                <a:latin typeface="Garamond" panose="02020404030301010803" pitchFamily="18" charset="0"/>
              </a:rPr>
              <a:t>.</a:t>
            </a:r>
          </a:p>
          <a:p>
            <a:pPr marL="0" indent="0" algn="ctr">
              <a:buNone/>
            </a:pPr>
            <a:endParaRPr lang="en-US" sz="2200" dirty="0">
              <a:latin typeface="Garamond" panose="02020404030301010803" pitchFamily="18" charset="0"/>
            </a:endParaRPr>
          </a:p>
          <a:p>
            <a:pPr marL="0" indent="0" algn="ctr">
              <a:buNone/>
            </a:pPr>
            <a:r>
              <a:rPr lang="en-US" sz="2200" dirty="0">
                <a:latin typeface="Garamond" panose="02020404030301010803" pitchFamily="18" charset="0"/>
              </a:rPr>
              <a:t>A striped silk </a:t>
            </a:r>
            <a:r>
              <a:rPr lang="en-US" sz="2200" dirty="0" smtClean="0">
                <a:latin typeface="Garamond" panose="02020404030301010803" pitchFamily="18" charset="0"/>
              </a:rPr>
              <a:t>shirt.</a:t>
            </a:r>
          </a:p>
          <a:p>
            <a:pPr marL="0" indent="0" algn="ctr">
              <a:buNone/>
            </a:pPr>
            <a:endParaRPr lang="en-US" sz="2200" dirty="0">
              <a:latin typeface="Garamond" panose="02020404030301010803" pitchFamily="18" charset="0"/>
            </a:endParaRPr>
          </a:p>
          <a:p>
            <a:pPr marL="0" indent="0" algn="ctr">
              <a:buNone/>
            </a:pPr>
            <a:r>
              <a:rPr lang="en-US" sz="2200" dirty="0">
                <a:latin typeface="Garamond" panose="02020404030301010803" pitchFamily="18" charset="0"/>
              </a:rPr>
              <a:t>Some comfortable black sleeping </a:t>
            </a:r>
            <a:r>
              <a:rPr lang="en-US" sz="2200" dirty="0" smtClean="0">
                <a:latin typeface="Garamond" panose="02020404030301010803" pitchFamily="18" charset="0"/>
              </a:rPr>
              <a:t>bags.</a:t>
            </a:r>
          </a:p>
          <a:p>
            <a:pPr marL="0" indent="0" algn="ctr">
              <a:buNone/>
            </a:pPr>
            <a:endParaRPr lang="en-US" sz="2200" dirty="0">
              <a:latin typeface="Garamond" panose="02020404030301010803" pitchFamily="18" charset="0"/>
            </a:endParaRPr>
          </a:p>
          <a:p>
            <a:pPr marL="0" indent="0" algn="ctr">
              <a:buNone/>
            </a:pPr>
            <a:r>
              <a:rPr lang="en-US" sz="2200" dirty="0">
                <a:latin typeface="Garamond" panose="02020404030301010803" pitchFamily="18" charset="0"/>
              </a:rPr>
              <a:t>Four small round wooden </a:t>
            </a:r>
            <a:r>
              <a:rPr lang="en-US" sz="2200" dirty="0" smtClean="0">
                <a:latin typeface="Garamond" panose="02020404030301010803" pitchFamily="18" charset="0"/>
              </a:rPr>
              <a:t>tables.</a:t>
            </a:r>
            <a:endParaRPr lang="en-US" sz="2200" dirty="0">
              <a:latin typeface="Garamond" panose="02020404030301010803" pitchFamily="18" charset="0"/>
            </a:endParaRPr>
          </a:p>
          <a:p>
            <a:pPr marL="0" indent="0" algn="ctr">
              <a:buNone/>
            </a:pPr>
            <a:endParaRPr lang="en-US" sz="2200" dirty="0">
              <a:latin typeface="Garamond" panose="02020404030301010803" pitchFamily="18" charset="0"/>
            </a:endParaRPr>
          </a:p>
          <a:p>
            <a:pPr marL="0" indent="0" algn="ctr">
              <a:buNone/>
            </a:pPr>
            <a:r>
              <a:rPr lang="en-US" sz="2200" dirty="0" smtClean="0">
                <a:latin typeface="Garamond" panose="02020404030301010803" pitchFamily="18" charset="0"/>
              </a:rPr>
              <a:t>An expensive antique silver mirror.</a:t>
            </a:r>
          </a:p>
          <a:p>
            <a:pPr marL="0" indent="0" algn="ctr">
              <a:buNone/>
            </a:pPr>
            <a:endParaRPr lang="en-US" sz="2200" dirty="0">
              <a:latin typeface="Garamond" panose="02020404030301010803" pitchFamily="18" charset="0"/>
            </a:endParaRPr>
          </a:p>
          <a:p>
            <a:pPr marL="0" indent="0" algn="ctr">
              <a:buNone/>
            </a:pPr>
            <a:r>
              <a:rPr lang="en-US" sz="2200" dirty="0" smtClean="0">
                <a:latin typeface="Garamond" panose="02020404030301010803" pitchFamily="18" charset="0"/>
              </a:rPr>
              <a:t>Delicious Mexican food.</a:t>
            </a:r>
            <a:r>
              <a:rPr lang="en-US" sz="2200" dirty="0">
                <a:latin typeface="Garamond" panose="02020404030301010803" pitchFamily="18" charset="0"/>
              </a:rPr>
              <a:t/>
            </a:r>
            <a:br>
              <a:rPr lang="en-US" sz="2200" dirty="0">
                <a:latin typeface="Garamond" panose="02020404030301010803" pitchFamily="18" charset="0"/>
              </a:rPr>
            </a:br>
            <a:endParaRPr lang="es-AR" sz="2200" dirty="0">
              <a:latin typeface="Garamond" panose="02020404030301010803" pitchFamily="18" charset="0"/>
            </a:endParaRPr>
          </a:p>
          <a:p>
            <a:pPr algn="just"/>
            <a:endParaRPr lang="es-AR" sz="2200" dirty="0"/>
          </a:p>
        </p:txBody>
      </p:sp>
      <p:sp>
        <p:nvSpPr>
          <p:cNvPr id="4" name="6 Marcador de pie de página"/>
          <p:cNvSpPr>
            <a:spLocks noGrp="1"/>
          </p:cNvSpPr>
          <p:nvPr>
            <p:ph type="ftr" sz="quarter" idx="11"/>
          </p:nvPr>
        </p:nvSpPr>
        <p:spPr>
          <a:xfrm>
            <a:off x="1027652" y="6642113"/>
            <a:ext cx="7485092" cy="1982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1026" name="Picture 2" descr="http://rug-cleaning-northampton.co.uk/wp-content/uploads/2015/07/Northampton-Indian-Rug-Washing.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743" y="1054390"/>
            <a:ext cx="1748296" cy="1165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assets.instyle.co.uk/instyle/live/styles/article_landscape_600_wide/s3/galleries/14/10/altuzarra-black-and-white-striped-silk-shirt486.jpg?itok=x-nN6kx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8383" y="598015"/>
            <a:ext cx="1044361" cy="1566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http://www.outwell.com/imagecache/other/EE-42-57-F6-59-7E-31-DE-27-ED-A6-AC-00-5F-68-7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317" y="2599243"/>
            <a:ext cx="2170259" cy="12226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http://st.hzcdn.com/simgs/ea01c1df0412c207_4-6716/traditional-dining-tabl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6685" y="2365536"/>
            <a:ext cx="1905731" cy="12268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5" name="Conector recto de flecha 4"/>
          <p:cNvCxnSpPr/>
          <p:nvPr/>
        </p:nvCxnSpPr>
        <p:spPr>
          <a:xfrm>
            <a:off x="2147187" y="1328380"/>
            <a:ext cx="1010351" cy="279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ector recto de flecha 6"/>
          <p:cNvCxnSpPr/>
          <p:nvPr/>
        </p:nvCxnSpPr>
        <p:spPr>
          <a:xfrm flipH="1">
            <a:off x="5900738" y="1435350"/>
            <a:ext cx="1470564" cy="9301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ector recto de flecha 8"/>
          <p:cNvCxnSpPr/>
          <p:nvPr/>
        </p:nvCxnSpPr>
        <p:spPr>
          <a:xfrm flipV="1">
            <a:off x="2399389" y="3446569"/>
            <a:ext cx="608560" cy="1516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p:cNvCxnSpPr/>
          <p:nvPr/>
        </p:nvCxnSpPr>
        <p:spPr>
          <a:xfrm flipH="1">
            <a:off x="6685592" y="3394717"/>
            <a:ext cx="782791" cy="7060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0" name="Picture 2" descr="http://media.bhs.co.uk/wcsstore/BHSUK/images/catalog/1947870430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383" y="3903143"/>
            <a:ext cx="1169851" cy="15900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Conector recto de flecha 15"/>
          <p:cNvCxnSpPr/>
          <p:nvPr/>
        </p:nvCxnSpPr>
        <p:spPr>
          <a:xfrm flipH="1" flipV="1">
            <a:off x="6777632" y="5034954"/>
            <a:ext cx="879873" cy="319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2" name="Picture 4" descr="http://www.seattlesouthside.com/system/assets/photos/871/large.jpg?127766204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92" y="4354453"/>
            <a:ext cx="1579247" cy="123885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ector recto de flecha 21"/>
          <p:cNvCxnSpPr/>
          <p:nvPr/>
        </p:nvCxnSpPr>
        <p:spPr>
          <a:xfrm>
            <a:off x="2013819" y="5086978"/>
            <a:ext cx="1429469" cy="717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8510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gwclei.com/wp-content/uploads/2015/04/pract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732" y="1951030"/>
            <a:ext cx="4479132" cy="299654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6 Marcador de pie de página"/>
          <p:cNvSpPr>
            <a:spLocks noGrp="1"/>
          </p:cNvSpPr>
          <p:nvPr>
            <p:ph type="ftr" sz="quarter" idx="11"/>
          </p:nvPr>
        </p:nvSpPr>
        <p:spPr>
          <a:xfrm>
            <a:off x="500063" y="6515104"/>
            <a:ext cx="7972425" cy="4286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175930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4375" y="844153"/>
            <a:ext cx="7986713" cy="4670822"/>
          </a:xfrm>
        </p:spPr>
        <p:txBody>
          <a:bodyPr>
            <a:normAutofit lnSpcReduction="10000"/>
          </a:bodyPr>
          <a:lstStyle/>
          <a:p>
            <a:pPr marL="0" indent="0">
              <a:buNone/>
            </a:pPr>
            <a:r>
              <a:rPr lang="en-US" sz="2400" dirty="0">
                <a:latin typeface="Garamond" panose="02020404030301010803" pitchFamily="18" charset="0"/>
              </a:rPr>
              <a:t>Definite and indefinite articles:</a:t>
            </a:r>
          </a:p>
          <a:p>
            <a:pPr>
              <a:buClr>
                <a:schemeClr val="accent5">
                  <a:lumMod val="50000"/>
                </a:schemeClr>
              </a:buClr>
            </a:pPr>
            <a:r>
              <a:rPr lang="en-US" sz="1900" u="sng" dirty="0">
                <a:latin typeface="Arial" panose="020B0604020202020204" pitchFamily="34" charset="0"/>
                <a:cs typeface="Arial" panose="020B0604020202020204" pitchFamily="34" charset="0"/>
                <a:hlinkClick r:id="rId2"/>
              </a:rPr>
              <a:t>http://www.ompersonal.com.ar/omgrammar/articulos.htm</a:t>
            </a:r>
            <a:endParaRPr lang="en-US" sz="1900" dirty="0">
              <a:latin typeface="Arial" panose="020B0604020202020204" pitchFamily="34" charset="0"/>
              <a:cs typeface="Arial" panose="020B0604020202020204" pitchFamily="34" charset="0"/>
            </a:endParaRPr>
          </a:p>
          <a:p>
            <a:pPr>
              <a:buClr>
                <a:schemeClr val="accent5">
                  <a:lumMod val="50000"/>
                </a:schemeClr>
              </a:buClr>
            </a:pPr>
            <a:r>
              <a:rPr lang="en-US" sz="1900" u="sng" dirty="0">
                <a:latin typeface="Arial" panose="020B0604020202020204" pitchFamily="34" charset="0"/>
                <a:cs typeface="Arial" panose="020B0604020202020204" pitchFamily="34" charset="0"/>
                <a:hlinkClick r:id="rId3"/>
              </a:rPr>
              <a:t>http://www.ompersonal.com.ar/omgrammar/articulos2.htm</a:t>
            </a:r>
            <a:endParaRPr lang="en-US" sz="1900" dirty="0">
              <a:latin typeface="Arial" panose="020B0604020202020204" pitchFamily="34" charset="0"/>
              <a:cs typeface="Arial" panose="020B0604020202020204" pitchFamily="34" charset="0"/>
            </a:endParaRPr>
          </a:p>
          <a:p>
            <a:pPr>
              <a:buClr>
                <a:schemeClr val="accent5">
                  <a:lumMod val="50000"/>
                </a:schemeClr>
              </a:buClr>
            </a:pPr>
            <a:r>
              <a:rPr lang="en-US" sz="1900" u="sng" dirty="0">
                <a:latin typeface="Arial" panose="020B0604020202020204" pitchFamily="34" charset="0"/>
                <a:cs typeface="Arial" panose="020B0604020202020204" pitchFamily="34" charset="0"/>
                <a:hlinkClick r:id="rId4"/>
              </a:rPr>
              <a:t>http://www.ompersonal.com.ar/INTERMEDIATE/unit16/page3.htm</a:t>
            </a:r>
            <a:endParaRPr lang="en-US" sz="1900" dirty="0">
              <a:latin typeface="Arial" panose="020B0604020202020204" pitchFamily="34" charset="0"/>
              <a:cs typeface="Arial" panose="020B0604020202020204" pitchFamily="34" charset="0"/>
            </a:endParaRPr>
          </a:p>
          <a:p>
            <a:pPr>
              <a:buClr>
                <a:schemeClr val="accent5">
                  <a:lumMod val="50000"/>
                </a:schemeClr>
              </a:buClr>
            </a:pPr>
            <a:r>
              <a:rPr lang="en-US" sz="1900" u="sng" dirty="0">
                <a:latin typeface="Arial" panose="020B0604020202020204" pitchFamily="34" charset="0"/>
                <a:cs typeface="Arial" panose="020B0604020202020204" pitchFamily="34" charset="0"/>
                <a:hlinkClick r:id="rId5"/>
              </a:rPr>
              <a:t>http://www.ompersonal.com.ar/INTERMEDIATE/unit16/page4.htm</a:t>
            </a:r>
            <a:endParaRPr lang="en-US" sz="1900" dirty="0">
              <a:latin typeface="Arial" panose="020B0604020202020204" pitchFamily="34" charset="0"/>
              <a:cs typeface="Arial" panose="020B0604020202020204" pitchFamily="34" charset="0"/>
            </a:endParaRPr>
          </a:p>
          <a:p>
            <a:pPr marL="0" indent="0">
              <a:buNone/>
            </a:pPr>
            <a:r>
              <a:rPr lang="en-US" sz="2400" dirty="0">
                <a:latin typeface="Garamond" panose="02020404030301010803" pitchFamily="18" charset="0"/>
              </a:rPr>
              <a:t>Review of adjectives:</a:t>
            </a:r>
          </a:p>
          <a:p>
            <a:pPr>
              <a:buClr>
                <a:schemeClr val="accent5">
                  <a:lumMod val="50000"/>
                </a:schemeClr>
              </a:buClr>
            </a:pPr>
            <a:r>
              <a:rPr lang="en-US" sz="1900" u="sng" dirty="0">
                <a:latin typeface="Arial" panose="020B0604020202020204" pitchFamily="34" charset="0"/>
                <a:cs typeface="Arial" panose="020B0604020202020204" pitchFamily="34" charset="0"/>
                <a:hlinkClick r:id="rId6"/>
              </a:rPr>
              <a:t>http://www.ompersonal.com.ar/omgrammar/adjetivoscalificativos.htm</a:t>
            </a:r>
            <a:r>
              <a:rPr lang="en-US" sz="1900" dirty="0">
                <a:latin typeface="Arial" panose="020B0604020202020204" pitchFamily="34" charset="0"/>
                <a:cs typeface="Arial" panose="020B0604020202020204" pitchFamily="34" charset="0"/>
              </a:rPr>
              <a:t> </a:t>
            </a:r>
          </a:p>
          <a:p>
            <a:pPr>
              <a:buClr>
                <a:schemeClr val="accent5">
                  <a:lumMod val="50000"/>
                </a:schemeClr>
              </a:buClr>
            </a:pPr>
            <a:r>
              <a:rPr lang="en-US" sz="1900" u="sng" dirty="0">
                <a:latin typeface="Arial" panose="020B0604020202020204" pitchFamily="34" charset="0"/>
                <a:cs typeface="Arial" panose="020B0604020202020204" pitchFamily="34" charset="0"/>
                <a:hlinkClick r:id="rId7"/>
              </a:rPr>
              <a:t>http://www.ompersonal.com.ar/INTERMEDIATE/unit4/page1.htm</a:t>
            </a:r>
            <a:endParaRPr lang="en-US" sz="1900" dirty="0">
              <a:latin typeface="Arial" panose="020B0604020202020204" pitchFamily="34" charset="0"/>
              <a:cs typeface="Arial" panose="020B0604020202020204" pitchFamily="34" charset="0"/>
            </a:endParaRPr>
          </a:p>
          <a:p>
            <a:pPr marL="0" indent="0">
              <a:buNone/>
            </a:pPr>
            <a:r>
              <a:rPr lang="en-US" sz="2400" dirty="0">
                <a:latin typeface="Garamond" panose="02020404030301010803" pitchFamily="18" charset="0"/>
              </a:rPr>
              <a:t>Order of adjectives: </a:t>
            </a:r>
          </a:p>
          <a:p>
            <a:pPr>
              <a:buClr>
                <a:schemeClr val="accent5">
                  <a:lumMod val="50000"/>
                </a:schemeClr>
              </a:buClr>
            </a:pPr>
            <a:r>
              <a:rPr lang="en-US" sz="1900" u="sng" dirty="0">
                <a:latin typeface="Arial" panose="020B0604020202020204" pitchFamily="34" charset="0"/>
                <a:cs typeface="Arial" panose="020B0604020202020204" pitchFamily="34" charset="0"/>
                <a:hlinkClick r:id="rId8"/>
              </a:rPr>
              <a:t>http://www.aulafacil.com/cursos/l22488/idiomas/ingles/ingles-repaso-de-gramatica/ejercicios-orden-de-los-adjetivos</a:t>
            </a:r>
            <a:endParaRPr lang="en-US" sz="1900" dirty="0">
              <a:latin typeface="Arial" panose="020B0604020202020204" pitchFamily="34" charset="0"/>
              <a:cs typeface="Arial" panose="020B0604020202020204" pitchFamily="34" charset="0"/>
            </a:endParaRPr>
          </a:p>
          <a:p>
            <a:pPr>
              <a:buClr>
                <a:schemeClr val="accent5">
                  <a:lumMod val="50000"/>
                </a:schemeClr>
              </a:buClr>
            </a:pPr>
            <a:r>
              <a:rPr lang="en-US" sz="1900" u="sng" dirty="0">
                <a:latin typeface="Arial" panose="020B0604020202020204" pitchFamily="34" charset="0"/>
                <a:cs typeface="Arial" panose="020B0604020202020204" pitchFamily="34" charset="0"/>
                <a:hlinkClick r:id="rId9"/>
              </a:rPr>
              <a:t>http://www.ejerciciodeingles.com/orden-adjetivos-descriptivos-ingles/</a:t>
            </a:r>
            <a:endParaRPr lang="en-US" sz="1900" dirty="0">
              <a:latin typeface="Arial" panose="020B0604020202020204" pitchFamily="34" charset="0"/>
              <a:cs typeface="Arial" panose="020B0604020202020204" pitchFamily="34" charset="0"/>
            </a:endParaRPr>
          </a:p>
          <a:p>
            <a:endParaRPr lang="en-US" dirty="0"/>
          </a:p>
        </p:txBody>
      </p:sp>
      <p:sp>
        <p:nvSpPr>
          <p:cNvPr id="4" name="6 Marcador de pie de página"/>
          <p:cNvSpPr>
            <a:spLocks noGrp="1"/>
          </p:cNvSpPr>
          <p:nvPr>
            <p:ph type="ftr" sz="quarter" idx="11"/>
          </p:nvPr>
        </p:nvSpPr>
        <p:spPr>
          <a:xfrm>
            <a:off x="300037" y="6443667"/>
            <a:ext cx="8586787" cy="528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911927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331" y="796530"/>
            <a:ext cx="3117056" cy="2440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471488" y="4043363"/>
            <a:ext cx="8129587" cy="137160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GB" altLang="es-AR" sz="2400" dirty="0">
                <a:latin typeface="Garamond" panose="02020404030301010803" pitchFamily="18" charset="0"/>
              </a:rPr>
              <a:t>	English has two articles: “</a:t>
            </a:r>
            <a:r>
              <a:rPr lang="en-GB" altLang="es-AR" sz="2400" b="1" dirty="0">
                <a:latin typeface="Garamond" panose="02020404030301010803" pitchFamily="18" charset="0"/>
              </a:rPr>
              <a:t>the</a:t>
            </a:r>
            <a:r>
              <a:rPr lang="en-GB" altLang="es-AR" sz="2400" dirty="0">
                <a:latin typeface="Garamond" panose="02020404030301010803" pitchFamily="18" charset="0"/>
              </a:rPr>
              <a:t>”</a:t>
            </a:r>
            <a:r>
              <a:rPr lang="en-GB" altLang="es-AR" sz="2400" b="1" dirty="0">
                <a:latin typeface="Garamond" panose="02020404030301010803" pitchFamily="18" charset="0"/>
              </a:rPr>
              <a:t> </a:t>
            </a:r>
            <a:r>
              <a:rPr lang="en-GB" altLang="es-AR" sz="2400" dirty="0">
                <a:latin typeface="Garamond" panose="02020404030301010803" pitchFamily="18" charset="0"/>
              </a:rPr>
              <a:t>and “</a:t>
            </a:r>
            <a:r>
              <a:rPr lang="en-GB" altLang="es-AR" sz="2400" b="1" dirty="0">
                <a:latin typeface="Garamond" panose="02020404030301010803" pitchFamily="18" charset="0"/>
              </a:rPr>
              <a:t>a/an</a:t>
            </a:r>
            <a:r>
              <a:rPr lang="en-GB" altLang="es-AR" sz="2400" dirty="0">
                <a:latin typeface="Garamond" panose="02020404030301010803" pitchFamily="18" charset="0"/>
              </a:rPr>
              <a:t>”. </a:t>
            </a:r>
            <a:r>
              <a:rPr lang="en-GB" altLang="es-AR" sz="2400" b="1" i="1" dirty="0">
                <a:latin typeface="Garamond" panose="02020404030301010803" pitchFamily="18" charset="0"/>
              </a:rPr>
              <a:t>The</a:t>
            </a:r>
            <a:r>
              <a:rPr lang="en-GB" altLang="es-AR" sz="2400" dirty="0">
                <a:latin typeface="Garamond" panose="02020404030301010803" pitchFamily="18" charset="0"/>
              </a:rPr>
              <a:t> is used to refer to specific or particular nouns; </a:t>
            </a:r>
            <a:r>
              <a:rPr lang="en-GB" altLang="es-AR" sz="2400" b="1" i="1" dirty="0">
                <a:latin typeface="Garamond" panose="02020404030301010803" pitchFamily="18" charset="0"/>
              </a:rPr>
              <a:t>a/an</a:t>
            </a:r>
            <a:r>
              <a:rPr lang="en-GB" altLang="es-AR" sz="2400" dirty="0">
                <a:latin typeface="Garamond" panose="02020404030301010803" pitchFamily="18" charset="0"/>
              </a:rPr>
              <a:t> is used to modify non-specific or non-particular nouns. We call </a:t>
            </a:r>
            <a:r>
              <a:rPr lang="en-GB" altLang="es-AR" sz="2400" b="1" i="1" dirty="0">
                <a:latin typeface="Garamond" panose="02020404030301010803" pitchFamily="18" charset="0"/>
              </a:rPr>
              <a:t>“the”</a:t>
            </a:r>
            <a:r>
              <a:rPr lang="en-GB" altLang="es-AR" sz="2400" b="1" dirty="0">
                <a:latin typeface="Garamond" panose="02020404030301010803" pitchFamily="18" charset="0"/>
              </a:rPr>
              <a:t> - </a:t>
            </a:r>
            <a:r>
              <a:rPr lang="en-GB" altLang="es-AR" sz="2400" b="1" i="1" dirty="0">
                <a:latin typeface="Garamond" panose="02020404030301010803" pitchFamily="18" charset="0"/>
              </a:rPr>
              <a:t>definite</a:t>
            </a:r>
            <a:r>
              <a:rPr lang="en-GB" altLang="es-AR" sz="2400" i="1" dirty="0">
                <a:latin typeface="Garamond" panose="02020404030301010803" pitchFamily="18" charset="0"/>
              </a:rPr>
              <a:t> </a:t>
            </a:r>
            <a:r>
              <a:rPr lang="en-GB" altLang="es-AR" sz="2400" dirty="0">
                <a:latin typeface="Garamond" panose="02020404030301010803" pitchFamily="18" charset="0"/>
              </a:rPr>
              <a:t>article and </a:t>
            </a:r>
            <a:r>
              <a:rPr lang="en-GB" altLang="es-AR" sz="2400" b="1" dirty="0">
                <a:latin typeface="Garamond" panose="02020404030301010803" pitchFamily="18" charset="0"/>
              </a:rPr>
              <a:t>“a/an” -</a:t>
            </a:r>
            <a:r>
              <a:rPr lang="en-GB" altLang="es-AR" sz="2400" dirty="0">
                <a:latin typeface="Garamond" panose="02020404030301010803" pitchFamily="18" charset="0"/>
              </a:rPr>
              <a:t> </a:t>
            </a:r>
            <a:r>
              <a:rPr lang="en-GB" altLang="es-AR" sz="2400" b="1" i="1" dirty="0">
                <a:latin typeface="Garamond" panose="02020404030301010803" pitchFamily="18" charset="0"/>
              </a:rPr>
              <a:t>indefinite</a:t>
            </a:r>
            <a:r>
              <a:rPr lang="en-GB" altLang="es-AR" sz="2400" i="1" dirty="0">
                <a:latin typeface="Garamond" panose="02020404030301010803" pitchFamily="18" charset="0"/>
              </a:rPr>
              <a:t> </a:t>
            </a:r>
            <a:r>
              <a:rPr lang="en-GB" altLang="es-AR" sz="2400" dirty="0">
                <a:latin typeface="Garamond" panose="02020404030301010803" pitchFamily="18" charset="0"/>
              </a:rPr>
              <a:t>article.</a:t>
            </a:r>
            <a:endParaRPr lang="es-ES_tradnl" altLang="es-AR" sz="2400" dirty="0">
              <a:latin typeface="Garamond" panose="02020404030301010803" pitchFamily="18" charset="0"/>
            </a:endParaRPr>
          </a:p>
        </p:txBody>
      </p:sp>
      <p:sp>
        <p:nvSpPr>
          <p:cNvPr id="6" name="6 Marcador de pie de página"/>
          <p:cNvSpPr>
            <a:spLocks noGrp="1"/>
          </p:cNvSpPr>
          <p:nvPr>
            <p:ph type="ftr" sz="quarter" idx="11"/>
          </p:nvPr>
        </p:nvSpPr>
        <p:spPr>
          <a:xfrm>
            <a:off x="845800" y="6347875"/>
            <a:ext cx="7855288" cy="6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625846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30" y="851461"/>
            <a:ext cx="4070747" cy="2300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288712" y="3657801"/>
            <a:ext cx="666988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s-AR" sz="2400" dirty="0">
                <a:latin typeface="Garamond" panose="02020404030301010803" pitchFamily="18" charset="0"/>
              </a:rPr>
              <a:t>For example:</a:t>
            </a:r>
          </a:p>
          <a:p>
            <a:pPr eaLnBrk="1" hangingPunct="1"/>
            <a:r>
              <a:rPr lang="en-GB" altLang="es-AR" sz="2400" dirty="0">
                <a:latin typeface="Garamond" panose="02020404030301010803" pitchFamily="18" charset="0"/>
              </a:rPr>
              <a:t>If I say, “Let's read </a:t>
            </a:r>
            <a:r>
              <a:rPr lang="en-GB" altLang="es-AR" sz="2400" b="1" dirty="0">
                <a:latin typeface="Garamond" panose="02020404030301010803" pitchFamily="18" charset="0"/>
              </a:rPr>
              <a:t>the</a:t>
            </a:r>
            <a:r>
              <a:rPr lang="en-GB" altLang="es-AR" sz="2400" dirty="0">
                <a:latin typeface="Garamond" panose="02020404030301010803" pitchFamily="18" charset="0"/>
              </a:rPr>
              <a:t> book.” (I mean a </a:t>
            </a:r>
            <a:r>
              <a:rPr lang="en-GB" altLang="es-AR" sz="2400" i="1" dirty="0">
                <a:latin typeface="Garamond" panose="02020404030301010803" pitchFamily="18" charset="0"/>
              </a:rPr>
              <a:t>specific</a:t>
            </a:r>
            <a:r>
              <a:rPr lang="en-GB" altLang="es-AR" sz="2400" dirty="0">
                <a:latin typeface="Garamond" panose="02020404030301010803" pitchFamily="18" charset="0"/>
              </a:rPr>
              <a:t> book)</a:t>
            </a:r>
          </a:p>
          <a:p>
            <a:pPr eaLnBrk="1" hangingPunct="1"/>
            <a:r>
              <a:rPr lang="en-GB" altLang="es-AR" sz="2400" dirty="0">
                <a:latin typeface="Garamond" panose="02020404030301010803" pitchFamily="18" charset="0"/>
              </a:rPr>
              <a:t>If I say, "Let's read </a:t>
            </a:r>
            <a:r>
              <a:rPr lang="en-GB" altLang="es-AR" sz="2400" b="1" dirty="0">
                <a:latin typeface="Garamond" panose="02020404030301010803" pitchFamily="18" charset="0"/>
              </a:rPr>
              <a:t>a </a:t>
            </a:r>
            <a:r>
              <a:rPr lang="en-GB" altLang="es-AR" sz="2400" dirty="0">
                <a:latin typeface="Garamond" panose="02020404030301010803" pitchFamily="18" charset="0"/>
              </a:rPr>
              <a:t>book.," (I mean </a:t>
            </a:r>
            <a:r>
              <a:rPr lang="en-GB" altLang="es-AR" sz="2400" i="1" dirty="0">
                <a:latin typeface="Garamond" panose="02020404030301010803" pitchFamily="18" charset="0"/>
              </a:rPr>
              <a:t>any</a:t>
            </a:r>
            <a:r>
              <a:rPr lang="en-GB" altLang="es-AR" sz="2400" dirty="0">
                <a:latin typeface="Garamond" panose="02020404030301010803" pitchFamily="18" charset="0"/>
              </a:rPr>
              <a:t> book rather than a specific book)</a:t>
            </a:r>
          </a:p>
        </p:txBody>
      </p:sp>
      <p:sp>
        <p:nvSpPr>
          <p:cNvPr id="6" name="6 Marcador de pie de página"/>
          <p:cNvSpPr>
            <a:spLocks noGrp="1"/>
          </p:cNvSpPr>
          <p:nvPr>
            <p:ph type="ftr" sz="quarter" idx="11"/>
          </p:nvPr>
        </p:nvSpPr>
        <p:spPr>
          <a:xfrm>
            <a:off x="514351" y="6643688"/>
            <a:ext cx="7761654" cy="104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16083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210" y="995363"/>
            <a:ext cx="3081338" cy="2163366"/>
          </a:xfrm>
          <a:prstGeom prst="rect">
            <a:avLst/>
          </a:prstGeom>
          <a:noFill/>
          <a:ln w="28575">
            <a:solidFill>
              <a:srgbClr val="99CC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742950" y="2436532"/>
            <a:ext cx="7560909" cy="36070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s-ES_tradnl" altLang="es-AR" sz="2400" b="1" dirty="0">
                <a:latin typeface="Garamond" panose="02020404030301010803" pitchFamily="18" charset="0"/>
              </a:rPr>
              <a:t>					     </a:t>
            </a:r>
            <a:r>
              <a:rPr lang="en-US" altLang="es-AR" sz="2400" b="1" dirty="0">
                <a:latin typeface="Garamond" panose="02020404030301010803" pitchFamily="18" charset="0"/>
              </a:rPr>
              <a:t>Definite Article</a:t>
            </a:r>
            <a:r>
              <a:rPr lang="es-ES_tradnl" altLang="es-AR" sz="2400" b="1" dirty="0">
                <a:latin typeface="Garamond" panose="02020404030301010803" pitchFamily="18" charset="0"/>
              </a:rPr>
              <a:t/>
            </a:r>
            <a:br>
              <a:rPr lang="es-ES_tradnl" altLang="es-AR" sz="2400" b="1" dirty="0">
                <a:latin typeface="Garamond" panose="02020404030301010803" pitchFamily="18" charset="0"/>
              </a:rPr>
            </a:br>
            <a:r>
              <a:rPr lang="es-ES_tradnl" altLang="es-AR" sz="2400" b="1" dirty="0">
                <a:latin typeface="Garamond" panose="02020404030301010803" pitchFamily="18" charset="0"/>
              </a:rPr>
              <a:t/>
            </a:r>
            <a:br>
              <a:rPr lang="es-ES_tradnl" altLang="es-AR" sz="2400" b="1" dirty="0">
                <a:latin typeface="Garamond" panose="02020404030301010803" pitchFamily="18" charset="0"/>
              </a:rPr>
            </a:br>
            <a:endParaRPr lang="es-ES_tradnl" altLang="es-AR" sz="2400" b="1" dirty="0">
              <a:latin typeface="Garamond" panose="02020404030301010803" pitchFamily="18" charset="0"/>
            </a:endParaRPr>
          </a:p>
          <a:p>
            <a:pPr algn="just">
              <a:buFontTx/>
              <a:buNone/>
            </a:pPr>
            <a:r>
              <a:rPr lang="es-ES_tradnl" altLang="es-AR" sz="2400" dirty="0">
                <a:latin typeface="Garamond" panose="02020404030301010803" pitchFamily="18" charset="0"/>
              </a:rPr>
              <a:t>   </a:t>
            </a:r>
            <a:r>
              <a:rPr lang="en-US" altLang="es-AR" sz="2400" dirty="0">
                <a:latin typeface="Garamond" panose="02020404030301010803" pitchFamily="18" charset="0"/>
              </a:rPr>
              <a:t>The main aim of the definite article is to identify ‘something/someone specific' to the reader or listener. </a:t>
            </a:r>
            <a:r>
              <a:rPr lang="en-US" altLang="es-AR" sz="2400" b="1" dirty="0">
                <a:latin typeface="Garamond" panose="02020404030301010803" pitchFamily="18" charset="0"/>
              </a:rPr>
              <a:t>“The”</a:t>
            </a:r>
            <a:r>
              <a:rPr lang="en-US" altLang="es-AR" sz="2400" dirty="0">
                <a:latin typeface="Garamond" panose="02020404030301010803" pitchFamily="18" charset="0"/>
              </a:rPr>
              <a:t> is used before singular and plural, feminine and masculine nouns when the noun is specific or particular.  “</a:t>
            </a:r>
            <a:r>
              <a:rPr lang="en-US" altLang="es-AR" sz="2400" i="1" dirty="0">
                <a:latin typeface="Garamond" panose="02020404030301010803" pitchFamily="18" charset="0"/>
              </a:rPr>
              <a:t>The</a:t>
            </a:r>
            <a:r>
              <a:rPr lang="en-US" altLang="es-AR" sz="2400" dirty="0">
                <a:latin typeface="Garamond" panose="02020404030301010803" pitchFamily="18" charset="0"/>
              </a:rPr>
              <a:t>” signals that the noun is definite, that it refers to a particular person, object, place, etc. of a group. </a:t>
            </a:r>
          </a:p>
        </p:txBody>
      </p:sp>
      <p:sp>
        <p:nvSpPr>
          <p:cNvPr id="6" name="6 Marcador de pie de página"/>
          <p:cNvSpPr>
            <a:spLocks noGrp="1"/>
          </p:cNvSpPr>
          <p:nvPr>
            <p:ph type="ftr" sz="quarter" idx="11"/>
          </p:nvPr>
        </p:nvSpPr>
        <p:spPr>
          <a:xfrm>
            <a:off x="742950" y="6382287"/>
            <a:ext cx="7775941" cy="475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672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14363" y="1943100"/>
            <a:ext cx="7872412" cy="36433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GB" altLang="es-AR" sz="2400" dirty="0">
                <a:latin typeface="Garamond" panose="02020404030301010803" pitchFamily="18" charset="0"/>
              </a:rPr>
              <a:t>"I was happy to see </a:t>
            </a:r>
            <a:r>
              <a:rPr lang="en-GB" altLang="es-AR" sz="2400" b="1" dirty="0">
                <a:latin typeface="Garamond" panose="02020404030301010803" pitchFamily="18" charset="0"/>
              </a:rPr>
              <a:t>the</a:t>
            </a:r>
            <a:r>
              <a:rPr lang="en-GB" altLang="es-AR" sz="2400" dirty="0">
                <a:latin typeface="Garamond" panose="02020404030301010803" pitchFamily="18" charset="0"/>
              </a:rPr>
              <a:t> police officer who saved my brother!" </a:t>
            </a:r>
          </a:p>
          <a:p>
            <a:pPr>
              <a:buFontTx/>
              <a:buNone/>
            </a:pPr>
            <a:endParaRPr lang="en-GB" altLang="es-AR" sz="2400" dirty="0">
              <a:latin typeface="Garamond" panose="02020404030301010803" pitchFamily="18" charset="0"/>
            </a:endParaRPr>
          </a:p>
          <a:p>
            <a:pPr algn="just">
              <a:buFontTx/>
              <a:buNone/>
            </a:pPr>
            <a:r>
              <a:rPr lang="en-GB" altLang="es-AR" sz="2400" dirty="0">
                <a:latin typeface="Garamond" panose="02020404030301010803" pitchFamily="18" charset="0"/>
              </a:rPr>
              <a:t>	Here, we're talking about a </a:t>
            </a:r>
            <a:r>
              <a:rPr lang="en-GB" altLang="es-AR" sz="2400" i="1" dirty="0">
                <a:latin typeface="Garamond" panose="02020404030301010803" pitchFamily="18" charset="0"/>
              </a:rPr>
              <a:t>particular</a:t>
            </a:r>
            <a:r>
              <a:rPr lang="en-GB" altLang="es-AR" sz="2400" dirty="0">
                <a:latin typeface="Garamond" panose="02020404030301010803" pitchFamily="18" charset="0"/>
              </a:rPr>
              <a:t> police officer. Even if we don't know the police officer's name, it's still a particular police officer because it is the one who saved my brother.</a:t>
            </a:r>
            <a:endParaRPr lang="es-ES_tradnl" altLang="es-AR" sz="2400" dirty="0">
              <a:latin typeface="Garamond" panose="02020404030301010803" pitchFamily="18" charset="0"/>
            </a:endParaRPr>
          </a:p>
        </p:txBody>
      </p:sp>
      <p:sp>
        <p:nvSpPr>
          <p:cNvPr id="3" name="6 Marcador de pie de página"/>
          <p:cNvSpPr>
            <a:spLocks noGrp="1"/>
          </p:cNvSpPr>
          <p:nvPr>
            <p:ph type="ftr" sz="quarter" idx="11"/>
          </p:nvPr>
        </p:nvSpPr>
        <p:spPr>
          <a:xfrm>
            <a:off x="617194" y="6247869"/>
            <a:ext cx="7855288" cy="810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137418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0113" y="421683"/>
            <a:ext cx="7480862" cy="423743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None/>
            </a:pPr>
            <a:r>
              <a:rPr lang="en-US" altLang="es-AR" sz="2400" b="1" dirty="0">
                <a:latin typeface="Garamond" panose="02020404030301010803" pitchFamily="18" charset="0"/>
              </a:rPr>
              <a:t>Geographical use of </a:t>
            </a:r>
            <a:r>
              <a:rPr lang="en-US" altLang="es-AR" sz="2400" b="1" i="1" dirty="0">
                <a:latin typeface="Garamond" panose="02020404030301010803" pitchFamily="18" charset="0"/>
              </a:rPr>
              <a:t>the</a:t>
            </a:r>
            <a:endParaRPr lang="en-US" altLang="es-AR" sz="2400" dirty="0">
              <a:latin typeface="Garamond" panose="02020404030301010803" pitchFamily="18" charset="0"/>
            </a:endParaRPr>
          </a:p>
          <a:p>
            <a:pPr algn="just">
              <a:lnSpc>
                <a:spcPct val="80000"/>
              </a:lnSpc>
              <a:buFontTx/>
              <a:buNone/>
            </a:pPr>
            <a:r>
              <a:rPr lang="en-GB" altLang="es-AR" sz="2400" dirty="0">
                <a:latin typeface="Garamond" panose="02020404030301010803" pitchFamily="18" charset="0"/>
              </a:rPr>
              <a:t>	There are some specific rules for using </a:t>
            </a:r>
            <a:endParaRPr lang="en-GB" altLang="es-AR" sz="2400" dirty="0" smtClean="0">
              <a:latin typeface="Garamond" panose="02020404030301010803" pitchFamily="18" charset="0"/>
            </a:endParaRPr>
          </a:p>
          <a:p>
            <a:pPr algn="just">
              <a:lnSpc>
                <a:spcPct val="80000"/>
              </a:lnSpc>
              <a:buFontTx/>
              <a:buNone/>
            </a:pPr>
            <a:r>
              <a:rPr lang="en-GB" altLang="es-AR" sz="2400" b="1" dirty="0">
                <a:latin typeface="Garamond" panose="02020404030301010803" pitchFamily="18" charset="0"/>
              </a:rPr>
              <a:t> </a:t>
            </a:r>
            <a:r>
              <a:rPr lang="en-GB" altLang="es-AR" sz="2400" b="1" dirty="0" smtClean="0">
                <a:latin typeface="Garamond" panose="02020404030301010803" pitchFamily="18" charset="0"/>
              </a:rPr>
              <a:t>   the</a:t>
            </a:r>
            <a:r>
              <a:rPr lang="en-GB" altLang="es-AR" sz="2400" dirty="0">
                <a:latin typeface="Garamond" panose="02020404030301010803" pitchFamily="18" charset="0"/>
              </a:rPr>
              <a:t> with geographical nouns.</a:t>
            </a:r>
          </a:p>
          <a:p>
            <a:pPr>
              <a:lnSpc>
                <a:spcPct val="80000"/>
              </a:lnSpc>
              <a:buFontTx/>
              <a:buNone/>
            </a:pPr>
            <a:r>
              <a:rPr lang="en-GB" altLang="es-AR" sz="2400" u="sng" dirty="0">
                <a:latin typeface="Garamond" panose="02020404030301010803" pitchFamily="18" charset="0"/>
              </a:rPr>
              <a:t>Do not use </a:t>
            </a:r>
            <a:r>
              <a:rPr lang="en-GB" altLang="es-AR" sz="2400" b="1" u="sng" dirty="0">
                <a:latin typeface="Garamond" panose="02020404030301010803" pitchFamily="18" charset="0"/>
              </a:rPr>
              <a:t>the</a:t>
            </a:r>
            <a:r>
              <a:rPr lang="en-GB" altLang="es-AR" sz="2400" u="sng" dirty="0">
                <a:latin typeface="Garamond" panose="02020404030301010803" pitchFamily="18" charset="0"/>
              </a:rPr>
              <a:t> before:</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most countries/territories: </a:t>
            </a:r>
            <a:r>
              <a:rPr lang="en-GB" altLang="es-AR" sz="2400" i="1" dirty="0">
                <a:latin typeface="Garamond" panose="02020404030301010803" pitchFamily="18" charset="0"/>
              </a:rPr>
              <a:t>Italy, Mexico, Bolivia</a:t>
            </a:r>
            <a:r>
              <a:rPr lang="en-GB" altLang="es-AR" sz="2400" dirty="0">
                <a:latin typeface="Garamond" panose="02020404030301010803" pitchFamily="18" charset="0"/>
              </a:rPr>
              <a:t>; however, </a:t>
            </a:r>
            <a:r>
              <a:rPr lang="en-GB" altLang="es-AR" sz="2400" i="1" dirty="0">
                <a:latin typeface="Garamond" panose="02020404030301010803" pitchFamily="18" charset="0"/>
              </a:rPr>
              <a:t>the</a:t>
            </a:r>
            <a:r>
              <a:rPr lang="en-GB" altLang="es-AR" sz="2400" dirty="0">
                <a:latin typeface="Garamond" panose="02020404030301010803" pitchFamily="18" charset="0"/>
              </a:rPr>
              <a:t> Netherlands, </a:t>
            </a:r>
            <a:r>
              <a:rPr lang="en-GB" altLang="es-AR" sz="2400" i="1" dirty="0">
                <a:latin typeface="Garamond" panose="02020404030301010803" pitchFamily="18" charset="0"/>
              </a:rPr>
              <a:t>the</a:t>
            </a:r>
            <a:r>
              <a:rPr lang="en-GB" altLang="es-AR" sz="2400" dirty="0">
                <a:latin typeface="Garamond" panose="02020404030301010803" pitchFamily="18" charset="0"/>
              </a:rPr>
              <a:t> Dominican Republic, </a:t>
            </a:r>
            <a:r>
              <a:rPr lang="en-GB" altLang="es-AR" sz="2400" i="1" dirty="0">
                <a:latin typeface="Garamond" panose="02020404030301010803" pitchFamily="18" charset="0"/>
              </a:rPr>
              <a:t>The </a:t>
            </a:r>
            <a:r>
              <a:rPr lang="en-GB" altLang="es-AR" sz="2400" dirty="0">
                <a:latin typeface="Garamond" panose="02020404030301010803" pitchFamily="18" charset="0"/>
              </a:rPr>
              <a:t>Philippines, </a:t>
            </a:r>
            <a:r>
              <a:rPr lang="en-GB" altLang="es-AR" sz="2400" i="1" dirty="0">
                <a:latin typeface="Garamond" panose="02020404030301010803" pitchFamily="18" charset="0"/>
              </a:rPr>
              <a:t>the</a:t>
            </a:r>
            <a:r>
              <a:rPr lang="en-GB" altLang="es-AR" sz="2400" dirty="0">
                <a:latin typeface="Garamond" panose="02020404030301010803" pitchFamily="18" charset="0"/>
              </a:rPr>
              <a:t> United States.</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cities, towns, or states: </a:t>
            </a:r>
            <a:r>
              <a:rPr lang="en-GB" altLang="es-AR" sz="2400" i="1" dirty="0">
                <a:latin typeface="Garamond" panose="02020404030301010803" pitchFamily="18" charset="0"/>
              </a:rPr>
              <a:t>Seoul, Texas, New York.</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streets: </a:t>
            </a:r>
            <a:r>
              <a:rPr lang="en-GB" altLang="es-AR" sz="2400" i="1" dirty="0">
                <a:latin typeface="Garamond" panose="02020404030301010803" pitchFamily="18" charset="0"/>
              </a:rPr>
              <a:t>Washington Blvd., Main St.</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lakes and bays: </a:t>
            </a:r>
            <a:r>
              <a:rPr lang="en-GB" altLang="es-AR" sz="2400" i="1" dirty="0">
                <a:latin typeface="Garamond" panose="02020404030301010803" pitchFamily="18" charset="0"/>
              </a:rPr>
              <a:t>Lake Titicaca, Santander Bay</a:t>
            </a:r>
            <a:r>
              <a:rPr lang="en-GB" altLang="es-AR" sz="2400" dirty="0">
                <a:latin typeface="Garamond" panose="02020404030301010803" pitchFamily="18" charset="0"/>
              </a:rPr>
              <a:t> except with a group of lakes like </a:t>
            </a:r>
            <a:r>
              <a:rPr lang="en-GB" altLang="es-AR" sz="2400" i="1" dirty="0">
                <a:latin typeface="Garamond" panose="02020404030301010803" pitchFamily="18" charset="0"/>
              </a:rPr>
              <a:t>the Great Lakes.</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mountains: </a:t>
            </a:r>
            <a:r>
              <a:rPr lang="en-GB" altLang="es-AR" sz="2400" i="1" dirty="0">
                <a:latin typeface="Garamond" panose="02020404030301010803" pitchFamily="18" charset="0"/>
              </a:rPr>
              <a:t>Mount Everest, Mount Fuji</a:t>
            </a:r>
            <a:r>
              <a:rPr lang="en-GB" altLang="es-AR" sz="2400" dirty="0">
                <a:latin typeface="Garamond" panose="02020404030301010803" pitchFamily="18" charset="0"/>
              </a:rPr>
              <a:t> except with ranges of mountains like </a:t>
            </a:r>
            <a:r>
              <a:rPr lang="en-GB" altLang="es-AR" sz="2400" b="1" i="1" dirty="0">
                <a:latin typeface="Garamond" panose="02020404030301010803" pitchFamily="18" charset="0"/>
              </a:rPr>
              <a:t>the</a:t>
            </a:r>
            <a:r>
              <a:rPr lang="en-GB" altLang="es-AR" sz="2400" i="1" dirty="0">
                <a:latin typeface="Garamond" panose="02020404030301010803" pitchFamily="18" charset="0"/>
              </a:rPr>
              <a:t> Andes</a:t>
            </a:r>
            <a:r>
              <a:rPr lang="en-GB" altLang="es-AR" sz="2400" dirty="0">
                <a:latin typeface="Garamond" panose="02020404030301010803" pitchFamily="18" charset="0"/>
              </a:rPr>
              <a:t> or </a:t>
            </a:r>
            <a:r>
              <a:rPr lang="en-GB" altLang="es-AR" sz="2400" b="1" i="1" dirty="0">
                <a:latin typeface="Garamond" panose="02020404030301010803" pitchFamily="18" charset="0"/>
              </a:rPr>
              <a:t>the</a:t>
            </a:r>
            <a:r>
              <a:rPr lang="en-GB" altLang="es-AR" sz="2400" i="1" dirty="0">
                <a:latin typeface="Garamond" panose="02020404030301010803" pitchFamily="18" charset="0"/>
              </a:rPr>
              <a:t> Rockies.</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continents: </a:t>
            </a:r>
            <a:r>
              <a:rPr lang="en-GB" altLang="es-AR" sz="2400" i="1" dirty="0">
                <a:latin typeface="Garamond" panose="02020404030301010803" pitchFamily="18" charset="0"/>
              </a:rPr>
              <a:t>Asia, Europe, America</a:t>
            </a:r>
            <a:r>
              <a:rPr lang="en-GB" altLang="es-AR" sz="2400" dirty="0">
                <a:latin typeface="Garamond" panose="02020404030301010803" pitchFamily="18" charset="0"/>
              </a:rPr>
              <a:t>.</a:t>
            </a:r>
            <a:endParaRPr lang="es-ES_tradnl" altLang="es-AR" sz="2400" u="sng" dirty="0">
              <a:latin typeface="Garamond" panose="02020404030301010803" pitchFamily="18" charset="0"/>
            </a:endParaRPr>
          </a:p>
          <a:p>
            <a:pPr algn="just">
              <a:lnSpc>
                <a:spcPct val="80000"/>
              </a:lnSpc>
              <a:buFontTx/>
              <a:buBlip>
                <a:blip r:embed="rId2"/>
              </a:buBlip>
            </a:pPr>
            <a:r>
              <a:rPr lang="en-GB" altLang="es-AR" sz="2400" dirty="0">
                <a:latin typeface="Garamond" panose="02020404030301010803" pitchFamily="18" charset="0"/>
              </a:rPr>
              <a:t>names of islands: </a:t>
            </a:r>
            <a:r>
              <a:rPr lang="en-GB" altLang="es-AR" sz="2400" i="1" dirty="0">
                <a:latin typeface="Garamond" panose="02020404030301010803" pitchFamily="18" charset="0"/>
              </a:rPr>
              <a:t>Easter Island, Maui, Key West</a:t>
            </a:r>
            <a:r>
              <a:rPr lang="en-GB" altLang="es-AR" sz="2400" dirty="0">
                <a:latin typeface="Garamond" panose="02020404030301010803" pitchFamily="18" charset="0"/>
              </a:rPr>
              <a:t>, except with island chains like </a:t>
            </a:r>
            <a:r>
              <a:rPr lang="en-GB" altLang="es-AR" sz="2400" b="1" i="1" dirty="0">
                <a:latin typeface="Garamond" panose="02020404030301010803" pitchFamily="18" charset="0"/>
              </a:rPr>
              <a:t>the</a:t>
            </a:r>
            <a:r>
              <a:rPr lang="en-GB" altLang="es-AR" sz="2400" i="1" dirty="0">
                <a:latin typeface="Garamond" panose="02020404030301010803" pitchFamily="18" charset="0"/>
              </a:rPr>
              <a:t> Canary Islands, </a:t>
            </a:r>
            <a:r>
              <a:rPr lang="en-GB" altLang="es-AR" sz="2400" b="1" i="1" dirty="0">
                <a:latin typeface="Garamond" panose="02020404030301010803" pitchFamily="18" charset="0"/>
              </a:rPr>
              <a:t>the</a:t>
            </a:r>
            <a:r>
              <a:rPr lang="en-GB" altLang="es-AR" sz="2400" i="1" dirty="0">
                <a:latin typeface="Garamond" panose="02020404030301010803" pitchFamily="18" charset="0"/>
              </a:rPr>
              <a:t> Hawaiian Islands.</a:t>
            </a:r>
            <a:endParaRPr lang="es-ES_tradnl" altLang="es-AR" sz="2400" i="1" dirty="0">
              <a:latin typeface="Garamond" panose="02020404030301010803" pitchFamily="18" charset="0"/>
            </a:endParaRPr>
          </a:p>
          <a:p>
            <a:pPr>
              <a:lnSpc>
                <a:spcPct val="80000"/>
              </a:lnSpc>
              <a:buFontTx/>
              <a:buBlip>
                <a:blip r:embed="rId2"/>
              </a:buBlip>
            </a:pPr>
            <a:endParaRPr lang="es-ES_tradnl" altLang="es-AR" sz="2400" i="1" dirty="0">
              <a:latin typeface="Garamond" panose="02020404030301010803" pitchFamily="18" charset="0"/>
            </a:endParaRPr>
          </a:p>
        </p:txBody>
      </p:sp>
      <p:pic>
        <p:nvPicPr>
          <p:cNvPr id="5" name="Picture 5" descr="http://www.geographyalltheway.com/ks3_geography/imagesetc/earth_nightsmallnotex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3675" y="264093"/>
            <a:ext cx="2199605" cy="1100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6" name="6 Marcador de pie de página"/>
          <p:cNvSpPr>
            <a:spLocks noGrp="1"/>
          </p:cNvSpPr>
          <p:nvPr>
            <p:ph type="ftr" sz="quarter" idx="11"/>
          </p:nvPr>
        </p:nvSpPr>
        <p:spPr>
          <a:xfrm>
            <a:off x="702925" y="6500812"/>
            <a:ext cx="7826713" cy="4857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2563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79506" y="1193427"/>
            <a:ext cx="6048375" cy="350996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US" altLang="es-AR" sz="2400" u="sng" dirty="0">
                <a:latin typeface="Garamond" panose="02020404030301010803" pitchFamily="18" charset="0"/>
              </a:rPr>
              <a:t>Use </a:t>
            </a:r>
            <a:r>
              <a:rPr lang="en-US" altLang="es-AR" sz="2400" b="1" i="1" u="sng" dirty="0">
                <a:latin typeface="Garamond" panose="02020404030301010803" pitchFamily="18" charset="0"/>
              </a:rPr>
              <a:t>the</a:t>
            </a:r>
            <a:r>
              <a:rPr lang="en-US" altLang="es-AR" sz="2400" u="sng" dirty="0">
                <a:latin typeface="Garamond" panose="02020404030301010803" pitchFamily="18" charset="0"/>
              </a:rPr>
              <a:t> before</a:t>
            </a:r>
            <a:r>
              <a:rPr lang="en-US" altLang="es-AR" sz="2400" dirty="0">
                <a:latin typeface="Garamond" panose="02020404030301010803" pitchFamily="18" charset="0"/>
              </a:rPr>
              <a:t>:</a:t>
            </a:r>
          </a:p>
          <a:p>
            <a:pPr algn="ctr">
              <a:buFontTx/>
              <a:buBlip>
                <a:blip r:embed="rId2"/>
              </a:buBlip>
            </a:pPr>
            <a:r>
              <a:rPr lang="en-GB" altLang="es-AR" sz="2400" dirty="0">
                <a:latin typeface="Garamond" panose="02020404030301010803" pitchFamily="18" charset="0"/>
              </a:rPr>
              <a:t> names of rivers, oceans and seas: </a:t>
            </a:r>
            <a:r>
              <a:rPr lang="en-GB" altLang="es-AR" sz="2400" b="1" i="1" dirty="0">
                <a:latin typeface="Garamond" panose="02020404030301010803" pitchFamily="18" charset="0"/>
              </a:rPr>
              <a:t>the</a:t>
            </a:r>
            <a:r>
              <a:rPr lang="en-GB" altLang="es-AR" sz="2400" i="1" dirty="0">
                <a:latin typeface="Garamond" panose="02020404030301010803" pitchFamily="18" charset="0"/>
              </a:rPr>
              <a:t> Nile, </a:t>
            </a:r>
            <a:r>
              <a:rPr lang="en-GB" altLang="es-AR" sz="2400" b="1" i="1" dirty="0">
                <a:latin typeface="Garamond" panose="02020404030301010803" pitchFamily="18" charset="0"/>
              </a:rPr>
              <a:t>the</a:t>
            </a:r>
            <a:r>
              <a:rPr lang="en-GB" altLang="es-AR" sz="2400" i="1" dirty="0">
                <a:latin typeface="Garamond" panose="02020404030301010803" pitchFamily="18" charset="0"/>
              </a:rPr>
              <a:t> Pacific</a:t>
            </a:r>
            <a:endParaRPr lang="es-ES_tradnl" altLang="es-AR" sz="2400" u="sng" dirty="0">
              <a:latin typeface="Garamond" panose="02020404030301010803" pitchFamily="18" charset="0"/>
            </a:endParaRPr>
          </a:p>
          <a:p>
            <a:pPr algn="ctr">
              <a:buFontTx/>
              <a:buBlip>
                <a:blip r:embed="rId2"/>
              </a:buBlip>
            </a:pPr>
            <a:r>
              <a:rPr lang="en-GB" altLang="es-AR" sz="2400" dirty="0">
                <a:latin typeface="Garamond" panose="02020404030301010803" pitchFamily="18" charset="0"/>
              </a:rPr>
              <a:t> points on the globe: </a:t>
            </a:r>
          </a:p>
          <a:p>
            <a:pPr algn="ctr">
              <a:buFontTx/>
              <a:buNone/>
            </a:pPr>
            <a:r>
              <a:rPr lang="en-GB" altLang="es-AR" sz="2400" b="1" i="1" dirty="0">
                <a:latin typeface="Garamond" panose="02020404030301010803" pitchFamily="18" charset="0"/>
              </a:rPr>
              <a:t>the</a:t>
            </a:r>
            <a:r>
              <a:rPr lang="en-GB" altLang="es-AR" sz="2400" i="1" dirty="0">
                <a:latin typeface="Garamond" panose="02020404030301010803" pitchFamily="18" charset="0"/>
              </a:rPr>
              <a:t> Equator, </a:t>
            </a:r>
            <a:r>
              <a:rPr lang="en-GB" altLang="es-AR" sz="2400" b="1" i="1" dirty="0">
                <a:latin typeface="Garamond" panose="02020404030301010803" pitchFamily="18" charset="0"/>
              </a:rPr>
              <a:t>the</a:t>
            </a:r>
            <a:r>
              <a:rPr lang="en-GB" altLang="es-AR" sz="2400" i="1" dirty="0">
                <a:latin typeface="Garamond" panose="02020404030301010803" pitchFamily="18" charset="0"/>
              </a:rPr>
              <a:t> North Pole</a:t>
            </a:r>
            <a:endParaRPr lang="es-ES_tradnl" altLang="es-AR" sz="2400" u="sng" dirty="0">
              <a:latin typeface="Garamond" panose="02020404030301010803" pitchFamily="18" charset="0"/>
            </a:endParaRPr>
          </a:p>
          <a:p>
            <a:pPr algn="ctr">
              <a:buFontTx/>
              <a:buBlip>
                <a:blip r:embed="rId2"/>
              </a:buBlip>
            </a:pPr>
            <a:r>
              <a:rPr lang="en-GB" altLang="es-AR" sz="2400" dirty="0">
                <a:latin typeface="Garamond" panose="02020404030301010803" pitchFamily="18" charset="0"/>
              </a:rPr>
              <a:t> geographical areas: </a:t>
            </a:r>
          </a:p>
          <a:p>
            <a:pPr algn="ctr">
              <a:buFontTx/>
              <a:buNone/>
            </a:pPr>
            <a:r>
              <a:rPr lang="en-GB" altLang="es-AR" sz="2400" b="1" i="1" dirty="0">
                <a:latin typeface="Garamond" panose="02020404030301010803" pitchFamily="18" charset="0"/>
              </a:rPr>
              <a:t>the</a:t>
            </a:r>
            <a:r>
              <a:rPr lang="en-GB" altLang="es-AR" sz="2400" i="1" dirty="0">
                <a:latin typeface="Garamond" panose="02020404030301010803" pitchFamily="18" charset="0"/>
              </a:rPr>
              <a:t> Middle East, </a:t>
            </a:r>
            <a:r>
              <a:rPr lang="en-GB" altLang="es-AR" sz="2400" b="1" i="1" dirty="0">
                <a:latin typeface="Garamond" panose="02020404030301010803" pitchFamily="18" charset="0"/>
              </a:rPr>
              <a:t>the</a:t>
            </a:r>
            <a:r>
              <a:rPr lang="en-GB" altLang="es-AR" sz="2400" i="1" dirty="0">
                <a:latin typeface="Garamond" panose="02020404030301010803" pitchFamily="18" charset="0"/>
              </a:rPr>
              <a:t> West</a:t>
            </a:r>
            <a:endParaRPr lang="es-ES_tradnl" altLang="es-AR" sz="2400" u="sng" dirty="0">
              <a:latin typeface="Garamond" panose="02020404030301010803" pitchFamily="18" charset="0"/>
            </a:endParaRPr>
          </a:p>
          <a:p>
            <a:pPr algn="ctr">
              <a:buFontTx/>
              <a:buBlip>
                <a:blip r:embed="rId2"/>
              </a:buBlip>
            </a:pPr>
            <a:r>
              <a:rPr lang="en-GB" altLang="es-AR" sz="2400" dirty="0">
                <a:latin typeface="Garamond" panose="02020404030301010803" pitchFamily="18" charset="0"/>
              </a:rPr>
              <a:t> deserts, forests, gulfs, and peninsulas: </a:t>
            </a:r>
            <a:r>
              <a:rPr lang="en-GB" altLang="es-AR" sz="2400" b="1" i="1" dirty="0">
                <a:latin typeface="Garamond" panose="02020404030301010803" pitchFamily="18" charset="0"/>
              </a:rPr>
              <a:t>the</a:t>
            </a:r>
            <a:r>
              <a:rPr lang="en-GB" altLang="es-AR" sz="2400" i="1" dirty="0">
                <a:latin typeface="Garamond" panose="02020404030301010803" pitchFamily="18" charset="0"/>
              </a:rPr>
              <a:t> Sahara, </a:t>
            </a:r>
            <a:r>
              <a:rPr lang="en-GB" altLang="es-AR" sz="2400" b="1" i="1" dirty="0">
                <a:latin typeface="Garamond" panose="02020404030301010803" pitchFamily="18" charset="0"/>
              </a:rPr>
              <a:t>the</a:t>
            </a:r>
            <a:r>
              <a:rPr lang="en-GB" altLang="es-AR" sz="2400" i="1" dirty="0">
                <a:latin typeface="Garamond" panose="02020404030301010803" pitchFamily="18" charset="0"/>
              </a:rPr>
              <a:t> Persian Gulf, </a:t>
            </a:r>
            <a:r>
              <a:rPr lang="en-GB" altLang="es-AR" sz="2400" b="1" i="1" dirty="0">
                <a:latin typeface="Garamond" panose="02020404030301010803" pitchFamily="18" charset="0"/>
              </a:rPr>
              <a:t>the</a:t>
            </a:r>
            <a:r>
              <a:rPr lang="en-GB" altLang="es-AR" sz="2400" i="1" dirty="0">
                <a:latin typeface="Garamond" panose="02020404030301010803" pitchFamily="18" charset="0"/>
              </a:rPr>
              <a:t> Iberian Peninsula</a:t>
            </a:r>
            <a:endParaRPr lang="es-ES_tradnl" altLang="es-AR" sz="2400" dirty="0">
              <a:latin typeface="Garamond" panose="02020404030301010803" pitchFamily="18" charset="0"/>
            </a:endParaRPr>
          </a:p>
          <a:p>
            <a:endParaRPr lang="es-ES_tradnl" altLang="es-AR" sz="2400" dirty="0">
              <a:latin typeface="Garamond" panose="02020404030301010803" pitchFamily="18" charset="0"/>
            </a:endParaRPr>
          </a:p>
          <a:p>
            <a:endParaRPr lang="es-ES_tradnl" altLang="es-AR" sz="2400" dirty="0"/>
          </a:p>
        </p:txBody>
      </p:sp>
      <p:pic>
        <p:nvPicPr>
          <p:cNvPr id="5" name="Picture 5" descr="http://www.conciergetraveller.com.au/wp-content/uploads/2011/11/Egypt-Karnak-temple-iStock_000014972785XSmall.jpg"/>
          <p:cNvPicPr>
            <a:picLocks noChangeAspect="1" noChangeArrowheads="1"/>
          </p:cNvPicPr>
          <p:nvPr/>
        </p:nvPicPr>
        <p:blipFill>
          <a:blip r:embed="rId3"/>
          <a:srcRect/>
          <a:stretch>
            <a:fillRect/>
          </a:stretch>
        </p:blipFill>
        <p:spPr bwMode="auto">
          <a:xfrm>
            <a:off x="421038" y="1078511"/>
            <a:ext cx="2336362" cy="1550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6 Marcador de pie de página"/>
          <p:cNvSpPr>
            <a:spLocks noGrp="1"/>
          </p:cNvSpPr>
          <p:nvPr>
            <p:ph type="ftr" sz="quarter" idx="11"/>
          </p:nvPr>
        </p:nvSpPr>
        <p:spPr>
          <a:xfrm>
            <a:off x="845794" y="6362168"/>
            <a:ext cx="7855288" cy="681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604722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200150" y="1712120"/>
            <a:ext cx="6172200" cy="3394472"/>
          </a:xfrm>
        </p:spPr>
        <p:txBody>
          <a:bodyPr>
            <a:normAutofit fontScale="85000" lnSpcReduction="20000"/>
          </a:bodyPr>
          <a:lstStyle/>
          <a:p>
            <a:pPr eaLnBrk="1" hangingPunct="1">
              <a:lnSpc>
                <a:spcPct val="80000"/>
              </a:lnSpc>
              <a:buFontTx/>
              <a:buNone/>
            </a:pPr>
            <a:r>
              <a:rPr lang="en-US" altLang="es-AR" u="sng" dirty="0">
                <a:latin typeface="Garamond" panose="02020404030301010803" pitchFamily="18" charset="0"/>
              </a:rPr>
              <a:t>Use </a:t>
            </a:r>
            <a:r>
              <a:rPr lang="en-US" altLang="es-AR" b="1" i="1" u="sng" dirty="0">
                <a:latin typeface="Garamond" panose="02020404030301010803" pitchFamily="18" charset="0"/>
              </a:rPr>
              <a:t>the</a:t>
            </a:r>
            <a:r>
              <a:rPr lang="en-US" altLang="es-AR" u="sng" dirty="0">
                <a:latin typeface="Garamond" panose="02020404030301010803" pitchFamily="18" charset="0"/>
              </a:rPr>
              <a:t> before</a:t>
            </a:r>
            <a:r>
              <a:rPr lang="en-US" altLang="es-AR" dirty="0">
                <a:latin typeface="Garamond" panose="02020404030301010803" pitchFamily="18" charset="0"/>
              </a:rPr>
              <a:t>:</a:t>
            </a:r>
          </a:p>
          <a:p>
            <a:pPr algn="just" eaLnBrk="1" hangingPunct="1">
              <a:lnSpc>
                <a:spcPct val="80000"/>
              </a:lnSpc>
              <a:buFontTx/>
              <a:buBlip>
                <a:blip r:embed="rId2"/>
              </a:buBlip>
            </a:pPr>
            <a:r>
              <a:rPr lang="en-GB" altLang="es-AR" dirty="0">
                <a:latin typeface="Garamond" panose="02020404030301010803" pitchFamily="18" charset="0"/>
              </a:rPr>
              <a:t> names of musical instruments:</a:t>
            </a:r>
          </a:p>
          <a:p>
            <a:pPr algn="just" eaLnBrk="1" hangingPunct="1">
              <a:lnSpc>
                <a:spcPct val="80000"/>
              </a:lnSpc>
              <a:buFontTx/>
              <a:buNone/>
            </a:pPr>
            <a:r>
              <a:rPr lang="en-GB" altLang="es-AR" dirty="0">
                <a:latin typeface="Garamond" panose="02020404030301010803" pitchFamily="18" charset="0"/>
              </a:rPr>
              <a:t> </a:t>
            </a:r>
            <a:r>
              <a:rPr lang="en-GB" altLang="es-AR" b="1" i="1" dirty="0">
                <a:latin typeface="Garamond" panose="02020404030301010803" pitchFamily="18" charset="0"/>
              </a:rPr>
              <a:t>the</a:t>
            </a:r>
            <a:r>
              <a:rPr lang="en-GB" altLang="es-AR" i="1" dirty="0">
                <a:latin typeface="Garamond" panose="02020404030301010803" pitchFamily="18" charset="0"/>
              </a:rPr>
              <a:t> guitar, </a:t>
            </a:r>
            <a:r>
              <a:rPr lang="en-GB" altLang="es-AR" b="1" i="1" dirty="0">
                <a:latin typeface="Garamond" panose="02020404030301010803" pitchFamily="18" charset="0"/>
              </a:rPr>
              <a:t>the</a:t>
            </a:r>
            <a:r>
              <a:rPr lang="en-GB" altLang="es-AR" i="1" dirty="0">
                <a:latin typeface="Garamond" panose="02020404030301010803" pitchFamily="18" charset="0"/>
              </a:rPr>
              <a:t> drums, </a:t>
            </a:r>
            <a:r>
              <a:rPr lang="en-GB" altLang="es-AR" b="1" i="1" dirty="0">
                <a:latin typeface="Garamond" panose="02020404030301010803" pitchFamily="18" charset="0"/>
              </a:rPr>
              <a:t>the</a:t>
            </a:r>
            <a:r>
              <a:rPr lang="en-GB" altLang="es-AR" i="1" dirty="0">
                <a:latin typeface="Garamond" panose="02020404030301010803" pitchFamily="18" charset="0"/>
              </a:rPr>
              <a:t> violin</a:t>
            </a:r>
            <a:endParaRPr lang="es-ES_tradnl" altLang="es-AR" u="sng" dirty="0">
              <a:latin typeface="Garamond" panose="02020404030301010803" pitchFamily="18" charset="0"/>
            </a:endParaRPr>
          </a:p>
          <a:p>
            <a:pPr algn="just" eaLnBrk="1" hangingPunct="1">
              <a:lnSpc>
                <a:spcPct val="80000"/>
              </a:lnSpc>
              <a:buFontTx/>
              <a:buBlip>
                <a:blip r:embed="rId2"/>
              </a:buBlip>
            </a:pPr>
            <a:r>
              <a:rPr lang="en-GB" altLang="es-AR" dirty="0">
                <a:latin typeface="Garamond" panose="02020404030301010803" pitchFamily="18" charset="0"/>
              </a:rPr>
              <a:t> in conjunction with a superlative form: </a:t>
            </a:r>
          </a:p>
          <a:p>
            <a:pPr algn="just" eaLnBrk="1" hangingPunct="1">
              <a:lnSpc>
                <a:spcPct val="80000"/>
              </a:lnSpc>
              <a:buFontTx/>
              <a:buNone/>
            </a:pPr>
            <a:r>
              <a:rPr lang="en-GB" altLang="es-AR" b="1" i="1" dirty="0">
                <a:latin typeface="Garamond" panose="02020404030301010803" pitchFamily="18" charset="0"/>
              </a:rPr>
              <a:t>the</a:t>
            </a:r>
            <a:r>
              <a:rPr lang="en-GB" altLang="es-AR" i="1" dirty="0">
                <a:latin typeface="Garamond" panose="02020404030301010803" pitchFamily="18" charset="0"/>
              </a:rPr>
              <a:t> most amazing, </a:t>
            </a:r>
            <a:r>
              <a:rPr lang="en-GB" altLang="es-AR" b="1" i="1" dirty="0">
                <a:latin typeface="Garamond" panose="02020404030301010803" pitchFamily="18" charset="0"/>
              </a:rPr>
              <a:t>the</a:t>
            </a:r>
            <a:r>
              <a:rPr lang="en-GB" altLang="es-AR" i="1" dirty="0">
                <a:latin typeface="Garamond" panose="02020404030301010803" pitchFamily="18" charset="0"/>
              </a:rPr>
              <a:t> cheapest</a:t>
            </a:r>
            <a:endParaRPr lang="es-ES_tradnl" altLang="es-AR" u="sng" dirty="0">
              <a:latin typeface="Garamond" panose="02020404030301010803" pitchFamily="18" charset="0"/>
            </a:endParaRPr>
          </a:p>
          <a:p>
            <a:pPr algn="just" eaLnBrk="1" hangingPunct="1">
              <a:lnSpc>
                <a:spcPct val="80000"/>
              </a:lnSpc>
              <a:buFontTx/>
              <a:buBlip>
                <a:blip r:embed="rId2"/>
              </a:buBlip>
            </a:pPr>
            <a:r>
              <a:rPr lang="en-GB" altLang="es-AR" dirty="0">
                <a:latin typeface="Garamond" panose="02020404030301010803" pitchFamily="18" charset="0"/>
              </a:rPr>
              <a:t> before nouns of which there is only one: </a:t>
            </a:r>
          </a:p>
          <a:p>
            <a:pPr algn="just" eaLnBrk="1" hangingPunct="1">
              <a:lnSpc>
                <a:spcPct val="80000"/>
              </a:lnSpc>
              <a:buFontTx/>
              <a:buNone/>
            </a:pPr>
            <a:r>
              <a:rPr lang="en-GB" altLang="es-AR" b="1" i="1" dirty="0">
                <a:latin typeface="Garamond" panose="02020404030301010803" pitchFamily="18" charset="0"/>
              </a:rPr>
              <a:t>the</a:t>
            </a:r>
            <a:r>
              <a:rPr lang="en-GB" altLang="es-AR" i="1" dirty="0">
                <a:latin typeface="Garamond" panose="02020404030301010803" pitchFamily="18" charset="0"/>
              </a:rPr>
              <a:t> sun, </a:t>
            </a:r>
            <a:r>
              <a:rPr lang="en-GB" altLang="es-AR" b="1" i="1" dirty="0">
                <a:latin typeface="Garamond" panose="02020404030301010803" pitchFamily="18" charset="0"/>
              </a:rPr>
              <a:t>the</a:t>
            </a:r>
            <a:r>
              <a:rPr lang="en-GB" altLang="es-AR" i="1" dirty="0">
                <a:latin typeface="Garamond" panose="02020404030301010803" pitchFamily="18" charset="0"/>
              </a:rPr>
              <a:t> president, </a:t>
            </a:r>
            <a:r>
              <a:rPr lang="en-GB" altLang="es-AR" b="1" i="1" dirty="0">
                <a:latin typeface="Garamond" panose="02020404030301010803" pitchFamily="18" charset="0"/>
              </a:rPr>
              <a:t>the</a:t>
            </a:r>
            <a:r>
              <a:rPr lang="en-GB" altLang="es-AR" i="1" dirty="0">
                <a:latin typeface="Garamond" panose="02020404030301010803" pitchFamily="18" charset="0"/>
              </a:rPr>
              <a:t> moon</a:t>
            </a:r>
            <a:endParaRPr lang="es-ES_tradnl" altLang="es-AR" u="sng" dirty="0">
              <a:latin typeface="Garamond" panose="02020404030301010803" pitchFamily="18" charset="0"/>
            </a:endParaRPr>
          </a:p>
          <a:p>
            <a:pPr algn="just" eaLnBrk="1" hangingPunct="1">
              <a:lnSpc>
                <a:spcPct val="80000"/>
              </a:lnSpc>
              <a:buFontTx/>
              <a:buBlip>
                <a:blip r:embed="rId2"/>
              </a:buBlip>
            </a:pPr>
            <a:r>
              <a:rPr lang="en-GB" altLang="es-AR" dirty="0">
                <a:latin typeface="Garamond" panose="02020404030301010803" pitchFamily="18" charset="0"/>
              </a:rPr>
              <a:t> before an adjective used as a noun to describe a class of people:</a:t>
            </a:r>
          </a:p>
          <a:p>
            <a:pPr algn="just" eaLnBrk="1" hangingPunct="1">
              <a:lnSpc>
                <a:spcPct val="80000"/>
              </a:lnSpc>
              <a:buFontTx/>
              <a:buNone/>
            </a:pPr>
            <a:r>
              <a:rPr lang="en-GB" altLang="es-AR" dirty="0">
                <a:latin typeface="Garamond" panose="02020404030301010803" pitchFamily="18" charset="0"/>
              </a:rPr>
              <a:t> </a:t>
            </a:r>
            <a:r>
              <a:rPr lang="en-GB" altLang="es-AR" b="1" i="1" dirty="0">
                <a:latin typeface="Garamond" panose="02020404030301010803" pitchFamily="18" charset="0"/>
              </a:rPr>
              <a:t>the</a:t>
            </a:r>
            <a:r>
              <a:rPr lang="en-GB" altLang="es-AR" i="1" dirty="0">
                <a:latin typeface="Garamond" panose="02020404030301010803" pitchFamily="18" charset="0"/>
              </a:rPr>
              <a:t> English, </a:t>
            </a:r>
            <a:r>
              <a:rPr lang="en-GB" altLang="es-AR" b="1" i="1" dirty="0">
                <a:latin typeface="Garamond" panose="02020404030301010803" pitchFamily="18" charset="0"/>
              </a:rPr>
              <a:t>the</a:t>
            </a:r>
            <a:r>
              <a:rPr lang="en-GB" altLang="es-AR" i="1" dirty="0">
                <a:latin typeface="Garamond" panose="02020404030301010803" pitchFamily="18" charset="0"/>
              </a:rPr>
              <a:t> deaf, </a:t>
            </a:r>
            <a:r>
              <a:rPr lang="en-GB" altLang="es-AR" b="1" i="1" dirty="0">
                <a:latin typeface="Garamond" panose="02020404030301010803" pitchFamily="18" charset="0"/>
              </a:rPr>
              <a:t>the</a:t>
            </a:r>
            <a:r>
              <a:rPr lang="en-GB" altLang="es-AR" i="1" dirty="0">
                <a:latin typeface="Garamond" panose="02020404030301010803" pitchFamily="18" charset="0"/>
              </a:rPr>
              <a:t> French</a:t>
            </a:r>
            <a:endParaRPr lang="en-US" altLang="es-AR" i="1" dirty="0">
              <a:latin typeface="Garamond" panose="02020404030301010803" pitchFamily="18" charset="0"/>
            </a:endParaRPr>
          </a:p>
        </p:txBody>
      </p:sp>
      <p:pic>
        <p:nvPicPr>
          <p:cNvPr id="54277" name="Picture 5" descr="http://www.stariel.com/blog/wp-content/uploads/2008/12/blue_moon.jpg"/>
          <p:cNvPicPr>
            <a:picLocks noChangeAspect="1" noChangeArrowheads="1"/>
          </p:cNvPicPr>
          <p:nvPr/>
        </p:nvPicPr>
        <p:blipFill>
          <a:blip r:embed="rId3"/>
          <a:srcRect/>
          <a:stretch>
            <a:fillRect/>
          </a:stretch>
        </p:blipFill>
        <p:spPr bwMode="auto">
          <a:xfrm>
            <a:off x="6372225" y="429817"/>
            <a:ext cx="2214563" cy="1926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6 Marcador de pie de página"/>
          <p:cNvSpPr txBox="1">
            <a:spLocks/>
          </p:cNvSpPr>
          <p:nvPr/>
        </p:nvSpPr>
        <p:spPr>
          <a:xfrm>
            <a:off x="660093" y="6388895"/>
            <a:ext cx="7926695" cy="5220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68580" tIns="34290" rIns="68580" bIns="34290" rtlCol="0" anchor="ctr"/>
          <a:lstStyle>
            <a:defPPr>
              <a:defRPr lang="es-AR"/>
            </a:defPPr>
            <a:lvl1pPr marL="0" algn="ctr" defTabSz="914400" rtl="0" eaLnBrk="0" latinLnBrk="0" hangingPunct="0">
              <a:defRPr sz="1200" kern="1200">
                <a:solidFill>
                  <a:schemeClr val="tx1"/>
                </a:solidFill>
                <a:latin typeface="Arial" panose="020B0604020202020204" pitchFamily="34" charset="0"/>
                <a:ea typeface="+mn-ea"/>
                <a:cs typeface="+mn-cs"/>
              </a:defRPr>
            </a:lvl1pPr>
            <a:lvl2pPr marL="742950" indent="-285750" algn="l" defTabSz="914400" rtl="0" eaLnBrk="0" latinLnBrk="0" hangingPunct="0">
              <a:defRPr sz="1800" kern="1200">
                <a:solidFill>
                  <a:schemeClr val="tx1"/>
                </a:solidFill>
                <a:latin typeface="Arial" panose="020B0604020202020204" pitchFamily="34" charset="0"/>
                <a:ea typeface="+mn-ea"/>
                <a:cs typeface="+mn-cs"/>
              </a:defRPr>
            </a:lvl2pPr>
            <a:lvl3pPr marL="1143000" indent="-228600" algn="l" defTabSz="914400" rtl="0" eaLnBrk="0" latinLnBrk="0" hangingPunct="0">
              <a:defRPr sz="1800" kern="1200">
                <a:solidFill>
                  <a:schemeClr val="tx1"/>
                </a:solidFill>
                <a:latin typeface="Arial" panose="020B0604020202020204" pitchFamily="34" charset="0"/>
                <a:ea typeface="+mn-ea"/>
                <a:cs typeface="+mn-cs"/>
              </a:defRPr>
            </a:lvl3pPr>
            <a:lvl4pPr marL="1600200" indent="-228600" algn="l" defTabSz="914400" rtl="0" eaLnBrk="0" latinLnBrk="0" hangingPunct="0">
              <a:defRPr sz="1800" kern="1200">
                <a:solidFill>
                  <a:schemeClr val="tx1"/>
                </a:solidFill>
                <a:latin typeface="Arial" panose="020B0604020202020204" pitchFamily="34" charset="0"/>
                <a:ea typeface="+mn-ea"/>
                <a:cs typeface="+mn-cs"/>
              </a:defRPr>
            </a:lvl4pPr>
            <a:lvl5pPr marL="2057400" indent="-228600" algn="l" defTabSz="914400" rtl="0" eaLnBrk="0" latinLnBrk="0" hangingPunct="0">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394034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543</Words>
  <Application>Microsoft Office PowerPoint</Application>
  <PresentationFormat>Presentación en pantalla (4:3)</PresentationFormat>
  <Paragraphs>196</Paragraphs>
  <Slides>29</Slides>
  <Notes>7</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MODULE A UNIT A1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ADJECTIVES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Evangelina Cecchel</dc:creator>
  <cp:lastModifiedBy>Alumno</cp:lastModifiedBy>
  <cp:revision>31</cp:revision>
  <dcterms:created xsi:type="dcterms:W3CDTF">2016-03-05T23:40:41Z</dcterms:created>
  <dcterms:modified xsi:type="dcterms:W3CDTF">2016-04-05T21:19:10Z</dcterms:modified>
</cp:coreProperties>
</file>