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80" r:id="rId4"/>
    <p:sldId id="258" r:id="rId5"/>
    <p:sldId id="263" r:id="rId6"/>
    <p:sldId id="279" r:id="rId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A323F-3257-4570-8C6C-229CA118B8FC}" type="datetimeFigureOut">
              <a:rPr lang="es-AR" smtClean="0"/>
              <a:pPr/>
              <a:t>22/6/2016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A4342-BB0F-44F1-94F1-9CF55DA8057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4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A4342-BB0F-44F1-94F1-9CF55DA8057E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197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22/6/2016</a:t>
            </a:fld>
            <a:endParaRPr lang="es-AR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22/6/2016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22/6/2016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22/6/2016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22/6/2016</a:t>
            </a:fld>
            <a:endParaRPr lang="es-AR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22/6/2016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22/6/2016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22/6/2016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22/6/2016</a:t>
            </a:fld>
            <a:endParaRPr lang="es-AR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22/6/2016</a:t>
            </a:fld>
            <a:endParaRPr lang="es-AR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22/6/2016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5C727A4-703E-4F3E-B757-46D74354AE95}" type="datetimeFigureOut">
              <a:rPr lang="es-AR" smtClean="0"/>
              <a:pPr/>
              <a:t>22/6/2016</a:t>
            </a:fld>
            <a:endParaRPr lang="es-AR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google.com.ar/url?sa=i&amp;rct=j&amp;q=&amp;esrc=s&amp;source=images&amp;cd=&amp;cad=rja&amp;uact=8&amp;docid=t2HKuU1BuFOJyM&amp;tbnid=QShpXn4mHAtLWM:&amp;ved=0CAUQjRw&amp;url=http://www.mortylefkoe.com/moods/&amp;ei=LfhYU7joJubjsATl34HgBA&amp;bvm=bv.65397613,d.aWw&amp;psig=AFQjCNGJ9rHQYl0DKy18TGOuktTDxwO0mw&amp;ust=1398425429484821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www.ompersonal.com.ar/omgrammar/adjetivoscalificativos.htm" TargetMode="External"/><Relationship Id="rId7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323528" y="1124744"/>
            <a:ext cx="8510268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Module A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Unit A1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Vocabulary 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Language Functions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Speaking  Activities</a:t>
            </a:r>
          </a:p>
          <a:p>
            <a:pPr algn="ctr"/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971600" y="4077072"/>
            <a:ext cx="6840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7" name="6 Marcador de pie de página"/>
          <p:cNvSpPr>
            <a:spLocks noGrp="1"/>
          </p:cNvSpPr>
          <p:nvPr/>
        </p:nvSpPr>
        <p:spPr bwMode="auto">
          <a:xfrm>
            <a:off x="1331640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_trad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55576" y="2276872"/>
            <a:ext cx="7200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 smtClean="0"/>
          </a:p>
          <a:p>
            <a:r>
              <a:rPr lang="es-AR" sz="4400" dirty="0" smtClean="0"/>
              <a:t>                    </a:t>
            </a:r>
            <a:endParaRPr lang="es-AR" sz="4400" dirty="0"/>
          </a:p>
        </p:txBody>
      </p:sp>
      <p:sp>
        <p:nvSpPr>
          <p:cNvPr id="4" name="3 Rectángulo"/>
          <p:cNvSpPr/>
          <p:nvPr/>
        </p:nvSpPr>
        <p:spPr>
          <a:xfrm>
            <a:off x="1793953" y="404664"/>
            <a:ext cx="5658152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en-US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Adjectives.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Order of adjectives</a:t>
            </a:r>
          </a:p>
        </p:txBody>
      </p:sp>
      <p:sp>
        <p:nvSpPr>
          <p:cNvPr id="5" name="6 Marcador de pie de página"/>
          <p:cNvSpPr>
            <a:spLocks noGrp="1"/>
          </p:cNvSpPr>
          <p:nvPr/>
        </p:nvSpPr>
        <p:spPr bwMode="auto">
          <a:xfrm>
            <a:off x="1331640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_trad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51520" y="260648"/>
            <a:ext cx="8424936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Look at the suffixes that help to form adjectives from nouns</a:t>
            </a:r>
          </a:p>
          <a:p>
            <a:r>
              <a:rPr lang="en-US" sz="3200" b="1" dirty="0" smtClean="0"/>
              <a:t>Nouns                              Adjectives</a:t>
            </a:r>
          </a:p>
          <a:p>
            <a:r>
              <a:rPr lang="en-US" sz="3200" dirty="0" smtClean="0"/>
              <a:t>Business                         business</a:t>
            </a:r>
            <a:r>
              <a:rPr lang="en-US" sz="3200" b="1" dirty="0" smtClean="0"/>
              <a:t>like</a:t>
            </a:r>
          </a:p>
          <a:p>
            <a:r>
              <a:rPr lang="en-US" sz="3200" dirty="0" smtClean="0"/>
              <a:t>Competition                    competit</a:t>
            </a:r>
            <a:r>
              <a:rPr lang="en-US" sz="3200" b="1" dirty="0" smtClean="0"/>
              <a:t>ive</a:t>
            </a:r>
            <a:r>
              <a:rPr lang="en-US" sz="3200" dirty="0" smtClean="0"/>
              <a:t>  </a:t>
            </a:r>
          </a:p>
          <a:p>
            <a:r>
              <a:rPr lang="en-US" sz="3200" dirty="0" smtClean="0"/>
              <a:t>Emotion                          emotion</a:t>
            </a:r>
            <a:r>
              <a:rPr lang="en-US" sz="3200" b="1" dirty="0" smtClean="0"/>
              <a:t>al</a:t>
            </a:r>
          </a:p>
          <a:p>
            <a:r>
              <a:rPr lang="en-US" sz="3200" dirty="0" smtClean="0"/>
              <a:t>injury                               Injur</a:t>
            </a:r>
            <a:r>
              <a:rPr lang="en-US" sz="3200" b="1" dirty="0" smtClean="0"/>
              <a:t>ed</a:t>
            </a:r>
            <a:r>
              <a:rPr lang="en-US" sz="3200" dirty="0" smtClean="0"/>
              <a:t>  </a:t>
            </a:r>
          </a:p>
          <a:p>
            <a:r>
              <a:rPr lang="en-US" sz="3200" dirty="0" smtClean="0"/>
              <a:t>innocence                       innoc</a:t>
            </a:r>
            <a:r>
              <a:rPr lang="en-US" sz="3200" b="1" dirty="0" smtClean="0"/>
              <a:t>ent</a:t>
            </a:r>
          </a:p>
          <a:p>
            <a:r>
              <a:rPr lang="en-US" sz="3200" dirty="0" smtClean="0"/>
              <a:t>Nation                             nation</a:t>
            </a:r>
            <a:r>
              <a:rPr lang="en-US" sz="3200" b="1" dirty="0" smtClean="0"/>
              <a:t>al</a:t>
            </a:r>
            <a:r>
              <a:rPr lang="en-US" sz="3200" dirty="0" smtClean="0"/>
              <a:t> </a:t>
            </a:r>
          </a:p>
          <a:p>
            <a:r>
              <a:rPr lang="en-US" sz="3200" dirty="0" smtClean="0"/>
              <a:t> pleasure                        pleas</a:t>
            </a:r>
            <a:r>
              <a:rPr lang="en-US" sz="3200" b="1" dirty="0" smtClean="0"/>
              <a:t>ant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Shame                            shame</a:t>
            </a:r>
            <a:r>
              <a:rPr lang="en-US" sz="3200" b="1" dirty="0" smtClean="0"/>
              <a:t>ful</a:t>
            </a:r>
          </a:p>
          <a:p>
            <a:r>
              <a:rPr lang="en-US" sz="3200" dirty="0" smtClean="0"/>
              <a:t>truth                                truth</a:t>
            </a:r>
            <a:r>
              <a:rPr lang="en-US" sz="3200" b="1" dirty="0" smtClean="0"/>
              <a:t>ful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6 Marcador de pie de página"/>
          <p:cNvSpPr>
            <a:spLocks noGrp="1"/>
          </p:cNvSpPr>
          <p:nvPr/>
        </p:nvSpPr>
        <p:spPr bwMode="auto">
          <a:xfrm>
            <a:off x="1331640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_trad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332656"/>
            <a:ext cx="356388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Cheerful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confident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depressed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energetic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exhausted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 in a great mood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in a bad mood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laid-back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nervous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relaxed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tense</a:t>
            </a:r>
          </a:p>
          <a:p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3203848" y="332656"/>
            <a:ext cx="5940152" cy="1203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happy and feeling good</a:t>
            </a:r>
          </a:p>
          <a:p>
            <a:r>
              <a:rPr lang="en-US" sz="3200" dirty="0" smtClean="0"/>
              <a:t>sure that you can do </a:t>
            </a:r>
            <a:r>
              <a:rPr lang="en-US" sz="3200" dirty="0" err="1" smtClean="0"/>
              <a:t>sth</a:t>
            </a:r>
            <a:r>
              <a:rPr lang="en-US" sz="3200" dirty="0" smtClean="0"/>
              <a:t>. well</a:t>
            </a:r>
          </a:p>
          <a:p>
            <a:r>
              <a:rPr lang="en-US" sz="3200" dirty="0" smtClean="0"/>
              <a:t>very sad</a:t>
            </a:r>
          </a:p>
          <a:p>
            <a:r>
              <a:rPr lang="en-US" sz="3200" dirty="0" smtClean="0"/>
              <a:t>very active</a:t>
            </a:r>
          </a:p>
          <a:p>
            <a:r>
              <a:rPr lang="en-US" sz="3200" dirty="0" smtClean="0"/>
              <a:t>extremely tired</a:t>
            </a:r>
          </a:p>
          <a:p>
            <a:r>
              <a:rPr lang="en-US" sz="3200" dirty="0" smtClean="0"/>
              <a:t>feeling very happy or pleased</a:t>
            </a:r>
          </a:p>
          <a:p>
            <a:r>
              <a:rPr lang="en-US" sz="3200" dirty="0" smtClean="0"/>
              <a:t>feeling unhappy or angry</a:t>
            </a:r>
          </a:p>
          <a:p>
            <a:r>
              <a:rPr lang="en-US" sz="3200" dirty="0" smtClean="0"/>
              <a:t>calm or relaxed</a:t>
            </a:r>
          </a:p>
          <a:p>
            <a:r>
              <a:rPr lang="en-US" sz="3200" dirty="0" smtClean="0"/>
              <a:t>unable to relax</a:t>
            </a:r>
          </a:p>
          <a:p>
            <a:r>
              <a:rPr lang="en-US" sz="3200" dirty="0" smtClean="0"/>
              <a:t>more calm and less worried</a:t>
            </a:r>
          </a:p>
          <a:p>
            <a:r>
              <a:rPr lang="en-US" sz="3200" dirty="0" smtClean="0"/>
              <a:t>nervous and anxious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6 Marcador de pie de página"/>
          <p:cNvSpPr>
            <a:spLocks noGrp="1"/>
          </p:cNvSpPr>
          <p:nvPr/>
        </p:nvSpPr>
        <p:spPr bwMode="auto">
          <a:xfrm>
            <a:off x="1331640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_trad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ortylefkoe.com/wp-content/uploads/bigstock_Nine_Vector_Smilies_5512848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980729"/>
            <a:ext cx="4932784" cy="51845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4 Rectángulo"/>
          <p:cNvSpPr/>
          <p:nvPr/>
        </p:nvSpPr>
        <p:spPr>
          <a:xfrm>
            <a:off x="540702" y="0"/>
            <a:ext cx="8144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How do they feel? Why?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7" name="6 Marcador de pie de página"/>
          <p:cNvSpPr>
            <a:spLocks noGrp="1"/>
          </p:cNvSpPr>
          <p:nvPr/>
        </p:nvSpPr>
        <p:spPr bwMode="auto">
          <a:xfrm>
            <a:off x="1331640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_trad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asypacelearning.com/design/images/orderofadjectivesexampl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7620000" cy="2247901"/>
          </a:xfrm>
          <a:prstGeom prst="rect">
            <a:avLst/>
          </a:prstGeom>
          <a:noFill/>
        </p:spPr>
      </p:pic>
      <p:sp>
        <p:nvSpPr>
          <p:cNvPr id="3" name="2 Rectángulo"/>
          <p:cNvSpPr/>
          <p:nvPr/>
        </p:nvSpPr>
        <p:spPr>
          <a:xfrm>
            <a:off x="0" y="404664"/>
            <a:ext cx="87280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Order of adjectives:  Describe the pictures. </a:t>
            </a:r>
          </a:p>
          <a:p>
            <a:pPr algn="ctr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Which of these items would you choose  as a birthday present? Why?</a:t>
            </a:r>
          </a:p>
          <a:p>
            <a:pPr algn="ctr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Vocabulary link: </a:t>
            </a:r>
            <a:r>
              <a:rPr lang="en-US" u="sng" dirty="0" smtClean="0">
                <a:hlinkClick r:id="rId3"/>
              </a:rPr>
              <a:t>http://www.ompersonal.com.ar/omgrammar/adjetivoscalificativos.htm</a:t>
            </a:r>
            <a:r>
              <a:rPr lang="en-US" dirty="0" smtClean="0"/>
              <a:t> </a:t>
            </a:r>
          </a:p>
          <a:p>
            <a:pPr algn="ctr"/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028" name="Picture 4" descr="http://www.ikea.com/PIAimages/16018_PE100294_S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3861048"/>
            <a:ext cx="1368152" cy="136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 descr="http://content.backcountry.com/images/items/900/STS/STS0085/ONECO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 flipV="1">
            <a:off x="1907705" y="3933056"/>
            <a:ext cx="1030009" cy="1030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 descr="http://previews.123rf.com/images/busja/busja1308/busja130800002/21917701-red-Italian-supercar-isolated-on-white-background-Stock-Vector-car-sports-re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3848" y="3933057"/>
            <a:ext cx="1960697" cy="870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http://goldprice.org/gold-jewellery/uploaded_images/geneva-gold-watch-71976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68601" y="3789040"/>
            <a:ext cx="775607" cy="1410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6" name="Picture 12" descr="https://encrypted-tbn2.gstatic.com/images?q=tbn:ANd9GcRCcz-Fih73CP7QVo_UAHqLxzY0oDAiuK7rp1MW-RXzetGit7b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32240" y="3789040"/>
            <a:ext cx="1800200" cy="1348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8" name="Picture 14" descr="http://cdn.freshome.com/wp-content/uploads/2011/10/Modern-apartment-Tectus-14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1837" y="5264193"/>
            <a:ext cx="2513979" cy="1215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89092" y="5003678"/>
            <a:ext cx="2404931" cy="1498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72200" y="5085184"/>
            <a:ext cx="2160240" cy="1499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6 Marcador de pie de página"/>
          <p:cNvSpPr>
            <a:spLocks noGrp="1"/>
          </p:cNvSpPr>
          <p:nvPr/>
        </p:nvSpPr>
        <p:spPr bwMode="auto">
          <a:xfrm>
            <a:off x="1331640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_tradnl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463</TotalTime>
  <Words>184</Words>
  <Application>Microsoft Office PowerPoint</Application>
  <PresentationFormat>Presentación en pantalla (4:3)</PresentationFormat>
  <Paragraphs>78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Andalus</vt:lpstr>
      <vt:lpstr>Arial</vt:lpstr>
      <vt:lpstr>Calibri</vt:lpstr>
      <vt:lpstr>Franklin Gothic Book</vt:lpstr>
      <vt:lpstr>Franklin Gothic Medium</vt:lpstr>
      <vt:lpstr>Wingdings 2</vt:lpstr>
      <vt:lpstr>Viajes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Bibiana</dc:creator>
  <cp:lastModifiedBy>Usuario</cp:lastModifiedBy>
  <cp:revision>63</cp:revision>
  <dcterms:created xsi:type="dcterms:W3CDTF">2014-04-23T17:58:49Z</dcterms:created>
  <dcterms:modified xsi:type="dcterms:W3CDTF">2016-06-22T17:15:50Z</dcterms:modified>
</cp:coreProperties>
</file>