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7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5D05-F219-4424-BE10-BDEE14A3481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6801-D916-492F-A339-72D14E74F5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endaweb.org/grammar/adverbs-english.html" TargetMode="External"/><Relationship Id="rId7" Type="http://schemas.openxmlformats.org/officeDocument/2006/relationships/hyperlink" Target="http://www.agendaweb.org/grammar/adverbs-exercises.html" TargetMode="External"/><Relationship Id="rId2" Type="http://schemas.openxmlformats.org/officeDocument/2006/relationships/hyperlink" Target="http://www.ompersonal.com.ar/omgrammar/adverbio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go4u.com/en/cram-up/grammar/adjectives-adverbs/adverbs/exercises" TargetMode="External"/><Relationship Id="rId5" Type="http://schemas.openxmlformats.org/officeDocument/2006/relationships/hyperlink" Target="http://www.myenglishpages.com/site_php_files/grammar-exercise-adverbs.php" TargetMode="External"/><Relationship Id="rId4" Type="http://schemas.openxmlformats.org/officeDocument/2006/relationships/hyperlink" Target="http://www.englishgrammar.org/adverbs-time-exercis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personal.com.ar/INTERMEDIATE/unit4/page2.htm" TargetMode="External"/><Relationship Id="rId2" Type="http://schemas.openxmlformats.org/officeDocument/2006/relationships/hyperlink" Target="http://www.ompersonal.com.ar/INTERMEDIATE/unit4/page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mpersonal.com.ar/INTERMEDIATE/unit4/page3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96035" y="2196564"/>
            <a:ext cx="5521489" cy="2066154"/>
          </a:xfrm>
          <a:prstGeom prst="rect">
            <a:avLst/>
          </a:prstGeom>
          <a:solidFill>
            <a:srgbClr val="996633"/>
          </a:solidFill>
          <a:ln w="57150" cap="flat" cmpd="sng" algn="ctr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glow rad="139700">
              <a:srgbClr val="996633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AR" sz="4800" b="1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  <a:t>MODULE A</a:t>
            </a:r>
            <a:br>
              <a:rPr lang="es-AR" sz="4800" b="1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s-AR" sz="4800" b="1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  <a:t>UNIT A3</a:t>
            </a:r>
            <a:endParaRPr lang="es-AR" sz="4800" b="1" dirty="0"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20270" y="6528758"/>
            <a:ext cx="7718612" cy="4233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7910" indent="-1607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4293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00113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5728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1446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7163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2881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8598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18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820270" y="1506071"/>
            <a:ext cx="7947212" cy="4029145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es-AR" sz="2400" b="1" dirty="0">
                <a:latin typeface="Garamond" panose="02020404030301010803" pitchFamily="18" charset="0"/>
              </a:rPr>
              <a:t>EASILY CONFUSED WORDS</a:t>
            </a:r>
          </a:p>
          <a:p>
            <a:pPr algn="just" eaLnBrk="1" hangingPunct="1">
              <a:buFontTx/>
              <a:buBlip>
                <a:blip r:embed="rId2"/>
              </a:buBlip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s-AR" sz="2400" b="1" dirty="0">
                <a:latin typeface="Garamond" panose="02020404030301010803" pitchFamily="18" charset="0"/>
              </a:rPr>
              <a:t>Hard</a:t>
            </a:r>
            <a:r>
              <a:rPr lang="en-US" altLang="es-AR" sz="2400" dirty="0">
                <a:latin typeface="Garamond" panose="02020404030301010803" pitchFamily="18" charset="0"/>
              </a:rPr>
              <a:t> and </a:t>
            </a:r>
            <a:r>
              <a:rPr lang="en-US" altLang="es-AR" sz="2400" b="1" dirty="0">
                <a:latin typeface="Garamond" panose="02020404030301010803" pitchFamily="18" charset="0"/>
              </a:rPr>
              <a:t>hardly</a:t>
            </a:r>
            <a:r>
              <a:rPr lang="en-US" altLang="es-AR" sz="2400" dirty="0">
                <a:latin typeface="Garamond" panose="02020404030301010803" pitchFamily="18" charset="0"/>
              </a:rPr>
              <a:t> are both adverbs but they have different meanings. </a:t>
            </a:r>
            <a:r>
              <a:rPr lang="en-US" altLang="es-AR" sz="2400" b="1" i="1" dirty="0">
                <a:latin typeface="Garamond" panose="02020404030301010803" pitchFamily="18" charset="0"/>
              </a:rPr>
              <a:t>Hardly</a:t>
            </a:r>
            <a:r>
              <a:rPr lang="en-US" altLang="es-AR" sz="2400" dirty="0">
                <a:latin typeface="Garamond" panose="02020404030301010803" pitchFamily="18" charset="0"/>
              </a:rPr>
              <a:t> means “almost not”: 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They </a:t>
            </a:r>
            <a:r>
              <a:rPr lang="en-US" altLang="es-AR" sz="2400" b="1" dirty="0">
                <a:latin typeface="Garamond" panose="02020404030301010803" pitchFamily="18" charset="0"/>
              </a:rPr>
              <a:t>hardly</a:t>
            </a:r>
            <a:r>
              <a:rPr lang="en-US" altLang="es-AR" sz="2400" dirty="0">
                <a:latin typeface="Garamond" panose="02020404030301010803" pitchFamily="18" charset="0"/>
              </a:rPr>
              <a:t> ever go on holiday. (= almost never) 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There was </a:t>
            </a:r>
            <a:r>
              <a:rPr lang="en-US" altLang="es-AR" sz="2400" b="1" dirty="0">
                <a:latin typeface="Garamond" panose="02020404030301010803" pitchFamily="18" charset="0"/>
              </a:rPr>
              <a:t>hardly</a:t>
            </a:r>
            <a:r>
              <a:rPr lang="en-US" altLang="es-AR" sz="2400" dirty="0">
                <a:latin typeface="Garamond" panose="02020404030301010803" pitchFamily="18" charset="0"/>
              </a:rPr>
              <a:t> anyone at the cinema. (= almost nobody)</a:t>
            </a:r>
          </a:p>
          <a:p>
            <a:pPr algn="just" eaLnBrk="1" hangingPunct="1">
              <a:buFontTx/>
              <a:buBlip>
                <a:blip r:embed="rId2"/>
              </a:buBlip>
            </a:pPr>
            <a:endParaRPr lang="en-US" altLang="es-AR" sz="2400" b="1" dirty="0">
              <a:latin typeface="Garamond" panose="02020404030301010803" pitchFamily="18" charset="0"/>
            </a:endParaRPr>
          </a:p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s-AR" sz="2400" b="1" dirty="0">
                <a:latin typeface="Garamond" panose="02020404030301010803" pitchFamily="18" charset="0"/>
              </a:rPr>
              <a:t>Late</a:t>
            </a:r>
            <a:r>
              <a:rPr lang="en-US" altLang="es-AR" sz="2400" dirty="0">
                <a:latin typeface="Garamond" panose="02020404030301010803" pitchFamily="18" charset="0"/>
              </a:rPr>
              <a:t> and </a:t>
            </a:r>
            <a:r>
              <a:rPr lang="en-US" altLang="es-AR" sz="2400" b="1" dirty="0">
                <a:latin typeface="Garamond" panose="02020404030301010803" pitchFamily="18" charset="0"/>
              </a:rPr>
              <a:t>lately</a:t>
            </a:r>
            <a:r>
              <a:rPr lang="en-US" altLang="es-AR" sz="2400" dirty="0">
                <a:latin typeface="Garamond" panose="02020404030301010803" pitchFamily="18" charset="0"/>
              </a:rPr>
              <a:t> are both adverbs but they have different meanings. </a:t>
            </a:r>
            <a:r>
              <a:rPr lang="en-US" altLang="es-AR" sz="2400" b="1" i="1" dirty="0">
                <a:latin typeface="Garamond" panose="02020404030301010803" pitchFamily="18" charset="0"/>
              </a:rPr>
              <a:t>Lately</a:t>
            </a:r>
            <a:r>
              <a:rPr lang="en-US" altLang="es-AR" sz="2400" dirty="0">
                <a:latin typeface="Garamond" panose="02020404030301010803" pitchFamily="18" charset="0"/>
              </a:rPr>
              <a:t> means “recently”: 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I haven’t read any good books </a:t>
            </a:r>
            <a:r>
              <a:rPr lang="en-US" altLang="es-AR" sz="2400" b="1" dirty="0">
                <a:latin typeface="Garamond" panose="02020404030301010803" pitchFamily="18" charset="0"/>
              </a:rPr>
              <a:t>lately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2290" name="Picture 2" descr="http://mkweb.bcgsc.ca/debates/deb/mccain-obama-01/images/pos-adver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9" y="389964"/>
            <a:ext cx="1532965" cy="1532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3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309283" y="551329"/>
            <a:ext cx="8485094" cy="5551886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CHOOSE THE CORRECT WORD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1. She stepped confident/confidently onto the stage.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2. The meeting at lunchtime was a complete/completely waste of time.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3. She did good/well in the exam and she won a prize.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4. Max tried hard/hardly to make the hotel receptionist understand him, but his Spanish wasn’t fluent/fluently enough.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5.After looking at the computer screen all day I had an awful/awfully headache.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6. Even though Deborah did the job efficient/efficiently, they fired her after two months.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7. The doctor couldn’t understand why Carol felt so hot because her temperature was normal/normally.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8. The boy behaved bad/badly on a school trip.</a:t>
            </a:r>
            <a:r>
              <a:rPr lang="en-US" altLang="es-AR" sz="2400" dirty="0"/>
              <a:t> </a:t>
            </a: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463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907" y="844154"/>
            <a:ext cx="61722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AR" sz="3600" b="1" dirty="0">
                <a:latin typeface="Blackadder ITC" panose="04020505051007020D02" pitchFamily="82" charset="0"/>
              </a:rPr>
              <a:t>Now relax and enjoy…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1701404"/>
            <a:ext cx="3463178" cy="430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115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8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87" y="3205354"/>
            <a:ext cx="5295831" cy="2885675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59" y="1021976"/>
            <a:ext cx="3128619" cy="1889103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06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43753" y="1761565"/>
            <a:ext cx="809512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s-AR" sz="2400" b="1" dirty="0">
              <a:latin typeface="Garamond" panose="02020404030301010803" pitchFamily="18" charset="0"/>
            </a:endParaRPr>
          </a:p>
          <a:p>
            <a:pPr algn="just" eaLnBrk="1" hangingPunct="1"/>
            <a:r>
              <a:rPr lang="en-US" altLang="es-AR" sz="2400" b="1" dirty="0">
                <a:latin typeface="Garamond" panose="02020404030301010803" pitchFamily="18" charset="0"/>
              </a:rPr>
              <a:t>Too </a:t>
            </a:r>
            <a:r>
              <a:rPr lang="en-US" altLang="es-AR" sz="2400" dirty="0">
                <a:latin typeface="Garamond" panose="02020404030301010803" pitchFamily="18" charset="0"/>
              </a:rPr>
              <a:t>means “</a:t>
            </a:r>
            <a:r>
              <a:rPr lang="en-US" altLang="es-AR" sz="2400" dirty="0" err="1">
                <a:latin typeface="Garamond" panose="02020404030301010803" pitchFamily="18" charset="0"/>
              </a:rPr>
              <a:t>demasiado</a:t>
            </a:r>
            <a:r>
              <a:rPr lang="en-US" altLang="es-AR" sz="2400" dirty="0">
                <a:latin typeface="Garamond" panose="02020404030301010803" pitchFamily="18" charset="0"/>
              </a:rPr>
              <a:t>” in Spanish, that is more than is needed or wanted.</a:t>
            </a:r>
          </a:p>
          <a:p>
            <a:pPr algn="just" eaLnBrk="1" hangingPunct="1"/>
            <a:r>
              <a:rPr lang="en-US" altLang="es-AR" sz="2400" dirty="0">
                <a:latin typeface="Garamond" panose="02020404030301010803" pitchFamily="18" charset="0"/>
              </a:rPr>
              <a:t>We generally use this expression to explain why something is impossible. </a:t>
            </a:r>
          </a:p>
          <a:p>
            <a:pPr algn="just" eaLnBrk="1" hangingPunct="1"/>
            <a:endParaRPr lang="en-US" altLang="es-AR" sz="2400" dirty="0">
              <a:latin typeface="Garamond" panose="02020404030301010803" pitchFamily="18" charset="0"/>
            </a:endParaRPr>
          </a:p>
          <a:p>
            <a:pPr algn="ctr" eaLnBrk="1" hangingPunct="1"/>
            <a:r>
              <a:rPr lang="en-US" altLang="es-AR" sz="2400" dirty="0">
                <a:latin typeface="Garamond" panose="02020404030301010803" pitchFamily="18" charset="0"/>
              </a:rPr>
              <a:t>It’s used </a:t>
            </a:r>
            <a:r>
              <a:rPr lang="en-US" altLang="es-AR" sz="2400" b="1" i="1" dirty="0">
                <a:latin typeface="Garamond" panose="02020404030301010803" pitchFamily="18" charset="0"/>
              </a:rPr>
              <a:t>before</a:t>
            </a:r>
            <a:r>
              <a:rPr lang="en-US" altLang="es-AR" sz="2400" dirty="0">
                <a:latin typeface="Garamond" panose="02020404030301010803" pitchFamily="18" charset="0"/>
              </a:rPr>
              <a:t> adjectives…</a:t>
            </a:r>
          </a:p>
          <a:p>
            <a:pPr algn="ctr" eaLnBrk="1" hangingPunct="1"/>
            <a:endParaRPr lang="en-US" altLang="es-AR" sz="2400" b="1" dirty="0">
              <a:latin typeface="Garamond" panose="02020404030301010803" pitchFamily="18" charset="0"/>
            </a:endParaRPr>
          </a:p>
          <a:p>
            <a:pPr algn="ctr" eaLnBrk="1" hangingPunct="1"/>
            <a:r>
              <a:rPr lang="en-US" altLang="es-AR" sz="2400" dirty="0" smtClean="0">
                <a:latin typeface="Garamond" panose="02020404030301010803" pitchFamily="18" charset="0"/>
              </a:rPr>
              <a:t>This exercise is </a:t>
            </a:r>
            <a:r>
              <a:rPr lang="en-US" altLang="es-AR" sz="2400" b="1" dirty="0" smtClean="0">
                <a:latin typeface="Garamond" panose="02020404030301010803" pitchFamily="18" charset="0"/>
              </a:rPr>
              <a:t>too</a:t>
            </a:r>
            <a:r>
              <a:rPr lang="en-US" altLang="es-AR" sz="2400" dirty="0" smtClean="0">
                <a:latin typeface="Garamond" panose="02020404030301010803" pitchFamily="18" charset="0"/>
              </a:rPr>
              <a:t> easy. I’m going to do a different one.</a:t>
            </a:r>
            <a:br>
              <a:rPr lang="en-US" altLang="es-AR" sz="2400" dirty="0" smtClean="0">
                <a:latin typeface="Garamond" panose="02020404030301010803" pitchFamily="18" charset="0"/>
              </a:rPr>
            </a:br>
            <a:r>
              <a:rPr lang="en-US" altLang="es-AR" sz="2400" dirty="0" smtClean="0">
                <a:latin typeface="Garamond" panose="02020404030301010803" pitchFamily="18" charset="0"/>
              </a:rPr>
              <a:t>Mary is </a:t>
            </a:r>
            <a:r>
              <a:rPr lang="en-US" altLang="es-AR" sz="2400" b="1" dirty="0" smtClean="0">
                <a:latin typeface="Garamond" panose="02020404030301010803" pitchFamily="18" charset="0"/>
              </a:rPr>
              <a:t>too</a:t>
            </a:r>
            <a:r>
              <a:rPr lang="en-US" altLang="es-AR" sz="2400" dirty="0" smtClean="0">
                <a:latin typeface="Garamond" panose="02020404030301010803" pitchFamily="18" charset="0"/>
              </a:rPr>
              <a:t> young to get married.</a:t>
            </a:r>
          </a:p>
          <a:p>
            <a:pPr algn="ctr" eaLnBrk="1" hangingPunct="1"/>
            <a:r>
              <a:rPr lang="en-US" altLang="es-AR" sz="2400" dirty="0" smtClean="0">
                <a:latin typeface="Garamond" panose="02020404030301010803" pitchFamily="18" charset="0"/>
              </a:rPr>
              <a:t>The food is </a:t>
            </a:r>
            <a:r>
              <a:rPr lang="en-US" altLang="es-AR" sz="2400" b="1" dirty="0" smtClean="0">
                <a:latin typeface="Garamond" panose="02020404030301010803" pitchFamily="18" charset="0"/>
              </a:rPr>
              <a:t>too</a:t>
            </a:r>
            <a:r>
              <a:rPr lang="en-US" altLang="es-AR" sz="2400" dirty="0" smtClean="0">
                <a:latin typeface="Garamond" panose="02020404030301010803" pitchFamily="18" charset="0"/>
              </a:rPr>
              <a:t> hot to eat.</a:t>
            </a:r>
            <a:endParaRPr lang="en-US" altLang="es-AR" sz="2400" dirty="0">
              <a:latin typeface="Garamond" panose="02020404030301010803" pitchFamily="18" charset="0"/>
            </a:endParaRP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8194" name="Picture 2" descr="http://www.ilyascanbay.com/ingilizce/wp-content/uploads/2015/03/too-enough-konu-anlati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99" y="454830"/>
            <a:ext cx="2466541" cy="1389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021976" y="1223682"/>
            <a:ext cx="7180729" cy="4365113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...or </a:t>
            </a:r>
            <a:r>
              <a:rPr lang="en-US" altLang="es-AR" sz="2400" b="1" i="1" dirty="0">
                <a:latin typeface="Garamond" panose="02020404030301010803" pitchFamily="18" charset="0"/>
              </a:rPr>
              <a:t>before</a:t>
            </a:r>
            <a:r>
              <a:rPr lang="en-US" altLang="es-AR" sz="2400" dirty="0">
                <a:latin typeface="Garamond" panose="02020404030301010803" pitchFamily="18" charset="0"/>
              </a:rPr>
              <a:t> adverbs.</a:t>
            </a:r>
          </a:p>
          <a:p>
            <a:pPr eaLnBrk="1" hangingPunct="1">
              <a:lnSpc>
                <a:spcPct val="9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I don’t check my emails at night. I get home </a:t>
            </a:r>
            <a:r>
              <a:rPr lang="en-US" altLang="es-AR" sz="2400" b="1" dirty="0">
                <a:latin typeface="Garamond" panose="02020404030301010803" pitchFamily="18" charset="0"/>
              </a:rPr>
              <a:t>too</a:t>
            </a:r>
            <a:r>
              <a:rPr lang="en-US" altLang="es-AR" sz="2400" dirty="0">
                <a:latin typeface="Garamond" panose="02020404030301010803" pitchFamily="18" charset="0"/>
              </a:rPr>
              <a:t> late.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endParaRPr lang="en-US" altLang="es-AR" sz="2400" dirty="0">
              <a:latin typeface="Garamond" panose="02020404030301010803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It was raining </a:t>
            </a:r>
            <a:r>
              <a:rPr lang="en-US" altLang="es-AR" sz="2400" b="1" dirty="0">
                <a:latin typeface="Garamond" panose="02020404030301010803" pitchFamily="18" charset="0"/>
              </a:rPr>
              <a:t>too</a:t>
            </a:r>
            <a:r>
              <a:rPr lang="en-US" altLang="es-AR" sz="2400" dirty="0">
                <a:latin typeface="Garamond" panose="02020404030301010803" pitchFamily="18" charset="0"/>
              </a:rPr>
              <a:t> heavily when the accident happened.	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 smtClean="0">
                <a:latin typeface="Garamond" panose="02020404030301010803" pitchFamily="18" charset="0"/>
              </a:rPr>
              <a:t>He </a:t>
            </a:r>
            <a:r>
              <a:rPr lang="en-US" altLang="es-AR" sz="2400" dirty="0">
                <a:latin typeface="Garamond" panose="02020404030301010803" pitchFamily="18" charset="0"/>
              </a:rPr>
              <a:t>was driving </a:t>
            </a:r>
            <a:r>
              <a:rPr lang="en-US" altLang="es-AR" sz="2400" b="1" dirty="0">
                <a:latin typeface="Garamond" panose="02020404030301010803" pitchFamily="18" charset="0"/>
              </a:rPr>
              <a:t>too</a:t>
            </a:r>
            <a:r>
              <a:rPr lang="en-US" altLang="es-AR" sz="2400" dirty="0">
                <a:latin typeface="Garamond" panose="02020404030301010803" pitchFamily="18" charset="0"/>
              </a:rPr>
              <a:t> quickly to avoid the accident.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Mary was doing </a:t>
            </a:r>
            <a:r>
              <a:rPr lang="en-US" altLang="es-AR" sz="2400" b="1" dirty="0">
                <a:latin typeface="Garamond" panose="02020404030301010803" pitchFamily="18" charset="0"/>
              </a:rPr>
              <a:t>too</a:t>
            </a:r>
            <a:r>
              <a:rPr lang="en-US" altLang="es-AR" sz="2400" dirty="0">
                <a:latin typeface="Garamond" panose="02020404030301010803" pitchFamily="18" charset="0"/>
              </a:rPr>
              <a:t> well in the course to give up.</a:t>
            </a:r>
          </a:p>
          <a:p>
            <a:pPr algn="ctr" eaLnBrk="1" hangingPunct="1">
              <a:lnSpc>
                <a:spcPct val="9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/>
            </a:r>
            <a:br>
              <a:rPr lang="en-US" altLang="es-AR" sz="2400" dirty="0">
                <a:latin typeface="Garamond" panose="02020404030301010803" pitchFamily="18" charset="0"/>
              </a:rPr>
            </a:b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s-AR" sz="2400" dirty="0"/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03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idx="1"/>
          </p:nvPr>
        </p:nvSpPr>
        <p:spPr>
          <a:xfrm>
            <a:off x="1109381" y="2261627"/>
            <a:ext cx="7382436" cy="459637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es-AR" sz="2400" dirty="0" smtClean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s-AR" sz="2400" dirty="0">
                <a:latin typeface="Garamond" panose="02020404030301010803" pitchFamily="18" charset="0"/>
              </a:rPr>
              <a:t>After the adjective or adverb we need to use "</a:t>
            </a:r>
            <a:r>
              <a:rPr lang="en-US" altLang="es-AR" sz="2400" b="1" dirty="0">
                <a:latin typeface="Garamond" panose="02020404030301010803" pitchFamily="18" charset="0"/>
              </a:rPr>
              <a:t>to</a:t>
            </a:r>
            <a:r>
              <a:rPr lang="en-US" altLang="es-AR" sz="2400" dirty="0">
                <a:latin typeface="Garamond" panose="02020404030301010803" pitchFamily="18" charset="0"/>
              </a:rPr>
              <a:t>" +  the infinitive.</a:t>
            </a:r>
          </a:p>
          <a:p>
            <a:pPr eaLnBrk="1" hangingPunct="1"/>
            <a:endParaRPr lang="en-US" altLang="es-AR" sz="2400" b="1" dirty="0">
              <a:latin typeface="Garamond" panose="02020404030301010803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He's </a:t>
            </a:r>
            <a:r>
              <a:rPr lang="en-US" altLang="es-AR" sz="2400" b="1" dirty="0">
                <a:latin typeface="Garamond" panose="02020404030301010803" pitchFamily="18" charset="0"/>
              </a:rPr>
              <a:t>too </a:t>
            </a:r>
            <a:r>
              <a:rPr lang="en-US" altLang="es-AR" sz="2400" dirty="0">
                <a:latin typeface="Garamond" panose="02020404030301010803" pitchFamily="18" charset="0"/>
              </a:rPr>
              <a:t>young</a:t>
            </a:r>
            <a:r>
              <a:rPr lang="en-US" altLang="es-AR" sz="2400" b="1" dirty="0">
                <a:latin typeface="Garamond" panose="02020404030301010803" pitchFamily="18" charset="0"/>
              </a:rPr>
              <a:t> to</a:t>
            </a:r>
            <a:r>
              <a:rPr lang="en-US" altLang="es-AR" sz="2400" dirty="0">
                <a:latin typeface="Garamond" panose="02020404030301010803" pitchFamily="18" charset="0"/>
              </a:rPr>
              <a:t> drive.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It's </a:t>
            </a:r>
            <a:r>
              <a:rPr lang="en-US" altLang="es-AR" sz="2400" b="1" dirty="0">
                <a:latin typeface="Garamond" panose="02020404030301010803" pitchFamily="18" charset="0"/>
              </a:rPr>
              <a:t>too </a:t>
            </a:r>
            <a:r>
              <a:rPr lang="en-US" altLang="es-AR" sz="2400" dirty="0">
                <a:latin typeface="Garamond" panose="02020404030301010803" pitchFamily="18" charset="0"/>
              </a:rPr>
              <a:t>early </a:t>
            </a:r>
            <a:r>
              <a:rPr lang="en-US" altLang="es-AR" sz="2400" b="1" dirty="0">
                <a:latin typeface="Garamond" panose="02020404030301010803" pitchFamily="18" charset="0"/>
              </a:rPr>
              <a:t>to</a:t>
            </a:r>
            <a:r>
              <a:rPr lang="en-US" altLang="es-AR" sz="2400" dirty="0">
                <a:latin typeface="Garamond" panose="02020404030301010803" pitchFamily="18" charset="0"/>
              </a:rPr>
              <a:t> go to her house.</a:t>
            </a:r>
          </a:p>
          <a:p>
            <a:pPr eaLnBrk="1" hangingPunct="1">
              <a:buFontTx/>
              <a:buNone/>
            </a:pPr>
            <a:endParaRPr lang="en-US" altLang="es-AR" sz="2400" dirty="0" smtClean="0">
              <a:latin typeface="Garamond" panose="02020404030301010803" pitchFamily="18" charset="0"/>
            </a:endParaRPr>
          </a:p>
          <a:p>
            <a:pPr eaLnBrk="1" hangingPunct="1"/>
            <a:endParaRPr lang="en-US" altLang="es-AR" sz="2400" dirty="0" smtClean="0"/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80385" y="1008056"/>
            <a:ext cx="484042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TOO &amp; ENOUGH</a:t>
            </a:r>
            <a:endParaRPr lang="es-E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57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45459" y="1264024"/>
            <a:ext cx="8283387" cy="4758158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en-US" altLang="es-AR" sz="2400" b="1" dirty="0" smtClean="0">
                <a:latin typeface="Garamond" panose="02020404030301010803" pitchFamily="18" charset="0"/>
              </a:rPr>
              <a:t>	</a:t>
            </a:r>
            <a:r>
              <a:rPr lang="en-US" altLang="es-AR" sz="2400" b="1" dirty="0">
                <a:latin typeface="Garamond" panose="02020404030301010803" pitchFamily="18" charset="0"/>
              </a:rPr>
              <a:t>Enough </a:t>
            </a:r>
            <a:r>
              <a:rPr lang="en-US" altLang="es-AR" sz="2400" dirty="0">
                <a:latin typeface="Garamond" panose="02020404030301010803" pitchFamily="18" charset="0"/>
              </a:rPr>
              <a:t>means “lo </a:t>
            </a:r>
            <a:r>
              <a:rPr lang="en-US" altLang="es-AR" sz="2400" dirty="0" err="1">
                <a:latin typeface="Garamond" panose="02020404030301010803" pitchFamily="18" charset="0"/>
              </a:rPr>
              <a:t>suficientemente</a:t>
            </a:r>
            <a:r>
              <a:rPr lang="en-US" altLang="es-AR" sz="2400" dirty="0">
                <a:latin typeface="Garamond" panose="02020404030301010803" pitchFamily="18" charset="0"/>
              </a:rPr>
              <a:t>” in Spanish, that is sufficient.</a:t>
            </a: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We generally use this expression to explain why something is possible. 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It’s used </a:t>
            </a:r>
            <a:r>
              <a:rPr lang="en-US" altLang="es-AR" sz="2400" b="1" i="1" dirty="0">
                <a:latin typeface="Garamond" panose="02020404030301010803" pitchFamily="18" charset="0"/>
              </a:rPr>
              <a:t>after</a:t>
            </a:r>
            <a:r>
              <a:rPr lang="en-US" altLang="es-AR" sz="2400" dirty="0">
                <a:latin typeface="Garamond" panose="02020404030301010803" pitchFamily="18" charset="0"/>
              </a:rPr>
              <a:t> adjectives…</a:t>
            </a:r>
            <a:endParaRPr lang="en-US" altLang="es-AR" sz="2400" b="1" dirty="0">
              <a:latin typeface="Garamond" panose="02020404030301010803" pitchFamily="18" charset="0"/>
            </a:endParaRPr>
          </a:p>
          <a:p>
            <a:pPr algn="ctr" eaLnBrk="1" hangingPunct="1"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Ben runs fast</a:t>
            </a:r>
            <a:r>
              <a:rPr lang="en-US" altLang="es-AR" sz="2400" b="1" dirty="0">
                <a:latin typeface="Garamond" panose="02020404030301010803" pitchFamily="18" charset="0"/>
              </a:rPr>
              <a:t> enough</a:t>
            </a:r>
            <a:r>
              <a:rPr lang="en-US" altLang="es-AR" sz="2400" dirty="0">
                <a:latin typeface="Garamond" panose="02020404030301010803" pitchFamily="18" charset="0"/>
              </a:rPr>
              <a:t>, he will win the race.</a:t>
            </a:r>
            <a:r>
              <a:rPr lang="en-US" altLang="es-AR" sz="2400" b="1" dirty="0">
                <a:latin typeface="Garamond" panose="02020404030301010803" pitchFamily="18" charset="0"/>
              </a:rPr>
              <a:t/>
            </a:r>
            <a:br>
              <a:rPr lang="en-US" altLang="es-AR" sz="2400" b="1" dirty="0">
                <a:latin typeface="Garamond" panose="02020404030301010803" pitchFamily="18" charset="0"/>
              </a:rPr>
            </a:br>
            <a:endParaRPr lang="en-US" altLang="es-AR" sz="2400" b="1" dirty="0">
              <a:latin typeface="Garamond" panose="02020404030301010803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 is strong </a:t>
            </a:r>
            <a:r>
              <a:rPr lang="en-US" altLang="es-AR" sz="2400" b="1" dirty="0">
                <a:latin typeface="Garamond" panose="02020404030301010803" pitchFamily="18" charset="0"/>
              </a:rPr>
              <a:t>enough, </a:t>
            </a:r>
            <a:r>
              <a:rPr lang="en-US" altLang="es-AR" sz="2400" dirty="0">
                <a:latin typeface="Garamond" panose="02020404030301010803" pitchFamily="18" charset="0"/>
              </a:rPr>
              <a:t>he can overcome the problem. </a:t>
            </a:r>
          </a:p>
          <a:p>
            <a:pPr algn="ctr" eaLnBrk="1" hangingPunct="1"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She is intelligent </a:t>
            </a:r>
            <a:r>
              <a:rPr lang="en-US" altLang="es-AR" sz="2400" b="1" dirty="0">
                <a:latin typeface="Garamond" panose="02020404030301010803" pitchFamily="18" charset="0"/>
              </a:rPr>
              <a:t>enough</a:t>
            </a:r>
            <a:r>
              <a:rPr lang="en-US" altLang="es-AR" sz="2400" dirty="0">
                <a:latin typeface="Garamond" panose="02020404030301010803" pitchFamily="18" charset="0"/>
              </a:rPr>
              <a:t>, she will pass the test.</a:t>
            </a:r>
          </a:p>
          <a:p>
            <a:pPr algn="ctr" eaLnBrk="1" hangingPunct="1"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s-AR" sz="2400" dirty="0" smtClean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23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13647"/>
            <a:ext cx="7718612" cy="364415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…or </a:t>
            </a:r>
            <a:r>
              <a:rPr lang="en-US" altLang="es-AR" sz="2400" b="1" i="1" dirty="0">
                <a:latin typeface="Garamond" panose="02020404030301010803" pitchFamily="18" charset="0"/>
              </a:rPr>
              <a:t>after </a:t>
            </a:r>
            <a:r>
              <a:rPr lang="en-US" altLang="es-AR" sz="2400" dirty="0">
                <a:latin typeface="Garamond" panose="02020404030301010803" pitchFamily="18" charset="0"/>
              </a:rPr>
              <a:t>adverbs.</a:t>
            </a:r>
          </a:p>
          <a:p>
            <a:pPr algn="ctr" eaLnBrk="1" hangingPunct="1"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I arrived early</a:t>
            </a:r>
            <a:r>
              <a:rPr lang="en-US" altLang="es-AR" sz="2400" b="1" dirty="0">
                <a:latin typeface="Garamond" panose="02020404030301010803" pitchFamily="18" charset="0"/>
              </a:rPr>
              <a:t> enough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After the adjective or adverb we have to use "</a:t>
            </a:r>
            <a:r>
              <a:rPr lang="en-US" altLang="es-AR" sz="2400" b="1" dirty="0">
                <a:latin typeface="Garamond" panose="02020404030301010803" pitchFamily="18" charset="0"/>
              </a:rPr>
              <a:t>to</a:t>
            </a:r>
            <a:r>
              <a:rPr lang="en-US" altLang="es-AR" sz="2400" dirty="0">
                <a:latin typeface="Garamond" panose="02020404030301010803" pitchFamily="18" charset="0"/>
              </a:rPr>
              <a:t>" +  the infinitive.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 isn't old</a:t>
            </a:r>
            <a:r>
              <a:rPr lang="en-US" altLang="es-AR" sz="2400" b="1" dirty="0">
                <a:latin typeface="Garamond" panose="02020404030301010803" pitchFamily="18" charset="0"/>
              </a:rPr>
              <a:t> enough to </a:t>
            </a:r>
            <a:r>
              <a:rPr lang="en-US" altLang="es-AR" sz="2400" dirty="0">
                <a:latin typeface="Garamond" panose="02020404030301010803" pitchFamily="18" charset="0"/>
              </a:rPr>
              <a:t>drive. 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/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He isn't strong</a:t>
            </a:r>
            <a:r>
              <a:rPr lang="en-US" altLang="es-AR" sz="2400" b="1" dirty="0">
                <a:latin typeface="Garamond" panose="02020404030301010803" pitchFamily="18" charset="0"/>
              </a:rPr>
              <a:t> enough to </a:t>
            </a:r>
            <a:r>
              <a:rPr lang="en-US" altLang="es-AR" sz="2400" dirty="0">
                <a:latin typeface="Garamond" panose="02020404030301010803" pitchFamily="18" charset="0"/>
              </a:rPr>
              <a:t>lift it.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/>
            <a:endParaRPr lang="en-US" altLang="es-AR" sz="2400" dirty="0" smtClean="0">
              <a:latin typeface="Garamond" panose="02020404030301010803" pitchFamily="18" charset="0"/>
            </a:endParaRP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20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idx="1"/>
          </p:nvPr>
        </p:nvSpPr>
        <p:spPr>
          <a:xfrm>
            <a:off x="316005" y="524435"/>
            <a:ext cx="8727141" cy="4523254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u="sng" dirty="0">
                <a:latin typeface="Garamond" panose="02020404030301010803" pitchFamily="18" charset="0"/>
              </a:rPr>
              <a:t>Complete with the correct option: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a) We are __________ to help you at the moment. Come back later please! (busy)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s-AR" sz="16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b) Is your cocktail ___________________? (cold)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c) My sister is _____________  to be a model. Perhaps when she grows up... (young)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d) Don't be silly! You are _________________  for bungee jumping. For God's sake, granddad! You're 89! (old)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e) It’s ___________to take pictures in here. Please, turn on the lights! (dark)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f) The exam was ________________  for the students to pass it. (easy)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g) He won’t get the job because he doesn’t have __________________. (experience)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h) The restaurant was _______________ and the food wasn't very good. We won't come back there. (bad)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 err="1">
                <a:latin typeface="Garamond" panose="02020404030301010803" pitchFamily="18" charset="0"/>
              </a:rPr>
              <a:t>i</a:t>
            </a:r>
            <a:r>
              <a:rPr lang="en-US" altLang="es-AR" sz="1600" dirty="0">
                <a:latin typeface="Garamond" panose="02020404030301010803" pitchFamily="18" charset="0"/>
              </a:rPr>
              <a:t>) Let’s take a taxi, it’s ___________________to walk, besides I'm tired! (far)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s-AR" sz="1600" dirty="0">
                <a:latin typeface="Garamond" panose="02020404030301010803" pitchFamily="18" charset="0"/>
              </a:rPr>
              <a:t>j) Put on your coat on! It’s not __________________ to go out without one. (warm)</a:t>
            </a: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3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noharmspilt.files.wordpress.com/2016/01/adverbword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70" y="1422994"/>
            <a:ext cx="5412064" cy="3609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20270" y="6528758"/>
            <a:ext cx="7718612" cy="4233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7910" indent="-1607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4293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00113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5728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1446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7163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2881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8598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2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r.photos3.fotosearch.com/bthumb/CSP/CSP831/k214154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75" y="1421183"/>
            <a:ext cx="3536578" cy="35365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6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2012" y="820271"/>
            <a:ext cx="8269941" cy="5163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Adverbs of time, place, manner and frequency: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http://www.ompersonal.com.ar/omgrammar/adverbios.htm</a:t>
            </a: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SzPct val="13000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http://www.agendaweb.org/grammar/adverbs-english.html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 (time and place)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http://www.englishgrammar.org/adverbs-time-exercise/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 (time)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http://www.myenglishpages.com/site_php_files/grammar-exercise-adverbs.php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 (manner)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https://www.ego4u.com/en/cram-up/grammar/adjectives-adverbs/adverbs/exercises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(manner)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http://www.agendaweb.org/grammar/adverbs-exercises.html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(frequency)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3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“too” </a:t>
            </a:r>
            <a:r>
              <a:rPr lang="en-US" sz="2400" dirty="0" smtClean="0">
                <a:latin typeface="Garamond" panose="02020404030301010803" pitchFamily="18" charset="0"/>
              </a:rPr>
              <a:t>and </a:t>
            </a:r>
            <a:r>
              <a:rPr lang="en-US" sz="2400" dirty="0">
                <a:latin typeface="Garamond" panose="02020404030301010803" pitchFamily="18" charset="0"/>
              </a:rPr>
              <a:t>“enough</a:t>
            </a:r>
            <a:r>
              <a:rPr lang="en-US" sz="2400" dirty="0" smtClean="0">
                <a:latin typeface="Garamond" panose="02020404030301010803" pitchFamily="18" charset="0"/>
              </a:rPr>
              <a:t>”: </a:t>
            </a:r>
            <a:endParaRPr lang="es-AR" sz="24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www.ompersonal.com.ar/INTERMEDIATE/unit4/page1.htm</a:t>
            </a: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SzPct val="130000"/>
              <a:buNone/>
            </a:pP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www.ompersonal.com.ar/INTERMEDIATE/unit4/page2.htm</a:t>
            </a: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SzPct val="130000"/>
              <a:buNone/>
            </a:pP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http://www.ompersonal.com.ar/INTERMEDIATE/unit4/page3.htm</a:t>
            </a: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71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830219"/>
            <a:ext cx="2320487" cy="1246746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2062502" y="1434027"/>
            <a:ext cx="2836069" cy="64293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Adverbs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78223" y="2478784"/>
            <a:ext cx="8202706" cy="3513685"/>
          </a:xfrm>
        </p:spPr>
        <p:txBody>
          <a:bodyPr>
            <a:noAutofit/>
          </a:bodyPr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We use adverbs to </a:t>
            </a:r>
            <a:r>
              <a:rPr lang="en-US" altLang="es-AR" sz="2400" b="1" i="1" dirty="0">
                <a:latin typeface="Garamond" panose="02020404030301010803" pitchFamily="18" charset="0"/>
              </a:rPr>
              <a:t>describe a verb, an adjective or another adverb</a:t>
            </a:r>
            <a:r>
              <a:rPr lang="en-US" altLang="es-AR" sz="2400" dirty="0">
                <a:latin typeface="Garamond" panose="02020404030301010803" pitchFamily="18" charset="0"/>
              </a:rPr>
              <a:t>: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She sings </a:t>
            </a:r>
            <a:r>
              <a:rPr lang="en-US" altLang="es-AR" sz="2400" b="1" dirty="0">
                <a:latin typeface="Garamond" panose="02020404030301010803" pitchFamily="18" charset="0"/>
              </a:rPr>
              <a:t>beautifully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Karen is </a:t>
            </a:r>
            <a:r>
              <a:rPr lang="en-US" altLang="es-AR" sz="2400" b="1" dirty="0">
                <a:latin typeface="Garamond" panose="02020404030301010803" pitchFamily="18" charset="0"/>
              </a:rPr>
              <a:t>incredibly </a:t>
            </a:r>
            <a:r>
              <a:rPr lang="en-US" altLang="es-AR" sz="2400" dirty="0">
                <a:latin typeface="Garamond" panose="02020404030301010803" pitchFamily="18" charset="0"/>
              </a:rPr>
              <a:t>intelligent.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They usually go after the verb.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Most adverbs end in </a:t>
            </a:r>
            <a:r>
              <a:rPr lang="en-US" altLang="es-AR" sz="2400" b="1" i="1" dirty="0">
                <a:latin typeface="Garamond" panose="02020404030301010803" pitchFamily="18" charset="0"/>
              </a:rPr>
              <a:t>–</a:t>
            </a:r>
            <a:r>
              <a:rPr lang="en-US" altLang="es-AR" sz="2400" b="1" i="1" dirty="0" err="1">
                <a:latin typeface="Garamond" panose="02020404030301010803" pitchFamily="18" charset="0"/>
              </a:rPr>
              <a:t>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Some do not end in </a:t>
            </a:r>
            <a:r>
              <a:rPr lang="en-US" altLang="es-AR" sz="2400" i="1" dirty="0">
                <a:latin typeface="Garamond" panose="02020404030301010803" pitchFamily="18" charset="0"/>
              </a:rPr>
              <a:t>–</a:t>
            </a:r>
            <a:r>
              <a:rPr lang="en-US" altLang="es-AR" sz="2400" i="1" dirty="0" err="1">
                <a:latin typeface="Garamond" panose="02020404030301010803" pitchFamily="18" charset="0"/>
              </a:rPr>
              <a:t>ly</a:t>
            </a:r>
            <a:r>
              <a:rPr lang="en-US" altLang="es-AR" sz="2400" dirty="0">
                <a:latin typeface="Garamond" panose="02020404030301010803" pitchFamily="18" charset="0"/>
              </a:rPr>
              <a:t>: well, fast.</a:t>
            </a:r>
          </a:p>
          <a:p>
            <a:pPr algn="just" eaLnBrk="1" hangingPunct="1"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>
              <a:buFontTx/>
              <a:buNone/>
            </a:pPr>
            <a:endParaRPr lang="en-US" altLang="es-AR" sz="2400" i="1" dirty="0">
              <a:latin typeface="Garamond" panose="02020404030301010803" pitchFamily="18" charset="0"/>
            </a:endParaRPr>
          </a:p>
        </p:txBody>
      </p:sp>
      <p:sp>
        <p:nvSpPr>
          <p:cNvPr id="9221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20270" y="6488417"/>
            <a:ext cx="7718612" cy="4233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7910" indent="-1607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4293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00113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5728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1446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7163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2881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8598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241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736226" y="1062769"/>
            <a:ext cx="7886700" cy="435133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Adverbs give us information about </a:t>
            </a:r>
            <a:r>
              <a:rPr lang="en-US" altLang="es-AR" sz="2400" b="1" dirty="0">
                <a:latin typeface="Garamond" panose="02020404030301010803" pitchFamily="18" charset="0"/>
              </a:rPr>
              <a:t>time</a:t>
            </a:r>
            <a:r>
              <a:rPr lang="en-US" altLang="es-AR" sz="2400" dirty="0">
                <a:latin typeface="Garamond" panose="02020404030301010803" pitchFamily="18" charset="0"/>
              </a:rPr>
              <a:t> (when?), </a:t>
            </a:r>
            <a:r>
              <a:rPr lang="en-US" altLang="es-AR" sz="2400" b="1" dirty="0">
                <a:latin typeface="Garamond" panose="02020404030301010803" pitchFamily="18" charset="0"/>
              </a:rPr>
              <a:t>place</a:t>
            </a:r>
            <a:r>
              <a:rPr lang="en-US" altLang="es-AR" sz="2400" dirty="0">
                <a:latin typeface="Garamond" panose="02020404030301010803" pitchFamily="18" charset="0"/>
              </a:rPr>
              <a:t> (where?),</a:t>
            </a:r>
            <a:r>
              <a:rPr lang="en-US" altLang="es-AR" sz="2400" b="1" dirty="0">
                <a:latin typeface="Garamond" panose="02020404030301010803" pitchFamily="18" charset="0"/>
              </a:rPr>
              <a:t> manner</a:t>
            </a:r>
            <a:r>
              <a:rPr lang="en-US" altLang="es-AR" sz="2400" dirty="0">
                <a:latin typeface="Garamond" panose="02020404030301010803" pitchFamily="18" charset="0"/>
              </a:rPr>
              <a:t> (how?) and </a:t>
            </a:r>
            <a:r>
              <a:rPr lang="en-US" altLang="es-AR" sz="2400" b="1" dirty="0">
                <a:latin typeface="Garamond" panose="02020404030301010803" pitchFamily="18" charset="0"/>
              </a:rPr>
              <a:t>frequency</a:t>
            </a:r>
            <a:r>
              <a:rPr lang="en-US" altLang="es-AR" sz="2400" dirty="0">
                <a:latin typeface="Garamond" panose="02020404030301010803" pitchFamily="18" charset="0"/>
              </a:rPr>
              <a:t> (how often?).</a:t>
            </a:r>
          </a:p>
          <a:p>
            <a:pPr algn="just" eaLnBrk="1" hangingPunct="1">
              <a:buFontTx/>
              <a:buBlip>
                <a:blip r:embed="rId2"/>
              </a:buBlip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Some adverbs are phrases: </a:t>
            </a:r>
          </a:p>
          <a:p>
            <a:pPr algn="ctr" eaLnBrk="1" hangingPunct="1"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He’s arriving </a:t>
            </a:r>
            <a:r>
              <a:rPr lang="en-US" altLang="es-AR" sz="2400" b="1" dirty="0">
                <a:latin typeface="Garamond" panose="02020404030301010803" pitchFamily="18" charset="0"/>
              </a:rPr>
              <a:t>on Tuesday</a:t>
            </a:r>
            <a:r>
              <a:rPr lang="en-US" altLang="es-AR" sz="2400" dirty="0">
                <a:latin typeface="Garamond" panose="02020404030301010803" pitchFamily="18" charset="0"/>
              </a:rPr>
              <a:t>, so we’re meeting him </a:t>
            </a:r>
            <a:r>
              <a:rPr lang="en-US" altLang="es-AR" sz="2400" b="1" dirty="0">
                <a:latin typeface="Garamond" panose="02020404030301010803" pitchFamily="18" charset="0"/>
              </a:rPr>
              <a:t>at the station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/>
              <a:t> </a:t>
            </a: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20270" y="6528758"/>
            <a:ext cx="7718612" cy="4233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7910" indent="-1607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4293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00113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5728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1446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7163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2881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8598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7410" name="Picture 2" descr="http://2.bp.blogspot.com/-EkGuZuL7BuU/UTda9wrYsqI/AAAAAAAAHig/VVS-1XzjKqY/s1600/Adverbs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31" y="4279701"/>
            <a:ext cx="2780087" cy="16472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6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2253737"/>
            <a:ext cx="1850165" cy="2631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54" y="603904"/>
            <a:ext cx="1770518" cy="25696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698" y="3523130"/>
            <a:ext cx="1844615" cy="27246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751" y="2052126"/>
            <a:ext cx="1791501" cy="29420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20270" y="6528758"/>
            <a:ext cx="7718612" cy="4233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7910" indent="-1607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4293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00113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57288" indent="-128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1446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7163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28813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85988" indent="-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72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1935" y="1329929"/>
            <a:ext cx="3780234" cy="8572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Bodoni MT Poster Compressed" pitchFamily="18" charset="0"/>
              </a:rPr>
              <a:t>Adverbs of Manner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29553" y="2190962"/>
            <a:ext cx="7311978" cy="3394472"/>
          </a:xfrm>
        </p:spPr>
        <p:txBody>
          <a:bodyPr>
            <a:noAutofit/>
          </a:bodyPr>
          <a:lstStyle/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They describe </a:t>
            </a:r>
            <a:r>
              <a:rPr lang="en-US" altLang="es-AR" sz="2400" b="1" dirty="0">
                <a:latin typeface="Garamond" panose="02020404030301010803" pitchFamily="18" charset="0"/>
              </a:rPr>
              <a:t>how</a:t>
            </a:r>
            <a:r>
              <a:rPr lang="en-US" altLang="es-AR" sz="2400" dirty="0">
                <a:latin typeface="Garamond" panose="02020404030301010803" pitchFamily="18" charset="0"/>
              </a:rPr>
              <a:t> something is done.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 eats very </a:t>
            </a:r>
            <a:r>
              <a:rPr lang="en-US" altLang="es-AR" sz="2400" b="1" dirty="0">
                <a:latin typeface="Garamond" panose="02020404030301010803" pitchFamily="18" charset="0"/>
              </a:rPr>
              <a:t>healthily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John writes </a:t>
            </a:r>
            <a:r>
              <a:rPr lang="en-US" altLang="es-AR" sz="2400" b="1" dirty="0">
                <a:latin typeface="Garamond" panose="02020404030301010803" pitchFamily="18" charset="0"/>
              </a:rPr>
              <a:t>quickly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Old people usually drive </a:t>
            </a:r>
            <a:r>
              <a:rPr lang="en-US" altLang="es-AR" sz="2400" b="1" dirty="0">
                <a:latin typeface="Garamond" panose="02020404030301010803" pitchFamily="18" charset="0"/>
              </a:rPr>
              <a:t>slowly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r>
              <a:rPr lang="en-US" altLang="es-AR" sz="2400" dirty="0" smtClean="0"/>
              <a:t> </a:t>
            </a:r>
            <a:endParaRPr lang="en-US" altLang="es-AR" sz="2400" dirty="0" smtClean="0"/>
          </a:p>
          <a:p>
            <a:pPr algn="ctr" eaLnBrk="1" hangingPunct="1">
              <a:buFontTx/>
              <a:buNone/>
            </a:pPr>
            <a:endParaRPr lang="en-US" altLang="es-AR" sz="2400" dirty="0" smtClean="0"/>
          </a:p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We usually form adverbs of manner by adding </a:t>
            </a:r>
            <a:r>
              <a:rPr lang="en-US" altLang="es-AR" sz="2400" b="1" i="1" dirty="0">
                <a:latin typeface="Garamond" panose="02020404030301010803" pitchFamily="18" charset="0"/>
              </a:rPr>
              <a:t>–</a:t>
            </a:r>
            <a:r>
              <a:rPr lang="en-US" altLang="es-AR" sz="2400" b="1" i="1" dirty="0" err="1">
                <a:latin typeface="Garamond" panose="02020404030301010803" pitchFamily="18" charset="0"/>
              </a:rPr>
              <a:t>ly</a:t>
            </a:r>
            <a:r>
              <a:rPr lang="en-US" altLang="es-AR" sz="2400" dirty="0">
                <a:latin typeface="Garamond" panose="02020404030301010803" pitchFamily="18" charset="0"/>
              </a:rPr>
              <a:t> to the adjective. 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bad – bad</a:t>
            </a:r>
            <a:r>
              <a:rPr lang="en-US" altLang="es-AR" sz="2400" b="1" dirty="0">
                <a:latin typeface="Garamond" panose="02020404030301010803" pitchFamily="18" charset="0"/>
              </a:rPr>
              <a:t>ly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careful – careful</a:t>
            </a:r>
            <a:r>
              <a:rPr lang="en-US" altLang="es-AR" sz="2400" b="1" dirty="0">
                <a:latin typeface="Garamond" panose="02020404030301010803" pitchFamily="18" charset="0"/>
              </a:rPr>
              <a:t>ly</a:t>
            </a:r>
            <a:r>
              <a:rPr lang="en-US" altLang="es-AR" sz="24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531020"/>
            <a:ext cx="1566863" cy="19335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6 Marcador de pie de página"/>
          <p:cNvSpPr txBox="1">
            <a:spLocks/>
          </p:cNvSpPr>
          <p:nvPr/>
        </p:nvSpPr>
        <p:spPr>
          <a:xfrm>
            <a:off x="820270" y="6488417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413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1122828" y="806823"/>
            <a:ext cx="7308477" cy="423141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If the adjective ends in </a:t>
            </a:r>
            <a:r>
              <a:rPr lang="en-US" altLang="es-AR" sz="2400" b="1" i="1" dirty="0">
                <a:latin typeface="Garamond" panose="02020404030301010803" pitchFamily="18" charset="0"/>
              </a:rPr>
              <a:t>–e</a:t>
            </a:r>
            <a:r>
              <a:rPr lang="en-US" altLang="es-AR" sz="2400" dirty="0">
                <a:latin typeface="Garamond" panose="02020404030301010803" pitchFamily="18" charset="0"/>
              </a:rPr>
              <a:t> , take off the –e.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gentle – gently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simple – simply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reasonable - reasonably </a:t>
            </a:r>
          </a:p>
          <a:p>
            <a:pPr algn="just" eaLnBrk="1" hangingPunct="1">
              <a:lnSpc>
                <a:spcPct val="80000"/>
              </a:lnSpc>
              <a:buFontTx/>
              <a:buBlip>
                <a:blip r:embed="rId2"/>
              </a:buBlip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If the adjective ends in </a:t>
            </a:r>
            <a:r>
              <a:rPr lang="en-US" altLang="es-AR" sz="2400" b="1" i="1" dirty="0">
                <a:latin typeface="Garamond" panose="02020404030301010803" pitchFamily="18" charset="0"/>
              </a:rPr>
              <a:t>–y</a:t>
            </a:r>
            <a:r>
              <a:rPr lang="en-US" altLang="es-AR" sz="2400" dirty="0">
                <a:latin typeface="Garamond" panose="02020404030301010803" pitchFamily="18" charset="0"/>
              </a:rPr>
              <a:t>, we usually change the </a:t>
            </a:r>
            <a:r>
              <a:rPr lang="en-US" altLang="es-AR" sz="2400" i="1" dirty="0">
                <a:latin typeface="Garamond" panose="02020404030301010803" pitchFamily="18" charset="0"/>
              </a:rPr>
              <a:t>–y </a:t>
            </a:r>
            <a:r>
              <a:rPr lang="en-US" altLang="es-AR" sz="2400" dirty="0">
                <a:latin typeface="Garamond" panose="02020404030301010803" pitchFamily="18" charset="0"/>
              </a:rPr>
              <a:t>to </a:t>
            </a:r>
            <a:r>
              <a:rPr lang="en-US" altLang="es-AR" sz="2400" b="1" i="1" dirty="0">
                <a:latin typeface="Garamond" panose="02020404030301010803" pitchFamily="18" charset="0"/>
              </a:rPr>
              <a:t>–</a:t>
            </a:r>
            <a:r>
              <a:rPr lang="en-US" altLang="es-AR" sz="2400" b="1" i="1" dirty="0" err="1">
                <a:latin typeface="Garamond" panose="02020404030301010803" pitchFamily="18" charset="0"/>
              </a:rPr>
              <a:t>i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angry – angrily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easy – easily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happy – happily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healthy – healthily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heavy – heavily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noisy – noisily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b="1" dirty="0">
                <a:latin typeface="Garamond" panose="02020404030301010803" pitchFamily="18" charset="0"/>
              </a:rPr>
              <a:t>But</a:t>
            </a:r>
            <a:r>
              <a:rPr lang="en-US" altLang="es-AR" sz="2400" dirty="0">
                <a:latin typeface="Garamond" panose="02020404030301010803" pitchFamily="18" charset="0"/>
              </a:rPr>
              <a:t>…shy - shyly</a:t>
            </a:r>
            <a:r>
              <a:rPr lang="en-US" altLang="es-AR" sz="2400" dirty="0"/>
              <a:t> </a:t>
            </a: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5362" name="Picture 2" descr="http://media.tumblr.com/tumblr_m6mmj4UQ4j1qgry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28110" y="2998010"/>
            <a:ext cx="3169280" cy="911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0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36177" y="1304365"/>
            <a:ext cx="8417858" cy="412250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s-AR" sz="2400" dirty="0">
                <a:latin typeface="Garamond" panose="02020404030301010803" pitchFamily="18" charset="0"/>
              </a:rPr>
              <a:t>If the adjective ends in </a:t>
            </a:r>
            <a:r>
              <a:rPr lang="en-US" altLang="es-AR" sz="2400" b="1" i="1" dirty="0">
                <a:latin typeface="Garamond" panose="02020404030301010803" pitchFamily="18" charset="0"/>
              </a:rPr>
              <a:t>–</a:t>
            </a:r>
            <a:r>
              <a:rPr lang="en-US" altLang="es-AR" sz="2400" b="1" i="1" dirty="0" err="1">
                <a:latin typeface="Garamond" panose="02020404030301010803" pitchFamily="18" charset="0"/>
              </a:rPr>
              <a:t>ic</a:t>
            </a:r>
            <a:r>
              <a:rPr lang="en-US" altLang="es-AR" sz="2400" dirty="0">
                <a:latin typeface="Garamond" panose="02020404030301010803" pitchFamily="18" charset="0"/>
              </a:rPr>
              <a:t>, we add </a:t>
            </a:r>
            <a:r>
              <a:rPr lang="en-US" altLang="es-AR" sz="2400" b="1" i="1" dirty="0">
                <a:latin typeface="Garamond" panose="02020404030301010803" pitchFamily="18" charset="0"/>
              </a:rPr>
              <a:t>–ally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dramatic – dramatic</a:t>
            </a:r>
            <a:r>
              <a:rPr lang="en-US" altLang="es-AR" sz="2400" b="1" dirty="0">
                <a:latin typeface="Garamond" panose="02020404030301010803" pitchFamily="18" charset="0"/>
              </a:rPr>
              <a:t>ally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tragic – tragic</a:t>
            </a:r>
            <a:r>
              <a:rPr lang="en-US" altLang="es-AR" sz="2400" b="1" dirty="0">
                <a:latin typeface="Garamond" panose="02020404030301010803" pitchFamily="18" charset="0"/>
              </a:rPr>
              <a:t>ally</a:t>
            </a:r>
            <a:r>
              <a:rPr lang="en-US" altLang="es-AR" sz="2400" dirty="0">
                <a:latin typeface="Garamond" panose="02020404030301010803" pitchFamily="18" charset="0"/>
              </a:rPr>
              <a:t> </a:t>
            </a:r>
          </a:p>
          <a:p>
            <a:pPr eaLnBrk="1" hangingPunct="1"/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/>
            <a:r>
              <a:rPr lang="en-US" altLang="es-AR" sz="2400" dirty="0">
                <a:latin typeface="Garamond" panose="02020404030301010803" pitchFamily="18" charset="0"/>
              </a:rPr>
              <a:t>Some adjectives end in </a:t>
            </a:r>
            <a:r>
              <a:rPr lang="en-US" altLang="es-AR" sz="2400" i="1" dirty="0">
                <a:latin typeface="Garamond" panose="02020404030301010803" pitchFamily="18" charset="0"/>
              </a:rPr>
              <a:t>–</a:t>
            </a:r>
            <a:r>
              <a:rPr lang="en-US" altLang="es-AR" sz="2400" i="1" dirty="0" err="1">
                <a:latin typeface="Garamond" panose="02020404030301010803" pitchFamily="18" charset="0"/>
              </a:rPr>
              <a:t>ly</a:t>
            </a:r>
            <a:r>
              <a:rPr lang="en-US" altLang="es-AR" sz="2400" dirty="0">
                <a:latin typeface="Garamond" panose="02020404030301010803" pitchFamily="18" charset="0"/>
              </a:rPr>
              <a:t>: friendly, lonely, lovely, silly, ugly, deadly, lively …We don’t add </a:t>
            </a:r>
            <a:r>
              <a:rPr lang="en-US" altLang="es-AR" sz="2400" i="1" dirty="0">
                <a:latin typeface="Garamond" panose="02020404030301010803" pitchFamily="18" charset="0"/>
              </a:rPr>
              <a:t>–</a:t>
            </a:r>
            <a:r>
              <a:rPr lang="en-US" altLang="es-AR" sz="2400" i="1" dirty="0" err="1">
                <a:latin typeface="Garamond" panose="02020404030301010803" pitchFamily="18" charset="0"/>
              </a:rPr>
              <a:t>ly</a:t>
            </a:r>
            <a:r>
              <a:rPr lang="en-US" altLang="es-AR" sz="2400" dirty="0">
                <a:latin typeface="Garamond" panose="02020404030301010803" pitchFamily="18" charset="0"/>
              </a:rPr>
              <a:t> to make the adverb. We use: “in a (adverb) way/manner”.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 was talking in </a:t>
            </a:r>
            <a:r>
              <a:rPr lang="en-US" altLang="es-AR" sz="2400" b="1" dirty="0">
                <a:latin typeface="Garamond" panose="02020404030301010803" pitchFamily="18" charset="0"/>
              </a:rPr>
              <a:t>a silly way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They danced in </a:t>
            </a:r>
            <a:r>
              <a:rPr lang="en-US" altLang="es-AR" sz="2400" b="1" dirty="0">
                <a:latin typeface="Garamond" panose="02020404030301010803" pitchFamily="18" charset="0"/>
              </a:rPr>
              <a:t>a lively manner</a:t>
            </a:r>
            <a:r>
              <a:rPr lang="en-US" altLang="es-AR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4338" name="Picture 2" descr="http://zabania.ir/wp-content/uploads/2015/11/Adver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8191">
            <a:off x="6131558" y="617028"/>
            <a:ext cx="2775884" cy="17805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24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376518" y="1304365"/>
            <a:ext cx="8337176" cy="410793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Some adjectives and adverbs have the same form: fast, hard, late, early, daily, weekly, monthly: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	</a:t>
            </a:r>
            <a:r>
              <a:rPr lang="en-US" altLang="es-AR" sz="2400" b="1" dirty="0">
                <a:latin typeface="Garamond" panose="02020404030301010803" pitchFamily="18" charset="0"/>
              </a:rPr>
              <a:t>Adjectives 			Adverbs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He caught the </a:t>
            </a:r>
            <a:r>
              <a:rPr lang="en-US" altLang="es-AR" sz="2400" b="1" dirty="0">
                <a:latin typeface="Garamond" panose="02020404030301010803" pitchFamily="18" charset="0"/>
              </a:rPr>
              <a:t>fast</a:t>
            </a:r>
            <a:r>
              <a:rPr lang="en-US" altLang="es-AR" sz="2400" dirty="0">
                <a:latin typeface="Garamond" panose="02020404030301010803" pitchFamily="18" charset="0"/>
              </a:rPr>
              <a:t> train. 	He ran </a:t>
            </a:r>
            <a:r>
              <a:rPr lang="en-US" altLang="es-AR" sz="2400" b="1" dirty="0">
                <a:latin typeface="Garamond" panose="02020404030301010803" pitchFamily="18" charset="0"/>
              </a:rPr>
              <a:t>fast</a:t>
            </a:r>
            <a:r>
              <a:rPr lang="en-US" altLang="es-AR" sz="2400" dirty="0">
                <a:latin typeface="Garamond" panose="02020404030301010803" pitchFamily="18" charset="0"/>
              </a:rPr>
              <a:t> to catch the train.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He caught the </a:t>
            </a:r>
            <a:r>
              <a:rPr lang="en-US" altLang="es-AR" sz="2400" b="1" dirty="0">
                <a:latin typeface="Garamond" panose="02020404030301010803" pitchFamily="18" charset="0"/>
              </a:rPr>
              <a:t>early</a:t>
            </a:r>
            <a:r>
              <a:rPr lang="en-US" altLang="es-AR" sz="2400" dirty="0">
                <a:latin typeface="Garamond" panose="02020404030301010803" pitchFamily="18" charset="0"/>
              </a:rPr>
              <a:t> train. 	He always arrives </a:t>
            </a:r>
            <a:r>
              <a:rPr lang="en-US" altLang="es-AR" sz="2400" b="1" dirty="0">
                <a:latin typeface="Garamond" panose="02020404030301010803" pitchFamily="18" charset="0"/>
              </a:rPr>
              <a:t>early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She’s a </a:t>
            </a:r>
            <a:r>
              <a:rPr lang="en-US" altLang="es-AR" sz="2400" b="1" dirty="0">
                <a:latin typeface="Garamond" panose="02020404030301010803" pitchFamily="18" charset="0"/>
              </a:rPr>
              <a:t>hard</a:t>
            </a:r>
            <a:r>
              <a:rPr lang="en-US" altLang="es-AR" sz="2400" dirty="0">
                <a:latin typeface="Garamond" panose="02020404030301010803" pitchFamily="18" charset="0"/>
              </a:rPr>
              <a:t> worker. 		She works </a:t>
            </a:r>
            <a:r>
              <a:rPr lang="en-US" altLang="es-AR" sz="2400" b="1" dirty="0">
                <a:latin typeface="Garamond" panose="02020404030301010803" pitchFamily="18" charset="0"/>
              </a:rPr>
              <a:t>hard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The bus is always </a:t>
            </a:r>
            <a:r>
              <a:rPr lang="en-US" altLang="es-AR" sz="2400" b="1" dirty="0">
                <a:latin typeface="Garamond" panose="02020404030301010803" pitchFamily="18" charset="0"/>
              </a:rPr>
              <a:t>late</a:t>
            </a:r>
            <a:r>
              <a:rPr lang="en-US" altLang="es-AR" sz="2400" dirty="0">
                <a:latin typeface="Garamond" panose="02020404030301010803" pitchFamily="18" charset="0"/>
              </a:rPr>
              <a:t>. 		I arrived home </a:t>
            </a:r>
            <a:r>
              <a:rPr lang="en-US" altLang="es-AR" sz="2400" b="1" dirty="0">
                <a:latin typeface="Garamond" panose="02020404030301010803" pitchFamily="18" charset="0"/>
              </a:rPr>
              <a:t>late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My </a:t>
            </a:r>
            <a:r>
              <a:rPr lang="en-US" altLang="es-AR" sz="2400" b="1" dirty="0">
                <a:latin typeface="Garamond" panose="02020404030301010803" pitchFamily="18" charset="0"/>
              </a:rPr>
              <a:t>daily</a:t>
            </a:r>
            <a:r>
              <a:rPr lang="en-US" altLang="es-AR" sz="2400" dirty="0">
                <a:latin typeface="Garamond" panose="02020404030301010803" pitchFamily="18" charset="0"/>
              </a:rPr>
              <a:t> newspaper is 50p.	I swim </a:t>
            </a:r>
            <a:r>
              <a:rPr lang="en-US" altLang="es-AR" sz="2400" b="1" dirty="0">
                <a:latin typeface="Garamond" panose="02020404030301010803" pitchFamily="18" charset="0"/>
              </a:rPr>
              <a:t>daily</a:t>
            </a:r>
            <a:r>
              <a:rPr lang="en-US" altLang="es-AR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4" name="6 Marcador de pie de página"/>
          <p:cNvSpPr txBox="1">
            <a:spLocks/>
          </p:cNvSpPr>
          <p:nvPr/>
        </p:nvSpPr>
        <p:spPr>
          <a:xfrm>
            <a:off x="820270" y="6528758"/>
            <a:ext cx="7718612" cy="42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0" latinLnBrk="0" hangingPunct="0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910" indent="-160735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293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00113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57288" indent="-128588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41446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67163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928813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185988" indent="-1285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600" b="1" smtClean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458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713</Words>
  <Application>Microsoft Office PowerPoint</Application>
  <PresentationFormat>Presentación en pantalla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Andalus</vt:lpstr>
      <vt:lpstr>Arial</vt:lpstr>
      <vt:lpstr>Blackadder ITC</vt:lpstr>
      <vt:lpstr>Bodoni MT</vt:lpstr>
      <vt:lpstr>Bodoni MT Poster Compressed</vt:lpstr>
      <vt:lpstr>Calibri</vt:lpstr>
      <vt:lpstr>Calibri Light</vt:lpstr>
      <vt:lpstr>Cooper Black</vt:lpstr>
      <vt:lpstr>Garamond</vt:lpstr>
      <vt:lpstr>Tema de Office</vt:lpstr>
      <vt:lpstr>Presentación de PowerPoint</vt:lpstr>
      <vt:lpstr>Presentación de PowerPoint</vt:lpstr>
      <vt:lpstr>Adverbs</vt:lpstr>
      <vt:lpstr>Presentación de PowerPoint</vt:lpstr>
      <vt:lpstr>Presentación de PowerPoint</vt:lpstr>
      <vt:lpstr>Adverbs of Manner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Now relax and enjoy…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Adverbs</dc:title>
  <dc:creator>Evangelina Cecchel</dc:creator>
  <cp:lastModifiedBy>Evangelina Cecchel</cp:lastModifiedBy>
  <cp:revision>10</cp:revision>
  <dcterms:created xsi:type="dcterms:W3CDTF">2016-03-09T12:50:03Z</dcterms:created>
  <dcterms:modified xsi:type="dcterms:W3CDTF">2016-03-09T14:35:55Z</dcterms:modified>
</cp:coreProperties>
</file>