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7" r:id="rId11"/>
    <p:sldId id="258" r:id="rId12"/>
    <p:sldId id="259" r:id="rId13"/>
    <p:sldId id="271" r:id="rId14"/>
    <p:sldId id="273" r:id="rId15"/>
    <p:sldId id="268" r:id="rId16"/>
    <p:sldId id="269" r:id="rId17"/>
    <p:sldId id="270" r:id="rId18"/>
    <p:sldId id="274" r:id="rId19"/>
    <p:sldId id="275" r:id="rId2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8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368-7938-43B6-B06F-51A0B2F7D4E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9C4-6899-4633-ABF0-447A247B55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1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368-7938-43B6-B06F-51A0B2F7D4E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9C4-6899-4633-ABF0-447A247B55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6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368-7938-43B6-B06F-51A0B2F7D4E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9C4-6899-4633-ABF0-447A247B55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4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368-7938-43B6-B06F-51A0B2F7D4E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9C4-6899-4633-ABF0-447A247B55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368-7938-43B6-B06F-51A0B2F7D4E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9C4-6899-4633-ABF0-447A247B55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2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368-7938-43B6-B06F-51A0B2F7D4E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9C4-6899-4633-ABF0-447A247B55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5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368-7938-43B6-B06F-51A0B2F7D4E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9C4-6899-4633-ABF0-447A247B55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368-7938-43B6-B06F-51A0B2F7D4E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9C4-6899-4633-ABF0-447A247B55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368-7938-43B6-B06F-51A0B2F7D4E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9C4-6899-4633-ABF0-447A247B55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0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368-7938-43B6-B06F-51A0B2F7D4E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9C4-6899-4633-ABF0-447A247B55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B368-7938-43B6-B06F-51A0B2F7D4E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9C4-6899-4633-ABF0-447A247B55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B368-7938-43B6-B06F-51A0B2F7D4E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D9C4-6899-4633-ABF0-447A247B55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9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englisch-hilfen.de/en/exercises/pronouns/relative_pronouns.htm" TargetMode="External"/><Relationship Id="rId3" Type="http://schemas.openxmlformats.org/officeDocument/2006/relationships/hyperlink" Target="http://www.englishexercises.org/makeagame/viewgame.asp?id=1327" TargetMode="External"/><Relationship Id="rId7" Type="http://schemas.openxmlformats.org/officeDocument/2006/relationships/hyperlink" Target="http://www.ompersonal.com.ar/omgrammar/pronombresrelativos.htm" TargetMode="External"/><Relationship Id="rId2" Type="http://schemas.openxmlformats.org/officeDocument/2006/relationships/hyperlink" Target="http://www.ompersonal.com.ar/omgrammar/pronombresreflexivo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personal.com.ar/INTERMEDIATE/unit14/page5.htm" TargetMode="External"/><Relationship Id="rId5" Type="http://schemas.openxmlformats.org/officeDocument/2006/relationships/hyperlink" Target="http://www.agendaweb.org/grammar/reflexive_reciprocal_pronouns-exercises.html" TargetMode="External"/><Relationship Id="rId10" Type="http://schemas.openxmlformats.org/officeDocument/2006/relationships/hyperlink" Target="http://www.ompersonal.com.ar/INTERMEDIATE/unit14/page7.htm" TargetMode="External"/><Relationship Id="rId4" Type="http://schemas.openxmlformats.org/officeDocument/2006/relationships/hyperlink" Target="http://www.englisch-hilfen.de/en/exercises/pronouns/reflexive_pronouns.htm" TargetMode="External"/><Relationship Id="rId9" Type="http://schemas.openxmlformats.org/officeDocument/2006/relationships/hyperlink" Target="http://www.agendaweb.org/grammar/relative_pronouns_clauses-exercise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96035" y="2196564"/>
            <a:ext cx="5521489" cy="2066154"/>
          </a:xfrm>
          <a:prstGeom prst="rect">
            <a:avLst/>
          </a:prstGeom>
          <a:solidFill>
            <a:schemeClr val="bg2">
              <a:lumMod val="25000"/>
            </a:schemeClr>
          </a:solidFill>
          <a:ln w="57150" cap="flat" cmpd="sng" algn="ctr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glow rad="139700">
              <a:srgbClr val="996633">
                <a:alpha val="40000"/>
              </a:srgb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s-AR" sz="4800" b="1" dirty="0" smtClean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Cooper Black" panose="0208090404030B020404" pitchFamily="18" charset="0"/>
              </a:rPr>
              <a:t>MODULE A</a:t>
            </a:r>
            <a:br>
              <a:rPr lang="es-AR" sz="4800" b="1" dirty="0" smtClean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Cooper Black" panose="0208090404030B020404" pitchFamily="18" charset="0"/>
              </a:rPr>
            </a:br>
            <a:r>
              <a:rPr lang="es-AR" sz="4800" b="1" dirty="0" smtClean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Cooper Black" panose="0208090404030B020404" pitchFamily="18" charset="0"/>
              </a:rPr>
              <a:t>UNIT </a:t>
            </a:r>
            <a:r>
              <a:rPr lang="es-AR" sz="4800" b="1" dirty="0" smtClean="0"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2">
                    <a:lumMod val="75000"/>
                  </a:schemeClr>
                </a:solidFill>
                <a:latin typeface="Cooper Black" panose="0208090404030B020404" pitchFamily="18" charset="0"/>
              </a:rPr>
              <a:t>A4</a:t>
            </a:r>
            <a:endParaRPr lang="es-AR" sz="4800" b="1" dirty="0">
              <a:ln w="381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2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31824" y="6458858"/>
            <a:ext cx="7417254" cy="5705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78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7471" y="980728"/>
            <a:ext cx="3414731" cy="36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1986" y="4491354"/>
            <a:ext cx="6480720" cy="1143000"/>
          </a:xfrm>
          <a:noFill/>
          <a:ln w="28575"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divot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reflection blurRad="6350" stA="55000" endA="50" endPos="85000" dir="5400000" sy="-100000" algn="bl" rotWithShape="0"/>
                </a:effectLst>
              </a:rPr>
              <a:t>Reflexive pronouns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8871" y="6481482"/>
            <a:ext cx="7050554" cy="547968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24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8422" y="2781020"/>
            <a:ext cx="7023599" cy="292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3610" y="6468035"/>
            <a:ext cx="6895555" cy="507626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00" y="299196"/>
            <a:ext cx="5615548" cy="211444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690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9501" y="1025352"/>
            <a:ext cx="8568952" cy="5832648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400" dirty="0"/>
              <a:t>Reflexive pronouns reflect (turn back) the action done by the subject. In other words, the subject of the sentence is the same as the object of it:</a:t>
            </a:r>
          </a:p>
          <a:p>
            <a:pPr algn="ctr">
              <a:buNone/>
            </a:pPr>
            <a:r>
              <a:rPr lang="en-US" sz="2400" dirty="0"/>
              <a:t>I hurt </a:t>
            </a:r>
            <a:r>
              <a:rPr lang="en-US" sz="2400" b="1" dirty="0"/>
              <a:t>myself</a:t>
            </a:r>
            <a:r>
              <a:rPr lang="en-US" sz="2400" dirty="0"/>
              <a:t> with a knife while cutting vegetables.</a:t>
            </a:r>
          </a:p>
          <a:p>
            <a:pPr algn="ctr">
              <a:buNone/>
            </a:pPr>
            <a:r>
              <a:rPr lang="en-US" sz="2400" dirty="0"/>
              <a:t>We blame </a:t>
            </a:r>
            <a:r>
              <a:rPr lang="en-US" sz="2400" b="1" dirty="0"/>
              <a:t>ourselves</a:t>
            </a:r>
            <a:r>
              <a:rPr lang="en-US" sz="2400" dirty="0"/>
              <a:t> for the mistake.</a:t>
            </a:r>
          </a:p>
          <a:p>
            <a:pPr algn="just"/>
            <a:endParaRPr lang="en-US" sz="2400" dirty="0"/>
          </a:p>
          <a:p>
            <a:pPr algn="just">
              <a:buBlip>
                <a:blip r:embed="rId2"/>
              </a:buBlip>
            </a:pPr>
            <a:r>
              <a:rPr lang="en-US" sz="2400" dirty="0"/>
              <a:t>Reflexive pronouns are used as objects of a preposition referring to the subjects:</a:t>
            </a:r>
          </a:p>
          <a:p>
            <a:pPr algn="ctr">
              <a:buNone/>
            </a:pPr>
            <a:r>
              <a:rPr lang="en-US" sz="2400" dirty="0"/>
              <a:t>John talks to </a:t>
            </a:r>
            <a:r>
              <a:rPr lang="en-US" sz="2400" b="1" dirty="0"/>
              <a:t>himself</a:t>
            </a:r>
            <a:r>
              <a:rPr lang="en-US" sz="2400" dirty="0"/>
              <a:t> when he’s nervous.</a:t>
            </a:r>
          </a:p>
          <a:p>
            <a:pPr algn="ctr">
              <a:buNone/>
            </a:pPr>
            <a:r>
              <a:rPr lang="en-US" sz="2400" dirty="0"/>
              <a:t>The children got dressed by </a:t>
            </a:r>
            <a:r>
              <a:rPr lang="en-US" sz="2400" b="1" dirty="0"/>
              <a:t>themselves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81635" y="6521823"/>
            <a:ext cx="7144684" cy="467285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98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r>
              <a:rPr lang="en-US" sz="2400" dirty="0"/>
              <a:t>Reflexive pronouns are used when you want to emphasize the subject, in this case they have an intensive meaning. They can be omitted from the sentence without changing its meaning:</a:t>
            </a:r>
          </a:p>
          <a:p>
            <a:pPr algn="ctr">
              <a:buNone/>
            </a:pPr>
            <a:r>
              <a:rPr lang="en-US" sz="2400" dirty="0"/>
              <a:t>I baked it </a:t>
            </a:r>
            <a:r>
              <a:rPr lang="en-US" sz="2400" b="1" dirty="0"/>
              <a:t>myself</a:t>
            </a:r>
            <a:r>
              <a:rPr lang="en-US" sz="2400" dirty="0"/>
              <a:t>. (on my own)</a:t>
            </a:r>
          </a:p>
          <a:p>
            <a:pPr algn="ctr">
              <a:buNone/>
            </a:pPr>
            <a:r>
              <a:rPr lang="en-US" sz="2400" dirty="0"/>
              <a:t>I know her, she will do the project </a:t>
            </a:r>
            <a:r>
              <a:rPr lang="en-US" sz="2400" b="1" dirty="0"/>
              <a:t>herself</a:t>
            </a:r>
            <a:r>
              <a:rPr lang="en-US" sz="2400" dirty="0"/>
              <a:t>. (no one else will help her)</a:t>
            </a:r>
          </a:p>
          <a:p>
            <a:endParaRPr lang="en-US" sz="2400" dirty="0"/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81635" y="6521823"/>
            <a:ext cx="7144684" cy="467285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1026" name="Picture 2" descr="http://www.callanschool.info/images/noticias/Pronombre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463629"/>
            <a:ext cx="1769634" cy="1264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8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57" y="558282"/>
            <a:ext cx="7383987" cy="533153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81635" y="6521823"/>
            <a:ext cx="7144684" cy="467285"/>
          </a:xfrm>
          <a:noFill/>
        </p:spPr>
        <p:txBody>
          <a:bodyPr/>
          <a:lstStyle/>
          <a:p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6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6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6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58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23940"/>
            <a:ext cx="5975350" cy="4421187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43000" y="6548718"/>
            <a:ext cx="6956425" cy="4807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1600" b="1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</a:p>
        </p:txBody>
      </p:sp>
    </p:spTree>
    <p:extLst>
      <p:ext uri="{BB962C8B-B14F-4D97-AF65-F5344CB8AC3E}">
        <p14:creationId xmlns:p14="http://schemas.microsoft.com/office/powerpoint/2010/main" val="22489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312740" y="917297"/>
            <a:ext cx="8435975" cy="6048375"/>
          </a:xfrm>
        </p:spPr>
        <p:txBody>
          <a:bodyPr>
            <a:normAutofit/>
          </a:bodyPr>
          <a:lstStyle/>
          <a:p>
            <a:pPr indent="11113" algn="just">
              <a:lnSpc>
                <a:spcPct val="80000"/>
              </a:lnSpc>
              <a:buBlip>
                <a:blip r:embed="rId2"/>
              </a:buBlip>
            </a:pPr>
            <a:r>
              <a:rPr lang="en-US" altLang="es-AR" sz="2400" dirty="0">
                <a:latin typeface="Garamond" panose="02020404030301010803" pitchFamily="18" charset="0"/>
              </a:rPr>
              <a:t> Relative pronouns introduce relative clauses. A relative clause tells us which person or thing the speaker means/ refers to. The two sentences can be linked into one.</a:t>
            </a:r>
          </a:p>
          <a:p>
            <a:pPr indent="11113" algn="just">
              <a:lnSpc>
                <a:spcPct val="80000"/>
              </a:lnSpc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indent="11113" algn="just">
              <a:lnSpc>
                <a:spcPct val="80000"/>
              </a:lnSpc>
              <a:buBlip>
                <a:blip r:embed="rId2"/>
              </a:buBlip>
            </a:pPr>
            <a:r>
              <a:rPr lang="en-US" altLang="es-AR" sz="2400" dirty="0">
                <a:latin typeface="Garamond" panose="02020404030301010803" pitchFamily="18" charset="0"/>
              </a:rPr>
              <a:t> We use a relative pronoun to substitute, for example, a common item in two sentences and join these two sentences in one.</a:t>
            </a:r>
          </a:p>
          <a:p>
            <a:pPr indent="11113" algn="just">
              <a:lnSpc>
                <a:spcPct val="80000"/>
              </a:lnSpc>
              <a:buNone/>
            </a:pPr>
            <a:endParaRPr lang="en-US" altLang="es-AR" sz="2400" b="1" dirty="0">
              <a:latin typeface="Garamond" panose="02020404030301010803" pitchFamily="18" charset="0"/>
            </a:endParaRPr>
          </a:p>
          <a:p>
            <a:pPr indent="11113" algn="ctr">
              <a:lnSpc>
                <a:spcPct val="80000"/>
              </a:lnSpc>
              <a:buNone/>
            </a:pPr>
            <a:r>
              <a:rPr lang="en-US" altLang="es-AR" sz="2400" b="1" dirty="0">
                <a:latin typeface="Garamond" panose="02020404030301010803" pitchFamily="18" charset="0"/>
              </a:rPr>
              <a:t>Sue</a:t>
            </a:r>
            <a:r>
              <a:rPr lang="en-US" altLang="es-AR" sz="2400" dirty="0">
                <a:latin typeface="Garamond" panose="02020404030301010803" pitchFamily="18" charset="0"/>
              </a:rPr>
              <a:t> is a doctor. </a:t>
            </a:r>
            <a:r>
              <a:rPr lang="en-US" altLang="es-AR" sz="2400" b="1" dirty="0">
                <a:latin typeface="Garamond" panose="02020404030301010803" pitchFamily="18" charset="0"/>
              </a:rPr>
              <a:t>She</a:t>
            </a:r>
            <a:r>
              <a:rPr lang="en-US" altLang="es-AR" sz="2400" dirty="0">
                <a:latin typeface="Garamond" panose="02020404030301010803" pitchFamily="18" charset="0"/>
              </a:rPr>
              <a:t> works in the local hospital.</a:t>
            </a:r>
          </a:p>
          <a:p>
            <a:pPr indent="11113" algn="ctr">
              <a:lnSpc>
                <a:spcPct val="80000"/>
              </a:lnSpc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Sue is a doctor </a:t>
            </a:r>
            <a:r>
              <a:rPr lang="en-US" altLang="es-AR" sz="2400" b="1" dirty="0">
                <a:latin typeface="Garamond" panose="02020404030301010803" pitchFamily="18" charset="0"/>
              </a:rPr>
              <a:t>who</a:t>
            </a:r>
            <a:r>
              <a:rPr lang="en-US" altLang="es-AR" sz="2400" dirty="0">
                <a:latin typeface="Garamond" panose="02020404030301010803" pitchFamily="18" charset="0"/>
              </a:rPr>
              <a:t> works in the local hospital.</a:t>
            </a:r>
          </a:p>
          <a:p>
            <a:pPr indent="11113" algn="ctr">
              <a:lnSpc>
                <a:spcPct val="80000"/>
              </a:lnSpc>
              <a:buNone/>
            </a:pPr>
            <a:endParaRPr lang="en-US" altLang="es-AR" sz="2400" b="1" dirty="0">
              <a:latin typeface="Garamond" panose="02020404030301010803" pitchFamily="18" charset="0"/>
            </a:endParaRPr>
          </a:p>
          <a:p>
            <a:pPr indent="11113" algn="ctr">
              <a:lnSpc>
                <a:spcPct val="80000"/>
              </a:lnSpc>
              <a:buNone/>
            </a:pPr>
            <a:r>
              <a:rPr lang="en-US" altLang="es-AR" sz="2400" b="1" dirty="0">
                <a:latin typeface="Garamond" panose="02020404030301010803" pitchFamily="18" charset="0"/>
              </a:rPr>
              <a:t>The Internet</a:t>
            </a:r>
            <a:r>
              <a:rPr lang="en-US" altLang="es-AR" sz="2400" dirty="0">
                <a:latin typeface="Garamond" panose="02020404030301010803" pitchFamily="18" charset="0"/>
              </a:rPr>
              <a:t> is a novel tool. </a:t>
            </a:r>
            <a:r>
              <a:rPr lang="en-US" altLang="es-AR" sz="2400" b="1" dirty="0">
                <a:latin typeface="Garamond" panose="02020404030301010803" pitchFamily="18" charset="0"/>
              </a:rPr>
              <a:t>It</a:t>
            </a:r>
            <a:r>
              <a:rPr lang="en-US" altLang="es-AR" sz="2400" dirty="0">
                <a:latin typeface="Garamond" panose="02020404030301010803" pitchFamily="18" charset="0"/>
              </a:rPr>
              <a:t> helps us to do things faster.</a:t>
            </a:r>
          </a:p>
          <a:p>
            <a:pPr indent="11113" algn="ctr">
              <a:lnSpc>
                <a:spcPct val="80000"/>
              </a:lnSpc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The Internet is a novel tool </a:t>
            </a:r>
            <a:r>
              <a:rPr lang="en-US" altLang="es-AR" sz="2400" b="1" dirty="0">
                <a:latin typeface="Garamond" panose="02020404030301010803" pitchFamily="18" charset="0"/>
              </a:rPr>
              <a:t>which</a:t>
            </a:r>
            <a:r>
              <a:rPr lang="en-US" altLang="es-AR" sz="2400" dirty="0">
                <a:latin typeface="Garamond" panose="02020404030301010803" pitchFamily="18" charset="0"/>
              </a:rPr>
              <a:t> helps us to do things faster.</a:t>
            </a:r>
          </a:p>
          <a:p>
            <a:pPr indent="11113" algn="just">
              <a:lnSpc>
                <a:spcPct val="80000"/>
              </a:lnSpc>
            </a:pPr>
            <a:endParaRPr lang="en-US" altLang="es-AR" sz="2400" dirty="0">
              <a:latin typeface="Garamond" panose="02020404030301010803" pitchFamily="18" charset="0"/>
            </a:endParaRPr>
          </a:p>
        </p:txBody>
      </p:sp>
      <p:sp>
        <p:nvSpPr>
          <p:cNvPr id="12291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43000" y="6508376"/>
            <a:ext cx="6956425" cy="521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32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2640" y="3079752"/>
            <a:ext cx="8326437" cy="40941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latin typeface="Garamond" pitchFamily="18" charset="0"/>
              </a:rPr>
              <a:t>Who</a:t>
            </a:r>
            <a:r>
              <a:rPr lang="en-US" sz="2400" dirty="0">
                <a:latin typeface="Garamond" pitchFamily="18" charset="0"/>
              </a:rPr>
              <a:t> / </a:t>
            </a:r>
            <a:r>
              <a:rPr lang="en-US" sz="2400" b="1" dirty="0">
                <a:latin typeface="Garamond" pitchFamily="18" charset="0"/>
              </a:rPr>
              <a:t>that</a:t>
            </a:r>
            <a:r>
              <a:rPr lang="en-US" sz="2400" dirty="0">
                <a:latin typeface="Garamond" pitchFamily="18" charset="0"/>
              </a:rPr>
              <a:t>: refer to people.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Garamond" pitchFamily="18" charset="0"/>
              </a:rPr>
              <a:t>The people </a:t>
            </a:r>
            <a:r>
              <a:rPr lang="en-US" sz="2400" b="1" u="sng" dirty="0">
                <a:latin typeface="Garamond" pitchFamily="18" charset="0"/>
              </a:rPr>
              <a:t>who /that</a:t>
            </a:r>
            <a:r>
              <a:rPr lang="en-US" sz="2400" dirty="0">
                <a:latin typeface="Garamond" pitchFamily="18" charset="0"/>
              </a:rPr>
              <a:t> live next door have 6 children.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Garamond" pitchFamily="18" charset="0"/>
              </a:rPr>
              <a:t>Emi is a student </a:t>
            </a:r>
            <a:r>
              <a:rPr lang="en-US" sz="2400" b="1" dirty="0">
                <a:latin typeface="Garamond" pitchFamily="18" charset="0"/>
              </a:rPr>
              <a:t>who</a:t>
            </a:r>
            <a:r>
              <a:rPr lang="en-US" sz="2400" dirty="0">
                <a:latin typeface="Garamond" pitchFamily="18" charset="0"/>
              </a:rPr>
              <a:t> is studying English.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  <a:latin typeface="Garamond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latin typeface="Garamond" pitchFamily="18" charset="0"/>
              </a:rPr>
              <a:t>Which</a:t>
            </a:r>
            <a:r>
              <a:rPr lang="en-US" sz="2400" dirty="0">
                <a:latin typeface="Garamond" pitchFamily="18" charset="0"/>
              </a:rPr>
              <a:t> / </a:t>
            </a:r>
            <a:r>
              <a:rPr lang="en-US" sz="2400" b="1" dirty="0">
                <a:latin typeface="Garamond" pitchFamily="18" charset="0"/>
              </a:rPr>
              <a:t>that</a:t>
            </a:r>
            <a:r>
              <a:rPr lang="en-US" sz="2400" dirty="0">
                <a:latin typeface="Garamond" pitchFamily="18" charset="0"/>
              </a:rPr>
              <a:t>: refer to </a:t>
            </a:r>
            <a:r>
              <a:rPr lang="en-US" sz="2400" dirty="0" smtClean="0">
                <a:latin typeface="Garamond" pitchFamily="18" charset="0"/>
              </a:rPr>
              <a:t>things or animals.</a:t>
            </a:r>
            <a:endParaRPr lang="en-US" sz="2400" dirty="0">
              <a:latin typeface="Garamond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Garamond" pitchFamily="18" charset="0"/>
              </a:rPr>
              <a:t>A turtle is an animal </a:t>
            </a:r>
            <a:r>
              <a:rPr lang="en-US" sz="2400" b="1" u="sng" dirty="0">
                <a:latin typeface="Garamond" pitchFamily="18" charset="0"/>
              </a:rPr>
              <a:t>which / that</a:t>
            </a:r>
            <a:r>
              <a:rPr lang="en-US" sz="2400" dirty="0">
                <a:latin typeface="Garamond" pitchFamily="18" charset="0"/>
              </a:rPr>
              <a:t> lives in the sea.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Garamond" pitchFamily="18" charset="0"/>
              </a:rPr>
              <a:t>That company is the one </a:t>
            </a:r>
            <a:r>
              <a:rPr lang="en-US" sz="2400" b="1" dirty="0">
                <a:latin typeface="Garamond" pitchFamily="18" charset="0"/>
              </a:rPr>
              <a:t>which</a:t>
            </a:r>
            <a:r>
              <a:rPr lang="en-US" sz="2400" dirty="0">
                <a:latin typeface="Garamond" pitchFamily="18" charset="0"/>
              </a:rPr>
              <a:t> makes agrochemicals.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Garamond" pitchFamily="18" charset="0"/>
            </a:endParaRPr>
          </a:p>
        </p:txBody>
      </p:sp>
      <p:sp>
        <p:nvSpPr>
          <p:cNvPr id="13316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69894" y="6494929"/>
            <a:ext cx="6929531" cy="5345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7" y="281174"/>
            <a:ext cx="5184775" cy="2601912"/>
          </a:xfrm>
          <a:prstGeom prst="rect">
            <a:avLst/>
          </a:prstGeom>
          <a:noFill/>
          <a:ln w="28575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69894" y="6494929"/>
            <a:ext cx="6929531" cy="5345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6386" name="Picture 2" descr="http://www.lakeview2167.com/cms/lib02/MN01001909/Centricity/Domain/91/Depositphotos_8247555_XS-e1325482373944-248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60" y="1290917"/>
            <a:ext cx="3079197" cy="3724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1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8225" y="887506"/>
            <a:ext cx="8105680" cy="54326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dirty="0" smtClean="0">
                <a:latin typeface="Garamond" panose="02020404030301010803" pitchFamily="18" charset="0"/>
              </a:rPr>
              <a:t>Reflexive pronouns.</a:t>
            </a:r>
            <a:r>
              <a:rPr lang="en-US" dirty="0" smtClean="0"/>
              <a:t> </a:t>
            </a: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http://www.ompersonal.com.ar/omgrammar/pronombresreflexivos.htm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http://www.englishexercises.org/makeagame/viewgame.asp?id=1327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http://www.englisch-hilfen.de/en/exercises/pronouns/reflexive_pronouns.htm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http://www.agendaweb.org/grammar/reflexive_reciprocal_pronouns-exercises.html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 algn="just">
              <a:buNone/>
            </a:pPr>
            <a:r>
              <a:rPr lang="en-US" sz="3800" dirty="0" smtClean="0">
                <a:latin typeface="Garamond" panose="02020404030301010803" pitchFamily="18" charset="0"/>
              </a:rPr>
              <a:t>Relative Pronouns. Relative Clauses. </a:t>
            </a: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http://www.ompersonal.com.ar/INTERMEDIATE/unit14/page5.htm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http://www.ompersonal.com.ar/omgrammar/pronombresrelativos.htm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http://www.englisch-hilfen.de/en/exercises/pronouns/relative_pronouns.htm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http://www.agendaweb.org/grammar/relative_pronouns_clauses-exercises.html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>
                  <a:lumMod val="50000"/>
                </a:schemeClr>
              </a:buClr>
              <a:buSzPct val="130000"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http://www.ompersonal.com.ar/INTERMEDIATE/unit14/page7.htm</a:t>
            </a:r>
            <a:r>
              <a:rPr lang="en-US" dirty="0" smtClean="0"/>
              <a:t>   (Reading Comprehension)</a:t>
            </a:r>
          </a:p>
          <a:p>
            <a:endParaRPr lang="en-US" dirty="0"/>
          </a:p>
        </p:txBody>
      </p:sp>
      <p:sp>
        <p:nvSpPr>
          <p:cNvPr id="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69894" y="6494929"/>
            <a:ext cx="6929531" cy="5345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76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364" y="1611126"/>
            <a:ext cx="5718175" cy="3713162"/>
          </a:xfrm>
          <a:prstGeom prst="rect">
            <a:avLst/>
          </a:prstGeom>
          <a:noFill/>
          <a:ln w="38100" cap="rnd">
            <a:solidFill>
              <a:srgbClr val="008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31824" y="6458858"/>
            <a:ext cx="7417254" cy="5705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555776" y="1052736"/>
            <a:ext cx="418576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s-ES" sz="5400" b="1" dirty="0">
                <a:ln w="12700">
                  <a:solidFill>
                    <a:schemeClr val="tx2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E3558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</a:rPr>
              <a:t>PRONOUNS</a:t>
            </a:r>
          </a:p>
        </p:txBody>
      </p:sp>
    </p:spTree>
    <p:extLst>
      <p:ext uri="{BB962C8B-B14F-4D97-AF65-F5344CB8AC3E}">
        <p14:creationId xmlns:p14="http://schemas.microsoft.com/office/powerpoint/2010/main" val="19737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880" y="9906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AR" sz="2400" dirty="0">
                <a:latin typeface="Garamond" panose="02020404030301010803" pitchFamily="18" charset="0"/>
              </a:rPr>
              <a:t>A </a:t>
            </a:r>
            <a:r>
              <a:rPr lang="en-US" altLang="es-AR" sz="2400" b="1" dirty="0">
                <a:latin typeface="Garamond" panose="02020404030301010803" pitchFamily="18" charset="0"/>
              </a:rPr>
              <a:t>pronoun</a:t>
            </a:r>
            <a:r>
              <a:rPr lang="en-US" altLang="es-AR" sz="2400" dirty="0">
                <a:latin typeface="Garamond" panose="02020404030301010803" pitchFamily="18" charset="0"/>
              </a:rPr>
              <a:t> is a word that takes the place of a noun.</a:t>
            </a:r>
          </a:p>
        </p:txBody>
      </p:sp>
      <p:sp>
        <p:nvSpPr>
          <p:cNvPr id="5124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41880" y="6548718"/>
            <a:ext cx="6957545" cy="4807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133600"/>
            <a:ext cx="6121400" cy="3729038"/>
          </a:xfrm>
          <a:prstGeom prst="rect">
            <a:avLst/>
          </a:prstGeom>
          <a:noFill/>
          <a:ln w="38100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0613"/>
            <a:ext cx="8229600" cy="5434012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None/>
            </a:pPr>
            <a:r>
              <a:rPr lang="en-US" altLang="es-AR" sz="2400" dirty="0"/>
              <a:t>	</a:t>
            </a:r>
            <a:r>
              <a:rPr lang="en-US" altLang="es-AR" sz="2400" b="1" dirty="0">
                <a:latin typeface="Garamond" panose="02020404030301010803" pitchFamily="18" charset="0"/>
              </a:rPr>
              <a:t>Personal pronouns</a:t>
            </a:r>
            <a:r>
              <a:rPr lang="en-US" altLang="es-AR" sz="2400" dirty="0">
                <a:latin typeface="Garamond" panose="02020404030301010803" pitchFamily="18" charset="0"/>
              </a:rPr>
              <a:t> (also known as subject pronouns) are used as the subject of the sentence.</a:t>
            </a:r>
          </a:p>
          <a:p>
            <a:pPr eaLnBrk="1" hangingPunct="1"/>
            <a:endParaRPr lang="en-US" altLang="es-AR" sz="24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s-AR" sz="2400" dirty="0">
                <a:latin typeface="Garamond" panose="02020404030301010803" pitchFamily="18" charset="0"/>
              </a:rPr>
              <a:t>Examples:</a:t>
            </a:r>
          </a:p>
          <a:p>
            <a:pPr algn="ctr" eaLnBrk="1" hangingPunct="1">
              <a:buFontTx/>
              <a:buNone/>
            </a:pPr>
            <a:r>
              <a:rPr lang="en-US" altLang="es-AR" sz="2400" b="1" dirty="0">
                <a:latin typeface="Garamond" panose="02020404030301010803" pitchFamily="18" charset="0"/>
              </a:rPr>
              <a:t>	I</a:t>
            </a:r>
            <a:r>
              <a:rPr lang="en-US" altLang="es-AR" sz="2400" dirty="0">
                <a:latin typeface="Garamond" panose="02020404030301010803" pitchFamily="18" charset="0"/>
              </a:rPr>
              <a:t> like your dress.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b="1" dirty="0">
                <a:latin typeface="Garamond" panose="02020404030301010803" pitchFamily="18" charset="0"/>
              </a:rPr>
              <a:t>You</a:t>
            </a:r>
            <a:r>
              <a:rPr lang="en-US" altLang="es-AR" sz="2400" dirty="0">
                <a:latin typeface="Garamond" panose="02020404030301010803" pitchFamily="18" charset="0"/>
              </a:rPr>
              <a:t> are late.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b="1" dirty="0">
                <a:latin typeface="Garamond" panose="02020404030301010803" pitchFamily="18" charset="0"/>
              </a:rPr>
              <a:t>He </a:t>
            </a:r>
            <a:r>
              <a:rPr lang="en-US" altLang="es-AR" sz="2400" dirty="0">
                <a:latin typeface="Garamond" panose="02020404030301010803" pitchFamily="18" charset="0"/>
              </a:rPr>
              <a:t>is my friend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b="1" dirty="0">
                <a:latin typeface="Garamond" panose="02020404030301010803" pitchFamily="18" charset="0"/>
              </a:rPr>
              <a:t>It </a:t>
            </a:r>
            <a:r>
              <a:rPr lang="en-US" altLang="es-AR" sz="2400" dirty="0">
                <a:latin typeface="Garamond" panose="02020404030301010803" pitchFamily="18" charset="0"/>
              </a:rPr>
              <a:t>is raining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b="1" dirty="0">
                <a:latin typeface="Garamond" panose="02020404030301010803" pitchFamily="18" charset="0"/>
              </a:rPr>
              <a:t>She </a:t>
            </a:r>
            <a:r>
              <a:rPr lang="en-US" altLang="es-AR" sz="2400" dirty="0">
                <a:latin typeface="Garamond" panose="02020404030301010803" pitchFamily="18" charset="0"/>
              </a:rPr>
              <a:t>is on holiday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b="1" dirty="0">
                <a:latin typeface="Garamond" panose="02020404030301010803" pitchFamily="18" charset="0"/>
              </a:rPr>
              <a:t>We </a:t>
            </a:r>
            <a:r>
              <a:rPr lang="en-US" altLang="es-AR" sz="2400" dirty="0">
                <a:latin typeface="Garamond" panose="02020404030301010803" pitchFamily="18" charset="0"/>
              </a:rPr>
              <a:t>live in England.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b="1" dirty="0">
                <a:latin typeface="Garamond" panose="02020404030301010803" pitchFamily="18" charset="0"/>
              </a:rPr>
              <a:t>They </a:t>
            </a:r>
            <a:r>
              <a:rPr lang="en-US" altLang="es-AR" sz="2400" dirty="0">
                <a:latin typeface="Garamond" panose="02020404030301010803" pitchFamily="18" charset="0"/>
              </a:rPr>
              <a:t>come from London.  </a:t>
            </a:r>
          </a:p>
        </p:txBody>
      </p:sp>
      <p:sp>
        <p:nvSpPr>
          <p:cNvPr id="614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48871" y="6524625"/>
            <a:ext cx="7050554" cy="50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2349500"/>
            <a:ext cx="2344738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7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362950" cy="63373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es-AR" sz="2400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</a:t>
            </a:r>
            <a:r>
              <a:rPr lang="en-US" altLang="es-AR" sz="2400" b="1" dirty="0">
                <a:latin typeface="Garamond" panose="02020404030301010803" pitchFamily="18" charset="0"/>
              </a:rPr>
              <a:t>Personal object pronouns</a:t>
            </a:r>
            <a:r>
              <a:rPr lang="en-US" altLang="es-AR" sz="2400" dirty="0">
                <a:latin typeface="Garamond" panose="02020404030301010803" pitchFamily="18" charset="0"/>
              </a:rPr>
              <a:t> are used as direct objects, indirect objects, or objects of prepositions.</a:t>
            </a:r>
          </a:p>
          <a:p>
            <a:pPr eaLnBrk="1" hangingPunct="1">
              <a:lnSpc>
                <a:spcPct val="80000"/>
              </a:lnSpc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s-AR" sz="2400" dirty="0">
                <a:latin typeface="Garamond" panose="02020404030301010803" pitchFamily="18" charset="0"/>
              </a:rPr>
              <a:t>as the object of the verb: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Can you help </a:t>
            </a:r>
            <a:r>
              <a:rPr lang="en-US" altLang="es-AR" sz="2400" b="1" dirty="0">
                <a:latin typeface="Garamond" panose="02020404030301010803" pitchFamily="18" charset="0"/>
              </a:rPr>
              <a:t>me</a:t>
            </a:r>
            <a:r>
              <a:rPr lang="en-US" altLang="es-AR" sz="2400" dirty="0">
                <a:latin typeface="Garamond" panose="02020404030301010803" pitchFamily="18" charset="0"/>
              </a:rPr>
              <a:t>,</a:t>
            </a:r>
            <a:r>
              <a:rPr lang="en-US" altLang="es-AR" sz="2400" b="1" dirty="0">
                <a:latin typeface="Garamond" panose="02020404030301010803" pitchFamily="18" charset="0"/>
              </a:rPr>
              <a:t> </a:t>
            </a:r>
            <a:r>
              <a:rPr lang="en-US" altLang="es-AR" sz="2400" dirty="0">
                <a:latin typeface="Garamond" panose="02020404030301010803" pitchFamily="18" charset="0"/>
              </a:rPr>
              <a:t>please?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dirty="0">
                <a:latin typeface="Garamond" panose="02020404030301010803" pitchFamily="18" charset="0"/>
              </a:rPr>
              <a:t>I can see </a:t>
            </a:r>
            <a:r>
              <a:rPr lang="en-US" altLang="es-AR" sz="2400" b="1" dirty="0">
                <a:latin typeface="Garamond" panose="02020404030301010803" pitchFamily="18" charset="0"/>
              </a:rPr>
              <a:t>you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dirty="0">
                <a:latin typeface="Garamond" panose="02020404030301010803" pitchFamily="18" charset="0"/>
              </a:rPr>
              <a:t>She doesn’t like </a:t>
            </a:r>
            <a:r>
              <a:rPr lang="en-US" altLang="es-AR" sz="2400" b="1" dirty="0">
                <a:latin typeface="Garamond" panose="02020404030301010803" pitchFamily="18" charset="0"/>
              </a:rPr>
              <a:t>him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dirty="0">
                <a:latin typeface="Garamond" panose="02020404030301010803" pitchFamily="18" charset="0"/>
              </a:rPr>
              <a:t>We saw </a:t>
            </a:r>
            <a:r>
              <a:rPr lang="en-US" altLang="es-AR" sz="2400" b="1" dirty="0">
                <a:latin typeface="Garamond" panose="02020404030301010803" pitchFamily="18" charset="0"/>
              </a:rPr>
              <a:t>them </a:t>
            </a:r>
            <a:r>
              <a:rPr lang="en-US" altLang="es-AR" sz="2400" dirty="0">
                <a:latin typeface="Garamond" panose="02020404030301010803" pitchFamily="18" charset="0"/>
              </a:rPr>
              <a:t>in the park yesterday, but they didn’t see </a:t>
            </a:r>
            <a:r>
              <a:rPr lang="en-US" altLang="es-AR" sz="2400" b="1" dirty="0">
                <a:latin typeface="Garamond" panose="02020404030301010803" pitchFamily="18" charset="0"/>
              </a:rPr>
              <a:t>us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• after prepositions: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She is waiting </a:t>
            </a:r>
            <a:r>
              <a:rPr lang="en-US" altLang="es-AR" sz="2400" b="1" dirty="0">
                <a:latin typeface="Garamond" panose="02020404030301010803" pitchFamily="18" charset="0"/>
              </a:rPr>
              <a:t>for me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dirty="0">
                <a:latin typeface="Garamond" panose="02020404030301010803" pitchFamily="18" charset="0"/>
              </a:rPr>
              <a:t>Give it </a:t>
            </a:r>
            <a:r>
              <a:rPr lang="en-US" altLang="es-AR" sz="2400" b="1" dirty="0">
                <a:latin typeface="Garamond" panose="02020404030301010803" pitchFamily="18" charset="0"/>
              </a:rPr>
              <a:t>to him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dirty="0">
                <a:latin typeface="Garamond" panose="02020404030301010803" pitchFamily="18" charset="0"/>
              </a:rPr>
              <a:t>Why are you looking </a:t>
            </a:r>
            <a:r>
              <a:rPr lang="en-US" altLang="es-AR" sz="2400" b="1" dirty="0">
                <a:latin typeface="Garamond" panose="02020404030301010803" pitchFamily="18" charset="0"/>
              </a:rPr>
              <a:t>at her</a:t>
            </a:r>
            <a:r>
              <a:rPr lang="en-US" altLang="es-AR" sz="2400" dirty="0">
                <a:latin typeface="Garamond" panose="02020404030301010803" pitchFamily="18" charset="0"/>
              </a:rPr>
              <a:t>?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dirty="0">
                <a:latin typeface="Garamond" panose="02020404030301010803" pitchFamily="18" charset="0"/>
              </a:rPr>
              <a:t>I’ll speak </a:t>
            </a:r>
            <a:r>
              <a:rPr lang="en-US" altLang="es-AR" sz="2400" b="1" dirty="0">
                <a:latin typeface="Garamond" panose="02020404030301010803" pitchFamily="18" charset="0"/>
              </a:rPr>
              <a:t>to them</a:t>
            </a:r>
            <a:r>
              <a:rPr lang="en-US" altLang="es-AR" sz="2400" dirty="0">
                <a:latin typeface="Garamond" panose="02020404030301010803" pitchFamily="18" charset="0"/>
              </a:rPr>
              <a:t>. </a:t>
            </a:r>
          </a:p>
          <a:p>
            <a:pPr eaLnBrk="1" hangingPunct="1">
              <a:lnSpc>
                <a:spcPct val="80000"/>
              </a:lnSpc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s-AR" sz="2400" dirty="0">
              <a:latin typeface="Garamond" panose="02020404030301010803" pitchFamily="18" charset="0"/>
            </a:endParaRPr>
          </a:p>
        </p:txBody>
      </p:sp>
      <p:sp>
        <p:nvSpPr>
          <p:cNvPr id="7171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16106" y="6562164"/>
            <a:ext cx="6983319" cy="4672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5301" name="Picture 5" descr="http://classpeek.files.wordpress.com/2013/06/object-pronouns.png?w=584&amp;h=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0240" y="116632"/>
            <a:ext cx="2250232" cy="990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832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66877"/>
            <a:ext cx="8229600" cy="564991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</a:t>
            </a:r>
            <a:r>
              <a:rPr lang="en-US" altLang="es-AR" sz="2400" b="1" dirty="0">
                <a:latin typeface="Garamond" panose="02020404030301010803" pitchFamily="18" charset="0"/>
              </a:rPr>
              <a:t>Possessive pronouns</a:t>
            </a:r>
            <a:r>
              <a:rPr lang="en-US" altLang="es-AR" sz="2400" dirty="0">
                <a:latin typeface="Garamond" panose="02020404030301010803" pitchFamily="18" charset="0"/>
              </a:rPr>
              <a:t> are used to show ownership or relationship.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s-AR" sz="2400" dirty="0">
                <a:latin typeface="Garamond" panose="02020404030301010803" pitchFamily="18" charset="0"/>
              </a:rPr>
              <a:t>We can use a possessive pronoun </a:t>
            </a:r>
            <a:r>
              <a:rPr lang="en-US" altLang="es-AR" sz="2400" b="1" dirty="0">
                <a:latin typeface="Garamond" panose="02020404030301010803" pitchFamily="18" charset="0"/>
              </a:rPr>
              <a:t>instead of a noun phrase</a:t>
            </a:r>
            <a:r>
              <a:rPr lang="en-US" altLang="es-AR" sz="2400" dirty="0">
                <a:latin typeface="Garamond" panose="02020404030301010803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		Is that John’s car? No, it’s </a:t>
            </a:r>
            <a:r>
              <a:rPr lang="en-US" altLang="es-AR" sz="2400" b="1" dirty="0">
                <a:latin typeface="Garamond" panose="02020404030301010803" pitchFamily="18" charset="0"/>
              </a:rPr>
              <a:t>mine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		Whose coat is this? Is it </a:t>
            </a:r>
            <a:r>
              <a:rPr lang="en-US" altLang="es-AR" sz="2400" b="1" dirty="0">
                <a:latin typeface="Garamond" panose="02020404030301010803" pitchFamily="18" charset="0"/>
              </a:rPr>
              <a:t>yours</a:t>
            </a:r>
            <a:r>
              <a:rPr lang="en-US" altLang="es-AR" sz="2400" dirty="0">
                <a:latin typeface="Garamond" panose="02020404030301010803" pitchFamily="18" charset="0"/>
              </a:rPr>
              <a:t>?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Her coat is grey, </a:t>
            </a:r>
            <a:r>
              <a:rPr lang="en-US" altLang="es-AR" sz="2400" b="1" dirty="0">
                <a:latin typeface="Garamond" panose="02020404030301010803" pitchFamily="18" charset="0"/>
              </a:rPr>
              <a:t>mine</a:t>
            </a:r>
            <a:r>
              <a:rPr lang="en-US" altLang="es-AR" sz="2400" dirty="0">
                <a:latin typeface="Garamond" panose="02020404030301010803" pitchFamily="18" charset="0"/>
              </a:rPr>
              <a:t> is brown.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s-AR" sz="2400" dirty="0">
                <a:latin typeface="Garamond" panose="02020404030301010803" pitchFamily="18" charset="0"/>
              </a:rPr>
              <a:t>We can use possessive pronouns after </a:t>
            </a:r>
            <a:r>
              <a:rPr lang="en-US" altLang="es-AR" sz="2400" b="1" i="1" dirty="0">
                <a:latin typeface="Garamond" panose="02020404030301010803" pitchFamily="18" charset="0"/>
              </a:rPr>
              <a:t>of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		Susan is </a:t>
            </a:r>
            <a:r>
              <a:rPr lang="en-US" altLang="es-AR" sz="2400" b="1" dirty="0">
                <a:latin typeface="Garamond" panose="02020404030301010803" pitchFamily="18" charset="0"/>
              </a:rPr>
              <a:t>one of my friends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dirty="0">
                <a:latin typeface="Garamond" panose="02020404030301010803" pitchFamily="18" charset="0"/>
              </a:rPr>
              <a:t>				or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r>
              <a:rPr lang="en-US" altLang="es-AR" sz="2400" dirty="0">
                <a:latin typeface="Garamond" panose="02020404030301010803" pitchFamily="18" charset="0"/>
              </a:rPr>
              <a:t>		Susan is a friend </a:t>
            </a:r>
            <a:r>
              <a:rPr lang="en-US" altLang="es-AR" sz="2400" b="1" dirty="0">
                <a:latin typeface="Garamond" panose="02020404030301010803" pitchFamily="18" charset="0"/>
              </a:rPr>
              <a:t>of mine</a:t>
            </a:r>
            <a:r>
              <a:rPr lang="en-US" altLang="es-AR" sz="2400" dirty="0">
                <a:latin typeface="Garamond" panose="02020404030301010803" pitchFamily="18" charset="0"/>
              </a:rPr>
              <a:t>.</a:t>
            </a:r>
            <a:br>
              <a:rPr lang="en-US" altLang="es-AR" sz="2400" dirty="0">
                <a:latin typeface="Garamond" panose="02020404030301010803" pitchFamily="18" charset="0"/>
              </a:rPr>
            </a:br>
            <a:endParaRPr lang="en-US" altLang="es-AR" sz="2400" dirty="0">
              <a:latin typeface="Garamond" panose="02020404030301010803" pitchFamily="18" charset="0"/>
            </a:endParaRPr>
          </a:p>
        </p:txBody>
      </p:sp>
      <p:sp>
        <p:nvSpPr>
          <p:cNvPr id="8195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43654" y="6481482"/>
            <a:ext cx="7059052" cy="4807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58373" name="Picture 5" descr="http://tx.english-ch.com/teacher/jocelyn/possessivepronoun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3715" y="44450"/>
            <a:ext cx="5614987" cy="1589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2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647952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	</a:t>
            </a:r>
            <a:r>
              <a:rPr lang="en-US" altLang="es-AR" sz="2400" b="1" dirty="0">
                <a:latin typeface="Garamond" panose="02020404030301010803" pitchFamily="18" charset="0"/>
              </a:rPr>
              <a:t>Possessive adjectives</a:t>
            </a:r>
            <a:r>
              <a:rPr lang="en-US" altLang="es-AR" sz="2400" dirty="0">
                <a:latin typeface="Garamond" panose="02020404030301010803" pitchFamily="18" charset="0"/>
              </a:rPr>
              <a:t> modify the nouns that follow them.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Change </a:t>
            </a:r>
            <a:r>
              <a:rPr lang="en-US" altLang="es-AR" sz="2400" b="1" dirty="0">
                <a:latin typeface="Garamond" panose="02020404030301010803" pitchFamily="18" charset="0"/>
              </a:rPr>
              <a:t>your</a:t>
            </a:r>
            <a:r>
              <a:rPr lang="en-US" altLang="es-AR" sz="2400" dirty="0">
                <a:latin typeface="Garamond" panose="02020404030301010803" pitchFamily="18" charset="0"/>
              </a:rPr>
              <a:t> password please.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She is </a:t>
            </a:r>
            <a:r>
              <a:rPr lang="en-US" altLang="es-AR" sz="2400" b="1" dirty="0">
                <a:latin typeface="Garamond" panose="02020404030301010803" pitchFamily="18" charset="0"/>
              </a:rPr>
              <a:t>my </a:t>
            </a:r>
            <a:r>
              <a:rPr lang="en-US" altLang="es-AR" sz="2400" dirty="0">
                <a:latin typeface="Garamond" panose="02020404030301010803" pitchFamily="18" charset="0"/>
              </a:rPr>
              <a:t>sister, </a:t>
            </a:r>
            <a:r>
              <a:rPr lang="en-US" altLang="es-AR" sz="2400" b="1" dirty="0">
                <a:latin typeface="Garamond" panose="02020404030301010803" pitchFamily="18" charset="0"/>
              </a:rPr>
              <a:t>her</a:t>
            </a:r>
            <a:r>
              <a:rPr lang="en-US" altLang="es-AR" sz="2400" dirty="0">
                <a:latin typeface="Garamond" panose="02020404030301010803" pitchFamily="18" charset="0"/>
              </a:rPr>
              <a:t> name is Sue.</a:t>
            </a:r>
          </a:p>
          <a:p>
            <a:pPr algn="ctr" eaLnBrk="1" hangingPunct="1"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They sent </a:t>
            </a:r>
            <a:r>
              <a:rPr lang="en-US" altLang="es-AR" sz="2400" b="1" dirty="0">
                <a:latin typeface="Garamond" panose="02020404030301010803" pitchFamily="18" charset="0"/>
              </a:rPr>
              <a:t>their</a:t>
            </a:r>
            <a:r>
              <a:rPr lang="en-US" altLang="es-AR" sz="2400" dirty="0">
                <a:latin typeface="Garamond" panose="02020404030301010803" pitchFamily="18" charset="0"/>
              </a:rPr>
              <a:t> email yesterday.</a:t>
            </a:r>
          </a:p>
          <a:p>
            <a:pPr eaLnBrk="1" hangingPunct="1"/>
            <a:endParaRPr lang="en-US" altLang="es-AR" sz="2400" dirty="0">
              <a:latin typeface="Garamond" panose="02020404030301010803" pitchFamily="18" charset="0"/>
            </a:endParaRPr>
          </a:p>
        </p:txBody>
      </p:sp>
      <p:sp>
        <p:nvSpPr>
          <p:cNvPr id="9219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69894" y="6562165"/>
            <a:ext cx="6902637" cy="42694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AR" sz="1600" b="1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Cecchel - Lic. Bibiana Fernandez</a:t>
            </a:r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90" y="404815"/>
            <a:ext cx="1728787" cy="175418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3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idx="1"/>
          </p:nvPr>
        </p:nvSpPr>
        <p:spPr>
          <a:xfrm>
            <a:off x="537883" y="431800"/>
            <a:ext cx="8229600" cy="6597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AR" sz="1800" b="1" dirty="0">
                <a:latin typeface="Garamond" panose="02020404030301010803" pitchFamily="18" charset="0"/>
              </a:rPr>
              <a:t>Choose the right option.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b="1" dirty="0">
                <a:latin typeface="Garamond" panose="02020404030301010803" pitchFamily="18" charset="0"/>
              </a:rPr>
              <a:t>The teacher always gives </a:t>
            </a:r>
            <a:r>
              <a:rPr lang="en-US" altLang="es-AR" sz="1800" b="1" u="sng" dirty="0">
                <a:latin typeface="Garamond" panose="02020404030301010803" pitchFamily="18" charset="0"/>
              </a:rPr>
              <a:t>the students</a:t>
            </a:r>
            <a:r>
              <a:rPr lang="en-US" altLang="es-AR" sz="1800" b="1" dirty="0">
                <a:latin typeface="Garamond" panose="02020404030301010803" pitchFamily="18" charset="0"/>
              </a:rPr>
              <a:t> homework.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dirty="0">
                <a:latin typeface="Garamond" panose="02020404030301010803" pitchFamily="18" charset="0"/>
              </a:rPr>
              <a:t>me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dirty="0">
                <a:latin typeface="Garamond" panose="02020404030301010803" pitchFamily="18" charset="0"/>
              </a:rPr>
              <a:t>them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dirty="0">
                <a:latin typeface="Garamond" panose="02020404030301010803" pitchFamily="18" charset="0"/>
              </a:rPr>
              <a:t>you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b="1" dirty="0">
                <a:latin typeface="Garamond" panose="02020404030301010803" pitchFamily="18" charset="0"/>
              </a:rPr>
              <a:t>My father is writing a letter to </a:t>
            </a:r>
            <a:r>
              <a:rPr lang="en-US" altLang="es-AR" sz="1800" b="1" u="sng" dirty="0">
                <a:latin typeface="Garamond" panose="02020404030301010803" pitchFamily="18" charset="0"/>
              </a:rPr>
              <a:t>John</a:t>
            </a:r>
            <a:r>
              <a:rPr lang="en-US" altLang="es-AR" sz="1800" b="1" dirty="0">
                <a:latin typeface="Garamond" panose="02020404030301010803" pitchFamily="18" charset="0"/>
              </a:rPr>
              <a:t>.</a:t>
            </a:r>
            <a:r>
              <a:rPr lang="en-US" altLang="es-AR" sz="1800" dirty="0">
                <a:latin typeface="Garamond" panose="02020404030301010803" pitchFamily="18" charset="0"/>
              </a:rPr>
              <a:t>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dirty="0">
                <a:latin typeface="Garamond" panose="02020404030301010803" pitchFamily="18" charset="0"/>
              </a:rPr>
              <a:t>me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dirty="0">
                <a:latin typeface="Garamond" panose="02020404030301010803" pitchFamily="18" charset="0"/>
              </a:rPr>
              <a:t>her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dirty="0">
                <a:latin typeface="Garamond" panose="02020404030301010803" pitchFamily="18" charset="0"/>
              </a:rPr>
              <a:t>him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b="1" dirty="0">
                <a:latin typeface="Garamond" panose="02020404030301010803" pitchFamily="18" charset="0"/>
              </a:rPr>
              <a:t>I don't know </a:t>
            </a:r>
            <a:r>
              <a:rPr lang="en-US" altLang="es-AR" sz="1800" b="1" u="sng" dirty="0">
                <a:latin typeface="Garamond" panose="02020404030301010803" pitchFamily="18" charset="0"/>
              </a:rPr>
              <a:t>the answer</a:t>
            </a:r>
            <a:r>
              <a:rPr lang="en-US" altLang="es-AR" sz="1800" b="1" dirty="0">
                <a:latin typeface="Garamond" panose="02020404030301010803" pitchFamily="18" charset="0"/>
              </a:rPr>
              <a:t>.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dirty="0">
                <a:latin typeface="Garamond" panose="02020404030301010803" pitchFamily="18" charset="0"/>
              </a:rPr>
              <a:t>it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dirty="0">
                <a:latin typeface="Garamond" panose="02020404030301010803" pitchFamily="18" charset="0"/>
              </a:rPr>
              <a:t>him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dirty="0">
                <a:latin typeface="Garamond" panose="02020404030301010803" pitchFamily="18" charset="0"/>
              </a:rPr>
              <a:t>her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b="1" dirty="0">
                <a:latin typeface="Garamond" panose="02020404030301010803" pitchFamily="18" charset="0"/>
              </a:rPr>
              <a:t>Can you help </a:t>
            </a:r>
            <a:r>
              <a:rPr lang="en-US" altLang="es-AR" sz="1800" b="1" u="sng" dirty="0">
                <a:latin typeface="Garamond" panose="02020404030301010803" pitchFamily="18" charset="0"/>
              </a:rPr>
              <a:t>my sister and me</a:t>
            </a:r>
            <a:r>
              <a:rPr lang="en-US" altLang="es-AR" sz="1800" b="1" dirty="0">
                <a:latin typeface="Garamond" panose="02020404030301010803" pitchFamily="18" charset="0"/>
              </a:rPr>
              <a:t>, please?</a:t>
            </a:r>
            <a:r>
              <a:rPr lang="en-US" altLang="es-AR" sz="1800" dirty="0">
                <a:latin typeface="Garamond" panose="02020404030301010803" pitchFamily="18" charset="0"/>
              </a:rPr>
              <a:t>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dirty="0">
                <a:latin typeface="Garamond" panose="02020404030301010803" pitchFamily="18" charset="0"/>
              </a:rPr>
              <a:t>them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dirty="0">
                <a:latin typeface="Garamond" panose="02020404030301010803" pitchFamily="18" charset="0"/>
              </a:rPr>
              <a:t>her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s-AR" sz="1800" dirty="0">
                <a:latin typeface="Garamond" panose="02020404030301010803" pitchFamily="18" charset="0"/>
              </a:rPr>
              <a:t> us </a:t>
            </a:r>
          </a:p>
        </p:txBody>
      </p:sp>
      <p:sp>
        <p:nvSpPr>
          <p:cNvPr id="10243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56447" y="6521824"/>
            <a:ext cx="6942978" cy="5076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39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79390" y="714096"/>
            <a:ext cx="8713787" cy="5576887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s-AR" sz="2400" b="1" dirty="0"/>
              <a:t>	</a:t>
            </a:r>
            <a:r>
              <a:rPr lang="en-US" altLang="es-AR" sz="2400" b="1" dirty="0">
                <a:latin typeface="Garamond" panose="02020404030301010803" pitchFamily="18" charset="0"/>
              </a:rPr>
              <a:t>Complete the sentences using a </a:t>
            </a:r>
            <a:r>
              <a:rPr lang="en-US" altLang="es-AR" sz="2400" b="1" dirty="0" smtClean="0">
                <a:latin typeface="Garamond" panose="02020404030301010803" pitchFamily="18" charset="0"/>
              </a:rPr>
              <a:t>possessive adjective </a:t>
            </a:r>
            <a:r>
              <a:rPr lang="en-US" altLang="es-AR" sz="2400" b="1" dirty="0">
                <a:latin typeface="Garamond" panose="02020404030301010803" pitchFamily="18" charset="0"/>
              </a:rPr>
              <a:t>or pronoun</a:t>
            </a:r>
            <a:r>
              <a:rPr lang="en-US" altLang="es-AR" sz="2400" b="1" dirty="0" smtClean="0">
                <a:latin typeface="Garamond" panose="02020404030301010803" pitchFamily="18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 1- 'I can't find _____ umbrella. Can I borrow _____ ?' 'Of course, take it.´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2-We live in this house. It's _______ 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3-Tom has taken ______  car to the garage to be repaired.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4-I share the bedroom with _______ sister. ______  room is very big and cozy.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5-The teacher is angry because the students haven't done ______ homework.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en-US" altLang="es-AR" sz="2400" dirty="0">
              <a:latin typeface="Garamond" panose="02020404030301010803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6-I have my passport but Jane has lost _______ . She needs to take a new one to go with me on holiday.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s-AR" sz="2400" dirty="0">
                <a:latin typeface="Garamond" panose="02020404030301010803" pitchFamily="18" charset="0"/>
              </a:rPr>
              <a:t> </a:t>
            </a:r>
          </a:p>
          <a:p>
            <a:pPr eaLnBrk="1" hangingPunct="1">
              <a:lnSpc>
                <a:spcPct val="80000"/>
              </a:lnSpc>
            </a:pPr>
            <a:endParaRPr lang="en-US" altLang="es-AR" sz="2400" dirty="0">
              <a:latin typeface="Garamond" panose="02020404030301010803" pitchFamily="18" charset="0"/>
            </a:endParaRPr>
          </a:p>
        </p:txBody>
      </p:sp>
      <p:sp>
        <p:nvSpPr>
          <p:cNvPr id="11267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21976" y="6548718"/>
            <a:ext cx="7077449" cy="4807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UTN -  FRVM                                 Lic. Evangelina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Cecchel</a:t>
            </a:r>
            <a:r>
              <a:rPr lang="es-ES_tradnl" altLang="es-AR" sz="1600" b="1" dirty="0">
                <a:latin typeface="Andalus" panose="02020603050405020304" pitchFamily="18" charset="-78"/>
                <a:cs typeface="Andalus" panose="02020603050405020304" pitchFamily="18" charset="-78"/>
              </a:rPr>
              <a:t> - Lic. Bibiana </a:t>
            </a:r>
            <a:r>
              <a:rPr lang="es-ES_tradnl" altLang="es-AR" sz="1600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Fernandez</a:t>
            </a:r>
            <a:endParaRPr lang="es-ES_tradnl" altLang="es-AR" sz="16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80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611</Words>
  <Application>Microsoft Office PowerPoint</Application>
  <PresentationFormat>Presentación en pantalla (4:3)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Andalus</vt:lpstr>
      <vt:lpstr>Arial</vt:lpstr>
      <vt:lpstr>Calibri</vt:lpstr>
      <vt:lpstr>Calibri Light</vt:lpstr>
      <vt:lpstr>Cooper Black</vt:lpstr>
      <vt:lpstr>Garamond</vt:lpstr>
      <vt:lpstr>Tema de Office</vt:lpstr>
      <vt:lpstr>Presentación de PowerPoint</vt:lpstr>
      <vt:lpstr>Presentación de PowerPoint</vt:lpstr>
      <vt:lpstr>A pronoun is a word that takes the place of a noun.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Reflexive pronouns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Evangelina Cecchel</dc:creator>
  <cp:lastModifiedBy>Evangelina Cecchel</cp:lastModifiedBy>
  <cp:revision>9</cp:revision>
  <dcterms:created xsi:type="dcterms:W3CDTF">2016-03-09T15:46:04Z</dcterms:created>
  <dcterms:modified xsi:type="dcterms:W3CDTF">2016-03-09T17:41:28Z</dcterms:modified>
</cp:coreProperties>
</file>