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75" r:id="rId5"/>
    <p:sldId id="264" r:id="rId6"/>
    <p:sldId id="266" r:id="rId7"/>
    <p:sldId id="267" r:id="rId8"/>
    <p:sldId id="258" r:id="rId9"/>
    <p:sldId id="263" r:id="rId10"/>
    <p:sldId id="269" r:id="rId11"/>
    <p:sldId id="272"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434" autoAdjust="0"/>
  </p:normalViewPr>
  <p:slideViewPr>
    <p:cSldViewPr snapToGrid="0">
      <p:cViewPr varScale="1">
        <p:scale>
          <a:sx n="71" d="100"/>
          <a:sy n="71" d="100"/>
        </p:scale>
        <p:origin x="12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82185E9-2952-4B67-A8AC-EAB883A9B34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396444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2185E9-2952-4B67-A8AC-EAB883A9B34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12603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2185E9-2952-4B67-A8AC-EAB883A9B34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447600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457200" y="1600200"/>
            <a:ext cx="8229600" cy="4525963"/>
          </a:xfrm>
        </p:spPr>
        <p:txBody>
          <a:bodyPr/>
          <a:lstStyle/>
          <a:p>
            <a:pPr lvl="0"/>
            <a:endParaRPr lang="es-A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pPr>
              <a:defRPr/>
            </a:pPr>
            <a:fld id="{FED15B74-E0BC-41DA-86AA-422258327D92}" type="slidenum">
              <a:rPr lang="es-ES_tradnl" altLang="es-AR"/>
              <a:pPr>
                <a:defRPr/>
              </a:pPr>
              <a:t>‹Nº›</a:t>
            </a:fld>
            <a:endParaRPr lang="es-ES_tradnl" altLang="es-AR"/>
          </a:p>
        </p:txBody>
      </p:sp>
    </p:spTree>
    <p:extLst>
      <p:ext uri="{BB962C8B-B14F-4D97-AF65-F5344CB8AC3E}">
        <p14:creationId xmlns:p14="http://schemas.microsoft.com/office/powerpoint/2010/main" val="100096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2185E9-2952-4B67-A8AC-EAB883A9B34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341773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82185E9-2952-4B67-A8AC-EAB883A9B34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212559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82185E9-2952-4B67-A8AC-EAB883A9B34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22348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185E9-2952-4B67-A8AC-EAB883A9B34B}"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182738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82185E9-2952-4B67-A8AC-EAB883A9B34B}"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130813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185E9-2952-4B67-A8AC-EAB883A9B34B}"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240894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2185E9-2952-4B67-A8AC-EAB883A9B34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138526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2185E9-2952-4B67-A8AC-EAB883A9B34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70696-1C77-4152-AF9C-C7EFB2E23BDD}" type="slidenum">
              <a:rPr lang="en-US" smtClean="0"/>
              <a:t>‹Nº›</a:t>
            </a:fld>
            <a:endParaRPr lang="en-US"/>
          </a:p>
        </p:txBody>
      </p:sp>
    </p:spTree>
    <p:extLst>
      <p:ext uri="{BB962C8B-B14F-4D97-AF65-F5344CB8AC3E}">
        <p14:creationId xmlns:p14="http://schemas.microsoft.com/office/powerpoint/2010/main" val="380755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7000"/>
            <a:lum/>
          </a:blip>
          <a:srcRect/>
          <a:stretch>
            <a:fillRect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185E9-2952-4B67-A8AC-EAB883A9B34B}" type="datetimeFigureOut">
              <a:rPr lang="en-US" smtClean="0"/>
              <a:t>3/17/2016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70696-1C77-4152-AF9C-C7EFB2E23BDD}" type="slidenum">
              <a:rPr lang="en-US" smtClean="0"/>
              <a:t>‹Nº›</a:t>
            </a:fld>
            <a:endParaRPr lang="en-US"/>
          </a:p>
        </p:txBody>
      </p:sp>
    </p:spTree>
    <p:extLst>
      <p:ext uri="{BB962C8B-B14F-4D97-AF65-F5344CB8AC3E}">
        <p14:creationId xmlns:p14="http://schemas.microsoft.com/office/powerpoint/2010/main" val="3261524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ompersonal.com.ar/INTERMEDIATE/unit13/page2.htm" TargetMode="External"/><Relationship Id="rId2" Type="http://schemas.openxmlformats.org/officeDocument/2006/relationships/hyperlink" Target="http://www.ompersonal.com.ar/INTERMEDIATE/unit13/page1.htm" TargetMode="External"/><Relationship Id="rId1" Type="http://schemas.openxmlformats.org/officeDocument/2006/relationships/slideLayout" Target="../slideLayouts/slideLayout2.xml"/><Relationship Id="rId5" Type="http://schemas.openxmlformats.org/officeDocument/2006/relationships/hyperlink" Target="http://www.englishpage.com/verbpage/verbs4.htm" TargetMode="External"/><Relationship Id="rId4" Type="http://schemas.openxmlformats.org/officeDocument/2006/relationships/hyperlink" Target="http://www.englishpage.com/verbpage/verbs3.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85" y="1341440"/>
            <a:ext cx="8064500" cy="3887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2051" name="6 Marcador de pie de página"/>
          <p:cNvSpPr>
            <a:spLocks noGrp="1"/>
          </p:cNvSpPr>
          <p:nvPr>
            <p:ph type="ftr" sz="quarter" idx="11"/>
          </p:nvPr>
        </p:nvSpPr>
        <p:spPr>
          <a:xfrm>
            <a:off x="954741" y="6535271"/>
            <a:ext cx="7144684" cy="4941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01080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395288" y="693738"/>
            <a:ext cx="8291512" cy="5491909"/>
          </a:xfrm>
        </p:spPr>
        <p:txBody>
          <a:bodyPr/>
          <a:lstStyle/>
          <a:p>
            <a:pPr algn="ctr" eaLnBrk="1" hangingPunct="1">
              <a:lnSpc>
                <a:spcPct val="90000"/>
              </a:lnSpc>
              <a:buFontTx/>
              <a:buNone/>
            </a:pPr>
            <a:r>
              <a:rPr lang="en-US" altLang="es-AR" sz="3200" b="1" u="sng" dirty="0" smtClean="0">
                <a:latin typeface="Angsana New" panose="02020603050405020304" pitchFamily="18" charset="-34"/>
                <a:cs typeface="Angsana New" panose="02020603050405020304" pitchFamily="18" charset="-34"/>
              </a:rPr>
              <a:t>While vs. When</a:t>
            </a:r>
          </a:p>
          <a:p>
            <a:pPr algn="just" eaLnBrk="1" hangingPunct="1">
              <a:lnSpc>
                <a:spcPct val="90000"/>
              </a:lnSpc>
              <a:buFontTx/>
              <a:buNone/>
            </a:pPr>
            <a:r>
              <a:rPr lang="en-US" altLang="es-AR" sz="2800" dirty="0" smtClean="0">
                <a:latin typeface="Angsana New" panose="02020603050405020304" pitchFamily="18" charset="-34"/>
                <a:cs typeface="Angsana New" panose="02020603050405020304" pitchFamily="18" charset="-34"/>
              </a:rPr>
              <a:t>	Clauses are groups of words which have meaning, but are often not complete sentences. Some clauses begin with the word "when" such as "when she called" or "when it bit me." Other clauses begin with "while" such as "while she was sleeping" and "while he was surfing." When you talk about things in the past, "</a:t>
            </a:r>
            <a:r>
              <a:rPr lang="en-US" altLang="es-AR" sz="2800" b="1" dirty="0" smtClean="0">
                <a:latin typeface="Angsana New" panose="02020603050405020304" pitchFamily="18" charset="-34"/>
                <a:cs typeface="Angsana New" panose="02020603050405020304" pitchFamily="18" charset="-34"/>
              </a:rPr>
              <a:t>when</a:t>
            </a:r>
            <a:r>
              <a:rPr lang="en-US" altLang="es-AR" sz="2800" dirty="0" smtClean="0">
                <a:latin typeface="Angsana New" panose="02020603050405020304" pitchFamily="18" charset="-34"/>
                <a:cs typeface="Angsana New" panose="02020603050405020304" pitchFamily="18" charset="-34"/>
              </a:rPr>
              <a:t>" is most often followed by the verb tense </a:t>
            </a:r>
            <a:r>
              <a:rPr lang="en-US" altLang="es-AR" sz="2800" b="1" u="sng" dirty="0" smtClean="0">
                <a:latin typeface="Angsana New" panose="02020603050405020304" pitchFamily="18" charset="-34"/>
                <a:cs typeface="Angsana New" panose="02020603050405020304" pitchFamily="18" charset="-34"/>
              </a:rPr>
              <a:t>Simple Past</a:t>
            </a:r>
            <a:r>
              <a:rPr lang="en-US" altLang="es-AR" sz="2800" dirty="0" smtClean="0">
                <a:latin typeface="Angsana New" panose="02020603050405020304" pitchFamily="18" charset="-34"/>
                <a:cs typeface="Angsana New" panose="02020603050405020304" pitchFamily="18" charset="-34"/>
              </a:rPr>
              <a:t>, whereas "</a:t>
            </a:r>
            <a:r>
              <a:rPr lang="en-US" altLang="es-AR" sz="2800" b="1" dirty="0" smtClean="0">
                <a:latin typeface="Angsana New" panose="02020603050405020304" pitchFamily="18" charset="-34"/>
                <a:cs typeface="Angsana New" panose="02020603050405020304" pitchFamily="18" charset="-34"/>
              </a:rPr>
              <a:t>while</a:t>
            </a:r>
            <a:r>
              <a:rPr lang="en-US" altLang="es-AR" sz="2800" dirty="0" smtClean="0">
                <a:latin typeface="Angsana New" panose="02020603050405020304" pitchFamily="18" charset="-34"/>
                <a:cs typeface="Angsana New" panose="02020603050405020304" pitchFamily="18" charset="-34"/>
              </a:rPr>
              <a:t>" is usually followed by </a:t>
            </a:r>
            <a:r>
              <a:rPr lang="en-US" altLang="es-AR" sz="2800" b="1" u="sng" dirty="0" smtClean="0">
                <a:latin typeface="Angsana New" panose="02020603050405020304" pitchFamily="18" charset="-34"/>
                <a:cs typeface="Angsana New" panose="02020603050405020304" pitchFamily="18" charset="-34"/>
              </a:rPr>
              <a:t>Past Continuous</a:t>
            </a:r>
            <a:r>
              <a:rPr lang="en-US" altLang="es-AR" sz="2800" dirty="0" smtClean="0">
                <a:latin typeface="Angsana New" panose="02020603050405020304" pitchFamily="18" charset="-34"/>
                <a:cs typeface="Angsana New" panose="02020603050405020304" pitchFamily="18" charset="-34"/>
              </a:rPr>
              <a:t>. "While" expresses the idea of "during that time.“</a:t>
            </a:r>
          </a:p>
          <a:p>
            <a:pPr algn="just" eaLnBrk="1" hangingPunct="1">
              <a:lnSpc>
                <a:spcPct val="90000"/>
              </a:lnSpc>
              <a:buFontTx/>
              <a:buNone/>
            </a:pPr>
            <a:endParaRPr lang="en-US" altLang="es-AR" dirty="0">
              <a:latin typeface="Angsana New" panose="02020603050405020304" pitchFamily="18" charset="-34"/>
              <a:cs typeface="Angsana New" panose="02020603050405020304" pitchFamily="18" charset="-34"/>
            </a:endParaRPr>
          </a:p>
          <a:p>
            <a:pPr marL="0" indent="0" algn="ctr">
              <a:buNone/>
            </a:pPr>
            <a:r>
              <a:rPr lang="en-US" altLang="es-AR" dirty="0">
                <a:latin typeface="Angsana New" panose="02020603050405020304" pitchFamily="18" charset="-34"/>
                <a:cs typeface="Angsana New" panose="02020603050405020304" pitchFamily="18" charset="-34"/>
              </a:rPr>
              <a:t>I was studying </a:t>
            </a:r>
            <a:r>
              <a:rPr lang="en-US" altLang="es-AR" b="1" dirty="0">
                <a:latin typeface="Angsana New" panose="02020603050405020304" pitchFamily="18" charset="-34"/>
                <a:cs typeface="Angsana New" panose="02020603050405020304" pitchFamily="18" charset="-34"/>
              </a:rPr>
              <a:t>when she called</a:t>
            </a:r>
            <a:r>
              <a:rPr lang="en-US" altLang="es-AR" dirty="0">
                <a:latin typeface="Angsana New" panose="02020603050405020304" pitchFamily="18" charset="-34"/>
                <a:cs typeface="Angsana New" panose="02020603050405020304" pitchFamily="18" charset="-34"/>
              </a:rPr>
              <a:t>.</a:t>
            </a:r>
          </a:p>
          <a:p>
            <a:pPr marL="0" indent="0" algn="ctr">
              <a:buNone/>
            </a:pPr>
            <a:r>
              <a:rPr lang="en-US" altLang="es-AR" b="1" dirty="0">
                <a:latin typeface="Angsana New" panose="02020603050405020304" pitchFamily="18" charset="-34"/>
                <a:cs typeface="Angsana New" panose="02020603050405020304" pitchFamily="18" charset="-34"/>
              </a:rPr>
              <a:t>While I was studying</a:t>
            </a:r>
            <a:r>
              <a:rPr lang="en-US" altLang="es-AR" dirty="0">
                <a:latin typeface="Angsana New" panose="02020603050405020304" pitchFamily="18" charset="-34"/>
                <a:cs typeface="Angsana New" panose="02020603050405020304" pitchFamily="18" charset="-34"/>
              </a:rPr>
              <a:t>, she called.</a:t>
            </a:r>
          </a:p>
          <a:p>
            <a:pPr algn="just" eaLnBrk="1" hangingPunct="1">
              <a:lnSpc>
                <a:spcPct val="90000"/>
              </a:lnSpc>
              <a:buFontTx/>
              <a:buNone/>
            </a:pPr>
            <a:endParaRPr lang="en-US" altLang="es-AR" sz="2800" dirty="0" smtClean="0">
              <a:latin typeface="Angsana New" panose="02020603050405020304" pitchFamily="18" charset="-34"/>
              <a:cs typeface="Angsana New" panose="02020603050405020304" pitchFamily="18" charset="-34"/>
            </a:endParaRPr>
          </a:p>
        </p:txBody>
      </p:sp>
      <p:sp>
        <p:nvSpPr>
          <p:cNvPr id="14339" name="6 Marcador de pie de página"/>
          <p:cNvSpPr>
            <a:spLocks noGrp="1"/>
          </p:cNvSpPr>
          <p:nvPr>
            <p:ph type="ftr" sz="quarter" idx="11"/>
          </p:nvPr>
        </p:nvSpPr>
        <p:spPr>
          <a:xfrm>
            <a:off x="1156447" y="6562165"/>
            <a:ext cx="6942978"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203612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11188" y="693738"/>
            <a:ext cx="8066087" cy="5451568"/>
          </a:xfrm>
        </p:spPr>
        <p:txBody>
          <a:bodyPr>
            <a:normAutofit/>
          </a:bodyPr>
          <a:lstStyle/>
          <a:p>
            <a:pPr algn="just" eaLnBrk="1" hangingPunct="1">
              <a:buFontTx/>
              <a:buNone/>
            </a:pPr>
            <a:r>
              <a:rPr lang="en-US" altLang="es-AR" dirty="0" smtClean="0">
                <a:latin typeface="Angsana New" panose="02020603050405020304" pitchFamily="18" charset="-34"/>
                <a:cs typeface="Angsana New" panose="02020603050405020304" pitchFamily="18" charset="-34"/>
              </a:rPr>
              <a:t>	</a:t>
            </a:r>
            <a:r>
              <a:rPr lang="en-US" altLang="es-AR" u="sng" dirty="0" smtClean="0">
                <a:latin typeface="Angsana New" panose="02020603050405020304" pitchFamily="18" charset="-34"/>
                <a:cs typeface="Angsana New" panose="02020603050405020304" pitchFamily="18" charset="-34"/>
              </a:rPr>
              <a:t>Read the text and complete with the correct verb tense</a:t>
            </a:r>
            <a:r>
              <a:rPr lang="en-US" altLang="es-AR" dirty="0" smtClean="0">
                <a:latin typeface="Angsana New" panose="02020603050405020304" pitchFamily="18" charset="-34"/>
                <a:cs typeface="Angsana New" panose="02020603050405020304" pitchFamily="18" charset="-34"/>
              </a:rPr>
              <a:t>.</a:t>
            </a:r>
          </a:p>
          <a:p>
            <a:pPr algn="just" eaLnBrk="1" hangingPunct="1">
              <a:buFontTx/>
              <a:buNone/>
            </a:pPr>
            <a:r>
              <a:rPr lang="en-US" altLang="es-AR" dirty="0">
                <a:latin typeface="Angsana New" panose="02020603050405020304" pitchFamily="18" charset="-34"/>
                <a:cs typeface="Angsana New" panose="02020603050405020304" pitchFamily="18" charset="-34"/>
              </a:rPr>
              <a:t>	</a:t>
            </a:r>
            <a:r>
              <a:rPr lang="en-US" altLang="es-AR" dirty="0" smtClean="0">
                <a:latin typeface="Angsana New" panose="02020603050405020304" pitchFamily="18" charset="-34"/>
                <a:cs typeface="Angsana New" panose="02020603050405020304" pitchFamily="18" charset="-34"/>
              </a:rPr>
              <a:t>Last night, while I was doing my homework, Angela _________(call) . She said she _________ (call)  me on her cell phone from her biology classroom at UCLA. I asked her if she _________ (wait)  for class, but she said that the professor was at the front of the hall lecturing while she _________ (talk) to me. I couldn't believe she _________ (make)  a phone call during the lecture. I asked what was going on.  </a:t>
            </a:r>
          </a:p>
          <a:p>
            <a:pPr algn="just" eaLnBrk="1" hangingPunct="1">
              <a:buFontTx/>
              <a:buNone/>
            </a:pPr>
            <a:r>
              <a:rPr lang="en-US" altLang="es-AR" dirty="0" smtClean="0">
                <a:latin typeface="Angsana New" panose="02020603050405020304" pitchFamily="18" charset="-34"/>
                <a:cs typeface="Angsana New" panose="02020603050405020304" pitchFamily="18" charset="-34"/>
              </a:rPr>
              <a:t>	She said her biology professor was so boring that several of the students _________ (sleep, actually)  in class. Some of the students _________(talk)  about their plans for the weekend and the student next to her _________ (draw)  a picture of a horse. </a:t>
            </a:r>
          </a:p>
        </p:txBody>
      </p:sp>
      <p:sp>
        <p:nvSpPr>
          <p:cNvPr id="17411" name="6 Marcador de pie de página"/>
          <p:cNvSpPr>
            <a:spLocks noGrp="1"/>
          </p:cNvSpPr>
          <p:nvPr>
            <p:ph type="ftr" sz="quarter" idx="11"/>
          </p:nvPr>
        </p:nvSpPr>
        <p:spPr>
          <a:xfrm>
            <a:off x="1116106" y="6521824"/>
            <a:ext cx="6983319"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445065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60649"/>
            <a:ext cx="8568952" cy="6120680"/>
          </a:xfrm>
        </p:spPr>
        <p:txBody>
          <a:bodyPr>
            <a:normAutofit/>
          </a:bodyPr>
          <a:lstStyle/>
          <a:p>
            <a:pPr algn="ctr">
              <a:buNone/>
            </a:pPr>
            <a:r>
              <a:rPr lang="en-US" b="1" dirty="0" smtClean="0">
                <a:latin typeface="Arabic Typesetting" pitchFamily="66" charset="-78"/>
                <a:cs typeface="Arabic Typesetting" pitchFamily="66" charset="-78"/>
              </a:rPr>
              <a:t>Past Simple – Past Continuous </a:t>
            </a:r>
          </a:p>
          <a:p>
            <a:pPr algn="ctr">
              <a:buNone/>
            </a:pPr>
            <a:r>
              <a:rPr lang="en-US" sz="2800" dirty="0" smtClean="0">
                <a:latin typeface="Arabic Typesetting" pitchFamily="66" charset="-78"/>
                <a:cs typeface="Arabic Typesetting" pitchFamily="66" charset="-78"/>
              </a:rPr>
              <a:t>Try to make a sentence including the following pair of words using the Past Simple and Past Continuous tenses. For example: </a:t>
            </a:r>
          </a:p>
          <a:p>
            <a:pPr algn="ctr">
              <a:buNone/>
            </a:pPr>
            <a:r>
              <a:rPr lang="en-US" sz="2800" dirty="0" smtClean="0">
                <a:latin typeface="Arabic Typesetting" pitchFamily="66" charset="-78"/>
                <a:cs typeface="Arabic Typesetting" pitchFamily="66" charset="-78"/>
              </a:rPr>
              <a:t>alligator  -   wallpaper</a:t>
            </a:r>
          </a:p>
          <a:p>
            <a:pPr algn="just">
              <a:buNone/>
            </a:pPr>
            <a:r>
              <a:rPr lang="en-US" sz="2800" dirty="0" smtClean="0">
                <a:latin typeface="Arabic Typesetting" pitchFamily="66" charset="-78"/>
                <a:cs typeface="Arabic Typesetting" pitchFamily="66" charset="-78"/>
              </a:rPr>
              <a:t>   “When I </a:t>
            </a:r>
            <a:r>
              <a:rPr lang="en-US" sz="2800" b="1" dirty="0" smtClean="0">
                <a:latin typeface="Arabic Typesetting" pitchFamily="66" charset="-78"/>
                <a:cs typeface="Arabic Typesetting" pitchFamily="66" charset="-78"/>
              </a:rPr>
              <a:t>was covering </a:t>
            </a:r>
            <a:r>
              <a:rPr lang="en-US" sz="2800" dirty="0" smtClean="0">
                <a:latin typeface="Arabic Typesetting" pitchFamily="66" charset="-78"/>
                <a:cs typeface="Arabic Typesetting" pitchFamily="66" charset="-78"/>
              </a:rPr>
              <a:t>my son’s bedroom with teddy bear </a:t>
            </a:r>
            <a:r>
              <a:rPr lang="en-US" sz="2800" u="sng" dirty="0" smtClean="0">
                <a:latin typeface="Arabic Typesetting" pitchFamily="66" charset="-78"/>
                <a:cs typeface="Arabic Typesetting" pitchFamily="66" charset="-78"/>
              </a:rPr>
              <a:t>wallpaper</a:t>
            </a:r>
            <a:r>
              <a:rPr lang="en-US" sz="2800" dirty="0" smtClean="0">
                <a:latin typeface="Arabic Typesetting" pitchFamily="66" charset="-78"/>
                <a:cs typeface="Arabic Typesetting" pitchFamily="66" charset="-78"/>
              </a:rPr>
              <a:t>, he suddenly </a:t>
            </a:r>
            <a:r>
              <a:rPr lang="en-US" sz="2800" b="1" dirty="0" smtClean="0">
                <a:latin typeface="Arabic Typesetting" pitchFamily="66" charset="-78"/>
                <a:cs typeface="Arabic Typesetting" pitchFamily="66" charset="-78"/>
              </a:rPr>
              <a:t>came</a:t>
            </a:r>
            <a:r>
              <a:rPr lang="en-US" sz="2800" dirty="0" smtClean="0">
                <a:latin typeface="Arabic Typesetting" pitchFamily="66" charset="-78"/>
                <a:cs typeface="Arabic Typesetting" pitchFamily="66" charset="-78"/>
              </a:rPr>
              <a:t> in and said he wanted </a:t>
            </a:r>
            <a:r>
              <a:rPr lang="en-US" sz="2800" u="sng" dirty="0" smtClean="0">
                <a:latin typeface="Arabic Typesetting" pitchFamily="66" charset="-78"/>
                <a:cs typeface="Arabic Typesetting" pitchFamily="66" charset="-78"/>
              </a:rPr>
              <a:t>alligator</a:t>
            </a:r>
            <a:r>
              <a:rPr lang="en-US" sz="2800" dirty="0" smtClean="0">
                <a:latin typeface="Arabic Typesetting" pitchFamily="66" charset="-78"/>
                <a:cs typeface="Arabic Typesetting" pitchFamily="66" charset="-78"/>
              </a:rPr>
              <a:t> patterns instead”.</a:t>
            </a:r>
          </a:p>
          <a:p>
            <a:pPr algn="ctr">
              <a:buNone/>
            </a:pPr>
            <a:endParaRPr lang="en-US" sz="2800" dirty="0" smtClean="0">
              <a:latin typeface="Arabic Typesetting" pitchFamily="66" charset="-78"/>
              <a:cs typeface="Arabic Typesetting" pitchFamily="66" charset="-78"/>
            </a:endParaRPr>
          </a:p>
          <a:p>
            <a:pPr algn="ctr">
              <a:buNone/>
            </a:pPr>
            <a:r>
              <a:rPr lang="en-US" sz="2800" dirty="0" smtClean="0">
                <a:latin typeface="Arabic Typesetting" pitchFamily="66" charset="-78"/>
                <a:cs typeface="Arabic Typesetting" pitchFamily="66" charset="-78"/>
              </a:rPr>
              <a:t>evidence – police officer</a:t>
            </a:r>
          </a:p>
          <a:p>
            <a:pPr algn="ctr">
              <a:buNone/>
            </a:pPr>
            <a:r>
              <a:rPr lang="en-US" sz="2800" dirty="0" smtClean="0">
                <a:latin typeface="Arabic Typesetting" pitchFamily="66" charset="-78"/>
                <a:cs typeface="Arabic Typesetting" pitchFamily="66" charset="-78"/>
              </a:rPr>
              <a:t>dwarf – neighbor </a:t>
            </a:r>
          </a:p>
          <a:p>
            <a:pPr algn="ctr">
              <a:buNone/>
            </a:pPr>
            <a:r>
              <a:rPr lang="en-US" sz="2800" dirty="0" smtClean="0">
                <a:latin typeface="Arabic Typesetting" pitchFamily="66" charset="-78"/>
                <a:cs typeface="Arabic Typesetting" pitchFamily="66" charset="-78"/>
              </a:rPr>
              <a:t>music – parents</a:t>
            </a:r>
          </a:p>
          <a:p>
            <a:pPr algn="ctr">
              <a:buNone/>
            </a:pPr>
            <a:r>
              <a:rPr lang="en-US" sz="2800" dirty="0" smtClean="0">
                <a:latin typeface="Arabic Typesetting" pitchFamily="66" charset="-78"/>
                <a:cs typeface="Arabic Typesetting" pitchFamily="66" charset="-78"/>
              </a:rPr>
              <a:t>English – swimming pool</a:t>
            </a:r>
          </a:p>
          <a:p>
            <a:pPr algn="ctr">
              <a:buNone/>
            </a:pPr>
            <a:r>
              <a:rPr lang="en-US" sz="2800" dirty="0" smtClean="0">
                <a:latin typeface="Arabic Typesetting" pitchFamily="66" charset="-78"/>
                <a:cs typeface="Arabic Typesetting" pitchFamily="66" charset="-78"/>
              </a:rPr>
              <a:t>plane – trainers</a:t>
            </a:r>
          </a:p>
          <a:p>
            <a:pPr algn="just">
              <a:buNone/>
            </a:pPr>
            <a:endParaRPr lang="en-US" sz="2800" dirty="0" smtClean="0">
              <a:latin typeface="Arabic Typesetting" pitchFamily="66" charset="-78"/>
              <a:cs typeface="Arabic Typesetting" pitchFamily="66" charset="-78"/>
            </a:endParaRPr>
          </a:p>
          <a:p>
            <a:pPr algn="just">
              <a:buNone/>
            </a:pPr>
            <a:endParaRPr lang="en-US" sz="2800" dirty="0" smtClean="0">
              <a:latin typeface="Arabic Typesetting" pitchFamily="66" charset="-78"/>
              <a:cs typeface="Arabic Typesetting" pitchFamily="66" charset="-78"/>
            </a:endParaRPr>
          </a:p>
        </p:txBody>
      </p:sp>
      <p:sp>
        <p:nvSpPr>
          <p:cNvPr id="4" name="6 Marcador de pie de página"/>
          <p:cNvSpPr>
            <a:spLocks noGrp="1"/>
          </p:cNvSpPr>
          <p:nvPr>
            <p:ph type="ftr" sz="quarter" idx="11"/>
          </p:nvPr>
        </p:nvSpPr>
        <p:spPr>
          <a:xfrm>
            <a:off x="1169894" y="6562164"/>
            <a:ext cx="6929531" cy="440391"/>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335194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n-US" sz="3600" dirty="0" smtClean="0">
                <a:latin typeface="Arabic Typesetting" pitchFamily="66" charset="-78"/>
                <a:cs typeface="Arabic Typesetting" pitchFamily="66" charset="-78"/>
              </a:rPr>
              <a:t>Take a look at the picture for 1 minute…</a:t>
            </a:r>
            <a:endParaRPr lang="en-US" sz="3600" dirty="0">
              <a:latin typeface="Arabic Typesetting" pitchFamily="66" charset="-78"/>
              <a:cs typeface="Arabic Typesetting" pitchFamily="66" charset="-78"/>
            </a:endParaRPr>
          </a:p>
        </p:txBody>
      </p:sp>
      <p:sp>
        <p:nvSpPr>
          <p:cNvPr id="6" name="1 Título"/>
          <p:cNvSpPr txBox="1">
            <a:spLocks/>
          </p:cNvSpPr>
          <p:nvPr/>
        </p:nvSpPr>
        <p:spPr>
          <a:xfrm>
            <a:off x="539552" y="55780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accent4">
                    <a:lumMod val="75000"/>
                  </a:schemeClr>
                </a:solidFill>
                <a:effectLst/>
                <a:uLnTx/>
                <a:uFillTx/>
                <a:latin typeface="Arabic Typesetting" pitchFamily="66" charset="-78"/>
                <a:ea typeface="+mj-ea"/>
                <a:cs typeface="Arabic Typesetting" pitchFamily="66" charset="-78"/>
              </a:rPr>
              <a:t>Picture Memory</a:t>
            </a:r>
            <a:endParaRPr kumimoji="0" lang="en-US" sz="4800" b="1" i="0" u="none" strike="noStrike" kern="1200" cap="none" spc="0" normalizeH="0" baseline="0" noProof="0" dirty="0">
              <a:ln>
                <a:noFill/>
              </a:ln>
              <a:solidFill>
                <a:schemeClr val="accent4">
                  <a:lumMod val="75000"/>
                </a:schemeClr>
              </a:solidFill>
              <a:effectLst/>
              <a:uLnTx/>
              <a:uFillTx/>
              <a:latin typeface="Arabic Typesetting" pitchFamily="66" charset="-78"/>
              <a:ea typeface="+mj-ea"/>
              <a:cs typeface="Arabic Typesetting" pitchFamily="66" charset="-78"/>
            </a:endParaRPr>
          </a:p>
        </p:txBody>
      </p:sp>
      <p:pic>
        <p:nvPicPr>
          <p:cNvPr id="2052" name="Picture 4"/>
          <p:cNvPicPr>
            <a:picLocks noChangeAspect="1" noChangeArrowheads="1"/>
          </p:cNvPicPr>
          <p:nvPr/>
        </p:nvPicPr>
        <p:blipFill>
          <a:blip r:embed="rId2" cstate="print"/>
          <a:srcRect/>
          <a:stretch>
            <a:fillRect/>
          </a:stretch>
        </p:blipFill>
        <p:spPr bwMode="auto">
          <a:xfrm>
            <a:off x="1259632" y="2307120"/>
            <a:ext cx="6624736" cy="4100552"/>
          </a:xfrm>
          <a:prstGeom prst="rect">
            <a:avLst/>
          </a:prstGeom>
          <a:noFill/>
          <a:ln w="9525">
            <a:solidFill>
              <a:schemeClr val="accent6">
                <a:lumMod val="50000"/>
              </a:schemeClr>
            </a:solidFill>
            <a:miter lim="800000"/>
            <a:headEnd/>
            <a:tailEnd/>
          </a:ln>
        </p:spPr>
      </p:pic>
      <p:sp>
        <p:nvSpPr>
          <p:cNvPr id="5" name="6 Marcador de pie de página"/>
          <p:cNvSpPr>
            <a:spLocks noGrp="1"/>
          </p:cNvSpPr>
          <p:nvPr>
            <p:ph type="ftr" sz="quarter" idx="11"/>
          </p:nvPr>
        </p:nvSpPr>
        <p:spPr>
          <a:xfrm>
            <a:off x="1129553" y="6577776"/>
            <a:ext cx="6969872" cy="370992"/>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1057516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59632" y="476672"/>
            <a:ext cx="8280920" cy="6192688"/>
          </a:xfrm>
        </p:spPr>
        <p:txBody>
          <a:bodyPr>
            <a:normAutofit fontScale="85000" lnSpcReduction="20000"/>
          </a:bodyPr>
          <a:lstStyle/>
          <a:p>
            <a:pPr marL="514350" indent="-514350">
              <a:buNone/>
            </a:pPr>
            <a:r>
              <a:rPr lang="en-US" sz="3300" dirty="0" smtClean="0">
                <a:latin typeface="Arabic Typesetting" pitchFamily="66" charset="-78"/>
                <a:cs typeface="Arabic Typesetting" pitchFamily="66" charset="-78"/>
              </a:rPr>
              <a:t>Now try to remember and answer the questions below…</a:t>
            </a:r>
          </a:p>
          <a:p>
            <a:pPr marL="514350" indent="-514350">
              <a:buAutoNum type="arabicPeriod"/>
            </a:pPr>
            <a:r>
              <a:rPr lang="en-US" sz="3300" dirty="0" smtClean="0">
                <a:latin typeface="Arabic Typesetting" pitchFamily="66" charset="-78"/>
                <a:cs typeface="Arabic Typesetting" pitchFamily="66" charset="-78"/>
              </a:rPr>
              <a:t>How many people were there?</a:t>
            </a:r>
          </a:p>
          <a:p>
            <a:pPr marL="514350" indent="-514350">
              <a:buAutoNum type="arabicPeriod"/>
            </a:pPr>
            <a:r>
              <a:rPr lang="en-US" sz="3300" dirty="0" smtClean="0">
                <a:latin typeface="Arabic Typesetting" pitchFamily="66" charset="-78"/>
                <a:cs typeface="Arabic Typesetting" pitchFamily="66" charset="-78"/>
              </a:rPr>
              <a:t>Where were the people?</a:t>
            </a:r>
          </a:p>
          <a:p>
            <a:pPr marL="514350" indent="-514350">
              <a:buAutoNum type="arabicPeriod"/>
            </a:pPr>
            <a:r>
              <a:rPr lang="en-US" sz="3300" dirty="0" smtClean="0">
                <a:latin typeface="Arabic Typesetting" pitchFamily="66" charset="-78"/>
                <a:cs typeface="Arabic Typesetting" pitchFamily="66" charset="-78"/>
              </a:rPr>
              <a:t>What was hanging from the ceiling?</a:t>
            </a:r>
          </a:p>
          <a:p>
            <a:pPr marL="514350" indent="-514350">
              <a:buAutoNum type="arabicPeriod"/>
            </a:pPr>
            <a:r>
              <a:rPr lang="en-US" sz="3300" dirty="0" smtClean="0">
                <a:latin typeface="Arabic Typesetting" pitchFamily="66" charset="-78"/>
                <a:cs typeface="Arabic Typesetting" pitchFamily="66" charset="-78"/>
              </a:rPr>
              <a:t>What was the bank robber holding?</a:t>
            </a:r>
          </a:p>
          <a:p>
            <a:pPr marL="514350" indent="-514350">
              <a:buFont typeface="Arial" pitchFamily="34" charset="0"/>
              <a:buAutoNum type="arabicPeriod"/>
            </a:pPr>
            <a:r>
              <a:rPr lang="en-US" sz="3300" dirty="0" smtClean="0">
                <a:latin typeface="Arabic Typesetting" pitchFamily="66" charset="-78"/>
                <a:cs typeface="Arabic Typesetting" pitchFamily="66" charset="-78"/>
              </a:rPr>
              <a:t>What was the bank robber wearing?</a:t>
            </a:r>
          </a:p>
          <a:p>
            <a:pPr marL="514350" indent="-514350">
              <a:buAutoNum type="arabicPeriod"/>
            </a:pPr>
            <a:r>
              <a:rPr lang="en-US" sz="3300" dirty="0" smtClean="0">
                <a:latin typeface="Arabic Typesetting" pitchFamily="66" charset="-78"/>
                <a:cs typeface="Arabic Typesetting" pitchFamily="66" charset="-78"/>
              </a:rPr>
              <a:t>What color was his hair?</a:t>
            </a:r>
          </a:p>
          <a:p>
            <a:pPr marL="514350" indent="-514350">
              <a:buAutoNum type="arabicPeriod"/>
            </a:pPr>
            <a:r>
              <a:rPr lang="en-US" sz="3300" dirty="0" smtClean="0">
                <a:latin typeface="Arabic Typesetting" pitchFamily="66" charset="-78"/>
                <a:cs typeface="Arabic Typesetting" pitchFamily="66" charset="-78"/>
              </a:rPr>
              <a:t>What was covering the bank robber’s face?</a:t>
            </a:r>
          </a:p>
          <a:p>
            <a:pPr marL="514350" indent="-514350">
              <a:buAutoNum type="arabicPeriod"/>
            </a:pPr>
            <a:r>
              <a:rPr lang="en-US" sz="3300" dirty="0" smtClean="0">
                <a:latin typeface="Arabic Typesetting" pitchFamily="66" charset="-78"/>
                <a:cs typeface="Arabic Typesetting" pitchFamily="66" charset="-78"/>
              </a:rPr>
              <a:t>Was the bank robber right-handed or left-handed?</a:t>
            </a:r>
          </a:p>
          <a:p>
            <a:pPr marL="514350" indent="-514350">
              <a:buAutoNum type="arabicPeriod"/>
            </a:pPr>
            <a:r>
              <a:rPr lang="en-US" sz="3300" dirty="0" smtClean="0">
                <a:latin typeface="Arabic Typesetting" pitchFamily="66" charset="-78"/>
                <a:cs typeface="Arabic Typesetting" pitchFamily="66" charset="-78"/>
              </a:rPr>
              <a:t>What was the bank manager doing?</a:t>
            </a:r>
          </a:p>
          <a:p>
            <a:pPr marL="514350" indent="-514350">
              <a:buFont typeface="Arial" pitchFamily="34" charset="0"/>
              <a:buAutoNum type="arabicPeriod"/>
            </a:pPr>
            <a:r>
              <a:rPr lang="en-US" sz="3300" dirty="0" smtClean="0">
                <a:latin typeface="Arabic Typesetting" pitchFamily="66" charset="-78"/>
                <a:cs typeface="Arabic Typesetting" pitchFamily="66" charset="-78"/>
              </a:rPr>
              <a:t>What was the bank teller doing?</a:t>
            </a:r>
          </a:p>
          <a:p>
            <a:pPr marL="514350" indent="-514350">
              <a:buAutoNum type="arabicPeriod"/>
            </a:pPr>
            <a:r>
              <a:rPr lang="en-US" sz="3300" dirty="0" smtClean="0">
                <a:latin typeface="Arabic Typesetting" pitchFamily="66" charset="-78"/>
                <a:cs typeface="Arabic Typesetting" pitchFamily="66" charset="-78"/>
              </a:rPr>
              <a:t>Who was walking into the bank?</a:t>
            </a:r>
          </a:p>
          <a:p>
            <a:pPr marL="514350" indent="-514350">
              <a:buAutoNum type="arabicPeriod"/>
            </a:pPr>
            <a:r>
              <a:rPr lang="en-US" sz="3300" dirty="0" smtClean="0">
                <a:latin typeface="Arabic Typesetting" pitchFamily="66" charset="-78"/>
                <a:cs typeface="Arabic Typesetting" pitchFamily="66" charset="-78"/>
              </a:rPr>
              <a:t>What time was it?</a:t>
            </a:r>
          </a:p>
          <a:p>
            <a:pPr marL="514350" indent="-514350">
              <a:buAutoNum type="arabicPeriod"/>
            </a:pPr>
            <a:r>
              <a:rPr lang="en-US" sz="3300" dirty="0" smtClean="0">
                <a:latin typeface="Arabic Typesetting" pitchFamily="66" charset="-78"/>
                <a:cs typeface="Arabic Typesetting" pitchFamily="66" charset="-78"/>
              </a:rPr>
              <a:t>Was the bank teller wearing a pair of trousers?</a:t>
            </a:r>
          </a:p>
          <a:p>
            <a:pPr marL="514350" indent="-514350">
              <a:buAutoNum type="arabicPeriod"/>
            </a:pPr>
            <a:endParaRPr lang="es-AR" dirty="0"/>
          </a:p>
        </p:txBody>
      </p:sp>
      <p:sp>
        <p:nvSpPr>
          <p:cNvPr id="4" name="6 Marcador de pie de página"/>
          <p:cNvSpPr>
            <a:spLocks noGrp="1"/>
          </p:cNvSpPr>
          <p:nvPr>
            <p:ph type="ftr" sz="quarter" idx="11"/>
          </p:nvPr>
        </p:nvSpPr>
        <p:spPr>
          <a:xfrm>
            <a:off x="1116106" y="6615572"/>
            <a:ext cx="6983319" cy="360090"/>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1301880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328" y="1062318"/>
            <a:ext cx="3138378" cy="469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6 Marcador de pie de página"/>
          <p:cNvSpPr>
            <a:spLocks noGrp="1"/>
          </p:cNvSpPr>
          <p:nvPr>
            <p:ph type="ftr" sz="quarter" idx="11"/>
          </p:nvPr>
        </p:nvSpPr>
        <p:spPr>
          <a:xfrm>
            <a:off x="1183341" y="6408608"/>
            <a:ext cx="6956425" cy="6477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
        <p:nvSpPr>
          <p:cNvPr id="2050" name="Rectangle 2"/>
          <p:cNvSpPr>
            <a:spLocks noGrp="1" noChangeArrowheads="1"/>
          </p:cNvSpPr>
          <p:nvPr>
            <p:ph type="title"/>
          </p:nvPr>
        </p:nvSpPr>
        <p:spPr>
          <a:xfrm rot="20538470">
            <a:off x="477184" y="1119514"/>
            <a:ext cx="4631110" cy="969869"/>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pPr algn="ctr" eaLnBrk="1" hangingPunct="1"/>
            <a:r>
              <a:rPr lang="en-US" altLang="es-AR" sz="3600" b="1" i="1" dirty="0" smtClean="0">
                <a:solidFill>
                  <a:schemeClr val="accent5">
                    <a:lumMod val="50000"/>
                  </a:schemeClr>
                </a:solidFill>
                <a:latin typeface="Algerian" panose="04020705040A02060702" pitchFamily="82" charset="0"/>
              </a:rPr>
              <a:t>PAST SIMPLE TENSE review</a:t>
            </a:r>
          </a:p>
        </p:txBody>
      </p:sp>
    </p:spTree>
    <p:extLst>
      <p:ext uri="{BB962C8B-B14F-4D97-AF65-F5344CB8AC3E}">
        <p14:creationId xmlns:p14="http://schemas.microsoft.com/office/powerpoint/2010/main" val="697531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504825"/>
            <a:ext cx="8229600" cy="5748057"/>
          </a:xfrm>
        </p:spPr>
        <p:txBody>
          <a:bodyPr>
            <a:normAutofit/>
          </a:bodyPr>
          <a:lstStyle/>
          <a:p>
            <a:pPr eaLnBrk="1" hangingPunct="1">
              <a:buFont typeface="Wingdings" panose="05000000000000000000" pitchFamily="2" charset="2"/>
              <a:buChar char="v"/>
            </a:pPr>
            <a:r>
              <a:rPr lang="en-US" altLang="es-AR" b="1" dirty="0" smtClean="0">
                <a:latin typeface="Angsana New" panose="02020603050405020304" pitchFamily="18" charset="-34"/>
                <a:cs typeface="Angsana New" panose="02020603050405020304" pitchFamily="18" charset="-34"/>
              </a:rPr>
              <a:t> The simple past tense refers to</a:t>
            </a:r>
            <a:r>
              <a:rPr lang="en-US" altLang="es-AR" dirty="0" smtClean="0">
                <a:latin typeface="Angsana New" panose="02020603050405020304" pitchFamily="18" charset="-34"/>
                <a:cs typeface="Angsana New" panose="02020603050405020304" pitchFamily="18" charset="-34"/>
              </a:rPr>
              <a:t>: </a:t>
            </a:r>
          </a:p>
          <a:p>
            <a:pPr marL="0" indent="0" eaLnBrk="1" hangingPunct="1">
              <a:buNone/>
            </a:pPr>
            <a:endParaRPr lang="en-US" altLang="es-AR" dirty="0" smtClean="0">
              <a:latin typeface="Angsana New" panose="02020603050405020304" pitchFamily="18" charset="-34"/>
              <a:cs typeface="Angsana New" panose="02020603050405020304" pitchFamily="18" charset="-34"/>
            </a:endParaRPr>
          </a:p>
          <a:p>
            <a:pPr eaLnBrk="1" hangingPunct="1">
              <a:buFont typeface="Wingdings" panose="05000000000000000000" pitchFamily="2" charset="2"/>
              <a:buChar char="ü"/>
            </a:pPr>
            <a:r>
              <a:rPr lang="en-US" altLang="es-AR" dirty="0" smtClean="0">
                <a:latin typeface="Angsana New" panose="02020603050405020304" pitchFamily="18" charset="-34"/>
                <a:cs typeface="Angsana New" panose="02020603050405020304" pitchFamily="18" charset="-34"/>
              </a:rPr>
              <a:t>an action which occurred at a specific time in the past:</a:t>
            </a:r>
            <a:br>
              <a:rPr lang="en-US" altLang="es-AR" dirty="0" smtClean="0">
                <a:latin typeface="Angsana New" panose="02020603050405020304" pitchFamily="18" charset="-34"/>
                <a:cs typeface="Angsana New" panose="02020603050405020304" pitchFamily="18" charset="-34"/>
              </a:rPr>
            </a:br>
            <a:r>
              <a:rPr lang="en-US" altLang="es-AR" dirty="0" smtClean="0">
                <a:latin typeface="Angsana New" panose="02020603050405020304" pitchFamily="18" charset="-34"/>
                <a:cs typeface="Angsana New" panose="02020603050405020304" pitchFamily="18" charset="-34"/>
              </a:rPr>
              <a:t>	                        I </a:t>
            </a:r>
            <a:r>
              <a:rPr lang="en-US" altLang="es-AR" b="1" dirty="0" smtClean="0">
                <a:latin typeface="Angsana New" panose="02020603050405020304" pitchFamily="18" charset="-34"/>
                <a:cs typeface="Angsana New" panose="02020603050405020304" pitchFamily="18" charset="-34"/>
              </a:rPr>
              <a:t>ate</a:t>
            </a:r>
            <a:r>
              <a:rPr lang="en-US" altLang="es-AR" dirty="0" smtClean="0">
                <a:latin typeface="Angsana New" panose="02020603050405020304" pitchFamily="18" charset="-34"/>
                <a:cs typeface="Angsana New" panose="02020603050405020304" pitchFamily="18" charset="-34"/>
              </a:rPr>
              <a:t> a salad for lunch today.</a:t>
            </a:r>
          </a:p>
          <a:p>
            <a:pPr marL="0" indent="0" eaLnBrk="1" hangingPunct="1">
              <a:buNone/>
            </a:pPr>
            <a:r>
              <a:rPr lang="en-US" altLang="es-AR" dirty="0">
                <a:latin typeface="Angsana New" panose="02020603050405020304" pitchFamily="18" charset="-34"/>
                <a:cs typeface="Angsana New" panose="02020603050405020304" pitchFamily="18" charset="-34"/>
              </a:rPr>
              <a:t>	</a:t>
            </a:r>
            <a:r>
              <a:rPr lang="en-US" altLang="es-AR" dirty="0" smtClean="0">
                <a:latin typeface="Angsana New" panose="02020603050405020304" pitchFamily="18" charset="-34"/>
                <a:cs typeface="Angsana New" panose="02020603050405020304" pitchFamily="18" charset="-34"/>
              </a:rPr>
              <a:t>	         He </a:t>
            </a:r>
            <a:r>
              <a:rPr lang="en-US" altLang="es-AR" b="1" dirty="0" smtClean="0">
                <a:latin typeface="Angsana New" panose="02020603050405020304" pitchFamily="18" charset="-34"/>
                <a:cs typeface="Angsana New" panose="02020603050405020304" pitchFamily="18" charset="-34"/>
              </a:rPr>
              <a:t>worked</a:t>
            </a:r>
            <a:r>
              <a:rPr lang="en-US" altLang="es-AR" dirty="0" smtClean="0">
                <a:latin typeface="Angsana New" panose="02020603050405020304" pitchFamily="18" charset="-34"/>
                <a:cs typeface="Angsana New" panose="02020603050405020304" pitchFamily="18" charset="-34"/>
              </a:rPr>
              <a:t> all day yesterday.</a:t>
            </a:r>
          </a:p>
          <a:p>
            <a:pPr eaLnBrk="1" hangingPunct="1">
              <a:buFont typeface="Wingdings" panose="05000000000000000000" pitchFamily="2" charset="2"/>
              <a:buChar char="ü"/>
            </a:pPr>
            <a:r>
              <a:rPr lang="en-US" altLang="es-AR" dirty="0" smtClean="0">
                <a:latin typeface="Angsana New" panose="02020603050405020304" pitchFamily="18" charset="-34"/>
                <a:cs typeface="Angsana New" panose="02020603050405020304" pitchFamily="18" charset="-34"/>
              </a:rPr>
              <a:t>a completed action:</a:t>
            </a:r>
            <a:br>
              <a:rPr lang="en-US" altLang="es-AR" dirty="0" smtClean="0">
                <a:latin typeface="Angsana New" panose="02020603050405020304" pitchFamily="18" charset="-34"/>
                <a:cs typeface="Angsana New" panose="02020603050405020304" pitchFamily="18" charset="-34"/>
              </a:rPr>
            </a:br>
            <a:r>
              <a:rPr lang="en-US" altLang="es-AR" dirty="0" smtClean="0">
                <a:latin typeface="Angsana New" panose="02020603050405020304" pitchFamily="18" charset="-34"/>
                <a:cs typeface="Angsana New" panose="02020603050405020304" pitchFamily="18" charset="-34"/>
              </a:rPr>
              <a:t>    	                        She finally </a:t>
            </a:r>
            <a:r>
              <a:rPr lang="en-US" altLang="es-AR" b="1" dirty="0" smtClean="0">
                <a:latin typeface="Angsana New" panose="02020603050405020304" pitchFamily="18" charset="-34"/>
                <a:cs typeface="Angsana New" panose="02020603050405020304" pitchFamily="18" charset="-34"/>
              </a:rPr>
              <a:t>mailed</a:t>
            </a:r>
            <a:r>
              <a:rPr lang="en-US" altLang="es-AR" dirty="0" smtClean="0">
                <a:latin typeface="Angsana New" panose="02020603050405020304" pitchFamily="18" charset="-34"/>
                <a:cs typeface="Angsana New" panose="02020603050405020304" pitchFamily="18" charset="-34"/>
              </a:rPr>
              <a:t> the letter.</a:t>
            </a:r>
          </a:p>
          <a:p>
            <a:pPr marL="0" indent="0" eaLnBrk="1" hangingPunct="1">
              <a:buNone/>
            </a:pPr>
            <a:r>
              <a:rPr lang="en-US" altLang="es-AR" dirty="0">
                <a:latin typeface="Angsana New" panose="02020603050405020304" pitchFamily="18" charset="-34"/>
                <a:cs typeface="Angsana New" panose="02020603050405020304" pitchFamily="18" charset="-34"/>
              </a:rPr>
              <a:t> </a:t>
            </a:r>
            <a:r>
              <a:rPr lang="en-US" altLang="es-AR" dirty="0" smtClean="0">
                <a:latin typeface="Angsana New" panose="02020603050405020304" pitchFamily="18" charset="-34"/>
                <a:cs typeface="Angsana New" panose="02020603050405020304" pitchFamily="18" charset="-34"/>
              </a:rPr>
              <a:t>                                       Marie </a:t>
            </a:r>
            <a:r>
              <a:rPr lang="en-US" altLang="es-AR" b="1" dirty="0" smtClean="0">
                <a:latin typeface="Angsana New" panose="02020603050405020304" pitchFamily="18" charset="-34"/>
                <a:cs typeface="Angsana New" panose="02020603050405020304" pitchFamily="18" charset="-34"/>
              </a:rPr>
              <a:t>finished</a:t>
            </a:r>
            <a:r>
              <a:rPr lang="en-US" altLang="es-AR" dirty="0" smtClean="0">
                <a:latin typeface="Angsana New" panose="02020603050405020304" pitchFamily="18" charset="-34"/>
                <a:cs typeface="Angsana New" panose="02020603050405020304" pitchFamily="18" charset="-34"/>
              </a:rPr>
              <a:t> her report on time.</a:t>
            </a:r>
          </a:p>
          <a:p>
            <a:pPr eaLnBrk="1" hangingPunct="1">
              <a:buFont typeface="Wingdings" panose="05000000000000000000" pitchFamily="2" charset="2"/>
              <a:buChar char="ü"/>
            </a:pPr>
            <a:r>
              <a:rPr lang="en-US" altLang="es-AR" dirty="0" smtClean="0">
                <a:latin typeface="Angsana New" panose="02020603050405020304" pitchFamily="18" charset="-34"/>
                <a:cs typeface="Angsana New" panose="02020603050405020304" pitchFamily="18" charset="-34"/>
              </a:rPr>
              <a:t>past status:</a:t>
            </a:r>
          </a:p>
          <a:p>
            <a:pPr eaLnBrk="1" hangingPunct="1">
              <a:buFontTx/>
              <a:buNone/>
            </a:pPr>
            <a:r>
              <a:rPr lang="en-US" altLang="es-AR" dirty="0" smtClean="0">
                <a:latin typeface="Angsana New" panose="02020603050405020304" pitchFamily="18" charset="-34"/>
                <a:cs typeface="Angsana New" panose="02020603050405020304" pitchFamily="18" charset="-34"/>
              </a:rPr>
              <a:t>        	                        Jane </a:t>
            </a:r>
            <a:r>
              <a:rPr lang="en-US" altLang="es-AR" b="1" dirty="0" smtClean="0">
                <a:latin typeface="Angsana New" panose="02020603050405020304" pitchFamily="18" charset="-34"/>
                <a:cs typeface="Angsana New" panose="02020603050405020304" pitchFamily="18" charset="-34"/>
              </a:rPr>
              <a:t>was</a:t>
            </a:r>
            <a:r>
              <a:rPr lang="en-US" altLang="es-AR" dirty="0" smtClean="0">
                <a:latin typeface="Angsana New" panose="02020603050405020304" pitchFamily="18" charset="-34"/>
                <a:cs typeface="Angsana New" panose="02020603050405020304" pitchFamily="18" charset="-34"/>
              </a:rPr>
              <a:t> a movie star.</a:t>
            </a:r>
          </a:p>
          <a:p>
            <a:pPr algn="ctr" eaLnBrk="1" hangingPunct="1">
              <a:buFontTx/>
              <a:buNone/>
            </a:pPr>
            <a:r>
              <a:rPr lang="en-US" altLang="es-AR" dirty="0" smtClean="0">
                <a:latin typeface="Angsana New" panose="02020603050405020304" pitchFamily="18" charset="-34"/>
                <a:cs typeface="Angsana New" panose="02020603050405020304" pitchFamily="18" charset="-34"/>
              </a:rPr>
              <a:t>       I </a:t>
            </a:r>
            <a:r>
              <a:rPr lang="en-US" altLang="es-AR" b="1" dirty="0" smtClean="0">
                <a:latin typeface="Angsana New" panose="02020603050405020304" pitchFamily="18" charset="-34"/>
                <a:cs typeface="Angsana New" panose="02020603050405020304" pitchFamily="18" charset="-34"/>
              </a:rPr>
              <a:t>was</a:t>
            </a:r>
            <a:r>
              <a:rPr lang="en-US" altLang="es-AR" dirty="0" smtClean="0">
                <a:latin typeface="Angsana New" panose="02020603050405020304" pitchFamily="18" charset="-34"/>
                <a:cs typeface="Angsana New" panose="02020603050405020304" pitchFamily="18" charset="-34"/>
              </a:rPr>
              <a:t> a very good student at high school.</a:t>
            </a:r>
          </a:p>
        </p:txBody>
      </p:sp>
      <p:sp>
        <p:nvSpPr>
          <p:cNvPr id="3075" name="6 Marcador de pie de página"/>
          <p:cNvSpPr>
            <a:spLocks noGrp="1"/>
          </p:cNvSpPr>
          <p:nvPr>
            <p:ph type="ftr" sz="quarter" idx="11"/>
          </p:nvPr>
        </p:nvSpPr>
        <p:spPr>
          <a:xfrm>
            <a:off x="1116106" y="6535271"/>
            <a:ext cx="6983319" cy="4941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pic>
        <p:nvPicPr>
          <p:cNvPr id="2" name="Imagen 1"/>
          <p:cNvPicPr>
            <a:picLocks noChangeAspect="1"/>
          </p:cNvPicPr>
          <p:nvPr/>
        </p:nvPicPr>
        <p:blipFill>
          <a:blip r:embed="rId2"/>
          <a:stretch>
            <a:fillRect/>
          </a:stretch>
        </p:blipFill>
        <p:spPr>
          <a:xfrm rot="528048">
            <a:off x="5922312" y="551833"/>
            <a:ext cx="2906382" cy="1149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4625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ubTitle" idx="1"/>
          </p:nvPr>
        </p:nvSpPr>
        <p:spPr>
          <a:xfrm>
            <a:off x="2987675" y="1125538"/>
            <a:ext cx="3843431" cy="2016125"/>
          </a:xfrm>
        </p:spPr>
        <p:txBody>
          <a:bodyPr>
            <a:normAutofit/>
          </a:bodyPr>
          <a:lstStyle/>
          <a:p>
            <a:pPr algn="just" eaLnBrk="1" hangingPunct="1">
              <a:lnSpc>
                <a:spcPct val="90000"/>
              </a:lnSpc>
            </a:pPr>
            <a:r>
              <a:rPr lang="en-US" altLang="es-AR" sz="2800" dirty="0" smtClean="0">
                <a:latin typeface="Angsana New" panose="02020603050405020304" pitchFamily="18" charset="-34"/>
                <a:cs typeface="Angsana New" panose="02020603050405020304" pitchFamily="18" charset="-34"/>
              </a:rPr>
              <a:t>I </a:t>
            </a:r>
            <a:r>
              <a:rPr lang="en-US" altLang="es-AR" sz="2800" i="1" dirty="0" smtClean="0">
                <a:latin typeface="Angsana New" panose="02020603050405020304" pitchFamily="18" charset="-34"/>
                <a:cs typeface="Angsana New" panose="02020603050405020304" pitchFamily="18" charset="-34"/>
              </a:rPr>
              <a:t>was</a:t>
            </a:r>
            <a:r>
              <a:rPr lang="en-US" altLang="es-AR" sz="2800" dirty="0" smtClean="0">
                <a:latin typeface="Angsana New" panose="02020603050405020304" pitchFamily="18" charset="-34"/>
                <a:cs typeface="Angsana New" panose="02020603050405020304" pitchFamily="18" charset="-34"/>
              </a:rPr>
              <a:t> born in Villa </a:t>
            </a:r>
            <a:r>
              <a:rPr lang="en-US" altLang="es-AR" sz="2800" dirty="0" err="1" smtClean="0">
                <a:latin typeface="Angsana New" panose="02020603050405020304" pitchFamily="18" charset="-34"/>
                <a:cs typeface="Angsana New" panose="02020603050405020304" pitchFamily="18" charset="-34"/>
              </a:rPr>
              <a:t>María</a:t>
            </a:r>
            <a:r>
              <a:rPr lang="en-US" altLang="es-AR" sz="2800" dirty="0" smtClean="0">
                <a:latin typeface="Angsana New" panose="02020603050405020304" pitchFamily="18" charset="-34"/>
                <a:cs typeface="Angsana New" panose="02020603050405020304" pitchFamily="18" charset="-34"/>
              </a:rPr>
              <a:t>.</a:t>
            </a:r>
          </a:p>
          <a:p>
            <a:pPr algn="just" eaLnBrk="1" hangingPunct="1">
              <a:lnSpc>
                <a:spcPct val="90000"/>
              </a:lnSpc>
            </a:pPr>
            <a:r>
              <a:rPr lang="en-US" altLang="es-AR" sz="2800" dirty="0" smtClean="0">
                <a:latin typeface="Angsana New" panose="02020603050405020304" pitchFamily="18" charset="-34"/>
                <a:cs typeface="Angsana New" panose="02020603050405020304" pitchFamily="18" charset="-34"/>
              </a:rPr>
              <a:t>She </a:t>
            </a:r>
            <a:r>
              <a:rPr lang="en-US" altLang="es-AR" sz="2800" i="1" dirty="0" smtClean="0">
                <a:latin typeface="Angsana New" panose="02020603050405020304" pitchFamily="18" charset="-34"/>
                <a:cs typeface="Angsana New" panose="02020603050405020304" pitchFamily="18" charset="-34"/>
              </a:rPr>
              <a:t>was</a:t>
            </a:r>
            <a:r>
              <a:rPr lang="en-US" altLang="es-AR" sz="2800" dirty="0" smtClean="0">
                <a:latin typeface="Angsana New" panose="02020603050405020304" pitchFamily="18" charset="-34"/>
                <a:cs typeface="Angsana New" panose="02020603050405020304" pitchFamily="18" charset="-34"/>
              </a:rPr>
              <a:t> a doctor in the USA.</a:t>
            </a:r>
          </a:p>
          <a:p>
            <a:pPr algn="just" eaLnBrk="1" hangingPunct="1">
              <a:lnSpc>
                <a:spcPct val="90000"/>
              </a:lnSpc>
            </a:pPr>
            <a:r>
              <a:rPr lang="en-US" altLang="es-AR" sz="2800" dirty="0" smtClean="0">
                <a:latin typeface="Angsana New" panose="02020603050405020304" pitchFamily="18" charset="-34"/>
                <a:cs typeface="Angsana New" panose="02020603050405020304" pitchFamily="18" charset="-34"/>
              </a:rPr>
              <a:t>He </a:t>
            </a:r>
            <a:r>
              <a:rPr lang="en-US" altLang="es-AR" sz="2800" i="1" dirty="0" smtClean="0">
                <a:latin typeface="Angsana New" panose="02020603050405020304" pitchFamily="18" charset="-34"/>
                <a:cs typeface="Angsana New" panose="02020603050405020304" pitchFamily="18" charset="-34"/>
              </a:rPr>
              <a:t>was</a:t>
            </a:r>
            <a:r>
              <a:rPr lang="en-US" altLang="es-AR" sz="2800" dirty="0" smtClean="0">
                <a:latin typeface="Angsana New" panose="02020603050405020304" pitchFamily="18" charset="-34"/>
                <a:cs typeface="Angsana New" panose="02020603050405020304" pitchFamily="18" charset="-34"/>
              </a:rPr>
              <a:t> in Africa last summer.</a:t>
            </a:r>
          </a:p>
          <a:p>
            <a:pPr algn="just" eaLnBrk="1" hangingPunct="1">
              <a:lnSpc>
                <a:spcPct val="90000"/>
              </a:lnSpc>
            </a:pPr>
            <a:r>
              <a:rPr lang="en-US" altLang="es-AR" sz="2800" dirty="0" smtClean="0">
                <a:latin typeface="Angsana New" panose="02020603050405020304" pitchFamily="18" charset="-34"/>
                <a:cs typeface="Angsana New" panose="02020603050405020304" pitchFamily="18" charset="-34"/>
              </a:rPr>
              <a:t>It </a:t>
            </a:r>
            <a:r>
              <a:rPr lang="en-US" altLang="es-AR" sz="2800" i="1" dirty="0" smtClean="0">
                <a:latin typeface="Angsana New" panose="02020603050405020304" pitchFamily="18" charset="-34"/>
                <a:cs typeface="Angsana New" panose="02020603050405020304" pitchFamily="18" charset="-34"/>
              </a:rPr>
              <a:t>was</a:t>
            </a:r>
            <a:r>
              <a:rPr lang="en-US" altLang="es-AR" sz="2800" dirty="0" smtClean="0">
                <a:latin typeface="Angsana New" panose="02020603050405020304" pitchFamily="18" charset="-34"/>
                <a:cs typeface="Angsana New" panose="02020603050405020304" pitchFamily="18" charset="-34"/>
              </a:rPr>
              <a:t> cold yesterday.</a:t>
            </a:r>
          </a:p>
        </p:txBody>
      </p:sp>
      <p:sp>
        <p:nvSpPr>
          <p:cNvPr id="4099" name="Rectangle 4"/>
          <p:cNvSpPr>
            <a:spLocks noChangeArrowheads="1"/>
          </p:cNvSpPr>
          <p:nvPr/>
        </p:nvSpPr>
        <p:spPr bwMode="auto">
          <a:xfrm>
            <a:off x="539750" y="1052513"/>
            <a:ext cx="15113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_tradnl" altLang="es-AR" sz="2800" b="1" dirty="0">
                <a:latin typeface="Verdana" panose="020B0604030504040204" pitchFamily="34" charset="0"/>
              </a:rPr>
              <a:t>WAS</a:t>
            </a:r>
          </a:p>
        </p:txBody>
      </p:sp>
      <p:sp>
        <p:nvSpPr>
          <p:cNvPr id="4100" name="Rectangle 5"/>
          <p:cNvSpPr>
            <a:spLocks noChangeArrowheads="1"/>
          </p:cNvSpPr>
          <p:nvPr/>
        </p:nvSpPr>
        <p:spPr bwMode="auto">
          <a:xfrm>
            <a:off x="611188" y="4005263"/>
            <a:ext cx="1439862"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_tradnl" altLang="es-AR" sz="2800" b="1">
                <a:latin typeface="Verdana" panose="020B0604030504040204" pitchFamily="34" charset="0"/>
              </a:rPr>
              <a:t>WERE</a:t>
            </a:r>
          </a:p>
        </p:txBody>
      </p:sp>
      <p:sp>
        <p:nvSpPr>
          <p:cNvPr id="4101" name="Rectangle 7"/>
          <p:cNvSpPr>
            <a:spLocks noChangeArrowheads="1"/>
          </p:cNvSpPr>
          <p:nvPr/>
        </p:nvSpPr>
        <p:spPr bwMode="auto">
          <a:xfrm>
            <a:off x="2916238" y="4052888"/>
            <a:ext cx="4909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80000"/>
              </a:lnSpc>
              <a:buFontTx/>
              <a:buNone/>
            </a:pPr>
            <a:r>
              <a:rPr lang="es-ES_tradnl" altLang="es-AR" sz="2800">
                <a:latin typeface="Angsana New" panose="02020603050405020304" pitchFamily="18" charset="-34"/>
                <a:cs typeface="Angsana New" panose="02020603050405020304" pitchFamily="18" charset="-34"/>
              </a:rPr>
              <a:t>We </a:t>
            </a:r>
            <a:r>
              <a:rPr lang="es-ES_tradnl" altLang="es-AR" sz="2800" i="1">
                <a:latin typeface="Angsana New" panose="02020603050405020304" pitchFamily="18" charset="-34"/>
                <a:cs typeface="Angsana New" panose="02020603050405020304" pitchFamily="18" charset="-34"/>
              </a:rPr>
              <a:t>were </a:t>
            </a:r>
            <a:r>
              <a:rPr lang="es-ES_tradnl" altLang="es-AR" sz="2800">
                <a:latin typeface="Angsana New" panose="02020603050405020304" pitchFamily="18" charset="-34"/>
                <a:cs typeface="Angsana New" panose="02020603050405020304" pitchFamily="18" charset="-34"/>
              </a:rPr>
              <a:t>at home last night.</a:t>
            </a:r>
          </a:p>
          <a:p>
            <a:pPr algn="just" eaLnBrk="1" hangingPunct="1">
              <a:lnSpc>
                <a:spcPct val="80000"/>
              </a:lnSpc>
              <a:buFontTx/>
              <a:buNone/>
            </a:pPr>
            <a:r>
              <a:rPr lang="es-ES_tradnl" altLang="es-AR" sz="2800">
                <a:latin typeface="Angsana New" panose="02020603050405020304" pitchFamily="18" charset="-34"/>
                <a:cs typeface="Angsana New" panose="02020603050405020304" pitchFamily="18" charset="-34"/>
              </a:rPr>
              <a:t>They </a:t>
            </a:r>
            <a:r>
              <a:rPr lang="es-ES_tradnl" altLang="es-AR" sz="2800" i="1">
                <a:latin typeface="Angsana New" panose="02020603050405020304" pitchFamily="18" charset="-34"/>
                <a:cs typeface="Angsana New" panose="02020603050405020304" pitchFamily="18" charset="-34"/>
              </a:rPr>
              <a:t>were</a:t>
            </a:r>
            <a:r>
              <a:rPr lang="es-ES_tradnl" altLang="es-AR" sz="2800">
                <a:latin typeface="Angsana New" panose="02020603050405020304" pitchFamily="18" charset="-34"/>
                <a:cs typeface="Angsana New" panose="02020603050405020304" pitchFamily="18" charset="-34"/>
              </a:rPr>
              <a:t> my friends when I was a child.</a:t>
            </a:r>
          </a:p>
          <a:p>
            <a:pPr algn="just" eaLnBrk="1" hangingPunct="1">
              <a:lnSpc>
                <a:spcPct val="80000"/>
              </a:lnSpc>
              <a:buFontTx/>
              <a:buNone/>
            </a:pPr>
            <a:r>
              <a:rPr lang="es-ES_tradnl" altLang="es-AR" sz="2800">
                <a:latin typeface="Angsana New" panose="02020603050405020304" pitchFamily="18" charset="-34"/>
                <a:cs typeface="Angsana New" panose="02020603050405020304" pitchFamily="18" charset="-34"/>
              </a:rPr>
              <a:t>You </a:t>
            </a:r>
            <a:r>
              <a:rPr lang="es-ES_tradnl" altLang="es-AR" sz="2800" i="1">
                <a:latin typeface="Angsana New" panose="02020603050405020304" pitchFamily="18" charset="-34"/>
                <a:cs typeface="Angsana New" panose="02020603050405020304" pitchFamily="18" charset="-34"/>
              </a:rPr>
              <a:t>were</a:t>
            </a:r>
            <a:r>
              <a:rPr lang="es-ES_tradnl" altLang="es-AR" sz="2800">
                <a:latin typeface="Angsana New" panose="02020603050405020304" pitchFamily="18" charset="-34"/>
                <a:cs typeface="Angsana New" panose="02020603050405020304" pitchFamily="18" charset="-34"/>
              </a:rPr>
              <a:t> right!</a:t>
            </a:r>
          </a:p>
        </p:txBody>
      </p:sp>
      <p:sp>
        <p:nvSpPr>
          <p:cNvPr id="4102" name="Oval 8"/>
          <p:cNvSpPr>
            <a:spLocks noChangeArrowheads="1"/>
          </p:cNvSpPr>
          <p:nvPr/>
        </p:nvSpPr>
        <p:spPr bwMode="auto">
          <a:xfrm>
            <a:off x="179388" y="2852738"/>
            <a:ext cx="2376487" cy="7207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AR" sz="1800">
                <a:latin typeface="Verdana" panose="020B0604030504040204" pitchFamily="34" charset="0"/>
              </a:rPr>
              <a:t>I – she – he – it</a:t>
            </a:r>
            <a:r>
              <a:rPr lang="en-US" altLang="es-AR" sz="1800"/>
              <a:t> </a:t>
            </a:r>
          </a:p>
        </p:txBody>
      </p:sp>
      <p:sp>
        <p:nvSpPr>
          <p:cNvPr id="4103" name="Oval 9"/>
          <p:cNvSpPr>
            <a:spLocks noChangeArrowheads="1"/>
          </p:cNvSpPr>
          <p:nvPr/>
        </p:nvSpPr>
        <p:spPr bwMode="auto">
          <a:xfrm>
            <a:off x="215900" y="5661025"/>
            <a:ext cx="2411413" cy="7191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_tradnl" altLang="es-AR" sz="1800">
                <a:latin typeface="Verdana" panose="020B0604030504040204" pitchFamily="34" charset="0"/>
              </a:rPr>
              <a:t>You – they – we</a:t>
            </a:r>
            <a:r>
              <a:rPr lang="es-ES_tradnl" altLang="es-AR" sz="1800"/>
              <a:t> </a:t>
            </a:r>
          </a:p>
        </p:txBody>
      </p:sp>
      <p:sp>
        <p:nvSpPr>
          <p:cNvPr id="4104" name="Line 10"/>
          <p:cNvSpPr>
            <a:spLocks noChangeShapeType="1"/>
          </p:cNvSpPr>
          <p:nvPr/>
        </p:nvSpPr>
        <p:spPr bwMode="auto">
          <a:xfrm>
            <a:off x="1258888" y="213360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5" name="Line 11"/>
          <p:cNvSpPr>
            <a:spLocks noChangeShapeType="1"/>
          </p:cNvSpPr>
          <p:nvPr/>
        </p:nvSpPr>
        <p:spPr bwMode="auto">
          <a:xfrm>
            <a:off x="1331913" y="5084763"/>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6" name="Rectangle 12"/>
          <p:cNvSpPr>
            <a:spLocks noChangeArrowheads="1"/>
          </p:cNvSpPr>
          <p:nvPr/>
        </p:nvSpPr>
        <p:spPr bwMode="auto">
          <a:xfrm>
            <a:off x="107950" y="0"/>
            <a:ext cx="8229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AR" sz="2800" b="1" i="1" u="sng">
                <a:solidFill>
                  <a:schemeClr val="tx2"/>
                </a:solidFill>
                <a:latin typeface="Adobe Garamond Pro" pitchFamily="18" charset="0"/>
              </a:rPr>
              <a:t>Verb “To Be”</a:t>
            </a:r>
          </a:p>
        </p:txBody>
      </p:sp>
      <p:sp>
        <p:nvSpPr>
          <p:cNvPr id="4107" name="6 Marcador de pie de página"/>
          <p:cNvSpPr>
            <a:spLocks noGrp="1"/>
          </p:cNvSpPr>
          <p:nvPr>
            <p:ph type="ftr" sz="quarter" idx="11"/>
          </p:nvPr>
        </p:nvSpPr>
        <p:spPr>
          <a:xfrm>
            <a:off x="1116106" y="6535271"/>
            <a:ext cx="6983319" cy="45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0664910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06" y="968188"/>
            <a:ext cx="7399525" cy="52343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6 Marcador de pie de página"/>
          <p:cNvSpPr>
            <a:spLocks noGrp="1"/>
          </p:cNvSpPr>
          <p:nvPr>
            <p:ph type="ftr" sz="quarter" idx="11"/>
          </p:nvPr>
        </p:nvSpPr>
        <p:spPr>
          <a:xfrm>
            <a:off x="1237129" y="6575612"/>
            <a:ext cx="6862296"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4344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534194" y="1217613"/>
            <a:ext cx="822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AR" sz="5400" b="1" i="1" u="sng" dirty="0">
                <a:solidFill>
                  <a:schemeClr val="tx2"/>
                </a:solidFill>
                <a:latin typeface="Angsana New" panose="02020603050405020304" pitchFamily="18" charset="-34"/>
                <a:cs typeface="Angsana New" panose="02020603050405020304" pitchFamily="18" charset="-34"/>
              </a:rPr>
              <a:t>Past Simple: regular verbs</a:t>
            </a:r>
          </a:p>
        </p:txBody>
      </p:sp>
      <p:sp>
        <p:nvSpPr>
          <p:cNvPr id="6147" name="Rectangle 6"/>
          <p:cNvSpPr>
            <a:spLocks noGrp="1" noChangeArrowheads="1"/>
          </p:cNvSpPr>
          <p:nvPr>
            <p:ph type="body" idx="1"/>
          </p:nvPr>
        </p:nvSpPr>
        <p:spPr>
          <a:xfrm>
            <a:off x="457200" y="2657566"/>
            <a:ext cx="8383588" cy="4525962"/>
          </a:xfrm>
          <a:noFill/>
        </p:spPr>
        <p:txBody>
          <a:bodyPr>
            <a:normAutofit/>
          </a:bodyPr>
          <a:lstStyle/>
          <a:p>
            <a:pPr algn="just" eaLnBrk="1" hangingPunct="1">
              <a:buFont typeface="Wingdings" panose="05000000000000000000" pitchFamily="2" charset="2"/>
              <a:buChar char="v"/>
            </a:pPr>
            <a:r>
              <a:rPr lang="en-US" altLang="es-AR" dirty="0" smtClean="0">
                <a:latin typeface="Angsana New" panose="02020603050405020304" pitchFamily="18" charset="-34"/>
                <a:cs typeface="Angsana New" panose="02020603050405020304" pitchFamily="18" charset="-34"/>
              </a:rPr>
              <a:t>Most verbs in English have a regular form in their past, that is, they only add “-</a:t>
            </a:r>
            <a:r>
              <a:rPr lang="en-US" altLang="es-AR" b="1" i="1" dirty="0" err="1" smtClean="0">
                <a:latin typeface="Angsana New" panose="02020603050405020304" pitchFamily="18" charset="-34"/>
                <a:cs typeface="Angsana New" panose="02020603050405020304" pitchFamily="18" charset="-34"/>
              </a:rPr>
              <a:t>ed</a:t>
            </a:r>
            <a:r>
              <a:rPr lang="en-US" altLang="es-AR" dirty="0" smtClean="0">
                <a:latin typeface="Angsana New" panose="02020603050405020304" pitchFamily="18" charset="-34"/>
                <a:cs typeface="Angsana New" panose="02020603050405020304" pitchFamily="18" charset="-34"/>
              </a:rPr>
              <a:t>” or “</a:t>
            </a:r>
            <a:r>
              <a:rPr lang="en-US" altLang="es-AR" b="1" i="1" dirty="0" smtClean="0">
                <a:latin typeface="Angsana New" panose="02020603050405020304" pitchFamily="18" charset="-34"/>
                <a:cs typeface="Angsana New" panose="02020603050405020304" pitchFamily="18" charset="-34"/>
              </a:rPr>
              <a:t>-d</a:t>
            </a:r>
            <a:r>
              <a:rPr lang="en-US" altLang="es-AR" dirty="0" smtClean="0">
                <a:latin typeface="Angsana New" panose="02020603050405020304" pitchFamily="18" charset="-34"/>
                <a:cs typeface="Angsana New" panose="02020603050405020304" pitchFamily="18" charset="-34"/>
              </a:rPr>
              <a:t>” to the base form of the verb.</a:t>
            </a:r>
          </a:p>
          <a:p>
            <a:pPr eaLnBrk="1" hangingPunct="1">
              <a:buFontTx/>
              <a:buNone/>
            </a:pPr>
            <a:endParaRPr lang="en-US" altLang="es-AR" dirty="0" smtClean="0">
              <a:latin typeface="Angsana New" panose="02020603050405020304" pitchFamily="18" charset="-34"/>
              <a:cs typeface="Angsana New" panose="02020603050405020304" pitchFamily="18" charset="-34"/>
            </a:endParaRPr>
          </a:p>
          <a:p>
            <a:pPr algn="ctr" eaLnBrk="1" hangingPunct="1">
              <a:buFontTx/>
              <a:buNone/>
            </a:pPr>
            <a:r>
              <a:rPr lang="en-US" altLang="es-AR" dirty="0" smtClean="0">
                <a:latin typeface="Angsana New" panose="02020603050405020304" pitchFamily="18" charset="-34"/>
                <a:cs typeface="Angsana New" panose="02020603050405020304" pitchFamily="18" charset="-34"/>
              </a:rPr>
              <a:t>I </a:t>
            </a:r>
            <a:r>
              <a:rPr lang="en-US" altLang="es-AR" b="1" dirty="0" smtClean="0">
                <a:latin typeface="Angsana New" panose="02020603050405020304" pitchFamily="18" charset="-34"/>
                <a:cs typeface="Angsana New" panose="02020603050405020304" pitchFamily="18" charset="-34"/>
              </a:rPr>
              <a:t>arrived</a:t>
            </a:r>
            <a:r>
              <a:rPr lang="en-US" altLang="es-AR" dirty="0" smtClean="0">
                <a:latin typeface="Angsana New" panose="02020603050405020304" pitchFamily="18" charset="-34"/>
                <a:cs typeface="Angsana New" panose="02020603050405020304" pitchFamily="18" charset="-34"/>
              </a:rPr>
              <a:t> late to the conference yesterday.</a:t>
            </a:r>
          </a:p>
          <a:p>
            <a:pPr algn="ctr" eaLnBrk="1" hangingPunct="1">
              <a:buFontTx/>
              <a:buNone/>
            </a:pPr>
            <a:r>
              <a:rPr lang="en-US" altLang="es-AR" dirty="0" smtClean="0">
                <a:latin typeface="Angsana New" panose="02020603050405020304" pitchFamily="18" charset="-34"/>
                <a:cs typeface="Angsana New" panose="02020603050405020304" pitchFamily="18" charset="-34"/>
              </a:rPr>
              <a:t>My brother </a:t>
            </a:r>
            <a:r>
              <a:rPr lang="en-US" altLang="es-AR" b="1" dirty="0" smtClean="0">
                <a:latin typeface="Angsana New" panose="02020603050405020304" pitchFamily="18" charset="-34"/>
                <a:cs typeface="Angsana New" panose="02020603050405020304" pitchFamily="18" charset="-34"/>
              </a:rPr>
              <a:t>lived</a:t>
            </a:r>
            <a:r>
              <a:rPr lang="en-US" altLang="es-AR" dirty="0" smtClean="0">
                <a:latin typeface="Angsana New" panose="02020603050405020304" pitchFamily="18" charset="-34"/>
                <a:cs typeface="Angsana New" panose="02020603050405020304" pitchFamily="18" charset="-34"/>
              </a:rPr>
              <a:t> in Spain for three years. </a:t>
            </a:r>
          </a:p>
          <a:p>
            <a:pPr algn="ctr" eaLnBrk="1" hangingPunct="1">
              <a:buFontTx/>
              <a:buNone/>
            </a:pPr>
            <a:r>
              <a:rPr lang="en-US" altLang="es-AR" dirty="0" smtClean="0">
                <a:latin typeface="Angsana New" panose="02020603050405020304" pitchFamily="18" charset="-34"/>
                <a:cs typeface="Angsana New" panose="02020603050405020304" pitchFamily="18" charset="-34"/>
              </a:rPr>
              <a:t>When she was young, she</a:t>
            </a:r>
            <a:r>
              <a:rPr lang="en-US" altLang="es-AR" b="1" dirty="0" smtClean="0">
                <a:latin typeface="Angsana New" panose="02020603050405020304" pitchFamily="18" charset="-34"/>
                <a:cs typeface="Angsana New" panose="02020603050405020304" pitchFamily="18" charset="-34"/>
              </a:rPr>
              <a:t> danced</a:t>
            </a:r>
            <a:r>
              <a:rPr lang="en-US" altLang="es-AR" dirty="0" smtClean="0">
                <a:latin typeface="Angsana New" panose="02020603050405020304" pitchFamily="18" charset="-34"/>
                <a:cs typeface="Angsana New" panose="02020603050405020304" pitchFamily="18" charset="-34"/>
              </a:rPr>
              <a:t> very well.</a:t>
            </a:r>
          </a:p>
        </p:txBody>
      </p:sp>
      <p:sp>
        <p:nvSpPr>
          <p:cNvPr id="6148" name="6 Marcador de pie de página"/>
          <p:cNvSpPr>
            <a:spLocks noGrp="1"/>
          </p:cNvSpPr>
          <p:nvPr>
            <p:ph type="ftr" sz="quarter" idx="11"/>
          </p:nvPr>
        </p:nvSpPr>
        <p:spPr>
          <a:xfrm>
            <a:off x="1102659" y="6524625"/>
            <a:ext cx="6996766" cy="50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pic>
        <p:nvPicPr>
          <p:cNvPr id="9218" name="Picture 2" descr="http://i1000.photobucket.com/albums/af126/networkinstitute/regularverb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1228"/>
            <a:ext cx="2466601" cy="13626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6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1927990"/>
            <a:ext cx="8280920" cy="4802088"/>
          </a:xfrm>
        </p:spPr>
        <p:txBody>
          <a:bodyPr>
            <a:normAutofit/>
          </a:bodyPr>
          <a:lstStyle/>
          <a:p>
            <a:pPr algn="just">
              <a:buBlip>
                <a:blip r:embed="rId2"/>
              </a:buBlip>
            </a:pPr>
            <a:r>
              <a:rPr lang="en-US" altLang="es-AR" sz="3200" b="1" u="sng" dirty="0">
                <a:latin typeface="Angsana New" panose="02020603050405020304" pitchFamily="18" charset="-34"/>
                <a:cs typeface="Angsana New" panose="02020603050405020304" pitchFamily="18" charset="-34"/>
              </a:rPr>
              <a:t>USE 1</a:t>
            </a:r>
            <a:r>
              <a:rPr lang="en-US" altLang="es-AR" sz="3200" b="1" dirty="0">
                <a:latin typeface="Angsana New" panose="02020603050405020304" pitchFamily="18" charset="-34"/>
                <a:cs typeface="Angsana New" panose="02020603050405020304" pitchFamily="18" charset="-34"/>
              </a:rPr>
              <a:t> </a:t>
            </a:r>
            <a:r>
              <a:rPr lang="en-US" altLang="es-AR" sz="3200" b="1" dirty="0" smtClean="0">
                <a:latin typeface="Angsana New" panose="02020603050405020304" pitchFamily="18" charset="-34"/>
                <a:cs typeface="Angsana New" panose="02020603050405020304" pitchFamily="18" charset="-34"/>
              </a:rPr>
              <a:t>Continuous Action </a:t>
            </a:r>
            <a:r>
              <a:rPr lang="en-US" altLang="es-AR" sz="3200" b="1" dirty="0">
                <a:latin typeface="Angsana New" panose="02020603050405020304" pitchFamily="18" charset="-34"/>
                <a:cs typeface="Angsana New" panose="02020603050405020304" pitchFamily="18" charset="-34"/>
              </a:rPr>
              <a:t>in the </a:t>
            </a:r>
            <a:r>
              <a:rPr lang="en-US" altLang="es-AR" sz="3200" b="1" dirty="0" smtClean="0">
                <a:latin typeface="Angsana New" panose="02020603050405020304" pitchFamily="18" charset="-34"/>
                <a:cs typeface="Angsana New" panose="02020603050405020304" pitchFamily="18" charset="-34"/>
              </a:rPr>
              <a:t>Past interrupted by a specific time.</a:t>
            </a:r>
            <a:endParaRPr lang="en-US" altLang="es-AR" sz="3200" b="1" dirty="0">
              <a:latin typeface="Angsana New" panose="02020603050405020304" pitchFamily="18" charset="-34"/>
              <a:cs typeface="Angsana New" panose="02020603050405020304" pitchFamily="18" charset="-34"/>
            </a:endParaRPr>
          </a:p>
          <a:p>
            <a:pPr algn="just"/>
            <a:r>
              <a:rPr lang="en-US" dirty="0" smtClean="0">
                <a:solidFill>
                  <a:schemeClr val="tx1">
                    <a:lumMod val="85000"/>
                    <a:lumOff val="15000"/>
                  </a:schemeClr>
                </a:solidFill>
                <a:latin typeface="Angsana New" pitchFamily="18" charset="-34"/>
                <a:cs typeface="Angsana New" pitchFamily="18" charset="-34"/>
              </a:rPr>
              <a:t> </a:t>
            </a:r>
          </a:p>
          <a:p>
            <a:pPr algn="just">
              <a:buBlip>
                <a:blip r:embed="rId2"/>
              </a:buBlip>
            </a:pPr>
            <a:r>
              <a:rPr lang="en-US" dirty="0">
                <a:solidFill>
                  <a:schemeClr val="tx1">
                    <a:lumMod val="85000"/>
                    <a:lumOff val="15000"/>
                  </a:schemeClr>
                </a:solidFill>
                <a:latin typeface="Angsana New" pitchFamily="18" charset="-34"/>
                <a:cs typeface="Angsana New" pitchFamily="18" charset="-34"/>
              </a:rPr>
              <a:t>W</a:t>
            </a:r>
            <a:r>
              <a:rPr lang="en-US" sz="2800" dirty="0" smtClean="0">
                <a:solidFill>
                  <a:schemeClr val="tx1">
                    <a:lumMod val="85000"/>
                    <a:lumOff val="15000"/>
                  </a:schemeClr>
                </a:solidFill>
                <a:latin typeface="Angsana New" pitchFamily="18" charset="-34"/>
                <a:cs typeface="Angsana New" pitchFamily="18" charset="-34"/>
              </a:rPr>
              <a:t>e use the </a:t>
            </a:r>
            <a:r>
              <a:rPr lang="en-US" sz="2800" b="1" dirty="0" smtClean="0">
                <a:solidFill>
                  <a:schemeClr val="tx1">
                    <a:lumMod val="85000"/>
                    <a:lumOff val="15000"/>
                  </a:schemeClr>
                </a:solidFill>
                <a:latin typeface="Angsana New" pitchFamily="18" charset="-34"/>
                <a:cs typeface="Angsana New" pitchFamily="18" charset="-34"/>
              </a:rPr>
              <a:t>Past Continuous Tense</a:t>
            </a:r>
            <a:r>
              <a:rPr lang="en-US" sz="2800" dirty="0" smtClean="0">
                <a:solidFill>
                  <a:schemeClr val="tx1">
                    <a:lumMod val="85000"/>
                    <a:lumOff val="15000"/>
                  </a:schemeClr>
                </a:solidFill>
                <a:latin typeface="Angsana New" pitchFamily="18" charset="-34"/>
                <a:cs typeface="Angsana New" pitchFamily="18" charset="-34"/>
              </a:rPr>
              <a:t> to talk about an action that was taking place at a particular time in the past:</a:t>
            </a:r>
          </a:p>
          <a:p>
            <a:endParaRPr lang="en-US" dirty="0" smtClean="0">
              <a:solidFill>
                <a:schemeClr val="tx1">
                  <a:lumMod val="85000"/>
                  <a:lumOff val="15000"/>
                </a:schemeClr>
              </a:solidFill>
              <a:latin typeface="Angsana New" pitchFamily="18" charset="-34"/>
              <a:cs typeface="Angsana New" pitchFamily="18" charset="-34"/>
            </a:endParaRPr>
          </a:p>
          <a:p>
            <a:r>
              <a:rPr lang="en-US" sz="2800" dirty="0" smtClean="0">
                <a:solidFill>
                  <a:schemeClr val="tx1">
                    <a:lumMod val="85000"/>
                    <a:lumOff val="15000"/>
                  </a:schemeClr>
                </a:solidFill>
                <a:latin typeface="Angsana New" pitchFamily="18" charset="-34"/>
                <a:cs typeface="Angsana New" pitchFamily="18" charset="-34"/>
              </a:rPr>
              <a:t>She </a:t>
            </a:r>
            <a:r>
              <a:rPr lang="en-US" sz="2800" b="1" dirty="0" smtClean="0">
                <a:solidFill>
                  <a:schemeClr val="tx1">
                    <a:lumMod val="85000"/>
                    <a:lumOff val="15000"/>
                  </a:schemeClr>
                </a:solidFill>
                <a:latin typeface="Angsana New" pitchFamily="18" charset="-34"/>
                <a:cs typeface="Angsana New" pitchFamily="18" charset="-34"/>
              </a:rPr>
              <a:t>was riding</a:t>
            </a:r>
            <a:r>
              <a:rPr lang="en-US" sz="2800" dirty="0" smtClean="0">
                <a:solidFill>
                  <a:schemeClr val="tx1">
                    <a:lumMod val="85000"/>
                    <a:lumOff val="15000"/>
                  </a:schemeClr>
                </a:solidFill>
                <a:latin typeface="Angsana New" pitchFamily="18" charset="-34"/>
                <a:cs typeface="Angsana New" pitchFamily="18" charset="-34"/>
              </a:rPr>
              <a:t> her bike yesterday at 2 p.m.</a:t>
            </a:r>
          </a:p>
          <a:p>
            <a:r>
              <a:rPr lang="en-US" sz="2800" dirty="0" smtClean="0">
                <a:solidFill>
                  <a:schemeClr val="tx1">
                    <a:lumMod val="85000"/>
                    <a:lumOff val="15000"/>
                  </a:schemeClr>
                </a:solidFill>
                <a:latin typeface="Angsana New" pitchFamily="18" charset="-34"/>
                <a:cs typeface="Angsana New" pitchFamily="18" charset="-34"/>
              </a:rPr>
              <a:t>They </a:t>
            </a:r>
            <a:r>
              <a:rPr lang="en-US" sz="2800" b="1" dirty="0" smtClean="0">
                <a:solidFill>
                  <a:schemeClr val="tx1">
                    <a:lumMod val="85000"/>
                    <a:lumOff val="15000"/>
                  </a:schemeClr>
                </a:solidFill>
                <a:latin typeface="Angsana New" pitchFamily="18" charset="-34"/>
                <a:cs typeface="Angsana New" pitchFamily="18" charset="-34"/>
              </a:rPr>
              <a:t>were playing</a:t>
            </a:r>
            <a:r>
              <a:rPr lang="en-US" sz="2800" dirty="0" smtClean="0">
                <a:solidFill>
                  <a:schemeClr val="tx1">
                    <a:lumMod val="85000"/>
                    <a:lumOff val="15000"/>
                  </a:schemeClr>
                </a:solidFill>
                <a:latin typeface="Angsana New" pitchFamily="18" charset="-34"/>
                <a:cs typeface="Angsana New" pitchFamily="18" charset="-34"/>
              </a:rPr>
              <a:t> table tennis at 10 last night.</a:t>
            </a:r>
          </a:p>
          <a:p>
            <a:r>
              <a:rPr lang="en-US" sz="2800" dirty="0" smtClean="0">
                <a:solidFill>
                  <a:schemeClr val="tx1">
                    <a:lumMod val="85000"/>
                    <a:lumOff val="15000"/>
                  </a:schemeClr>
                </a:solidFill>
                <a:latin typeface="Angsana New" pitchFamily="18" charset="-34"/>
                <a:cs typeface="Angsana New" pitchFamily="18" charset="-34"/>
              </a:rPr>
              <a:t>I </a:t>
            </a:r>
            <a:r>
              <a:rPr lang="en-US" sz="2800" b="1" dirty="0" smtClean="0">
                <a:solidFill>
                  <a:schemeClr val="tx1">
                    <a:lumMod val="85000"/>
                    <a:lumOff val="15000"/>
                  </a:schemeClr>
                </a:solidFill>
                <a:latin typeface="Angsana New" pitchFamily="18" charset="-34"/>
                <a:cs typeface="Angsana New" pitchFamily="18" charset="-34"/>
              </a:rPr>
              <a:t>was listening</a:t>
            </a:r>
            <a:r>
              <a:rPr lang="en-US" sz="2800" dirty="0" smtClean="0">
                <a:solidFill>
                  <a:schemeClr val="tx1">
                    <a:lumMod val="85000"/>
                    <a:lumOff val="15000"/>
                  </a:schemeClr>
                </a:solidFill>
                <a:latin typeface="Angsana New" pitchFamily="18" charset="-34"/>
                <a:cs typeface="Angsana New" pitchFamily="18" charset="-34"/>
              </a:rPr>
              <a:t> to music yesterday morning.</a:t>
            </a:r>
            <a:endParaRPr lang="en-US" sz="2800" dirty="0">
              <a:solidFill>
                <a:schemeClr val="tx1">
                  <a:lumMod val="85000"/>
                  <a:lumOff val="15000"/>
                </a:schemeClr>
              </a:solidFill>
              <a:latin typeface="Angsana New" pitchFamily="18" charset="-34"/>
              <a:cs typeface="Angsana New" pitchFamily="18" charset="-34"/>
            </a:endParaRPr>
          </a:p>
        </p:txBody>
      </p:sp>
      <p:sp>
        <p:nvSpPr>
          <p:cNvPr id="4" name="6 Marcador de pie de página"/>
          <p:cNvSpPr>
            <a:spLocks noGrp="1"/>
          </p:cNvSpPr>
          <p:nvPr>
            <p:ph type="ftr" sz="quarter" idx="11"/>
          </p:nvPr>
        </p:nvSpPr>
        <p:spPr>
          <a:xfrm>
            <a:off x="1062318" y="6535271"/>
            <a:ext cx="7037107" cy="494179"/>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pic>
        <p:nvPicPr>
          <p:cNvPr id="14338" name="Picture 2" descr="https://www.eflsensei.com/images/category_image_7420_past%20continuous_7541_CsAj8laKF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8413" y="264943"/>
            <a:ext cx="1590752" cy="1590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72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imgpar_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81" y="1035424"/>
            <a:ext cx="8381465" cy="432556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171" name="6 Marcador de pie de página"/>
          <p:cNvSpPr>
            <a:spLocks noGrp="1"/>
          </p:cNvSpPr>
          <p:nvPr>
            <p:ph type="ftr" sz="quarter" idx="11"/>
          </p:nvPr>
        </p:nvSpPr>
        <p:spPr>
          <a:xfrm>
            <a:off x="1183341" y="6548718"/>
            <a:ext cx="6916084"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664052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67285" y="1223683"/>
            <a:ext cx="8335963" cy="4935070"/>
          </a:xfrm>
        </p:spPr>
        <p:txBody>
          <a:bodyPr>
            <a:normAutofit fontScale="92500" lnSpcReduction="10000"/>
          </a:bodyPr>
          <a:lstStyle/>
          <a:p>
            <a:pPr algn="just" eaLnBrk="1" hangingPunct="1">
              <a:buClr>
                <a:schemeClr val="accent5">
                  <a:lumMod val="50000"/>
                </a:schemeClr>
              </a:buClr>
              <a:buSzPct val="80000"/>
              <a:buFont typeface="Wingdings" panose="05000000000000000000" pitchFamily="2" charset="2"/>
              <a:buChar char="q"/>
            </a:pPr>
            <a:r>
              <a:rPr lang="en-US" altLang="es-AR" dirty="0" smtClean="0">
                <a:latin typeface="Angsana New" panose="02020603050405020304" pitchFamily="18" charset="-34"/>
                <a:cs typeface="Angsana New" panose="02020603050405020304" pitchFamily="18" charset="-34"/>
              </a:rPr>
              <a:t> If a regular verb ends in </a:t>
            </a:r>
            <a:r>
              <a:rPr lang="en-US" altLang="es-AR" b="1" dirty="0" smtClean="0">
                <a:latin typeface="Angsana New" panose="02020603050405020304" pitchFamily="18" charset="-34"/>
                <a:cs typeface="Angsana New" panose="02020603050405020304" pitchFamily="18" charset="-34"/>
              </a:rPr>
              <a:t>consonant</a:t>
            </a:r>
            <a:r>
              <a:rPr lang="en-US" altLang="es-AR" dirty="0" smtClean="0">
                <a:latin typeface="Angsana New" panose="02020603050405020304" pitchFamily="18" charset="-34"/>
                <a:cs typeface="Angsana New" panose="02020603050405020304" pitchFamily="18" charset="-34"/>
              </a:rPr>
              <a:t> + </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change </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to </a:t>
            </a:r>
            <a:r>
              <a:rPr lang="en-US" altLang="es-AR" b="1" dirty="0" err="1" smtClean="0">
                <a:latin typeface="Angsana New" panose="02020603050405020304" pitchFamily="18" charset="-34"/>
                <a:cs typeface="Angsana New" panose="02020603050405020304" pitchFamily="18" charset="-34"/>
              </a:rPr>
              <a:t>i</a:t>
            </a:r>
            <a:r>
              <a:rPr lang="en-US" altLang="es-AR" dirty="0" smtClean="0">
                <a:latin typeface="Angsana New" panose="02020603050405020304" pitchFamily="18" charset="-34"/>
                <a:cs typeface="Angsana New" panose="02020603050405020304" pitchFamily="18" charset="-34"/>
              </a:rPr>
              <a:t> and add –</a:t>
            </a:r>
            <a:r>
              <a:rPr lang="en-US" altLang="es-AR" b="1" dirty="0" err="1" smtClean="0">
                <a:latin typeface="Angsana New" panose="02020603050405020304" pitchFamily="18" charset="-34"/>
                <a:cs typeface="Angsana New" panose="02020603050405020304" pitchFamily="18" charset="-34"/>
              </a:rPr>
              <a:t>ed</a:t>
            </a:r>
            <a:r>
              <a:rPr lang="en-US" altLang="es-AR" dirty="0" smtClean="0">
                <a:latin typeface="Angsana New" panose="02020603050405020304" pitchFamily="18" charset="-34"/>
                <a:cs typeface="Angsana New" panose="02020603050405020304" pitchFamily="18" charset="-34"/>
              </a:rPr>
              <a:t>:</a:t>
            </a:r>
            <a:br>
              <a:rPr lang="en-US" altLang="es-AR" dirty="0" smtClean="0">
                <a:latin typeface="Angsana New" panose="02020603050405020304" pitchFamily="18" charset="-34"/>
                <a:cs typeface="Angsana New" panose="02020603050405020304" pitchFamily="18" charset="-34"/>
              </a:rPr>
            </a:br>
            <a:r>
              <a:rPr lang="en-US" altLang="es-AR" dirty="0" smtClean="0">
                <a:latin typeface="Angsana New" panose="02020603050405020304" pitchFamily="18" charset="-34"/>
                <a:cs typeface="Angsana New" panose="02020603050405020304" pitchFamily="18" charset="-34"/>
              </a:rPr>
              <a:t>carr</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 carr</a:t>
            </a:r>
            <a:r>
              <a:rPr lang="en-US" altLang="es-AR" b="1" dirty="0" smtClean="0">
                <a:latin typeface="Angsana New" panose="02020603050405020304" pitchFamily="18" charset="-34"/>
                <a:cs typeface="Angsana New" panose="02020603050405020304" pitchFamily="18" charset="-34"/>
              </a:rPr>
              <a:t>ied</a:t>
            </a:r>
            <a:r>
              <a:rPr lang="en-US" altLang="es-AR" dirty="0" smtClean="0">
                <a:latin typeface="Angsana New" panose="02020603050405020304" pitchFamily="18" charset="-34"/>
                <a:cs typeface="Angsana New" panose="02020603050405020304" pitchFamily="18" charset="-34"/>
              </a:rPr>
              <a:t>, stud</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 stud</a:t>
            </a:r>
            <a:r>
              <a:rPr lang="en-US" altLang="es-AR" b="1" dirty="0" smtClean="0">
                <a:latin typeface="Angsana New" panose="02020603050405020304" pitchFamily="18" charset="-34"/>
                <a:cs typeface="Angsana New" panose="02020603050405020304" pitchFamily="18" charset="-34"/>
              </a:rPr>
              <a:t>ied</a:t>
            </a:r>
            <a:r>
              <a:rPr lang="en-US" altLang="es-AR" dirty="0" smtClean="0">
                <a:latin typeface="Angsana New" panose="02020603050405020304" pitchFamily="18" charset="-34"/>
                <a:cs typeface="Angsana New" panose="02020603050405020304" pitchFamily="18" charset="-34"/>
              </a:rPr>
              <a:t>, fr</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 fr</a:t>
            </a:r>
            <a:r>
              <a:rPr lang="en-US" altLang="es-AR" b="1" dirty="0" smtClean="0">
                <a:latin typeface="Angsana New" panose="02020603050405020304" pitchFamily="18" charset="-34"/>
                <a:cs typeface="Angsana New" panose="02020603050405020304" pitchFamily="18" charset="-34"/>
              </a:rPr>
              <a:t>ied</a:t>
            </a:r>
            <a:r>
              <a:rPr lang="en-US" altLang="es-AR" dirty="0" smtClean="0">
                <a:latin typeface="Angsana New" panose="02020603050405020304" pitchFamily="18" charset="-34"/>
                <a:cs typeface="Angsana New" panose="02020603050405020304" pitchFamily="18" charset="-34"/>
              </a:rPr>
              <a:t>, tr</a:t>
            </a:r>
            <a:r>
              <a:rPr lang="en-US" altLang="es-AR" b="1" dirty="0" smtClean="0">
                <a:latin typeface="Angsana New" panose="02020603050405020304" pitchFamily="18" charset="-34"/>
                <a:cs typeface="Angsana New" panose="02020603050405020304" pitchFamily="18" charset="-34"/>
              </a:rPr>
              <a:t>y</a:t>
            </a:r>
            <a:r>
              <a:rPr lang="en-US" altLang="es-AR" dirty="0" smtClean="0">
                <a:latin typeface="Angsana New" panose="02020603050405020304" pitchFamily="18" charset="-34"/>
                <a:cs typeface="Angsana New" panose="02020603050405020304" pitchFamily="18" charset="-34"/>
              </a:rPr>
              <a:t> - tr</a:t>
            </a:r>
            <a:r>
              <a:rPr lang="en-US" altLang="es-AR" b="1" dirty="0" smtClean="0">
                <a:latin typeface="Angsana New" panose="02020603050405020304" pitchFamily="18" charset="-34"/>
                <a:cs typeface="Angsana New" panose="02020603050405020304" pitchFamily="18" charset="-34"/>
              </a:rPr>
              <a:t>ied.</a:t>
            </a:r>
          </a:p>
          <a:p>
            <a:pPr marL="0" indent="0" algn="just" eaLnBrk="1" hangingPunct="1">
              <a:buClr>
                <a:schemeClr val="accent5">
                  <a:lumMod val="50000"/>
                </a:schemeClr>
              </a:buClr>
              <a:buSzPct val="80000"/>
              <a:buNone/>
            </a:pPr>
            <a:endParaRPr lang="en-US" altLang="es-AR" b="1" dirty="0" smtClean="0">
              <a:latin typeface="Angsana New" panose="02020603050405020304" pitchFamily="18" charset="-34"/>
              <a:cs typeface="Angsana New" panose="02020603050405020304" pitchFamily="18" charset="-34"/>
            </a:endParaRPr>
          </a:p>
          <a:p>
            <a:pPr algn="just">
              <a:buClr>
                <a:schemeClr val="accent5">
                  <a:lumMod val="50000"/>
                </a:schemeClr>
              </a:buClr>
              <a:buSzPct val="80000"/>
              <a:buFont typeface="Wingdings" panose="05000000000000000000" pitchFamily="2" charset="2"/>
              <a:buChar char="q"/>
            </a:pPr>
            <a:r>
              <a:rPr lang="en-US" altLang="es-AR" dirty="0" smtClean="0">
                <a:latin typeface="Angsana New" panose="02020603050405020304" pitchFamily="18" charset="-34"/>
                <a:cs typeface="Angsana New" panose="02020603050405020304" pitchFamily="18" charset="-34"/>
              </a:rPr>
              <a:t> If a one syllable regular verb ends in </a:t>
            </a:r>
            <a:r>
              <a:rPr lang="en-US" altLang="es-AR" b="1" dirty="0" smtClean="0">
                <a:latin typeface="Angsana New" panose="02020603050405020304" pitchFamily="18" charset="-34"/>
                <a:cs typeface="Angsana New" panose="02020603050405020304" pitchFamily="18" charset="-34"/>
              </a:rPr>
              <a:t>consonant</a:t>
            </a:r>
            <a:r>
              <a:rPr lang="en-US" altLang="es-AR" dirty="0" smtClean="0">
                <a:latin typeface="Angsana New" panose="02020603050405020304" pitchFamily="18" charset="-34"/>
                <a:cs typeface="Angsana New" panose="02020603050405020304" pitchFamily="18" charset="-34"/>
              </a:rPr>
              <a:t> + </a:t>
            </a:r>
            <a:r>
              <a:rPr lang="en-US" altLang="es-AR" b="1" dirty="0" smtClean="0">
                <a:latin typeface="Angsana New" panose="02020603050405020304" pitchFamily="18" charset="-34"/>
                <a:cs typeface="Angsana New" panose="02020603050405020304" pitchFamily="18" charset="-34"/>
              </a:rPr>
              <a:t>vowel</a:t>
            </a:r>
            <a:r>
              <a:rPr lang="en-US" altLang="es-AR" dirty="0" smtClean="0">
                <a:latin typeface="Angsana New" panose="02020603050405020304" pitchFamily="18" charset="-34"/>
                <a:cs typeface="Angsana New" panose="02020603050405020304" pitchFamily="18" charset="-34"/>
              </a:rPr>
              <a:t> + </a:t>
            </a:r>
            <a:r>
              <a:rPr lang="en-US" altLang="es-AR" b="1" dirty="0" smtClean="0">
                <a:latin typeface="Angsana New" panose="02020603050405020304" pitchFamily="18" charset="-34"/>
                <a:cs typeface="Angsana New" panose="02020603050405020304" pitchFamily="18" charset="-34"/>
              </a:rPr>
              <a:t>consonant</a:t>
            </a:r>
            <a:r>
              <a:rPr lang="en-US" altLang="es-AR" dirty="0" smtClean="0">
                <a:latin typeface="Angsana New" panose="02020603050405020304" pitchFamily="18" charset="-34"/>
                <a:cs typeface="Angsana New" panose="02020603050405020304" pitchFamily="18" charset="-34"/>
              </a:rPr>
              <a:t> double the final consonant and add </a:t>
            </a:r>
            <a:r>
              <a:rPr lang="en-US" altLang="es-AR" b="1" dirty="0" smtClean="0">
                <a:latin typeface="Angsana New" panose="02020603050405020304" pitchFamily="18" charset="-34"/>
                <a:cs typeface="Angsana New" panose="02020603050405020304" pitchFamily="18" charset="-34"/>
              </a:rPr>
              <a:t>-</a:t>
            </a:r>
            <a:r>
              <a:rPr lang="en-US" altLang="es-AR" b="1" dirty="0" err="1" smtClean="0">
                <a:latin typeface="Angsana New" panose="02020603050405020304" pitchFamily="18" charset="-34"/>
                <a:cs typeface="Angsana New" panose="02020603050405020304" pitchFamily="18" charset="-34"/>
              </a:rPr>
              <a:t>ed</a:t>
            </a:r>
            <a:r>
              <a:rPr lang="en-US" altLang="es-AR" dirty="0" smtClean="0">
                <a:latin typeface="Angsana New" panose="02020603050405020304" pitchFamily="18" charset="-34"/>
                <a:cs typeface="Angsana New" panose="02020603050405020304" pitchFamily="18" charset="-34"/>
              </a:rPr>
              <a:t>: sto</a:t>
            </a:r>
            <a:r>
              <a:rPr lang="en-US" altLang="es-AR" b="1" dirty="0" smtClean="0">
                <a:latin typeface="Angsana New" panose="02020603050405020304" pitchFamily="18" charset="-34"/>
                <a:cs typeface="Angsana New" panose="02020603050405020304" pitchFamily="18" charset="-34"/>
              </a:rPr>
              <a:t>p</a:t>
            </a:r>
            <a:r>
              <a:rPr lang="en-US" altLang="es-AR" dirty="0" smtClean="0">
                <a:latin typeface="Angsana New" panose="02020603050405020304" pitchFamily="18" charset="-34"/>
                <a:cs typeface="Angsana New" panose="02020603050405020304" pitchFamily="18" charset="-34"/>
              </a:rPr>
              <a:t> - sto</a:t>
            </a:r>
            <a:r>
              <a:rPr lang="en-US" altLang="es-AR" b="1" dirty="0" smtClean="0">
                <a:latin typeface="Angsana New" panose="02020603050405020304" pitchFamily="18" charset="-34"/>
                <a:cs typeface="Angsana New" panose="02020603050405020304" pitchFamily="18" charset="-34"/>
              </a:rPr>
              <a:t>pp</a:t>
            </a:r>
            <a:r>
              <a:rPr lang="en-US" altLang="es-AR" dirty="0" smtClean="0">
                <a:latin typeface="Angsana New" panose="02020603050405020304" pitchFamily="18" charset="-34"/>
                <a:cs typeface="Angsana New" panose="02020603050405020304" pitchFamily="18" charset="-34"/>
              </a:rPr>
              <a:t>ed, pla</a:t>
            </a:r>
            <a:r>
              <a:rPr lang="en-US" altLang="es-AR" b="1" dirty="0" smtClean="0">
                <a:latin typeface="Angsana New" panose="02020603050405020304" pitchFamily="18" charset="-34"/>
                <a:cs typeface="Angsana New" panose="02020603050405020304" pitchFamily="18" charset="-34"/>
              </a:rPr>
              <a:t>n</a:t>
            </a:r>
            <a:r>
              <a:rPr lang="en-US" altLang="es-AR" dirty="0" smtClean="0">
                <a:latin typeface="Angsana New" panose="02020603050405020304" pitchFamily="18" charset="-34"/>
                <a:cs typeface="Angsana New" panose="02020603050405020304" pitchFamily="18" charset="-34"/>
              </a:rPr>
              <a:t> - pla</a:t>
            </a:r>
            <a:r>
              <a:rPr lang="en-US" altLang="es-AR" b="1" dirty="0" smtClean="0">
                <a:latin typeface="Angsana New" panose="02020603050405020304" pitchFamily="18" charset="-34"/>
                <a:cs typeface="Angsana New" panose="02020603050405020304" pitchFamily="18" charset="-34"/>
              </a:rPr>
              <a:t>nn</a:t>
            </a:r>
            <a:r>
              <a:rPr lang="en-US" altLang="es-AR" dirty="0" smtClean="0">
                <a:latin typeface="Angsana New" panose="02020603050405020304" pitchFamily="18" charset="-34"/>
                <a:cs typeface="Angsana New" panose="02020603050405020304" pitchFamily="18" charset="-34"/>
              </a:rPr>
              <a:t>ed, be</a:t>
            </a:r>
            <a:r>
              <a:rPr lang="en-US" altLang="es-AR" b="1" dirty="0" smtClean="0">
                <a:latin typeface="Angsana New" panose="02020603050405020304" pitchFamily="18" charset="-34"/>
                <a:cs typeface="Angsana New" panose="02020603050405020304" pitchFamily="18" charset="-34"/>
              </a:rPr>
              <a:t>g</a:t>
            </a:r>
            <a:r>
              <a:rPr lang="en-US" altLang="es-AR" dirty="0" smtClean="0">
                <a:latin typeface="Angsana New" panose="02020603050405020304" pitchFamily="18" charset="-34"/>
                <a:cs typeface="Angsana New" panose="02020603050405020304" pitchFamily="18" charset="-34"/>
              </a:rPr>
              <a:t> - be</a:t>
            </a:r>
            <a:r>
              <a:rPr lang="en-US" altLang="es-AR" b="1" dirty="0" smtClean="0">
                <a:latin typeface="Angsana New" panose="02020603050405020304" pitchFamily="18" charset="-34"/>
                <a:cs typeface="Angsana New" panose="02020603050405020304" pitchFamily="18" charset="-34"/>
              </a:rPr>
              <a:t>gg</a:t>
            </a:r>
            <a:r>
              <a:rPr lang="en-US" altLang="es-AR" dirty="0" smtClean="0">
                <a:latin typeface="Angsana New" panose="02020603050405020304" pitchFamily="18" charset="-34"/>
                <a:cs typeface="Angsana New" panose="02020603050405020304" pitchFamily="18" charset="-34"/>
              </a:rPr>
              <a:t>ed.</a:t>
            </a:r>
          </a:p>
          <a:p>
            <a:pPr marL="0" indent="0" algn="just">
              <a:buClr>
                <a:schemeClr val="accent5">
                  <a:lumMod val="50000"/>
                </a:schemeClr>
              </a:buClr>
              <a:buSzPct val="80000"/>
              <a:buNone/>
            </a:pPr>
            <a:endParaRPr lang="en-US" altLang="es-AR" dirty="0" smtClean="0">
              <a:latin typeface="Angsana New" panose="02020603050405020304" pitchFamily="18" charset="-34"/>
              <a:cs typeface="Angsana New" panose="02020603050405020304" pitchFamily="18" charset="-34"/>
            </a:endParaRPr>
          </a:p>
          <a:p>
            <a:pPr algn="just">
              <a:buClr>
                <a:schemeClr val="accent5">
                  <a:lumMod val="50000"/>
                </a:schemeClr>
              </a:buClr>
              <a:buSzPct val="80000"/>
              <a:buFont typeface="Wingdings" panose="05000000000000000000" pitchFamily="2" charset="2"/>
              <a:buChar char="q"/>
            </a:pPr>
            <a:r>
              <a:rPr lang="en-US" altLang="es-AR" dirty="0" smtClean="0">
                <a:latin typeface="Angsana New" panose="02020603050405020304" pitchFamily="18" charset="-34"/>
                <a:cs typeface="Angsana New" panose="02020603050405020304" pitchFamily="18" charset="-34"/>
              </a:rPr>
              <a:t> If </a:t>
            </a:r>
            <a:r>
              <a:rPr lang="en-US" altLang="es-AR" dirty="0">
                <a:latin typeface="Angsana New" panose="02020603050405020304" pitchFamily="18" charset="-34"/>
                <a:cs typeface="Angsana New" panose="02020603050405020304" pitchFamily="18" charset="-34"/>
              </a:rPr>
              <a:t>a regular verb has more than one syllable and ends in </a:t>
            </a:r>
            <a:r>
              <a:rPr lang="en-US" altLang="es-AR" b="1" dirty="0">
                <a:latin typeface="Angsana New" panose="02020603050405020304" pitchFamily="18" charset="-34"/>
                <a:cs typeface="Angsana New" panose="02020603050405020304" pitchFamily="18" charset="-34"/>
              </a:rPr>
              <a:t>consonant</a:t>
            </a:r>
            <a:r>
              <a:rPr lang="en-US" altLang="es-AR" dirty="0">
                <a:latin typeface="Angsana New" panose="02020603050405020304" pitchFamily="18" charset="-34"/>
                <a:cs typeface="Angsana New" panose="02020603050405020304" pitchFamily="18" charset="-34"/>
              </a:rPr>
              <a:t> + </a:t>
            </a:r>
            <a:r>
              <a:rPr lang="en-US" altLang="es-AR" b="1" dirty="0">
                <a:latin typeface="Angsana New" panose="02020603050405020304" pitchFamily="18" charset="-34"/>
                <a:cs typeface="Angsana New" panose="02020603050405020304" pitchFamily="18" charset="-34"/>
              </a:rPr>
              <a:t>vowel</a:t>
            </a:r>
            <a:r>
              <a:rPr lang="en-US" altLang="es-AR" dirty="0">
                <a:latin typeface="Angsana New" panose="02020603050405020304" pitchFamily="18" charset="-34"/>
                <a:cs typeface="Angsana New" panose="02020603050405020304" pitchFamily="18" charset="-34"/>
              </a:rPr>
              <a:t> + </a:t>
            </a:r>
            <a:r>
              <a:rPr lang="en-US" altLang="es-AR" b="1" dirty="0">
                <a:latin typeface="Angsana New" panose="02020603050405020304" pitchFamily="18" charset="-34"/>
                <a:cs typeface="Angsana New" panose="02020603050405020304" pitchFamily="18" charset="-34"/>
              </a:rPr>
              <a:t>consonant</a:t>
            </a:r>
            <a:r>
              <a:rPr lang="en-US" altLang="es-AR" dirty="0">
                <a:latin typeface="Angsana New" panose="02020603050405020304" pitchFamily="18" charset="-34"/>
                <a:cs typeface="Angsana New" panose="02020603050405020304" pitchFamily="18" charset="-34"/>
              </a:rPr>
              <a:t>, we double the final consonant only if </a:t>
            </a:r>
            <a:r>
              <a:rPr lang="en-US" altLang="es-AR" b="1" dirty="0">
                <a:latin typeface="Angsana New" panose="02020603050405020304" pitchFamily="18" charset="-34"/>
                <a:cs typeface="Angsana New" panose="02020603050405020304" pitchFamily="18" charset="-34"/>
              </a:rPr>
              <a:t>the final syllable is stressed: </a:t>
            </a:r>
            <a:r>
              <a:rPr lang="en-US" altLang="es-AR" dirty="0" err="1" smtClean="0">
                <a:latin typeface="Angsana New" panose="02020603050405020304" pitchFamily="18" charset="-34"/>
                <a:cs typeface="Angsana New" panose="02020603050405020304" pitchFamily="18" charset="-34"/>
              </a:rPr>
              <a:t>preFE</a:t>
            </a:r>
            <a:r>
              <a:rPr lang="en-US" altLang="es-AR" b="1" dirty="0" err="1" smtClean="0">
                <a:latin typeface="Angsana New" panose="02020603050405020304" pitchFamily="18" charset="-34"/>
                <a:cs typeface="Angsana New" panose="02020603050405020304" pitchFamily="18" charset="-34"/>
              </a:rPr>
              <a:t>R</a:t>
            </a:r>
            <a:r>
              <a:rPr lang="en-US" altLang="es-AR" dirty="0">
                <a:latin typeface="Angsana New" panose="02020603050405020304" pitchFamily="18" charset="-34"/>
                <a:cs typeface="Angsana New" panose="02020603050405020304" pitchFamily="18" charset="-34"/>
              </a:rPr>
              <a:t> - prefe</a:t>
            </a:r>
            <a:r>
              <a:rPr lang="en-US" altLang="es-AR" b="1" dirty="0">
                <a:latin typeface="Angsana New" panose="02020603050405020304" pitchFamily="18" charset="-34"/>
                <a:cs typeface="Angsana New" panose="02020603050405020304" pitchFamily="18" charset="-34"/>
              </a:rPr>
              <a:t>rr</a:t>
            </a:r>
            <a:r>
              <a:rPr lang="en-US" altLang="es-AR" dirty="0">
                <a:latin typeface="Angsana New" panose="02020603050405020304" pitchFamily="18" charset="-34"/>
                <a:cs typeface="Angsana New" panose="02020603050405020304" pitchFamily="18" charset="-34"/>
              </a:rPr>
              <a:t>ed,  </a:t>
            </a:r>
            <a:r>
              <a:rPr lang="en-US" altLang="es-AR" dirty="0" err="1">
                <a:latin typeface="Angsana New" panose="02020603050405020304" pitchFamily="18" charset="-34"/>
                <a:cs typeface="Angsana New" panose="02020603050405020304" pitchFamily="18" charset="-34"/>
              </a:rPr>
              <a:t>regRE</a:t>
            </a:r>
            <a:r>
              <a:rPr lang="en-US" altLang="es-AR" b="1" dirty="0" err="1">
                <a:latin typeface="Angsana New" panose="02020603050405020304" pitchFamily="18" charset="-34"/>
                <a:cs typeface="Angsana New" panose="02020603050405020304" pitchFamily="18" charset="-34"/>
              </a:rPr>
              <a:t>T</a:t>
            </a:r>
            <a:r>
              <a:rPr lang="en-US" altLang="es-AR" dirty="0">
                <a:latin typeface="Angsana New" panose="02020603050405020304" pitchFamily="18" charset="-34"/>
                <a:cs typeface="Angsana New" panose="02020603050405020304" pitchFamily="18" charset="-34"/>
              </a:rPr>
              <a:t> - </a:t>
            </a:r>
            <a:r>
              <a:rPr lang="en-US" altLang="es-AR" dirty="0" smtClean="0">
                <a:latin typeface="Angsana New" panose="02020603050405020304" pitchFamily="18" charset="-34"/>
                <a:cs typeface="Angsana New" panose="02020603050405020304" pitchFamily="18" charset="-34"/>
              </a:rPr>
              <a:t>regre</a:t>
            </a:r>
            <a:r>
              <a:rPr lang="en-US" altLang="es-AR" b="1" dirty="0" smtClean="0">
                <a:latin typeface="Angsana New" panose="02020603050405020304" pitchFamily="18" charset="-34"/>
                <a:cs typeface="Angsana New" panose="02020603050405020304" pitchFamily="18" charset="-34"/>
              </a:rPr>
              <a:t>tt</a:t>
            </a:r>
            <a:r>
              <a:rPr lang="en-US" altLang="es-AR" dirty="0" smtClean="0">
                <a:latin typeface="Angsana New" panose="02020603050405020304" pitchFamily="18" charset="-34"/>
                <a:cs typeface="Angsana New" panose="02020603050405020304" pitchFamily="18" charset="-34"/>
              </a:rPr>
              <a:t>ed.</a:t>
            </a:r>
          </a:p>
          <a:p>
            <a:pPr marL="0" indent="0" algn="just">
              <a:buClr>
                <a:schemeClr val="accent5">
                  <a:lumMod val="50000"/>
                </a:schemeClr>
              </a:buClr>
              <a:buSzPct val="80000"/>
              <a:buNone/>
            </a:pPr>
            <a:endParaRPr lang="en-US" altLang="es-AR" b="1" dirty="0">
              <a:latin typeface="Angsana New" panose="02020603050405020304" pitchFamily="18" charset="-34"/>
              <a:cs typeface="Angsana New" panose="02020603050405020304" pitchFamily="18" charset="-34"/>
            </a:endParaRPr>
          </a:p>
          <a:p>
            <a:pPr algn="just">
              <a:buClr>
                <a:schemeClr val="accent5">
                  <a:lumMod val="50000"/>
                </a:schemeClr>
              </a:buClr>
              <a:buSzPct val="80000"/>
              <a:buFont typeface="Wingdings" panose="05000000000000000000" pitchFamily="2" charset="2"/>
              <a:buChar char="q"/>
            </a:pPr>
            <a:r>
              <a:rPr lang="en-US" altLang="es-AR" b="1" dirty="0" smtClean="0">
                <a:latin typeface="Angsana New" panose="02020603050405020304" pitchFamily="18" charset="-34"/>
                <a:cs typeface="Angsana New" panose="02020603050405020304" pitchFamily="18" charset="-34"/>
              </a:rPr>
              <a:t> Exception</a:t>
            </a:r>
            <a:r>
              <a:rPr lang="en-US" altLang="es-AR" b="1" dirty="0">
                <a:latin typeface="Angsana New" panose="02020603050405020304" pitchFamily="18" charset="-34"/>
                <a:cs typeface="Angsana New" panose="02020603050405020304" pitchFamily="18" charset="-34"/>
              </a:rPr>
              <a:t>: </a:t>
            </a:r>
            <a:r>
              <a:rPr lang="en-US" altLang="es-AR" dirty="0">
                <a:latin typeface="Angsana New" panose="02020603050405020304" pitchFamily="18" charset="-34"/>
                <a:cs typeface="Angsana New" panose="02020603050405020304" pitchFamily="18" charset="-34"/>
              </a:rPr>
              <a:t>In British English verbs ending in -</a:t>
            </a:r>
            <a:r>
              <a:rPr lang="en-US" altLang="es-AR" i="1" dirty="0">
                <a:latin typeface="Angsana New" panose="02020603050405020304" pitchFamily="18" charset="-34"/>
                <a:cs typeface="Angsana New" panose="02020603050405020304" pitchFamily="18" charset="-34"/>
              </a:rPr>
              <a:t>l</a:t>
            </a:r>
            <a:r>
              <a:rPr lang="en-US" altLang="es-AR" dirty="0">
                <a:latin typeface="Angsana New" panose="02020603050405020304" pitchFamily="18" charset="-34"/>
                <a:cs typeface="Angsana New" panose="02020603050405020304" pitchFamily="18" charset="-34"/>
              </a:rPr>
              <a:t> have -</a:t>
            </a:r>
            <a:r>
              <a:rPr lang="en-US" altLang="es-AR" i="1" dirty="0" err="1">
                <a:latin typeface="Angsana New" panose="02020603050405020304" pitchFamily="18" charset="-34"/>
                <a:cs typeface="Angsana New" panose="02020603050405020304" pitchFamily="18" charset="-34"/>
              </a:rPr>
              <a:t>ll</a:t>
            </a:r>
            <a:r>
              <a:rPr lang="en-US" altLang="es-AR" dirty="0">
                <a:latin typeface="Angsana New" panose="02020603050405020304" pitchFamily="18" charset="-34"/>
                <a:cs typeface="Angsana New" panose="02020603050405020304" pitchFamily="18" charset="-34"/>
              </a:rPr>
              <a:t> before -</a:t>
            </a:r>
            <a:r>
              <a:rPr lang="en-US" altLang="es-AR" i="1" dirty="0" err="1">
                <a:latin typeface="Angsana New" panose="02020603050405020304" pitchFamily="18" charset="-34"/>
                <a:cs typeface="Angsana New" panose="02020603050405020304" pitchFamily="18" charset="-34"/>
              </a:rPr>
              <a:t>ed</a:t>
            </a:r>
            <a:r>
              <a:rPr lang="en-US" altLang="es-AR" dirty="0">
                <a:latin typeface="Angsana New" panose="02020603050405020304" pitchFamily="18" charset="-34"/>
                <a:cs typeface="Angsana New" panose="02020603050405020304" pitchFamily="18" charset="-34"/>
              </a:rPr>
              <a:t> whether the final syllable is stressed or not: </a:t>
            </a:r>
            <a:r>
              <a:rPr lang="en-US" altLang="es-AR" dirty="0" smtClean="0">
                <a:latin typeface="Angsana New" panose="02020603050405020304" pitchFamily="18" charset="-34"/>
                <a:cs typeface="Angsana New" panose="02020603050405020304" pitchFamily="18" charset="-34"/>
              </a:rPr>
              <a:t>travel</a:t>
            </a:r>
            <a:r>
              <a:rPr lang="en-US" altLang="es-AR" dirty="0">
                <a:latin typeface="Angsana New" panose="02020603050405020304" pitchFamily="18" charset="-34"/>
                <a:cs typeface="Angsana New" panose="02020603050405020304" pitchFamily="18" charset="-34"/>
              </a:rPr>
              <a:t> - </a:t>
            </a:r>
            <a:r>
              <a:rPr lang="en-US" altLang="es-AR" dirty="0" smtClean="0">
                <a:latin typeface="Angsana New" panose="02020603050405020304" pitchFamily="18" charset="-34"/>
                <a:cs typeface="Angsana New" panose="02020603050405020304" pitchFamily="18" charset="-34"/>
              </a:rPr>
              <a:t>travelled.</a:t>
            </a:r>
            <a:endParaRPr lang="en-US" altLang="es-AR" dirty="0">
              <a:latin typeface="Angsana New" panose="02020603050405020304" pitchFamily="18" charset="-34"/>
              <a:cs typeface="Angsana New" panose="02020603050405020304" pitchFamily="18" charset="-34"/>
            </a:endParaRPr>
          </a:p>
          <a:p>
            <a:pPr marL="0" indent="0" algn="just" eaLnBrk="1" hangingPunct="1">
              <a:buNone/>
            </a:pPr>
            <a:endParaRPr lang="en-US" altLang="es-AR" dirty="0" smtClean="0">
              <a:latin typeface="Angsana New" panose="02020603050405020304" pitchFamily="18" charset="-34"/>
              <a:cs typeface="Angsana New" panose="02020603050405020304" pitchFamily="18" charset="-34"/>
            </a:endParaRPr>
          </a:p>
          <a:p>
            <a:pPr algn="just" eaLnBrk="1" hangingPunct="1">
              <a:buFontTx/>
              <a:buNone/>
            </a:pPr>
            <a:endParaRPr lang="es-ES_tradnl" altLang="es-AR" dirty="0" smtClean="0">
              <a:latin typeface="Angsana New" panose="02020603050405020304" pitchFamily="18" charset="-34"/>
              <a:cs typeface="Angsana New" panose="02020603050405020304" pitchFamily="18" charset="-34"/>
            </a:endParaRPr>
          </a:p>
        </p:txBody>
      </p:sp>
      <p:sp>
        <p:nvSpPr>
          <p:cNvPr id="8195" name="Rectangle 4"/>
          <p:cNvSpPr>
            <a:spLocks noGrp="1" noChangeArrowheads="1"/>
          </p:cNvSpPr>
          <p:nvPr>
            <p:ph type="title"/>
          </p:nvPr>
        </p:nvSpPr>
        <p:spPr>
          <a:xfrm>
            <a:off x="628650" y="239339"/>
            <a:ext cx="7886700" cy="858555"/>
          </a:xfrm>
          <a:noFill/>
        </p:spPr>
        <p:txBody>
          <a:bodyPr>
            <a:normAutofit/>
          </a:bodyPr>
          <a:lstStyle/>
          <a:p>
            <a:pPr algn="ctr" eaLnBrk="1" hangingPunct="1"/>
            <a:r>
              <a:rPr lang="en-US" altLang="es-AR" sz="4800" b="1" i="1" dirty="0" smtClean="0">
                <a:latin typeface="Angsana New" panose="02020603050405020304" pitchFamily="18" charset="-34"/>
                <a:cs typeface="Angsana New" panose="02020603050405020304" pitchFamily="18" charset="-34"/>
              </a:rPr>
              <a:t>Spelling rules</a:t>
            </a:r>
          </a:p>
        </p:txBody>
      </p:sp>
      <p:sp>
        <p:nvSpPr>
          <p:cNvPr id="8196" name="6 Marcador de pie de página"/>
          <p:cNvSpPr>
            <a:spLocks noGrp="1"/>
          </p:cNvSpPr>
          <p:nvPr>
            <p:ph type="ftr" sz="quarter" idx="11"/>
          </p:nvPr>
        </p:nvSpPr>
        <p:spPr>
          <a:xfrm>
            <a:off x="1223682" y="6508377"/>
            <a:ext cx="6929531" cy="480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88704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92150"/>
            <a:ext cx="6985000" cy="524290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0243" name="6 Marcador de pie de página"/>
          <p:cNvSpPr>
            <a:spLocks noGrp="1"/>
          </p:cNvSpPr>
          <p:nvPr>
            <p:ph type="ftr" sz="quarter" idx="11"/>
          </p:nvPr>
        </p:nvSpPr>
        <p:spPr>
          <a:xfrm>
            <a:off x="1196788" y="6548717"/>
            <a:ext cx="6942978" cy="44039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2656787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9388" y="2947239"/>
            <a:ext cx="8964612" cy="3547688"/>
          </a:xfrm>
        </p:spPr>
        <p:txBody>
          <a:bodyPr>
            <a:normAutofit/>
          </a:bodyPr>
          <a:lstStyle/>
          <a:p>
            <a:pPr algn="just" eaLnBrk="1" hangingPunct="1">
              <a:buFontTx/>
              <a:buBlip>
                <a:blip r:embed="rId2"/>
              </a:buBlip>
            </a:pPr>
            <a:r>
              <a:rPr lang="en-US" altLang="es-AR" dirty="0" smtClean="0">
                <a:latin typeface="Angsana New" panose="02020603050405020304" pitchFamily="18" charset="-34"/>
                <a:cs typeface="Angsana New" panose="02020603050405020304" pitchFamily="18" charset="-34"/>
              </a:rPr>
              <a:t>There are also some verbs called irregular verbs that have special past tense forms:</a:t>
            </a:r>
          </a:p>
          <a:p>
            <a:pPr algn="just" eaLnBrk="1" hangingPunct="1"/>
            <a:endParaRPr lang="en-US" altLang="es-AR" dirty="0" smtClean="0">
              <a:latin typeface="Angsana New" panose="02020603050405020304" pitchFamily="18" charset="-34"/>
              <a:cs typeface="Angsana New" panose="02020603050405020304" pitchFamily="18" charset="-34"/>
            </a:endParaRPr>
          </a:p>
          <a:p>
            <a:pPr algn="ctr" eaLnBrk="1" hangingPunct="1">
              <a:buFontTx/>
              <a:buNone/>
            </a:pPr>
            <a:r>
              <a:rPr lang="en-US" altLang="es-AR" dirty="0" smtClean="0">
                <a:latin typeface="Angsana New" panose="02020603050405020304" pitchFamily="18" charset="-34"/>
                <a:cs typeface="Angsana New" panose="02020603050405020304" pitchFamily="18" charset="-34"/>
              </a:rPr>
              <a:t>We </a:t>
            </a:r>
            <a:r>
              <a:rPr lang="en-US" altLang="es-AR" b="1" dirty="0" smtClean="0">
                <a:latin typeface="Angsana New" panose="02020603050405020304" pitchFamily="18" charset="-34"/>
                <a:cs typeface="Angsana New" panose="02020603050405020304" pitchFamily="18" charset="-34"/>
              </a:rPr>
              <a:t>went</a:t>
            </a:r>
            <a:r>
              <a:rPr lang="en-US" altLang="es-AR" dirty="0" smtClean="0">
                <a:latin typeface="Angsana New" panose="02020603050405020304" pitchFamily="18" charset="-34"/>
                <a:cs typeface="Angsana New" panose="02020603050405020304" pitchFamily="18" charset="-34"/>
              </a:rPr>
              <a:t> (go) to University yesterday.</a:t>
            </a:r>
          </a:p>
          <a:p>
            <a:pPr algn="ctr" eaLnBrk="1" hangingPunct="1">
              <a:buFontTx/>
              <a:buNone/>
            </a:pPr>
            <a:r>
              <a:rPr lang="en-US" altLang="es-AR" dirty="0" smtClean="0">
                <a:latin typeface="Angsana New" panose="02020603050405020304" pitchFamily="18" charset="-34"/>
                <a:cs typeface="Angsana New" panose="02020603050405020304" pitchFamily="18" charset="-34"/>
              </a:rPr>
              <a:t>The children </a:t>
            </a:r>
            <a:r>
              <a:rPr lang="en-US" altLang="es-AR" b="1" dirty="0" smtClean="0">
                <a:latin typeface="Angsana New" panose="02020603050405020304" pitchFamily="18" charset="-34"/>
                <a:cs typeface="Angsana New" panose="02020603050405020304" pitchFamily="18" charset="-34"/>
              </a:rPr>
              <a:t>read</a:t>
            </a:r>
            <a:r>
              <a:rPr lang="en-US" altLang="es-AR" dirty="0" smtClean="0">
                <a:latin typeface="Angsana New" panose="02020603050405020304" pitchFamily="18" charset="-34"/>
                <a:cs typeface="Angsana New" panose="02020603050405020304" pitchFamily="18" charset="-34"/>
              </a:rPr>
              <a:t> (read) that story last year.</a:t>
            </a:r>
          </a:p>
          <a:p>
            <a:pPr algn="ctr" eaLnBrk="1" hangingPunct="1">
              <a:buFontTx/>
              <a:buNone/>
            </a:pPr>
            <a:r>
              <a:rPr lang="en-US" altLang="es-AR" dirty="0" smtClean="0">
                <a:latin typeface="Angsana New" panose="02020603050405020304" pitchFamily="18" charset="-34"/>
                <a:cs typeface="Angsana New" panose="02020603050405020304" pitchFamily="18" charset="-34"/>
              </a:rPr>
              <a:t>The students </a:t>
            </a:r>
            <a:r>
              <a:rPr lang="en-US" altLang="es-AR" b="1" dirty="0" smtClean="0">
                <a:latin typeface="Angsana New" panose="02020603050405020304" pitchFamily="18" charset="-34"/>
                <a:cs typeface="Angsana New" panose="02020603050405020304" pitchFamily="18" charset="-34"/>
              </a:rPr>
              <a:t>forgot</a:t>
            </a:r>
            <a:r>
              <a:rPr lang="en-US" altLang="es-AR" dirty="0" smtClean="0">
                <a:latin typeface="Angsana New" panose="02020603050405020304" pitchFamily="18" charset="-34"/>
                <a:cs typeface="Angsana New" panose="02020603050405020304" pitchFamily="18" charset="-34"/>
              </a:rPr>
              <a:t> (forget) to do the project.  </a:t>
            </a:r>
          </a:p>
        </p:txBody>
      </p:sp>
      <p:sp>
        <p:nvSpPr>
          <p:cNvPr id="11267" name="Rectangle 4"/>
          <p:cNvSpPr>
            <a:spLocks noChangeArrowheads="1"/>
          </p:cNvSpPr>
          <p:nvPr/>
        </p:nvSpPr>
        <p:spPr bwMode="auto">
          <a:xfrm>
            <a:off x="446088" y="1699089"/>
            <a:ext cx="822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s-AR" sz="5400" b="1" i="1" u="sng" dirty="0">
                <a:solidFill>
                  <a:schemeClr val="tx2"/>
                </a:solidFill>
                <a:latin typeface="Angsana New" panose="02020603050405020304" pitchFamily="18" charset="-34"/>
                <a:cs typeface="Angsana New" panose="02020603050405020304" pitchFamily="18" charset="-34"/>
              </a:rPr>
              <a:t>Past Simple: irregular verbs</a:t>
            </a:r>
          </a:p>
        </p:txBody>
      </p:sp>
      <p:sp>
        <p:nvSpPr>
          <p:cNvPr id="11268" name="6 Marcador de pie de página"/>
          <p:cNvSpPr>
            <a:spLocks noGrp="1"/>
          </p:cNvSpPr>
          <p:nvPr>
            <p:ph type="ftr" sz="quarter" idx="11"/>
          </p:nvPr>
        </p:nvSpPr>
        <p:spPr>
          <a:xfrm>
            <a:off x="1075765" y="6535271"/>
            <a:ext cx="7023660" cy="4941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pic>
        <p:nvPicPr>
          <p:cNvPr id="2" name="Imagen 1"/>
          <p:cNvPicPr>
            <a:picLocks noChangeAspect="1"/>
          </p:cNvPicPr>
          <p:nvPr/>
        </p:nvPicPr>
        <p:blipFill>
          <a:blip r:embed="rId3"/>
          <a:stretch>
            <a:fillRect/>
          </a:stretch>
        </p:blipFill>
        <p:spPr>
          <a:xfrm>
            <a:off x="446088" y="302515"/>
            <a:ext cx="2675513" cy="14402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5337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23" name="Group 551"/>
          <p:cNvGraphicFramePr>
            <a:graphicFrameLocks noGrp="1"/>
          </p:cNvGraphicFramePr>
          <p:nvPr>
            <p:ph idx="1"/>
            <p:extLst>
              <p:ext uri="{D42A27DB-BD31-4B8C-83A1-F6EECF244321}">
                <p14:modId xmlns:p14="http://schemas.microsoft.com/office/powerpoint/2010/main" val="3287398065"/>
              </p:ext>
            </p:extLst>
          </p:nvPr>
        </p:nvGraphicFramePr>
        <p:xfrm>
          <a:off x="468313" y="1052513"/>
          <a:ext cx="8207376" cy="4369021"/>
        </p:xfrm>
        <a:graphic>
          <a:graphicData uri="http://schemas.openxmlformats.org/drawingml/2006/table">
            <a:tbl>
              <a:tblPr>
                <a:effectLst>
                  <a:outerShdw blurRad="50800" dist="38100" dir="5400000" algn="t" rotWithShape="0">
                    <a:prstClr val="black">
                      <a:alpha val="40000"/>
                    </a:prstClr>
                  </a:outerShdw>
                </a:effectLst>
                <a:tableStyleId>{306799F8-075E-4A3A-A7F6-7FBC6576F1A4}</a:tableStyleId>
              </a:tblPr>
              <a:tblGrid>
                <a:gridCol w="1963262"/>
                <a:gridCol w="1963261"/>
                <a:gridCol w="2557866"/>
                <a:gridCol w="1722987"/>
              </a:tblGrid>
              <a:tr h="58733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AFFIRMATIVE</a:t>
                      </a:r>
                      <a:endParaRPr kumimoji="0" lang="es-ES_tradnl"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QUESTIONS</a:t>
                      </a:r>
                      <a:endParaRPr kumimoji="0" lang="es-ES_tradnl"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NEGATIVES</a:t>
                      </a:r>
                      <a:endParaRPr kumimoji="0" lang="es-ES_tradnl"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SHORT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_tradnl" sz="1600" u="none" strike="noStrike" cap="none" normalizeH="0" baseline="0" dirty="0" smtClean="0">
                          <a:ln>
                            <a:noFill/>
                          </a:ln>
                          <a:effectLst/>
                        </a:rPr>
                        <a:t>ANSWERS</a:t>
                      </a:r>
                      <a:endParaRPr kumimoji="0" lang="es-ES_tradnl"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45697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I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I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I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Yes, I did</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48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You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you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You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Yes, he did</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97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He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he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He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Yes, we did</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97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She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she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She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48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It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it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It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97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We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we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We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No, you didn't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48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You went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you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You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No, she didn't</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7331">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They went</a:t>
                      </a:r>
                      <a:endParaRPr kumimoji="0" lang="en-US"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   Did they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They did not (didn't) go</a:t>
                      </a:r>
                      <a:endParaRPr kumimoji="0" lang="en-US" sz="1600" b="0" i="0" u="none" strike="noStrike" cap="none" normalizeH="0" baseline="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No, they didn't</a:t>
                      </a:r>
                      <a:endParaRPr kumimoji="0" lang="en-US" sz="1600" b="0" i="0" u="none" strike="noStrike" cap="none" normalizeH="0" baseline="0" dirty="0" smtClean="0">
                        <a:ln>
                          <a:noFill/>
                        </a:ln>
                        <a:solidFill>
                          <a:schemeClr val="tx1"/>
                        </a:solidFill>
                        <a:effectLst/>
                        <a:latin typeface="Verdana" pitchFamily="34" charset="0"/>
                      </a:endParaRPr>
                    </a:p>
                  </a:txBody>
                  <a:tcPr marL="91433" marR="91433" marT="45728" marB="4572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339" name="6 Marcador de pie de página"/>
          <p:cNvSpPr>
            <a:spLocks noGrp="1"/>
          </p:cNvSpPr>
          <p:nvPr>
            <p:ph type="ftr" sz="quarter" idx="11"/>
          </p:nvPr>
        </p:nvSpPr>
        <p:spPr>
          <a:xfrm>
            <a:off x="1223682" y="6521823"/>
            <a:ext cx="6902637" cy="4672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1078716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768350"/>
            <a:ext cx="7867650"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6 Marcador de pie de página"/>
          <p:cNvSpPr>
            <a:spLocks noGrp="1"/>
          </p:cNvSpPr>
          <p:nvPr>
            <p:ph type="ftr" sz="quarter" idx="11"/>
          </p:nvPr>
        </p:nvSpPr>
        <p:spPr>
          <a:xfrm>
            <a:off x="1129553" y="6562165"/>
            <a:ext cx="6969872"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1623266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d.keepcalm-o-matic.co.uk/i/keep-calm-and-practice-englis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757" y="1482058"/>
            <a:ext cx="3135086" cy="3657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6 Marcador de pie de página"/>
          <p:cNvSpPr>
            <a:spLocks noGrp="1"/>
          </p:cNvSpPr>
          <p:nvPr>
            <p:ph type="ftr" sz="quarter" idx="11"/>
          </p:nvPr>
        </p:nvSpPr>
        <p:spPr>
          <a:xfrm>
            <a:off x="1129553" y="6562165"/>
            <a:ext cx="6969872"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3512438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1139" y="1032247"/>
            <a:ext cx="7886700" cy="5099611"/>
          </a:xfrm>
        </p:spPr>
        <p:txBody>
          <a:bodyPr>
            <a:normAutofit/>
          </a:bodyPr>
          <a:lstStyle/>
          <a:p>
            <a:pPr marL="0" indent="0">
              <a:buNone/>
            </a:pPr>
            <a:r>
              <a:rPr lang="en-US" sz="2400" dirty="0" smtClean="0">
                <a:latin typeface="Garamond" panose="02020404030301010803" pitchFamily="18" charset="0"/>
              </a:rPr>
              <a:t>Past Continuous: </a:t>
            </a: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2"/>
              </a:rPr>
              <a:t>http://www.ompersonal.com.ar/INTERMEDIATE/unit13/page1.htm</a:t>
            </a:r>
            <a:endParaRPr lang="en-US" sz="1800" dirty="0" smtClean="0">
              <a:latin typeface="Arial" panose="020B0604020202020204" pitchFamily="34" charset="0"/>
              <a:cs typeface="Arial" panose="020B0604020202020204" pitchFamily="34" charset="0"/>
            </a:endParaRPr>
          </a:p>
          <a:p>
            <a:pPr marL="0" indent="0">
              <a:buNone/>
            </a:pPr>
            <a:endParaRPr lang="en-US" sz="2400" dirty="0" smtClean="0">
              <a:latin typeface="Garamond" panose="02020404030301010803" pitchFamily="18" charset="0"/>
            </a:endParaRPr>
          </a:p>
          <a:p>
            <a:pPr marL="0" indent="0">
              <a:buNone/>
            </a:pPr>
            <a:r>
              <a:rPr lang="en-US" sz="2400" dirty="0" smtClean="0">
                <a:latin typeface="Garamond" panose="02020404030301010803" pitchFamily="18" charset="0"/>
              </a:rPr>
              <a:t>Past Continuous and Past Simple:</a:t>
            </a: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3"/>
              </a:rPr>
              <a:t>http://www.ompersonal.com.ar/INTERMEDIATE/unit13/page2.htm</a:t>
            </a:r>
            <a:endParaRPr lang="en-US" sz="1800" dirty="0" smtClean="0">
              <a:latin typeface="Arial" panose="020B0604020202020204" pitchFamily="34" charset="0"/>
              <a:cs typeface="Arial" panose="020B0604020202020204" pitchFamily="34" charset="0"/>
            </a:endParaRP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4"/>
              </a:rPr>
              <a:t>http://www.englishpage.com/verbpage/verbs3.htm</a:t>
            </a:r>
            <a:endParaRPr lang="en-US" sz="1800" dirty="0" smtClean="0">
              <a:latin typeface="Arial" panose="020B0604020202020204" pitchFamily="34" charset="0"/>
              <a:cs typeface="Arial" panose="020B0604020202020204" pitchFamily="34" charset="0"/>
            </a:endParaRPr>
          </a:p>
          <a:p>
            <a:pPr>
              <a:buClr>
                <a:schemeClr val="accent1">
                  <a:lumMod val="50000"/>
                </a:schemeClr>
              </a:buClr>
              <a:buSzPct val="130000"/>
            </a:pPr>
            <a:r>
              <a:rPr lang="en-US" sz="1800" u="sng" dirty="0" smtClean="0">
                <a:latin typeface="Arial" panose="020B0604020202020204" pitchFamily="34" charset="0"/>
                <a:cs typeface="Arial" panose="020B0604020202020204" pitchFamily="34" charset="0"/>
                <a:hlinkClick r:id="rId5"/>
              </a:rPr>
              <a:t>http://www.englishpage.com/verbpage/verbs4.htm</a:t>
            </a:r>
            <a:endParaRPr lang="en-US" sz="1800" dirty="0" smtClean="0">
              <a:latin typeface="Arial" panose="020B0604020202020204" pitchFamily="34" charset="0"/>
              <a:cs typeface="Arial" panose="020B0604020202020204" pitchFamily="34" charset="0"/>
            </a:endParaRPr>
          </a:p>
          <a:p>
            <a:endParaRPr lang="en-US" dirty="0" smtClean="0"/>
          </a:p>
          <a:p>
            <a:pPr marL="0" indent="0">
              <a:buNone/>
            </a:pPr>
            <a:r>
              <a:rPr lang="en-US" dirty="0"/>
              <a:t> </a:t>
            </a:r>
            <a:endParaRPr lang="es-AR" dirty="0"/>
          </a:p>
          <a:p>
            <a:endParaRPr lang="en-US" dirty="0"/>
          </a:p>
        </p:txBody>
      </p:sp>
      <p:sp>
        <p:nvSpPr>
          <p:cNvPr id="4" name="6 Marcador de pie de página"/>
          <p:cNvSpPr>
            <a:spLocks noGrp="1"/>
          </p:cNvSpPr>
          <p:nvPr>
            <p:ph type="ftr" sz="quarter" idx="11"/>
          </p:nvPr>
        </p:nvSpPr>
        <p:spPr>
          <a:xfrm>
            <a:off x="1129553" y="6562165"/>
            <a:ext cx="6969872"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746955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4"/>
            <a:ext cx="8229600" cy="4525963"/>
          </a:xfrm>
        </p:spPr>
        <p:txBody>
          <a:bodyPr>
            <a:normAutofit fontScale="92500" lnSpcReduction="20000"/>
          </a:bodyPr>
          <a:lstStyle/>
          <a:p>
            <a:pPr algn="just">
              <a:buBlip>
                <a:blip r:embed="rId2"/>
              </a:buBlip>
            </a:pPr>
            <a:r>
              <a:rPr lang="en-US" altLang="es-AR" sz="3500" b="1" u="sng" dirty="0">
                <a:latin typeface="Angsana New" panose="02020603050405020304" pitchFamily="18" charset="-34"/>
                <a:cs typeface="Angsana New" panose="02020603050405020304" pitchFamily="18" charset="-34"/>
              </a:rPr>
              <a:t>USE </a:t>
            </a:r>
            <a:r>
              <a:rPr lang="en-US" altLang="es-AR" sz="3500" b="1" u="sng" dirty="0" smtClean="0">
                <a:latin typeface="Angsana New" panose="02020603050405020304" pitchFamily="18" charset="-34"/>
                <a:cs typeface="Angsana New" panose="02020603050405020304" pitchFamily="18" charset="-34"/>
              </a:rPr>
              <a:t>2:</a:t>
            </a:r>
            <a:r>
              <a:rPr lang="en-US" altLang="es-AR" sz="3500" b="1" dirty="0" smtClean="0">
                <a:latin typeface="Angsana New" panose="02020603050405020304" pitchFamily="18" charset="-34"/>
                <a:cs typeface="Angsana New" panose="02020603050405020304" pitchFamily="18" charset="-34"/>
              </a:rPr>
              <a:t> </a:t>
            </a:r>
            <a:r>
              <a:rPr lang="en-US" altLang="es-AR" sz="3600" b="1" dirty="0">
                <a:latin typeface="Angsana New" panose="02020603050405020304" pitchFamily="18" charset="-34"/>
                <a:cs typeface="Angsana New" panose="02020603050405020304" pitchFamily="18" charset="-34"/>
              </a:rPr>
              <a:t>Continuous Action in the Past interrupted by P</a:t>
            </a:r>
            <a:r>
              <a:rPr lang="en-US" altLang="es-AR" sz="3600" b="1" dirty="0" smtClean="0">
                <a:latin typeface="Angsana New" panose="02020603050405020304" pitchFamily="18" charset="-34"/>
                <a:cs typeface="Angsana New" panose="02020603050405020304" pitchFamily="18" charset="-34"/>
              </a:rPr>
              <a:t>as</a:t>
            </a:r>
            <a:r>
              <a:rPr lang="en-US" altLang="es-AR" sz="3500" b="1" dirty="0" smtClean="0">
                <a:latin typeface="Angsana New" panose="02020603050405020304" pitchFamily="18" charset="-34"/>
                <a:cs typeface="Angsana New" panose="02020603050405020304" pitchFamily="18" charset="-34"/>
              </a:rPr>
              <a:t>t Action.</a:t>
            </a:r>
            <a:endParaRPr lang="en-US" altLang="es-AR" sz="3500" b="1" dirty="0">
              <a:latin typeface="Angsana New" panose="02020603050405020304" pitchFamily="18" charset="-34"/>
              <a:cs typeface="Angsana New" panose="02020603050405020304" pitchFamily="18" charset="-34"/>
            </a:endParaRPr>
          </a:p>
          <a:p>
            <a:pPr marL="0" indent="0" algn="just">
              <a:buNone/>
            </a:pPr>
            <a:endParaRPr lang="en-US" sz="2800" dirty="0" smtClean="0">
              <a:latin typeface="Angsana New" pitchFamily="18" charset="-34"/>
              <a:cs typeface="Angsana New" pitchFamily="18" charset="-34"/>
            </a:endParaRPr>
          </a:p>
          <a:p>
            <a:pPr algn="just">
              <a:buBlip>
                <a:blip r:embed="rId2"/>
              </a:buBlip>
            </a:pPr>
            <a:r>
              <a:rPr lang="en-US" sz="2800" dirty="0" smtClean="0">
                <a:latin typeface="Angsana New" pitchFamily="18" charset="-34"/>
                <a:cs typeface="Angsana New" pitchFamily="18" charset="-34"/>
              </a:rPr>
              <a:t>We can also use the </a:t>
            </a:r>
            <a:r>
              <a:rPr lang="en-US" sz="2800" b="1" dirty="0" smtClean="0">
                <a:latin typeface="Angsana New" pitchFamily="18" charset="-34"/>
                <a:cs typeface="Angsana New" pitchFamily="18" charset="-34"/>
              </a:rPr>
              <a:t>Past Continuous</a:t>
            </a:r>
            <a:r>
              <a:rPr lang="en-US" sz="2800" dirty="0" smtClean="0">
                <a:latin typeface="Angsana New" pitchFamily="18" charset="-34"/>
                <a:cs typeface="Angsana New" pitchFamily="18" charset="-34"/>
              </a:rPr>
              <a:t> and the </a:t>
            </a:r>
            <a:r>
              <a:rPr lang="en-US" sz="2800" b="1" dirty="0" smtClean="0">
                <a:latin typeface="Angsana New" pitchFamily="18" charset="-34"/>
                <a:cs typeface="Angsana New" pitchFamily="18" charset="-34"/>
              </a:rPr>
              <a:t>Simple Past</a:t>
            </a:r>
            <a:r>
              <a:rPr lang="en-US" sz="2800" dirty="0" smtClean="0">
                <a:latin typeface="Angsana New" pitchFamily="18" charset="-34"/>
                <a:cs typeface="Angsana New" pitchFamily="18" charset="-34"/>
              </a:rPr>
              <a:t> in the same sentence. We do this when we want to express that a shorter activity took place during a longer activity in the past: </a:t>
            </a:r>
          </a:p>
          <a:p>
            <a:pPr algn="ctr">
              <a:buNone/>
            </a:pPr>
            <a:r>
              <a:rPr lang="en-US" sz="2800" dirty="0" smtClean="0">
                <a:latin typeface="Angsana New" pitchFamily="18" charset="-34"/>
                <a:cs typeface="Angsana New" pitchFamily="18" charset="-34"/>
              </a:rPr>
              <a:t>Lara </a:t>
            </a:r>
            <a:r>
              <a:rPr lang="en-US" sz="2800" b="1" dirty="0" smtClean="0">
                <a:latin typeface="Angsana New" pitchFamily="18" charset="-34"/>
                <a:cs typeface="Angsana New" pitchFamily="18" charset="-34"/>
              </a:rPr>
              <a:t>hurt</a:t>
            </a:r>
            <a:r>
              <a:rPr lang="en-US" sz="2800" dirty="0" smtClean="0">
                <a:latin typeface="Angsana New" pitchFamily="18" charset="-34"/>
                <a:cs typeface="Angsana New" pitchFamily="18" charset="-34"/>
              </a:rPr>
              <a:t> herself </a:t>
            </a:r>
            <a:r>
              <a:rPr lang="en-US" sz="2800" b="1" i="1" dirty="0" smtClean="0">
                <a:latin typeface="Angsana New" pitchFamily="18" charset="-34"/>
                <a:cs typeface="Angsana New" pitchFamily="18" charset="-34"/>
              </a:rPr>
              <a:t>when</a:t>
            </a:r>
            <a:r>
              <a:rPr lang="en-US" sz="2800" dirty="0" smtClean="0">
                <a:latin typeface="Angsana New" pitchFamily="18" charset="-34"/>
                <a:cs typeface="Angsana New" pitchFamily="18" charset="-34"/>
              </a:rPr>
              <a:t> she </a:t>
            </a:r>
            <a:r>
              <a:rPr lang="en-US" sz="2800" b="1" dirty="0" smtClean="0">
                <a:latin typeface="Angsana New" pitchFamily="18" charset="-34"/>
                <a:cs typeface="Angsana New" pitchFamily="18" charset="-34"/>
              </a:rPr>
              <a:t>was jumping</a:t>
            </a:r>
            <a:r>
              <a:rPr lang="en-US" sz="2800" dirty="0" smtClean="0">
                <a:latin typeface="Angsana New" pitchFamily="18" charset="-34"/>
                <a:cs typeface="Angsana New" pitchFamily="18" charset="-34"/>
              </a:rPr>
              <a:t> over the vaulting horse.</a:t>
            </a:r>
          </a:p>
          <a:p>
            <a:pPr algn="just">
              <a:buNone/>
            </a:pPr>
            <a:endParaRPr lang="en-US" sz="2800" dirty="0" smtClean="0">
              <a:latin typeface="Angsana New" pitchFamily="18" charset="-34"/>
              <a:cs typeface="Angsana New" pitchFamily="18" charset="-34"/>
            </a:endParaRPr>
          </a:p>
          <a:p>
            <a:pPr algn="just">
              <a:buBlip>
                <a:blip r:embed="rId2"/>
              </a:buBlip>
            </a:pPr>
            <a:endParaRPr lang="en-US" sz="2800" dirty="0" smtClean="0">
              <a:latin typeface="Angsana New" pitchFamily="18" charset="-34"/>
              <a:cs typeface="Angsana New" pitchFamily="18" charset="-34"/>
            </a:endParaRPr>
          </a:p>
          <a:p>
            <a:pPr algn="just">
              <a:buBlip>
                <a:blip r:embed="rId2"/>
              </a:buBlip>
            </a:pPr>
            <a:r>
              <a:rPr lang="en-US" sz="2800" dirty="0" smtClean="0">
                <a:latin typeface="Angsana New" pitchFamily="18" charset="-34"/>
                <a:cs typeface="Angsana New" pitchFamily="18" charset="-34"/>
              </a:rPr>
              <a:t>Notice the position of “</a:t>
            </a:r>
            <a:r>
              <a:rPr lang="en-US" sz="2800" b="1" i="1" dirty="0" smtClean="0">
                <a:latin typeface="Angsana New" pitchFamily="18" charset="-34"/>
                <a:cs typeface="Angsana New" pitchFamily="18" charset="-34"/>
              </a:rPr>
              <a:t>when</a:t>
            </a:r>
            <a:r>
              <a:rPr lang="en-US" sz="2800" dirty="0" smtClean="0">
                <a:latin typeface="Angsana New" pitchFamily="18" charset="-34"/>
                <a:cs typeface="Angsana New" pitchFamily="18" charset="-34"/>
              </a:rPr>
              <a:t>” and the use of the comma (</a:t>
            </a:r>
            <a:r>
              <a:rPr lang="en-US" sz="2800" b="1" dirty="0" smtClean="0">
                <a:latin typeface="Angsana New" pitchFamily="18" charset="-34"/>
                <a:cs typeface="Angsana New" pitchFamily="18" charset="-34"/>
              </a:rPr>
              <a:t>,</a:t>
            </a:r>
            <a:r>
              <a:rPr lang="en-US" sz="2800" dirty="0" smtClean="0">
                <a:latin typeface="Angsana New" pitchFamily="18" charset="-34"/>
                <a:cs typeface="Angsana New" pitchFamily="18" charset="-34"/>
              </a:rPr>
              <a:t>):</a:t>
            </a:r>
          </a:p>
          <a:p>
            <a:pPr algn="ctr">
              <a:buNone/>
            </a:pPr>
            <a:r>
              <a:rPr lang="en-US" sz="2800" b="1" dirty="0" smtClean="0">
                <a:latin typeface="Angsana New" pitchFamily="18" charset="-34"/>
                <a:cs typeface="Angsana New" pitchFamily="18" charset="-34"/>
              </a:rPr>
              <a:t>When</a:t>
            </a:r>
            <a:r>
              <a:rPr lang="en-US" sz="2800" dirty="0" smtClean="0">
                <a:latin typeface="Angsana New" pitchFamily="18" charset="-34"/>
                <a:cs typeface="Angsana New" pitchFamily="18" charset="-34"/>
              </a:rPr>
              <a:t> I arrived home</a:t>
            </a:r>
            <a:r>
              <a:rPr lang="en-US" sz="2800" b="1" dirty="0" smtClean="0">
                <a:latin typeface="Angsana New" pitchFamily="18" charset="-34"/>
                <a:cs typeface="Angsana New" pitchFamily="18" charset="-34"/>
              </a:rPr>
              <a:t>,</a:t>
            </a:r>
            <a:r>
              <a:rPr lang="en-US" sz="2800" dirty="0" smtClean="0">
                <a:latin typeface="Angsana New" pitchFamily="18" charset="-34"/>
                <a:cs typeface="Angsana New" pitchFamily="18" charset="-34"/>
              </a:rPr>
              <a:t> they were watching TV.</a:t>
            </a:r>
          </a:p>
          <a:p>
            <a:pPr algn="ctr">
              <a:buNone/>
            </a:pPr>
            <a:r>
              <a:rPr lang="en-US" sz="2800" dirty="0" smtClean="0">
                <a:latin typeface="Angsana New" pitchFamily="18" charset="-34"/>
                <a:cs typeface="Angsana New" pitchFamily="18" charset="-34"/>
              </a:rPr>
              <a:t>She was peeling an apple </a:t>
            </a:r>
            <a:r>
              <a:rPr lang="en-US" sz="2800" b="1" dirty="0" smtClean="0">
                <a:latin typeface="Angsana New" pitchFamily="18" charset="-34"/>
                <a:cs typeface="Angsana New" pitchFamily="18" charset="-34"/>
              </a:rPr>
              <a:t>when</a:t>
            </a:r>
            <a:r>
              <a:rPr lang="en-US" sz="2800" dirty="0" smtClean="0">
                <a:latin typeface="Angsana New" pitchFamily="18" charset="-34"/>
                <a:cs typeface="Angsana New" pitchFamily="18" charset="-34"/>
              </a:rPr>
              <a:t> she cut herself.</a:t>
            </a:r>
          </a:p>
          <a:p>
            <a:pPr algn="just">
              <a:buNone/>
            </a:pPr>
            <a:endParaRPr lang="en-US" sz="2800" dirty="0" smtClean="0">
              <a:latin typeface="Angsana New" pitchFamily="18" charset="-34"/>
              <a:cs typeface="Angsana New" pitchFamily="18" charset="-34"/>
            </a:endParaRPr>
          </a:p>
          <a:p>
            <a:pPr algn="just">
              <a:buNone/>
            </a:pPr>
            <a:endParaRPr lang="en-US" sz="2800" dirty="0" smtClean="0">
              <a:latin typeface="Angsana New" pitchFamily="18" charset="-34"/>
              <a:cs typeface="Angsana New" pitchFamily="18" charset="-34"/>
            </a:endParaRPr>
          </a:p>
          <a:p>
            <a:pPr algn="just">
              <a:buNone/>
            </a:pPr>
            <a:endParaRPr lang="en-US" sz="2800" dirty="0" smtClean="0">
              <a:latin typeface="Angsana New" pitchFamily="18" charset="-34"/>
              <a:cs typeface="Angsana New" pitchFamily="18" charset="-34"/>
            </a:endParaRPr>
          </a:p>
          <a:p>
            <a:pPr algn="just">
              <a:buBlip>
                <a:blip r:embed="rId2"/>
              </a:buBlip>
            </a:pPr>
            <a:endParaRPr lang="en-US" sz="2800" dirty="0">
              <a:latin typeface="Angsana New" pitchFamily="18" charset="-34"/>
              <a:cs typeface="Angsana New" pitchFamily="18" charset="-34"/>
            </a:endParaRPr>
          </a:p>
        </p:txBody>
      </p:sp>
      <p:sp>
        <p:nvSpPr>
          <p:cNvPr id="5" name="4 Elipse"/>
          <p:cNvSpPr/>
          <p:nvPr/>
        </p:nvSpPr>
        <p:spPr>
          <a:xfrm>
            <a:off x="1259632" y="3333127"/>
            <a:ext cx="201622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Short Action</a:t>
            </a:r>
            <a:endParaRPr lang="en-US"/>
          </a:p>
        </p:txBody>
      </p:sp>
      <p:sp>
        <p:nvSpPr>
          <p:cNvPr id="6" name="5 Elipse"/>
          <p:cNvSpPr/>
          <p:nvPr/>
        </p:nvSpPr>
        <p:spPr>
          <a:xfrm>
            <a:off x="3707904" y="3360021"/>
            <a:ext cx="216024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 Action</a:t>
            </a:r>
            <a:endParaRPr lang="en-US" dirty="0"/>
          </a:p>
        </p:txBody>
      </p:sp>
      <p:sp>
        <p:nvSpPr>
          <p:cNvPr id="7" name="6 Marcador de pie de página"/>
          <p:cNvSpPr>
            <a:spLocks noGrp="1"/>
          </p:cNvSpPr>
          <p:nvPr>
            <p:ph type="ftr" sz="quarter" idx="11"/>
          </p:nvPr>
        </p:nvSpPr>
        <p:spPr>
          <a:xfrm>
            <a:off x="1008529" y="6562165"/>
            <a:ext cx="7090896" cy="426944"/>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61409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72319" y="1301190"/>
            <a:ext cx="7886700" cy="4351338"/>
          </a:xfrm>
        </p:spPr>
        <p:txBody>
          <a:bodyPr>
            <a:normAutofit/>
          </a:bodyPr>
          <a:lstStyle/>
          <a:p>
            <a:pPr>
              <a:buBlip>
                <a:blip r:embed="rId2"/>
              </a:buBlip>
            </a:pPr>
            <a:r>
              <a:rPr lang="en-US" sz="2800" dirty="0" smtClean="0">
                <a:latin typeface="Angsana New" pitchFamily="18" charset="-34"/>
                <a:cs typeface="Angsana New" pitchFamily="18" charset="-34"/>
              </a:rPr>
              <a:t>Notice the difference in meaning between these two sentences:</a:t>
            </a:r>
          </a:p>
          <a:p>
            <a:pPr algn="ctr">
              <a:buNone/>
            </a:pPr>
            <a:r>
              <a:rPr lang="en-US" sz="2800" dirty="0" smtClean="0">
                <a:latin typeface="Angsana New" pitchFamily="18" charset="-34"/>
                <a:cs typeface="Angsana New" pitchFamily="18" charset="-34"/>
              </a:rPr>
              <a:t>When the students </a:t>
            </a:r>
            <a:r>
              <a:rPr lang="en-US" sz="2800" b="1" dirty="0" smtClean="0">
                <a:latin typeface="Angsana New" pitchFamily="18" charset="-34"/>
                <a:cs typeface="Angsana New" pitchFamily="18" charset="-34"/>
              </a:rPr>
              <a:t>came</a:t>
            </a:r>
            <a:r>
              <a:rPr lang="en-US" sz="2800" dirty="0" smtClean="0">
                <a:latin typeface="Angsana New" pitchFamily="18" charset="-34"/>
                <a:cs typeface="Angsana New" pitchFamily="18" charset="-34"/>
              </a:rPr>
              <a:t> to the class, the teacher </a:t>
            </a:r>
            <a:r>
              <a:rPr lang="en-US" sz="2800" b="1" dirty="0" smtClean="0">
                <a:latin typeface="Angsana New" pitchFamily="18" charset="-34"/>
                <a:cs typeface="Angsana New" pitchFamily="18" charset="-34"/>
              </a:rPr>
              <a:t>was leaving</a:t>
            </a:r>
            <a:r>
              <a:rPr lang="en-US" sz="2800" dirty="0" smtClean="0">
                <a:latin typeface="Angsana New" pitchFamily="18" charset="-34"/>
                <a:cs typeface="Angsana New" pitchFamily="18" charset="-34"/>
              </a:rPr>
              <a:t>.</a:t>
            </a:r>
          </a:p>
          <a:p>
            <a:pPr algn="ctr">
              <a:buNone/>
            </a:pPr>
            <a:r>
              <a:rPr lang="en-US" sz="2800" dirty="0" smtClean="0">
                <a:latin typeface="Angsana New" pitchFamily="18" charset="-34"/>
                <a:cs typeface="Angsana New" pitchFamily="18" charset="-34"/>
              </a:rPr>
              <a:t>When the students </a:t>
            </a:r>
            <a:r>
              <a:rPr lang="en-US" sz="2800" b="1" dirty="0" smtClean="0">
                <a:latin typeface="Angsana New" pitchFamily="18" charset="-34"/>
                <a:cs typeface="Angsana New" pitchFamily="18" charset="-34"/>
              </a:rPr>
              <a:t>came</a:t>
            </a:r>
            <a:r>
              <a:rPr lang="en-US" sz="2800" dirty="0" smtClean="0">
                <a:latin typeface="Angsana New" pitchFamily="18" charset="-34"/>
                <a:cs typeface="Angsana New" pitchFamily="18" charset="-34"/>
              </a:rPr>
              <a:t> to the class, the teacher </a:t>
            </a:r>
            <a:r>
              <a:rPr lang="en-US" sz="2800" b="1" dirty="0" smtClean="0">
                <a:latin typeface="Angsana New" pitchFamily="18" charset="-34"/>
                <a:cs typeface="Angsana New" pitchFamily="18" charset="-34"/>
              </a:rPr>
              <a:t>left</a:t>
            </a:r>
            <a:r>
              <a:rPr lang="en-US" sz="2800" dirty="0" smtClean="0">
                <a:latin typeface="Angsana New" pitchFamily="18" charset="-34"/>
                <a:cs typeface="Angsana New" pitchFamily="18" charset="-34"/>
              </a:rPr>
              <a:t>.</a:t>
            </a:r>
          </a:p>
          <a:p>
            <a:pPr>
              <a:buNone/>
            </a:pPr>
            <a:endParaRPr lang="en-US" sz="2800" dirty="0" smtClean="0">
              <a:latin typeface="Angsana New" pitchFamily="18" charset="-34"/>
              <a:cs typeface="Angsana New" pitchFamily="18" charset="-34"/>
            </a:endParaRPr>
          </a:p>
          <a:p>
            <a:pPr>
              <a:buBlip>
                <a:blip r:embed="rId3"/>
              </a:buBlip>
            </a:pPr>
            <a:r>
              <a:rPr lang="en-US" sz="2800" dirty="0" smtClean="0">
                <a:latin typeface="Angsana New" pitchFamily="18" charset="-34"/>
                <a:cs typeface="Angsana New" pitchFamily="18" charset="-34"/>
              </a:rPr>
              <a:t>In the first sentence, the teacher started to leave when the students arrived, the action of leaving was in progress when the other action happened (One sentence is in the Past Continuous and the other in the Simple Past).</a:t>
            </a:r>
          </a:p>
          <a:p>
            <a:pPr>
              <a:buBlip>
                <a:blip r:embed="rId3"/>
              </a:buBlip>
            </a:pPr>
            <a:r>
              <a:rPr lang="en-US" sz="2800" dirty="0" smtClean="0">
                <a:latin typeface="Angsana New" pitchFamily="18" charset="-34"/>
                <a:cs typeface="Angsana New" pitchFamily="18" charset="-34"/>
              </a:rPr>
              <a:t>In the second sentence, the students arrived and then the teacher left, one action happened after the other (Both sentences are in the Simple Past).</a:t>
            </a:r>
          </a:p>
          <a:p>
            <a:pPr>
              <a:buNone/>
            </a:pPr>
            <a:endParaRPr lang="en-US" sz="2800" dirty="0">
              <a:latin typeface="Angsana New" pitchFamily="18" charset="-34"/>
              <a:cs typeface="Angsana New" pitchFamily="18" charset="-34"/>
            </a:endParaRPr>
          </a:p>
        </p:txBody>
      </p:sp>
      <p:sp>
        <p:nvSpPr>
          <p:cNvPr id="4" name="6 Marcador de pie de página"/>
          <p:cNvSpPr>
            <a:spLocks noGrp="1"/>
          </p:cNvSpPr>
          <p:nvPr>
            <p:ph type="ftr" sz="quarter" idx="11"/>
          </p:nvPr>
        </p:nvSpPr>
        <p:spPr>
          <a:xfrm>
            <a:off x="1156447" y="6575612"/>
            <a:ext cx="6942978" cy="453838"/>
          </a:xfrm>
          <a:noFill/>
        </p:spPr>
        <p:txBody>
          <a:bodyPr/>
          <a:lstStyle/>
          <a:p>
            <a:r>
              <a:rPr lang="es-ES_tradnl" sz="1600" b="1" dirty="0">
                <a:solidFill>
                  <a:schemeClr val="tx1"/>
                </a:solidFill>
                <a:latin typeface="Andalus" pitchFamily="18" charset="-78"/>
                <a:cs typeface="Andalus" pitchFamily="18" charset="-78"/>
              </a:rPr>
              <a:t>UTN -  FRVM                                 Lic. Evangelina </a:t>
            </a:r>
            <a:r>
              <a:rPr lang="es-ES_tradnl" sz="1600" b="1" dirty="0" err="1">
                <a:solidFill>
                  <a:schemeClr val="tx1"/>
                </a:solidFill>
                <a:latin typeface="Andalus" pitchFamily="18" charset="-78"/>
                <a:cs typeface="Andalus" pitchFamily="18" charset="-78"/>
              </a:rPr>
              <a:t>Cecchel</a:t>
            </a:r>
            <a:r>
              <a:rPr lang="es-ES_tradnl" sz="1600" b="1" dirty="0">
                <a:solidFill>
                  <a:schemeClr val="tx1"/>
                </a:solidFill>
                <a:latin typeface="Andalus" pitchFamily="18" charset="-78"/>
                <a:cs typeface="Andalus" pitchFamily="18" charset="-78"/>
              </a:rPr>
              <a:t> - Lic. Bibiana </a:t>
            </a:r>
            <a:r>
              <a:rPr lang="es-ES_tradnl" sz="1600" b="1" dirty="0" err="1">
                <a:solidFill>
                  <a:schemeClr val="tx1"/>
                </a:solidFill>
                <a:latin typeface="Andalus" pitchFamily="18" charset="-78"/>
                <a:cs typeface="Andalus" pitchFamily="18" charset="-78"/>
              </a:rPr>
              <a:t>Fernandez</a:t>
            </a:r>
            <a:endParaRPr lang="es-ES_tradnl" sz="1600" b="1" dirty="0">
              <a:solidFill>
                <a:schemeClr val="tx1"/>
              </a:solidFill>
              <a:latin typeface="Andalus" pitchFamily="18" charset="-78"/>
              <a:cs typeface="Andalus" pitchFamily="18" charset="-78"/>
            </a:endParaRPr>
          </a:p>
        </p:txBody>
      </p:sp>
    </p:spTree>
    <p:extLst>
      <p:ext uri="{BB962C8B-B14F-4D97-AF65-F5344CB8AC3E}">
        <p14:creationId xmlns:p14="http://schemas.microsoft.com/office/powerpoint/2010/main" val="421962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1163638"/>
            <a:ext cx="8229600" cy="5649912"/>
          </a:xfrm>
        </p:spPr>
        <p:txBody>
          <a:bodyPr/>
          <a:lstStyle/>
          <a:p>
            <a:pPr algn="just">
              <a:buNone/>
            </a:pPr>
            <a:r>
              <a:rPr lang="en-US" altLang="es-AR" sz="2800" dirty="0" smtClean="0">
                <a:latin typeface="Adobe Garamond Pro" pitchFamily="18" charset="0"/>
              </a:rPr>
              <a:t>	</a:t>
            </a:r>
            <a:endParaRPr lang="en-US" altLang="es-AR" sz="2600" dirty="0" smtClean="0">
              <a:latin typeface="Angsana New" panose="02020603050405020304" pitchFamily="18" charset="-34"/>
              <a:cs typeface="Angsana New" panose="02020603050405020304" pitchFamily="18" charset="-34"/>
            </a:endParaRPr>
          </a:p>
        </p:txBody>
      </p:sp>
      <p:sp>
        <p:nvSpPr>
          <p:cNvPr id="9219" name="6 Marcador de pie de página"/>
          <p:cNvSpPr>
            <a:spLocks noGrp="1"/>
          </p:cNvSpPr>
          <p:nvPr>
            <p:ph type="ftr" sz="quarter" idx="11"/>
          </p:nvPr>
        </p:nvSpPr>
        <p:spPr>
          <a:xfrm>
            <a:off x="1021976" y="6521824"/>
            <a:ext cx="7077449" cy="507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
        <p:nvSpPr>
          <p:cNvPr id="4" name="2 Marcador de contenido"/>
          <p:cNvSpPr txBox="1">
            <a:spLocks/>
          </p:cNvSpPr>
          <p:nvPr/>
        </p:nvSpPr>
        <p:spPr>
          <a:xfrm>
            <a:off x="457200" y="1260004"/>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Blip>
                <a:blip r:embed="rId2"/>
              </a:buBlip>
            </a:pPr>
            <a:r>
              <a:rPr lang="en-US" altLang="es-AR" sz="3500" b="1" u="sng" dirty="0" smtClean="0">
                <a:latin typeface="Angsana New" panose="02020603050405020304" pitchFamily="18" charset="-34"/>
                <a:cs typeface="Angsana New" panose="02020603050405020304" pitchFamily="18" charset="-34"/>
              </a:rPr>
              <a:t>USE 3:</a:t>
            </a:r>
            <a:r>
              <a:rPr lang="en-US" altLang="es-AR" sz="3500" b="1" dirty="0" smtClean="0">
                <a:latin typeface="Angsana New" panose="02020603050405020304" pitchFamily="18" charset="-34"/>
                <a:cs typeface="Angsana New" panose="02020603050405020304" pitchFamily="18" charset="-34"/>
              </a:rPr>
              <a:t> Parallel</a:t>
            </a:r>
            <a:r>
              <a:rPr lang="en-US" altLang="es-AR" sz="3600" b="1" dirty="0" smtClean="0">
                <a:latin typeface="Angsana New" panose="02020603050405020304" pitchFamily="18" charset="-34"/>
                <a:cs typeface="Angsana New" panose="02020603050405020304" pitchFamily="18" charset="-34"/>
              </a:rPr>
              <a:t> Actions.</a:t>
            </a:r>
            <a:endParaRPr lang="en-US" altLang="es-AR" sz="3500" b="1" dirty="0" smtClean="0">
              <a:latin typeface="Angsana New" panose="02020603050405020304" pitchFamily="18" charset="-34"/>
              <a:cs typeface="Angsana New" panose="02020603050405020304" pitchFamily="18" charset="-34"/>
            </a:endParaRPr>
          </a:p>
          <a:p>
            <a:pPr marL="0" indent="0" algn="just">
              <a:buFont typeface="Arial" panose="020B0604020202020204" pitchFamily="34" charset="0"/>
              <a:buNone/>
            </a:pPr>
            <a:endParaRPr lang="en-US" dirty="0" smtClean="0">
              <a:latin typeface="Angsana New" pitchFamily="18" charset="-34"/>
              <a:cs typeface="Angsana New" pitchFamily="18" charset="-34"/>
            </a:endParaRPr>
          </a:p>
          <a:p>
            <a:pPr algn="just">
              <a:buBlip>
                <a:blip r:embed="rId2"/>
              </a:buBlip>
            </a:pPr>
            <a:r>
              <a:rPr lang="en-US" dirty="0" smtClean="0">
                <a:latin typeface="Angsana New" pitchFamily="18" charset="-34"/>
                <a:cs typeface="Angsana New" pitchFamily="18" charset="-34"/>
              </a:rPr>
              <a:t>   </a:t>
            </a:r>
            <a:r>
              <a:rPr lang="en-US" altLang="es-AR" dirty="0" smtClean="0">
                <a:latin typeface="Angsana New" panose="02020603050405020304" pitchFamily="18" charset="-34"/>
                <a:cs typeface="Angsana New" panose="02020603050405020304" pitchFamily="18" charset="-34"/>
              </a:rPr>
              <a:t>When </a:t>
            </a:r>
            <a:r>
              <a:rPr lang="en-US" altLang="es-AR" dirty="0">
                <a:latin typeface="Angsana New" panose="02020603050405020304" pitchFamily="18" charset="-34"/>
                <a:cs typeface="Angsana New" panose="02020603050405020304" pitchFamily="18" charset="-34"/>
              </a:rPr>
              <a:t>you use the Past Continuous with two actions in the same sentence, it expresses the idea that both actions were happening at the same time. The actions are parallel</a:t>
            </a:r>
            <a:r>
              <a:rPr lang="en-US" altLang="es-AR" dirty="0" smtClean="0">
                <a:latin typeface="Angsana New" panose="02020603050405020304" pitchFamily="18" charset="-34"/>
                <a:cs typeface="Angsana New" panose="02020603050405020304" pitchFamily="18" charset="-34"/>
              </a:rPr>
              <a:t>.</a:t>
            </a:r>
          </a:p>
          <a:p>
            <a:pPr marL="0" indent="0" algn="ctr">
              <a:buNone/>
            </a:pPr>
            <a:r>
              <a:rPr lang="en-US" altLang="es-AR" dirty="0" smtClean="0">
                <a:latin typeface="Angsana New" panose="02020603050405020304" pitchFamily="18" charset="-34"/>
                <a:cs typeface="Angsana New" panose="02020603050405020304" pitchFamily="18" charset="-34"/>
              </a:rPr>
              <a:t>I was cooking </a:t>
            </a:r>
            <a:r>
              <a:rPr lang="en-US" altLang="es-AR" b="1" dirty="0" smtClean="0">
                <a:latin typeface="Angsana New" panose="02020603050405020304" pitchFamily="18" charset="-34"/>
                <a:cs typeface="Angsana New" panose="02020603050405020304" pitchFamily="18" charset="-34"/>
              </a:rPr>
              <a:t>and</a:t>
            </a:r>
            <a:r>
              <a:rPr lang="en-US" altLang="es-AR" dirty="0" smtClean="0">
                <a:latin typeface="Angsana New" panose="02020603050405020304" pitchFamily="18" charset="-34"/>
                <a:cs typeface="Angsana New" panose="02020603050405020304" pitchFamily="18" charset="-34"/>
              </a:rPr>
              <a:t> my sister was cleaning the house.</a:t>
            </a:r>
          </a:p>
          <a:p>
            <a:pPr marL="0" indent="0" algn="ctr">
              <a:buNone/>
            </a:pPr>
            <a:r>
              <a:rPr lang="en-US" altLang="es-AR" dirty="0" smtClean="0">
                <a:latin typeface="Angsana New" panose="02020603050405020304" pitchFamily="18" charset="-34"/>
                <a:cs typeface="Angsana New" panose="02020603050405020304" pitchFamily="18" charset="-34"/>
              </a:rPr>
              <a:t>We were watching TV </a:t>
            </a:r>
            <a:r>
              <a:rPr lang="en-US" altLang="es-AR" b="1" dirty="0" smtClean="0">
                <a:latin typeface="Angsana New" panose="02020603050405020304" pitchFamily="18" charset="-34"/>
                <a:cs typeface="Angsana New" panose="02020603050405020304" pitchFamily="18" charset="-34"/>
              </a:rPr>
              <a:t>while</a:t>
            </a:r>
            <a:r>
              <a:rPr lang="en-US" altLang="es-AR" dirty="0" smtClean="0">
                <a:latin typeface="Angsana New" panose="02020603050405020304" pitchFamily="18" charset="-34"/>
                <a:cs typeface="Angsana New" panose="02020603050405020304" pitchFamily="18" charset="-34"/>
              </a:rPr>
              <a:t> they were talking very loudly.</a:t>
            </a:r>
          </a:p>
          <a:p>
            <a:pPr marL="0" indent="0" algn="ctr">
              <a:buNone/>
            </a:pPr>
            <a:r>
              <a:rPr lang="en-US" altLang="es-AR" dirty="0">
                <a:latin typeface="Angsana New" panose="02020603050405020304" pitchFamily="18" charset="-34"/>
                <a:cs typeface="Angsana New" panose="02020603050405020304" pitchFamily="18" charset="-34"/>
              </a:rPr>
              <a:t>While Ellen </a:t>
            </a:r>
            <a:r>
              <a:rPr lang="en-US" altLang="es-AR" b="1" dirty="0">
                <a:latin typeface="Angsana New" panose="02020603050405020304" pitchFamily="18" charset="-34"/>
                <a:cs typeface="Angsana New" panose="02020603050405020304" pitchFamily="18" charset="-34"/>
              </a:rPr>
              <a:t>was reading</a:t>
            </a:r>
            <a:r>
              <a:rPr lang="en-US" altLang="es-AR" dirty="0">
                <a:latin typeface="Angsana New" panose="02020603050405020304" pitchFamily="18" charset="-34"/>
                <a:cs typeface="Angsana New" panose="02020603050405020304" pitchFamily="18" charset="-34"/>
              </a:rPr>
              <a:t>, Tim </a:t>
            </a:r>
            <a:r>
              <a:rPr lang="en-US" altLang="es-AR" b="1" dirty="0">
                <a:latin typeface="Angsana New" panose="02020603050405020304" pitchFamily="18" charset="-34"/>
                <a:cs typeface="Angsana New" panose="02020603050405020304" pitchFamily="18" charset="-34"/>
              </a:rPr>
              <a:t>was watching</a:t>
            </a:r>
            <a:r>
              <a:rPr lang="en-US" altLang="es-AR" dirty="0">
                <a:latin typeface="Angsana New" panose="02020603050405020304" pitchFamily="18" charset="-34"/>
                <a:cs typeface="Angsana New" panose="02020603050405020304" pitchFamily="18" charset="-34"/>
              </a:rPr>
              <a:t> television.</a:t>
            </a:r>
          </a:p>
          <a:p>
            <a:pPr marL="0" indent="0" algn="ctr">
              <a:buNone/>
            </a:pPr>
            <a:endParaRPr lang="en-US" altLang="es-AR" dirty="0" smtClean="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819559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68313" y="909638"/>
            <a:ext cx="8218487" cy="6119812"/>
          </a:xfrm>
        </p:spPr>
        <p:txBody>
          <a:bodyPr/>
          <a:lstStyle/>
          <a:p>
            <a:pPr eaLnBrk="1" hangingPunct="1">
              <a:lnSpc>
                <a:spcPct val="80000"/>
              </a:lnSpc>
              <a:buFont typeface="Wingdings" panose="05000000000000000000" pitchFamily="2" charset="2"/>
              <a:buChar char="Ø"/>
            </a:pPr>
            <a:r>
              <a:rPr lang="en-US" altLang="es-AR" sz="3500" b="1" u="sng" dirty="0" smtClean="0">
                <a:latin typeface="Angsana New" panose="02020603050405020304" pitchFamily="18" charset="-34"/>
                <a:cs typeface="Angsana New" panose="02020603050405020304" pitchFamily="18" charset="-34"/>
              </a:rPr>
              <a:t>USE 4</a:t>
            </a:r>
            <a:r>
              <a:rPr lang="en-US" altLang="es-AR" sz="3500" b="1" dirty="0" smtClean="0">
                <a:latin typeface="Angsana New" panose="02020603050405020304" pitchFamily="18" charset="-34"/>
                <a:cs typeface="Angsana New" panose="02020603050405020304" pitchFamily="18" charset="-34"/>
              </a:rPr>
              <a:t>: Creating Atmosphere.</a:t>
            </a:r>
          </a:p>
          <a:p>
            <a:pPr algn="just" eaLnBrk="1" hangingPunct="1">
              <a:lnSpc>
                <a:spcPct val="80000"/>
              </a:lnSpc>
              <a:buFontTx/>
              <a:buNone/>
            </a:pPr>
            <a:r>
              <a:rPr lang="en-US" altLang="es-AR" sz="2800" dirty="0" smtClean="0">
                <a:latin typeface="Adobe Garamond Pro" pitchFamily="18" charset="0"/>
              </a:rPr>
              <a:t>	</a:t>
            </a:r>
            <a:r>
              <a:rPr lang="en-US" altLang="es-AR" sz="2800" dirty="0" smtClean="0">
                <a:latin typeface="Angsana New" panose="02020603050405020304" pitchFamily="18" charset="-34"/>
                <a:cs typeface="Angsana New" panose="02020603050405020304" pitchFamily="18" charset="-34"/>
              </a:rPr>
              <a:t>In English, we often use a series of parallel actions to describe and create the atmosphere at a particular time in the past:</a:t>
            </a:r>
          </a:p>
          <a:p>
            <a:pPr eaLnBrk="1" hangingPunct="1">
              <a:lnSpc>
                <a:spcPct val="80000"/>
              </a:lnSpc>
              <a:buFontTx/>
              <a:buNone/>
            </a:pPr>
            <a:endParaRPr lang="en-US" altLang="es-AR" sz="2800" dirty="0" smtClean="0">
              <a:latin typeface="Adobe Garamond Pro" pitchFamily="18" charset="0"/>
            </a:endParaRPr>
          </a:p>
          <a:p>
            <a:pPr marL="0" indent="0" algn="just" eaLnBrk="1" hangingPunct="1">
              <a:lnSpc>
                <a:spcPct val="80000"/>
              </a:lnSpc>
              <a:buNone/>
            </a:pPr>
            <a:r>
              <a:rPr lang="en-US" altLang="es-AR" sz="2800" dirty="0" smtClean="0">
                <a:latin typeface="Angsana New" panose="02020603050405020304" pitchFamily="18" charset="-34"/>
                <a:cs typeface="Angsana New" panose="02020603050405020304" pitchFamily="18" charset="-34"/>
              </a:rPr>
              <a:t>When I walked into the office, several people </a:t>
            </a:r>
            <a:r>
              <a:rPr lang="en-US" altLang="es-AR" sz="2800" b="1" dirty="0" smtClean="0">
                <a:latin typeface="Angsana New" panose="02020603050405020304" pitchFamily="18" charset="-34"/>
                <a:cs typeface="Angsana New" panose="02020603050405020304" pitchFamily="18" charset="-34"/>
              </a:rPr>
              <a:t>were</a:t>
            </a:r>
            <a:r>
              <a:rPr lang="en-US" altLang="es-AR" sz="2800" dirty="0" smtClean="0">
                <a:latin typeface="Angsana New" panose="02020603050405020304" pitchFamily="18" charset="-34"/>
                <a:cs typeface="Angsana New" panose="02020603050405020304" pitchFamily="18" charset="-34"/>
              </a:rPr>
              <a:t> busily </a:t>
            </a:r>
            <a:r>
              <a:rPr lang="en-US" altLang="es-AR" sz="2800" b="1" dirty="0" smtClean="0">
                <a:latin typeface="Angsana New" panose="02020603050405020304" pitchFamily="18" charset="-34"/>
                <a:cs typeface="Angsana New" panose="02020603050405020304" pitchFamily="18" charset="-34"/>
              </a:rPr>
              <a:t>typing</a:t>
            </a:r>
            <a:r>
              <a:rPr lang="en-US" altLang="es-AR" sz="2800" dirty="0" smtClean="0">
                <a:latin typeface="Angsana New" panose="02020603050405020304" pitchFamily="18" charset="-34"/>
                <a:cs typeface="Angsana New" panose="02020603050405020304" pitchFamily="18" charset="-34"/>
              </a:rPr>
              <a:t>, some </a:t>
            </a:r>
            <a:r>
              <a:rPr lang="en-US" altLang="es-AR" sz="2800" b="1" dirty="0" smtClean="0">
                <a:latin typeface="Angsana New" panose="02020603050405020304" pitchFamily="18" charset="-34"/>
                <a:cs typeface="Angsana New" panose="02020603050405020304" pitchFamily="18" charset="-34"/>
              </a:rPr>
              <a:t>were talking</a:t>
            </a:r>
            <a:r>
              <a:rPr lang="en-US" altLang="es-AR" sz="2800" dirty="0" smtClean="0">
                <a:latin typeface="Angsana New" panose="02020603050405020304" pitchFamily="18" charset="-34"/>
                <a:cs typeface="Angsana New" panose="02020603050405020304" pitchFamily="18" charset="-34"/>
              </a:rPr>
              <a:t> on the phones, the boss </a:t>
            </a:r>
            <a:r>
              <a:rPr lang="en-US" altLang="es-AR" sz="2800" b="1" dirty="0" smtClean="0">
                <a:latin typeface="Angsana New" panose="02020603050405020304" pitchFamily="18" charset="-34"/>
                <a:cs typeface="Angsana New" panose="02020603050405020304" pitchFamily="18" charset="-34"/>
              </a:rPr>
              <a:t>was yelling</a:t>
            </a:r>
            <a:r>
              <a:rPr lang="en-US" altLang="es-AR" sz="2800" dirty="0" smtClean="0">
                <a:latin typeface="Angsana New" panose="02020603050405020304" pitchFamily="18" charset="-34"/>
                <a:cs typeface="Angsana New" panose="02020603050405020304" pitchFamily="18" charset="-34"/>
              </a:rPr>
              <a:t> directions, and customers </a:t>
            </a:r>
            <a:r>
              <a:rPr lang="en-US" altLang="es-AR" sz="2800" b="1" dirty="0" smtClean="0">
                <a:latin typeface="Angsana New" panose="02020603050405020304" pitchFamily="18" charset="-34"/>
                <a:cs typeface="Angsana New" panose="02020603050405020304" pitchFamily="18" charset="-34"/>
              </a:rPr>
              <a:t>were waiting</a:t>
            </a:r>
            <a:r>
              <a:rPr lang="en-US" altLang="es-AR" sz="2800" dirty="0" smtClean="0">
                <a:latin typeface="Angsana New" panose="02020603050405020304" pitchFamily="18" charset="-34"/>
                <a:cs typeface="Angsana New" panose="02020603050405020304" pitchFamily="18" charset="-34"/>
              </a:rPr>
              <a:t> to be helped. One customer </a:t>
            </a:r>
            <a:r>
              <a:rPr lang="en-US" altLang="es-AR" sz="2800" b="1" dirty="0" smtClean="0">
                <a:latin typeface="Angsana New" panose="02020603050405020304" pitchFamily="18" charset="-34"/>
                <a:cs typeface="Angsana New" panose="02020603050405020304" pitchFamily="18" charset="-34"/>
              </a:rPr>
              <a:t>was yelling</a:t>
            </a:r>
            <a:r>
              <a:rPr lang="en-US" altLang="es-AR" sz="2800" dirty="0" smtClean="0">
                <a:latin typeface="Angsana New" panose="02020603050405020304" pitchFamily="18" charset="-34"/>
                <a:cs typeface="Angsana New" panose="02020603050405020304" pitchFamily="18" charset="-34"/>
              </a:rPr>
              <a:t> at a secretary and </a:t>
            </a:r>
            <a:r>
              <a:rPr lang="en-US" altLang="es-AR" sz="2800" b="1" dirty="0" smtClean="0">
                <a:latin typeface="Angsana New" panose="02020603050405020304" pitchFamily="18" charset="-34"/>
                <a:cs typeface="Angsana New" panose="02020603050405020304" pitchFamily="18" charset="-34"/>
              </a:rPr>
              <a:t>waving</a:t>
            </a:r>
            <a:r>
              <a:rPr lang="en-US" altLang="es-AR" sz="2800" dirty="0" smtClean="0">
                <a:latin typeface="Angsana New" panose="02020603050405020304" pitchFamily="18" charset="-34"/>
                <a:cs typeface="Angsana New" panose="02020603050405020304" pitchFamily="18" charset="-34"/>
              </a:rPr>
              <a:t> his hands. Others </a:t>
            </a:r>
            <a:r>
              <a:rPr lang="en-US" altLang="es-AR" sz="2800" b="1" dirty="0" smtClean="0">
                <a:latin typeface="Angsana New" panose="02020603050405020304" pitchFamily="18" charset="-34"/>
                <a:cs typeface="Angsana New" panose="02020603050405020304" pitchFamily="18" charset="-34"/>
              </a:rPr>
              <a:t>were complaining</a:t>
            </a:r>
            <a:r>
              <a:rPr lang="en-US" altLang="es-AR" sz="2800" dirty="0" smtClean="0">
                <a:latin typeface="Angsana New" panose="02020603050405020304" pitchFamily="18" charset="-34"/>
                <a:cs typeface="Angsana New" panose="02020603050405020304" pitchFamily="18" charset="-34"/>
              </a:rPr>
              <a:t> to each other about the bad service.</a:t>
            </a:r>
          </a:p>
          <a:p>
            <a:pPr eaLnBrk="1" hangingPunct="1">
              <a:lnSpc>
                <a:spcPct val="80000"/>
              </a:lnSpc>
            </a:pPr>
            <a:endParaRPr lang="en-US" altLang="es-AR" sz="2800" dirty="0" smtClean="0">
              <a:latin typeface="Adobe Garamond Pro" pitchFamily="18" charset="0"/>
            </a:endParaRPr>
          </a:p>
        </p:txBody>
      </p:sp>
      <p:sp>
        <p:nvSpPr>
          <p:cNvPr id="11267" name="6 Marcador de pie de página"/>
          <p:cNvSpPr>
            <a:spLocks noGrp="1"/>
          </p:cNvSpPr>
          <p:nvPr>
            <p:ph type="ftr" sz="quarter" idx="11"/>
          </p:nvPr>
        </p:nvSpPr>
        <p:spPr>
          <a:xfrm>
            <a:off x="1129553" y="6562164"/>
            <a:ext cx="6969872" cy="4672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902986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876300"/>
            <a:ext cx="8229600" cy="5937250"/>
          </a:xfrm>
        </p:spPr>
        <p:txBody>
          <a:bodyPr/>
          <a:lstStyle/>
          <a:p>
            <a:pPr eaLnBrk="1" hangingPunct="1">
              <a:lnSpc>
                <a:spcPct val="90000"/>
              </a:lnSpc>
              <a:buFont typeface="Wingdings" panose="05000000000000000000" pitchFamily="2" charset="2"/>
              <a:buChar char="Ø"/>
            </a:pPr>
            <a:r>
              <a:rPr lang="en-US" altLang="es-AR" sz="2800" b="1" dirty="0" smtClean="0"/>
              <a:t> </a:t>
            </a:r>
            <a:r>
              <a:rPr lang="en-US" altLang="es-AR" sz="3500" b="1" u="sng" dirty="0" smtClean="0">
                <a:latin typeface="Angsana New" panose="02020603050405020304" pitchFamily="18" charset="-34"/>
                <a:cs typeface="Angsana New" panose="02020603050405020304" pitchFamily="18" charset="-34"/>
              </a:rPr>
              <a:t>USE 5</a:t>
            </a:r>
            <a:r>
              <a:rPr lang="en-US" altLang="es-AR" sz="3500" b="1" dirty="0" smtClean="0">
                <a:latin typeface="Angsana New" panose="02020603050405020304" pitchFamily="18" charset="-34"/>
                <a:cs typeface="Angsana New" panose="02020603050405020304" pitchFamily="18" charset="-34"/>
              </a:rPr>
              <a:t>: Repetition and Irritation with "Always“.</a:t>
            </a:r>
          </a:p>
          <a:p>
            <a:pPr eaLnBrk="1" hangingPunct="1">
              <a:lnSpc>
                <a:spcPct val="90000"/>
              </a:lnSpc>
              <a:buFontTx/>
              <a:buNone/>
            </a:pPr>
            <a:endParaRPr lang="en-US" altLang="es-AR" sz="2800" dirty="0" smtClean="0">
              <a:latin typeface="Adobe Garamond Pro" pitchFamily="18" charset="0"/>
            </a:endParaRPr>
          </a:p>
          <a:p>
            <a:pPr algn="just" eaLnBrk="1" hangingPunct="1">
              <a:lnSpc>
                <a:spcPct val="90000"/>
              </a:lnSpc>
              <a:buFontTx/>
              <a:buNone/>
            </a:pPr>
            <a:r>
              <a:rPr lang="en-US" altLang="es-AR" sz="2800" dirty="0" smtClean="0">
                <a:latin typeface="Adobe Garamond Pro" pitchFamily="18" charset="0"/>
              </a:rPr>
              <a:t>	</a:t>
            </a:r>
            <a:r>
              <a:rPr lang="en-US" altLang="es-AR" sz="2800" dirty="0" smtClean="0">
                <a:latin typeface="Angsana New" panose="02020603050405020304" pitchFamily="18" charset="-34"/>
                <a:cs typeface="Angsana New" panose="02020603050405020304" pitchFamily="18" charset="-34"/>
              </a:rPr>
              <a:t>The Past Continuous with words such as "always" or "constantly" expresses the idea that something irritating or shocking often happened in the past. The concept is very similar to the expression “</a:t>
            </a:r>
            <a:r>
              <a:rPr lang="en-US" altLang="es-AR" sz="2800" i="1" dirty="0" smtClean="0">
                <a:latin typeface="Angsana New" panose="02020603050405020304" pitchFamily="18" charset="-34"/>
                <a:cs typeface="Angsana New" panose="02020603050405020304" pitchFamily="18" charset="-34"/>
              </a:rPr>
              <a:t>used to</a:t>
            </a:r>
            <a:r>
              <a:rPr lang="en-US" altLang="es-AR" sz="2800" dirty="0" smtClean="0">
                <a:latin typeface="Angsana New" panose="02020603050405020304" pitchFamily="18" charset="-34"/>
                <a:cs typeface="Angsana New" panose="02020603050405020304" pitchFamily="18" charset="-34"/>
              </a:rPr>
              <a:t>" but with negative emotion. Remember to put the words "always" or "constantly" between "be" and "</a:t>
            </a:r>
            <a:r>
              <a:rPr lang="en-US" altLang="es-AR" sz="2800" dirty="0" err="1" smtClean="0">
                <a:latin typeface="Angsana New" panose="02020603050405020304" pitchFamily="18" charset="-34"/>
                <a:cs typeface="Angsana New" panose="02020603050405020304" pitchFamily="18" charset="-34"/>
              </a:rPr>
              <a:t>verb+ing</a:t>
            </a:r>
            <a:r>
              <a:rPr lang="en-US" altLang="es-AR" sz="2800" dirty="0" smtClean="0">
                <a:latin typeface="Angsana New" panose="02020603050405020304" pitchFamily="18" charset="-34"/>
                <a:cs typeface="Angsana New" panose="02020603050405020304" pitchFamily="18" charset="-34"/>
              </a:rPr>
              <a:t>.“</a:t>
            </a:r>
          </a:p>
          <a:p>
            <a:pPr marL="0" indent="0" algn="ctr">
              <a:buNone/>
            </a:pPr>
            <a:endParaRPr lang="en-US" altLang="es-AR" dirty="0" smtClean="0">
              <a:latin typeface="Angsana New" panose="02020603050405020304" pitchFamily="18" charset="-34"/>
              <a:cs typeface="Angsana New" panose="02020603050405020304" pitchFamily="18" charset="-34"/>
            </a:endParaRPr>
          </a:p>
          <a:p>
            <a:pPr marL="0" indent="0" algn="ctr">
              <a:buNone/>
            </a:pPr>
            <a:r>
              <a:rPr lang="en-US" altLang="es-AR" dirty="0" smtClean="0">
                <a:latin typeface="Angsana New" panose="02020603050405020304" pitchFamily="18" charset="-34"/>
                <a:cs typeface="Angsana New" panose="02020603050405020304" pitchFamily="18" charset="-34"/>
              </a:rPr>
              <a:t>She</a:t>
            </a:r>
            <a:r>
              <a:rPr lang="en-US" altLang="es-AR" dirty="0">
                <a:latin typeface="Angsana New" panose="02020603050405020304" pitchFamily="18" charset="-34"/>
                <a:cs typeface="Angsana New" panose="02020603050405020304" pitchFamily="18" charset="-34"/>
              </a:rPr>
              <a:t> </a:t>
            </a:r>
            <a:r>
              <a:rPr lang="en-US" altLang="es-AR" b="1" dirty="0">
                <a:latin typeface="Angsana New" panose="02020603050405020304" pitchFamily="18" charset="-34"/>
                <a:cs typeface="Angsana New" panose="02020603050405020304" pitchFamily="18" charset="-34"/>
              </a:rPr>
              <a:t>was always coming</a:t>
            </a:r>
            <a:r>
              <a:rPr lang="en-US" altLang="es-AR" dirty="0">
                <a:latin typeface="Angsana New" panose="02020603050405020304" pitchFamily="18" charset="-34"/>
                <a:cs typeface="Angsana New" panose="02020603050405020304" pitchFamily="18" charset="-34"/>
              </a:rPr>
              <a:t> to class late.</a:t>
            </a:r>
          </a:p>
          <a:p>
            <a:pPr marL="0" indent="0" algn="ctr">
              <a:buNone/>
            </a:pPr>
            <a:r>
              <a:rPr lang="en-US" altLang="es-AR" dirty="0">
                <a:latin typeface="Angsana New" panose="02020603050405020304" pitchFamily="18" charset="-34"/>
                <a:cs typeface="Angsana New" panose="02020603050405020304" pitchFamily="18" charset="-34"/>
              </a:rPr>
              <a:t>He </a:t>
            </a:r>
            <a:r>
              <a:rPr lang="en-US" altLang="es-AR" b="1" dirty="0">
                <a:latin typeface="Angsana New" panose="02020603050405020304" pitchFamily="18" charset="-34"/>
                <a:cs typeface="Angsana New" panose="02020603050405020304" pitchFamily="18" charset="-34"/>
              </a:rPr>
              <a:t>was constantly talking</a:t>
            </a:r>
            <a:r>
              <a:rPr lang="en-US" altLang="es-AR" dirty="0">
                <a:latin typeface="Angsana New" panose="02020603050405020304" pitchFamily="18" charset="-34"/>
                <a:cs typeface="Angsana New" panose="02020603050405020304" pitchFamily="18" charset="-34"/>
              </a:rPr>
              <a:t>. He annoyed everyone.</a:t>
            </a:r>
          </a:p>
          <a:p>
            <a:pPr marL="0" indent="0" algn="ctr">
              <a:buNone/>
            </a:pPr>
            <a:r>
              <a:rPr lang="en-US" altLang="es-AR" dirty="0">
                <a:latin typeface="Angsana New" panose="02020603050405020304" pitchFamily="18" charset="-34"/>
                <a:cs typeface="Angsana New" panose="02020603050405020304" pitchFamily="18" charset="-34"/>
              </a:rPr>
              <a:t>I didn't like them because they </a:t>
            </a:r>
            <a:r>
              <a:rPr lang="en-US" altLang="es-AR" b="1" dirty="0">
                <a:latin typeface="Angsana New" panose="02020603050405020304" pitchFamily="18" charset="-34"/>
                <a:cs typeface="Angsana New" panose="02020603050405020304" pitchFamily="18" charset="-34"/>
              </a:rPr>
              <a:t>were always complaining</a:t>
            </a:r>
            <a:r>
              <a:rPr lang="en-US" altLang="es-AR" dirty="0">
                <a:latin typeface="Angsana New" panose="02020603050405020304" pitchFamily="18" charset="-34"/>
                <a:cs typeface="Angsana New" panose="02020603050405020304" pitchFamily="18" charset="-34"/>
              </a:rPr>
              <a:t>.</a:t>
            </a:r>
          </a:p>
          <a:p>
            <a:pPr algn="just" eaLnBrk="1" hangingPunct="1">
              <a:lnSpc>
                <a:spcPct val="90000"/>
              </a:lnSpc>
              <a:buFontTx/>
              <a:buNone/>
            </a:pPr>
            <a:endParaRPr lang="en-US" altLang="es-AR" sz="2800" dirty="0" smtClean="0">
              <a:latin typeface="Angsana New" panose="02020603050405020304" pitchFamily="18" charset="-34"/>
              <a:cs typeface="Angsana New" panose="02020603050405020304" pitchFamily="18" charset="-34"/>
            </a:endParaRPr>
          </a:p>
        </p:txBody>
      </p:sp>
      <p:sp>
        <p:nvSpPr>
          <p:cNvPr id="12291" name="6 Marcador de pie de página"/>
          <p:cNvSpPr>
            <a:spLocks noGrp="1"/>
          </p:cNvSpPr>
          <p:nvPr>
            <p:ph type="ftr" sz="quarter" idx="11"/>
          </p:nvPr>
        </p:nvSpPr>
        <p:spPr>
          <a:xfrm>
            <a:off x="1183341" y="6575612"/>
            <a:ext cx="6916084" cy="45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spTree>
    <p:extLst>
      <p:ext uri="{BB962C8B-B14F-4D97-AF65-F5344CB8AC3E}">
        <p14:creationId xmlns:p14="http://schemas.microsoft.com/office/powerpoint/2010/main" val="68835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187450" y="1776692"/>
            <a:ext cx="6400800" cy="1295400"/>
          </a:xfrm>
        </p:spPr>
        <p:txBody>
          <a:bodyPr/>
          <a:lstStyle/>
          <a:p>
            <a:pPr eaLnBrk="1" hangingPunct="1"/>
            <a:endParaRPr lang="en-US" altLang="es-AR" sz="2800" b="1" dirty="0" smtClean="0">
              <a:latin typeface="Adobe Garamond Pro" pitchFamily="18" charset="0"/>
            </a:endParaRPr>
          </a:p>
          <a:p>
            <a:pPr eaLnBrk="1" hangingPunct="1"/>
            <a:r>
              <a:rPr lang="en-US" altLang="es-AR" sz="2800" dirty="0" smtClean="0">
                <a:latin typeface="Adobe Garamond Pro" pitchFamily="18" charset="0"/>
              </a:rPr>
              <a:t>[</a:t>
            </a:r>
            <a:r>
              <a:rPr lang="en-US" altLang="es-AR" sz="2800" b="1" i="1" dirty="0" smtClean="0">
                <a:latin typeface="Adobe Garamond Pro" pitchFamily="18" charset="0"/>
              </a:rPr>
              <a:t>was</a:t>
            </a:r>
            <a:r>
              <a:rPr lang="en-US" altLang="es-AR" sz="2800" dirty="0" smtClean="0">
                <a:latin typeface="Adobe Garamond Pro" pitchFamily="18" charset="0"/>
              </a:rPr>
              <a:t>/</a:t>
            </a:r>
            <a:r>
              <a:rPr lang="en-US" altLang="es-AR" sz="2800" b="1" i="1" dirty="0" smtClean="0">
                <a:latin typeface="Adobe Garamond Pro" pitchFamily="18" charset="0"/>
              </a:rPr>
              <a:t>were </a:t>
            </a:r>
            <a:r>
              <a:rPr lang="en-US" altLang="es-AR" sz="2800" dirty="0" smtClean="0">
                <a:latin typeface="Adobe Garamond Pro" pitchFamily="18" charset="0"/>
              </a:rPr>
              <a:t>+ </a:t>
            </a:r>
            <a:r>
              <a:rPr lang="en-US" altLang="es-AR" sz="2800" b="1" i="1" dirty="0" smtClean="0">
                <a:latin typeface="Adobe Garamond Pro" pitchFamily="18" charset="0"/>
              </a:rPr>
              <a:t>present participle</a:t>
            </a:r>
            <a:r>
              <a:rPr lang="en-US" altLang="es-AR" sz="2800" dirty="0" smtClean="0">
                <a:latin typeface="Adobe Garamond Pro" pitchFamily="18" charset="0"/>
              </a:rPr>
              <a:t>]</a:t>
            </a:r>
          </a:p>
        </p:txBody>
      </p:sp>
      <p:graphicFrame>
        <p:nvGraphicFramePr>
          <p:cNvPr id="2094" name="Group 46"/>
          <p:cNvGraphicFramePr>
            <a:graphicFrameLocks noGrp="1"/>
          </p:cNvGraphicFramePr>
          <p:nvPr>
            <p:extLst>
              <p:ext uri="{D42A27DB-BD31-4B8C-83A1-F6EECF244321}">
                <p14:modId xmlns:p14="http://schemas.microsoft.com/office/powerpoint/2010/main" val="725014844"/>
              </p:ext>
            </p:extLst>
          </p:nvPr>
        </p:nvGraphicFramePr>
        <p:xfrm>
          <a:off x="827088" y="2924175"/>
          <a:ext cx="7705725" cy="2908300"/>
        </p:xfrm>
        <a:graphic>
          <a:graphicData uri="http://schemas.openxmlformats.org/drawingml/2006/table">
            <a:tbl>
              <a:tblPr/>
              <a:tblGrid>
                <a:gridCol w="2413000"/>
                <a:gridCol w="2852737"/>
                <a:gridCol w="2439988"/>
              </a:tblGrid>
              <a:tr h="4365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tx1"/>
                          </a:solidFill>
                          <a:effectLst/>
                          <a:latin typeface="Adobe Garamond Pro" pitchFamily="18" charset="0"/>
                          <a:cs typeface="Arial" charset="0"/>
                        </a:rPr>
                        <a:t>Positive</a:t>
                      </a:r>
                      <a:endParaRPr kumimoji="0" lang="en-US" sz="1800" b="1" i="0" u="none" strike="noStrike" cap="none" normalizeH="0" baseline="0" noProof="0" dirty="0" smtClean="0">
                        <a:ln>
                          <a:noFill/>
                        </a:ln>
                        <a:solidFill>
                          <a:schemeClr val="tx1"/>
                        </a:solidFill>
                        <a:effectLst/>
                        <a:latin typeface="Adobe Garamond Pro"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tx1"/>
                          </a:solidFill>
                          <a:effectLst/>
                          <a:latin typeface="Adobe Garamond Pro" pitchFamily="18" charset="0"/>
                          <a:cs typeface="Arial" charset="0"/>
                        </a:rPr>
                        <a:t>Negative</a:t>
                      </a:r>
                      <a:endParaRPr kumimoji="0" lang="en-US" sz="1800" b="1" i="0" u="none" strike="noStrike" cap="none" normalizeH="0" baseline="0" noProof="0" dirty="0" smtClean="0">
                        <a:ln>
                          <a:noFill/>
                        </a:ln>
                        <a:solidFill>
                          <a:schemeClr val="tx1"/>
                        </a:solidFill>
                        <a:effectLst/>
                        <a:latin typeface="Adobe Garamond Pro"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tx1"/>
                          </a:solidFill>
                          <a:effectLst/>
                          <a:latin typeface="Adobe Garamond Pro" pitchFamily="18" charset="0"/>
                          <a:cs typeface="Arial" charset="0"/>
                        </a:rPr>
                        <a:t>Question</a:t>
                      </a:r>
                      <a:endParaRPr kumimoji="0" lang="en-US" sz="1800" b="1" i="0" u="none" strike="noStrike" cap="none" normalizeH="0" baseline="0" noProof="0" dirty="0" smtClean="0">
                        <a:ln>
                          <a:noFill/>
                        </a:ln>
                        <a:solidFill>
                          <a:schemeClr val="tx1"/>
                        </a:solidFill>
                        <a:effectLst/>
                        <a:latin typeface="Adobe Garamond Pro"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r>
              <a:tr h="24717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noProof="0" dirty="0" smtClean="0">
                        <a:ln>
                          <a:noFill/>
                        </a:ln>
                        <a:solidFill>
                          <a:schemeClr val="tx1"/>
                        </a:solidFill>
                        <a:effectLst/>
                        <a:latin typeface="Adobe Garamond Pro" pitchFamily="18" charset="0"/>
                        <a:cs typeface="Arial" charset="0"/>
                      </a:endParaRP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I was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You were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We were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They were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He was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She was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It was singing.</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noProof="0" dirty="0" smtClean="0">
                        <a:ln>
                          <a:noFill/>
                        </a:ln>
                        <a:solidFill>
                          <a:schemeClr val="tx1"/>
                        </a:solidFill>
                        <a:effectLst/>
                        <a:latin typeface="Adobe Garamond Pro" pitchFamily="18" charset="0"/>
                        <a:cs typeface="Arial" charset="0"/>
                      </a:endParaRP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I was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You were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We were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They were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He was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She was not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It was not singing.</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noProof="0" dirty="0" smtClean="0">
                        <a:ln>
                          <a:noFill/>
                        </a:ln>
                        <a:solidFill>
                          <a:schemeClr val="tx1"/>
                        </a:solidFill>
                        <a:effectLst/>
                        <a:latin typeface="Adobe Garamond Pro" pitchFamily="18" charset="0"/>
                        <a:cs typeface="Arial" charset="0"/>
                      </a:endParaRP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Was I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Were you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Were we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Were they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Was he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Was she singing?</a:t>
                      </a:r>
                    </a:p>
                    <a:p>
                      <a:pPr marL="0" marR="0" lvl="0" indent="0" algn="ctr" defTabSz="914400" rtl="0" eaLnBrk="0" fontAlgn="t" latinLnBrk="0" hangingPunct="0">
                        <a:lnSpc>
                          <a:spcPct val="100000"/>
                        </a:lnSpc>
                        <a:spcBef>
                          <a:spcPct val="0"/>
                        </a:spcBef>
                        <a:spcAft>
                          <a:spcPct val="0"/>
                        </a:spcAft>
                        <a:buClrTx/>
                        <a:buSzTx/>
                        <a:buFontTx/>
                        <a:buChar char="•"/>
                        <a:tabLst/>
                      </a:pPr>
                      <a:r>
                        <a:rPr kumimoji="0" lang="en-US" sz="1800" b="0" i="0" u="none" strike="noStrike" cap="none" normalizeH="0" baseline="0" noProof="0" dirty="0" smtClean="0">
                          <a:ln>
                            <a:noFill/>
                          </a:ln>
                          <a:solidFill>
                            <a:schemeClr val="tx1"/>
                          </a:solidFill>
                          <a:effectLst/>
                          <a:latin typeface="Adobe Garamond Pro" pitchFamily="18" charset="0"/>
                          <a:cs typeface="Arial" charset="0"/>
                        </a:rPr>
                        <a:t>Was it singing?</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a:lightRig rig="flood" dir="t"/>
                    </a:cell3D>
                    <a:solidFill>
                      <a:srgbClr val="9966FF"/>
                    </a:solidFill>
                  </a:tcPr>
                </a:tc>
              </a:tr>
            </a:tbl>
          </a:graphicData>
        </a:graphic>
      </p:graphicFrame>
      <p:sp>
        <p:nvSpPr>
          <p:cNvPr id="3090" name="6 Marcador de pie de página"/>
          <p:cNvSpPr>
            <a:spLocks noGrp="1"/>
          </p:cNvSpPr>
          <p:nvPr>
            <p:ph type="ftr" sz="quarter" idx="11"/>
          </p:nvPr>
        </p:nvSpPr>
        <p:spPr>
          <a:xfrm>
            <a:off x="1048871" y="6615952"/>
            <a:ext cx="7050554" cy="4134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smtClean="0">
                <a:latin typeface="Andalus" panose="02020603050405020304" pitchFamily="18" charset="-78"/>
                <a:cs typeface="Andalus" panose="02020603050405020304" pitchFamily="18" charset="-78"/>
              </a:rPr>
              <a:t>UTN -  FRVM                                 Lic. Evangelina Cecchel - Lic. Bibiana Fernandez</a:t>
            </a:r>
          </a:p>
        </p:txBody>
      </p:sp>
      <p:pic>
        <p:nvPicPr>
          <p:cNvPr id="6" name="Picture 2" descr="C:\Users\Catalano\Desktop\4031430.jpg"/>
          <p:cNvPicPr>
            <a:picLocks noChangeAspect="1" noChangeArrowheads="1"/>
          </p:cNvPicPr>
          <p:nvPr/>
        </p:nvPicPr>
        <p:blipFill>
          <a:blip r:embed="rId2" cstate="print"/>
          <a:srcRect/>
          <a:stretch>
            <a:fillRect/>
          </a:stretch>
        </p:blipFill>
        <p:spPr bwMode="auto">
          <a:xfrm>
            <a:off x="2353235" y="423557"/>
            <a:ext cx="2760640" cy="1834175"/>
          </a:xfrm>
          <a:prstGeom prst="rect">
            <a:avLst/>
          </a:prstGeom>
          <a:ln>
            <a:noFill/>
          </a:ln>
          <a:effectLst>
            <a:outerShdw blurRad="190500" algn="tl" rotWithShape="0">
              <a:srgbClr val="000000">
                <a:alpha val="70000"/>
              </a:srgbClr>
            </a:outerShdw>
          </a:effectLst>
        </p:spPr>
      </p:pic>
      <p:sp>
        <p:nvSpPr>
          <p:cNvPr id="8" name="1 Título"/>
          <p:cNvSpPr>
            <a:spLocks noGrp="1"/>
          </p:cNvSpPr>
          <p:nvPr>
            <p:ph type="ctrTitle"/>
          </p:nvPr>
        </p:nvSpPr>
        <p:spPr>
          <a:xfrm>
            <a:off x="2353235" y="1340644"/>
            <a:ext cx="2971799" cy="899579"/>
          </a:xfrm>
        </p:spPr>
        <p:txBody>
          <a:bodyPr>
            <a:normAutofit/>
          </a:bodyPr>
          <a:lstStyle/>
          <a:p>
            <a:r>
              <a:rPr lang="es-AR" sz="2800" b="1" i="1" dirty="0" smtClean="0">
                <a:solidFill>
                  <a:schemeClr val="accent5">
                    <a:lumMod val="50000"/>
                  </a:schemeClr>
                </a:solidFill>
                <a:latin typeface="DilleniaUPC" pitchFamily="18" charset="-34"/>
                <a:cs typeface="DilleniaUPC" pitchFamily="18" charset="-34"/>
              </a:rPr>
              <a:t>PAST CONTINUOUS</a:t>
            </a:r>
            <a:endParaRPr lang="es-AR" sz="2800" b="1" i="1" dirty="0">
              <a:solidFill>
                <a:schemeClr val="accent5">
                  <a:lumMod val="50000"/>
                </a:schemeClr>
              </a:solidFill>
              <a:latin typeface="DilleniaUPC" pitchFamily="18" charset="-34"/>
              <a:cs typeface="DilleniaUPC" pitchFamily="18" charset="-34"/>
            </a:endParaRPr>
          </a:p>
        </p:txBody>
      </p:sp>
    </p:spTree>
    <p:extLst>
      <p:ext uri="{BB962C8B-B14F-4D97-AF65-F5344CB8AC3E}">
        <p14:creationId xmlns:p14="http://schemas.microsoft.com/office/powerpoint/2010/main" val="111536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876300"/>
            <a:ext cx="8229600" cy="4690782"/>
          </a:xfrm>
        </p:spPr>
        <p:txBody>
          <a:bodyPr/>
          <a:lstStyle/>
          <a:p>
            <a:pPr algn="ctr" eaLnBrk="1" hangingPunct="1">
              <a:lnSpc>
                <a:spcPct val="90000"/>
              </a:lnSpc>
              <a:buFontTx/>
              <a:buNone/>
            </a:pPr>
            <a:r>
              <a:rPr lang="en-US" altLang="es-AR" sz="2800" b="1" dirty="0" smtClean="0">
                <a:latin typeface="Angsana New" panose="02020603050405020304" pitchFamily="18" charset="-34"/>
                <a:cs typeface="Angsana New" panose="02020603050405020304" pitchFamily="18" charset="-34"/>
              </a:rPr>
              <a:t>IMPORTANT</a:t>
            </a:r>
          </a:p>
          <a:p>
            <a:pPr algn="just" eaLnBrk="1" hangingPunct="1">
              <a:lnSpc>
                <a:spcPct val="90000"/>
              </a:lnSpc>
              <a:buFontTx/>
              <a:buNone/>
            </a:pPr>
            <a:r>
              <a:rPr lang="en-US" altLang="es-AR" sz="2800" dirty="0" smtClean="0">
                <a:latin typeface="Angsana New" panose="02020603050405020304" pitchFamily="18" charset="-34"/>
                <a:cs typeface="Angsana New" panose="02020603050405020304" pitchFamily="18" charset="-34"/>
              </a:rPr>
              <a:t>	In the Simple Past, a specific time is used to show when an action began or finished. In the Past Continuous, a specific time only interrupts the action.</a:t>
            </a:r>
          </a:p>
          <a:p>
            <a:pPr algn="ctr" eaLnBrk="1" hangingPunct="1">
              <a:lnSpc>
                <a:spcPct val="90000"/>
              </a:lnSpc>
              <a:buFontTx/>
              <a:buNone/>
            </a:pPr>
            <a:r>
              <a:rPr lang="en-US" altLang="es-AR" sz="2800" dirty="0" smtClean="0">
                <a:latin typeface="Angsana New" panose="02020603050405020304" pitchFamily="18" charset="-34"/>
                <a:cs typeface="Angsana New" panose="02020603050405020304" pitchFamily="18" charset="-34"/>
              </a:rPr>
              <a:t>Examples:</a:t>
            </a:r>
          </a:p>
          <a:p>
            <a:pPr algn="ctr" eaLnBrk="1" hangingPunct="1">
              <a:lnSpc>
                <a:spcPct val="90000"/>
              </a:lnSpc>
            </a:pPr>
            <a:r>
              <a:rPr lang="en-US" altLang="es-AR" sz="2800" dirty="0" smtClean="0">
                <a:latin typeface="Angsana New" panose="02020603050405020304" pitchFamily="18" charset="-34"/>
                <a:cs typeface="Angsana New" panose="02020603050405020304" pitchFamily="18" charset="-34"/>
              </a:rPr>
              <a:t>Last night at 6 PM, I </a:t>
            </a:r>
            <a:r>
              <a:rPr lang="en-US" altLang="es-AR" sz="2800" b="1" dirty="0" smtClean="0">
                <a:latin typeface="Angsana New" panose="02020603050405020304" pitchFamily="18" charset="-34"/>
                <a:cs typeface="Angsana New" panose="02020603050405020304" pitchFamily="18" charset="-34"/>
              </a:rPr>
              <a:t>ate</a:t>
            </a:r>
            <a:r>
              <a:rPr lang="en-US" altLang="es-AR" sz="2800" dirty="0" smtClean="0">
                <a:latin typeface="Angsana New" panose="02020603050405020304" pitchFamily="18" charset="-34"/>
                <a:cs typeface="Angsana New" panose="02020603050405020304" pitchFamily="18" charset="-34"/>
              </a:rPr>
              <a:t> dinner.</a:t>
            </a:r>
            <a:br>
              <a:rPr lang="en-US" altLang="es-AR" sz="2800" dirty="0" smtClean="0">
                <a:latin typeface="Angsana New" panose="02020603050405020304" pitchFamily="18" charset="-34"/>
                <a:cs typeface="Angsana New" panose="02020603050405020304" pitchFamily="18" charset="-34"/>
              </a:rPr>
            </a:br>
            <a:r>
              <a:rPr lang="en-US" altLang="es-AR" sz="2800" dirty="0" smtClean="0">
                <a:latin typeface="Angsana New" panose="02020603050405020304" pitchFamily="18" charset="-34"/>
                <a:cs typeface="Angsana New" panose="02020603050405020304" pitchFamily="18" charset="-34"/>
              </a:rPr>
              <a:t>(</a:t>
            </a:r>
            <a:r>
              <a:rPr lang="en-US" altLang="es-AR" sz="2800" i="1" dirty="0" smtClean="0">
                <a:latin typeface="Angsana New" panose="02020603050405020304" pitchFamily="18" charset="-34"/>
                <a:cs typeface="Angsana New" panose="02020603050405020304" pitchFamily="18" charset="-34"/>
              </a:rPr>
              <a:t>I started eating at 6 PM.)</a:t>
            </a:r>
            <a:endParaRPr lang="en-US" altLang="es-AR" sz="2800" dirty="0" smtClean="0">
              <a:latin typeface="Angsana New" panose="02020603050405020304" pitchFamily="18" charset="-34"/>
              <a:cs typeface="Angsana New" panose="02020603050405020304" pitchFamily="18" charset="-34"/>
            </a:endParaRPr>
          </a:p>
          <a:p>
            <a:pPr algn="ctr" eaLnBrk="1" hangingPunct="1">
              <a:lnSpc>
                <a:spcPct val="90000"/>
              </a:lnSpc>
            </a:pPr>
            <a:r>
              <a:rPr lang="en-US" altLang="es-AR" sz="2800" dirty="0" smtClean="0">
                <a:latin typeface="Angsana New" panose="02020603050405020304" pitchFamily="18" charset="-34"/>
                <a:cs typeface="Angsana New" panose="02020603050405020304" pitchFamily="18" charset="-34"/>
              </a:rPr>
              <a:t>Last night at 6 PM, I </a:t>
            </a:r>
            <a:r>
              <a:rPr lang="en-US" altLang="es-AR" sz="2800" b="1" dirty="0" smtClean="0">
                <a:latin typeface="Angsana New" panose="02020603050405020304" pitchFamily="18" charset="-34"/>
                <a:cs typeface="Angsana New" panose="02020603050405020304" pitchFamily="18" charset="-34"/>
              </a:rPr>
              <a:t>was eating</a:t>
            </a:r>
            <a:r>
              <a:rPr lang="en-US" altLang="es-AR" sz="2800" dirty="0" smtClean="0">
                <a:latin typeface="Angsana New" panose="02020603050405020304" pitchFamily="18" charset="-34"/>
                <a:cs typeface="Angsana New" panose="02020603050405020304" pitchFamily="18" charset="-34"/>
              </a:rPr>
              <a:t> dinner.</a:t>
            </a:r>
            <a:br>
              <a:rPr lang="en-US" altLang="es-AR" sz="2800" dirty="0" smtClean="0">
                <a:latin typeface="Angsana New" panose="02020603050405020304" pitchFamily="18" charset="-34"/>
                <a:cs typeface="Angsana New" panose="02020603050405020304" pitchFamily="18" charset="-34"/>
              </a:rPr>
            </a:br>
            <a:r>
              <a:rPr lang="en-US" altLang="es-AR" sz="2800" dirty="0" smtClean="0">
                <a:latin typeface="Angsana New" panose="02020603050405020304" pitchFamily="18" charset="-34"/>
                <a:cs typeface="Angsana New" panose="02020603050405020304" pitchFamily="18" charset="-34"/>
              </a:rPr>
              <a:t>(</a:t>
            </a:r>
            <a:r>
              <a:rPr lang="en-US" altLang="es-AR" sz="2800" i="1" dirty="0" smtClean="0">
                <a:latin typeface="Angsana New" panose="02020603050405020304" pitchFamily="18" charset="-34"/>
                <a:cs typeface="Angsana New" panose="02020603050405020304" pitchFamily="18" charset="-34"/>
              </a:rPr>
              <a:t>I started earlier; and at 6 PM, I was in the process of eating dinner.)</a:t>
            </a:r>
            <a:endParaRPr lang="en-US" altLang="es-AR" sz="2800" dirty="0" smtClean="0">
              <a:latin typeface="Angsana New" panose="02020603050405020304" pitchFamily="18" charset="-34"/>
              <a:cs typeface="Angsana New" panose="02020603050405020304" pitchFamily="18" charset="-34"/>
            </a:endParaRPr>
          </a:p>
          <a:p>
            <a:pPr algn="ctr" eaLnBrk="1" hangingPunct="1">
              <a:lnSpc>
                <a:spcPct val="90000"/>
              </a:lnSpc>
            </a:pPr>
            <a:endParaRPr lang="en-US" altLang="es-AR" sz="2800" dirty="0" smtClean="0">
              <a:latin typeface="Angsana New" panose="02020603050405020304" pitchFamily="18" charset="-34"/>
              <a:cs typeface="Angsana New" panose="02020603050405020304" pitchFamily="18" charset="-34"/>
            </a:endParaRPr>
          </a:p>
        </p:txBody>
      </p:sp>
      <p:sp>
        <p:nvSpPr>
          <p:cNvPr id="8195" name="6 Marcador de pie de página"/>
          <p:cNvSpPr>
            <a:spLocks noGrp="1"/>
          </p:cNvSpPr>
          <p:nvPr>
            <p:ph type="ftr" sz="quarter" idx="11"/>
          </p:nvPr>
        </p:nvSpPr>
        <p:spPr>
          <a:xfrm>
            <a:off x="1021976" y="6575612"/>
            <a:ext cx="7077449" cy="45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AR" sz="1600" b="1" dirty="0" smtClean="0">
                <a:latin typeface="Andalus" panose="02020603050405020304" pitchFamily="18" charset="-78"/>
                <a:cs typeface="Andalus" panose="02020603050405020304" pitchFamily="18" charset="-78"/>
              </a:rPr>
              <a:t>UTN -  FRVM                                 Lic. Evangelina </a:t>
            </a:r>
            <a:r>
              <a:rPr lang="es-ES_tradnl" altLang="es-AR" sz="1600" b="1" dirty="0" err="1" smtClean="0">
                <a:latin typeface="Andalus" panose="02020603050405020304" pitchFamily="18" charset="-78"/>
                <a:cs typeface="Andalus" panose="02020603050405020304" pitchFamily="18" charset="-78"/>
              </a:rPr>
              <a:t>Cecchel</a:t>
            </a:r>
            <a:r>
              <a:rPr lang="es-ES_tradnl" altLang="es-AR" sz="1600" b="1" dirty="0" smtClean="0">
                <a:latin typeface="Andalus" panose="02020603050405020304" pitchFamily="18" charset="-78"/>
                <a:cs typeface="Andalus" panose="02020603050405020304" pitchFamily="18" charset="-78"/>
              </a:rPr>
              <a:t> - Lic. Bibiana </a:t>
            </a:r>
            <a:r>
              <a:rPr lang="es-ES_tradnl" altLang="es-AR" sz="1600" b="1" dirty="0" err="1" smtClean="0">
                <a:latin typeface="Andalus" panose="02020603050405020304" pitchFamily="18" charset="-78"/>
                <a:cs typeface="Andalus" panose="02020603050405020304" pitchFamily="18" charset="-78"/>
              </a:rPr>
              <a:t>Fernandez</a:t>
            </a:r>
            <a:endParaRPr lang="es-ES_tradnl" altLang="es-AR" sz="1600" b="1"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69945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1261</Words>
  <Application>Microsoft Office PowerPoint</Application>
  <PresentationFormat>Presentación en pantalla (4:3)</PresentationFormat>
  <Paragraphs>228</Paragraphs>
  <Slides>27</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27</vt:i4>
      </vt:variant>
    </vt:vector>
  </HeadingPairs>
  <TitlesOfParts>
    <vt:vector size="40" baseType="lpstr">
      <vt:lpstr>Adobe Garamond Pro</vt:lpstr>
      <vt:lpstr>Algerian</vt:lpstr>
      <vt:lpstr>Andalus</vt:lpstr>
      <vt:lpstr>Angsana New</vt:lpstr>
      <vt:lpstr>Arabic Typesetting</vt:lpstr>
      <vt:lpstr>Arial</vt:lpstr>
      <vt:lpstr>Calibri</vt:lpstr>
      <vt:lpstr>Calibri Light</vt:lpstr>
      <vt:lpstr>DilleniaUPC</vt:lpstr>
      <vt:lpstr>Garamond</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PAST CONTINUOUS</vt:lpstr>
      <vt:lpstr>Presentación de PowerPoint</vt:lpstr>
      <vt:lpstr>Presentación de PowerPoint</vt:lpstr>
      <vt:lpstr>Presentación de PowerPoint</vt:lpstr>
      <vt:lpstr>Presentación de PowerPoint</vt:lpstr>
      <vt:lpstr>Presentación de PowerPoint</vt:lpstr>
      <vt:lpstr>Presentación de PowerPoint</vt:lpstr>
      <vt:lpstr>PAST SIMPLE TENSE review</vt:lpstr>
      <vt:lpstr>Presentación de PowerPoint</vt:lpstr>
      <vt:lpstr>Presentación de PowerPoint</vt:lpstr>
      <vt:lpstr>Presentación de PowerPoint</vt:lpstr>
      <vt:lpstr>Presentación de PowerPoint</vt:lpstr>
      <vt:lpstr>Presentación de PowerPoint</vt:lpstr>
      <vt:lpstr>Spelling rules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Evangelina Cecchel</dc:creator>
  <cp:lastModifiedBy>Evangelina Cecchel</cp:lastModifiedBy>
  <cp:revision>17</cp:revision>
  <dcterms:created xsi:type="dcterms:W3CDTF">2016-03-10T01:38:23Z</dcterms:created>
  <dcterms:modified xsi:type="dcterms:W3CDTF">2016-03-17T23:00:02Z</dcterms:modified>
</cp:coreProperties>
</file>