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66" r:id="rId6"/>
    <p:sldId id="267" r:id="rId7"/>
    <p:sldId id="268" r:id="rId8"/>
    <p:sldId id="277" r:id="rId9"/>
    <p:sldId id="278" r:id="rId10"/>
    <p:sldId id="279" r:id="rId11"/>
    <p:sldId id="272" r:id="rId12"/>
    <p:sldId id="273" r:id="rId13"/>
    <p:sldId id="274" r:id="rId14"/>
    <p:sldId id="275" r:id="rId15"/>
    <p:sldId id="276" r:id="rId16"/>
    <p:sldId id="282" r:id="rId17"/>
    <p:sldId id="283" r:id="rId18"/>
    <p:sldId id="284" r:id="rId19"/>
    <p:sldId id="285" r:id="rId20"/>
    <p:sldId id="286" r:id="rId21"/>
    <p:sldId id="287" r:id="rId22"/>
    <p:sldId id="281" r:id="rId23"/>
    <p:sldId id="280" r:id="rId24"/>
    <p:sldId id="288" r:id="rId2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12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6DEB418-3967-4CB2-99F8-3D7DFD3FFB63}"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351985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DEB418-3967-4CB2-99F8-3D7DFD3FFB63}"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234748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DEB418-3967-4CB2-99F8-3D7DFD3FFB63}"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126118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DEB418-3967-4CB2-99F8-3D7DFD3FFB63}"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167378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DEB418-3967-4CB2-99F8-3D7DFD3FFB63}"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111375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6DEB418-3967-4CB2-99F8-3D7DFD3FFB63}"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208760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6DEB418-3967-4CB2-99F8-3D7DFD3FFB63}"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109220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6DEB418-3967-4CB2-99F8-3D7DFD3FFB63}"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128105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EB418-3967-4CB2-99F8-3D7DFD3FFB63}"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332039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6DEB418-3967-4CB2-99F8-3D7DFD3FFB63}"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416024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6DEB418-3967-4CB2-99F8-3D7DFD3FFB63}"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F2284-7AB2-4E9D-95C3-1F83F14C4F82}" type="slidenum">
              <a:rPr lang="en-US" smtClean="0"/>
              <a:t>‹Nº›</a:t>
            </a:fld>
            <a:endParaRPr lang="en-US"/>
          </a:p>
        </p:txBody>
      </p:sp>
    </p:spTree>
    <p:extLst>
      <p:ext uri="{BB962C8B-B14F-4D97-AF65-F5344CB8AC3E}">
        <p14:creationId xmlns:p14="http://schemas.microsoft.com/office/powerpoint/2010/main" val="424873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EB418-3967-4CB2-99F8-3D7DFD3FFB63}" type="datetimeFigureOut">
              <a:rPr lang="en-US" smtClean="0"/>
              <a:t>3/17/2016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F2284-7AB2-4E9D-95C3-1F83F14C4F82}" type="slidenum">
              <a:rPr lang="en-US" smtClean="0"/>
              <a:t>‹Nº›</a:t>
            </a:fld>
            <a:endParaRPr lang="en-US"/>
          </a:p>
        </p:txBody>
      </p:sp>
    </p:spTree>
    <p:extLst>
      <p:ext uri="{BB962C8B-B14F-4D97-AF65-F5344CB8AC3E}">
        <p14:creationId xmlns:p14="http://schemas.microsoft.com/office/powerpoint/2010/main" val="3147909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ompersonal.com.ar/ELEMENTARY/unit19/page3.htm" TargetMode="External"/><Relationship Id="rId2" Type="http://schemas.openxmlformats.org/officeDocument/2006/relationships/hyperlink" Target="http://www.ompersonal.com.ar/ELEMENTARY/unit19/page2.htm" TargetMode="External"/><Relationship Id="rId1" Type="http://schemas.openxmlformats.org/officeDocument/2006/relationships/slideLayout" Target="../slideLayouts/slideLayout2.xml"/><Relationship Id="rId5" Type="http://schemas.openxmlformats.org/officeDocument/2006/relationships/hyperlink" Target="http://www.ompersonal.com.ar/INTERMEDIATE/unit5/page3.htm" TargetMode="External"/><Relationship Id="rId4" Type="http://schemas.openxmlformats.org/officeDocument/2006/relationships/hyperlink" Target="http://www.ompersonal.com.ar/omgrammar/presentperfect-pastsimple.ht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ompersonal.com.ar/INTERMEDIATE/unit2/page5.htm" TargetMode="External"/><Relationship Id="rId2" Type="http://schemas.openxmlformats.org/officeDocument/2006/relationships/hyperlink" Target="http://www.ompersonal.com.ar/INTERMEDIATE/unit2/page4.htm" TargetMode="External"/><Relationship Id="rId1" Type="http://schemas.openxmlformats.org/officeDocument/2006/relationships/slideLayout" Target="../slideLayouts/slideLayout2.xml"/><Relationship Id="rId4" Type="http://schemas.openxmlformats.org/officeDocument/2006/relationships/hyperlink" Target="http://www.ompersonal.com.ar/INTERMEDIATE/unit2/page6.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595" y="911319"/>
            <a:ext cx="6098148" cy="45372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6 Marcador de pie de página"/>
          <p:cNvSpPr>
            <a:spLocks noGrp="1"/>
          </p:cNvSpPr>
          <p:nvPr>
            <p:ph type="ftr" sz="quarter" idx="11"/>
          </p:nvPr>
        </p:nvSpPr>
        <p:spPr>
          <a:xfrm>
            <a:off x="1156447" y="6508376"/>
            <a:ext cx="6942978" cy="521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8537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1584980"/>
            <a:ext cx="8229600" cy="4525962"/>
          </a:xfrm>
        </p:spPr>
        <p:txBody>
          <a:bodyPr>
            <a:normAutofit fontScale="92500" lnSpcReduction="20000"/>
          </a:bodyPr>
          <a:lstStyle/>
          <a:p>
            <a:pPr algn="just" eaLnBrk="1" hangingPunct="1">
              <a:buFontTx/>
              <a:buBlip>
                <a:blip r:embed="rId2"/>
              </a:buBlip>
            </a:pPr>
            <a:r>
              <a:rPr lang="en-US" altLang="es-AR" sz="2400" dirty="0" smtClean="0">
                <a:latin typeface="Garamond" panose="02020404030301010803" pitchFamily="18" charset="0"/>
              </a:rPr>
              <a:t>We use </a:t>
            </a:r>
            <a:r>
              <a:rPr lang="en-US" altLang="es-AR" sz="2400" b="1" dirty="0" smtClean="0">
                <a:latin typeface="Garamond" panose="02020404030301010803" pitchFamily="18" charset="0"/>
              </a:rPr>
              <a:t>just, recently</a:t>
            </a:r>
            <a:r>
              <a:rPr lang="en-US" altLang="es-AR" sz="2400" dirty="0" smtClean="0">
                <a:latin typeface="Garamond" panose="02020404030301010803" pitchFamily="18" charset="0"/>
              </a:rPr>
              <a:t> and </a:t>
            </a:r>
            <a:r>
              <a:rPr lang="en-US" altLang="es-AR" sz="2400" b="1" dirty="0" smtClean="0">
                <a:latin typeface="Garamond" panose="02020404030301010803" pitchFamily="18" charset="0"/>
              </a:rPr>
              <a:t>lately </a:t>
            </a:r>
            <a:r>
              <a:rPr lang="en-US" altLang="es-AR" sz="2400" dirty="0" smtClean="0">
                <a:latin typeface="Garamond" panose="02020404030301010803" pitchFamily="18" charset="0"/>
              </a:rPr>
              <a:t>to talk about actions that happened in the very recent past.</a:t>
            </a:r>
          </a:p>
          <a:p>
            <a:pPr algn="just" eaLnBrk="1" hangingPunct="1">
              <a:buFontTx/>
              <a:buBlip>
                <a:blip r:embed="rId2"/>
              </a:buBlip>
            </a:pPr>
            <a:r>
              <a:rPr lang="en-US" altLang="es-AR" sz="2400" dirty="0" smtClean="0">
                <a:latin typeface="Garamond" panose="02020404030301010803" pitchFamily="18" charset="0"/>
              </a:rPr>
              <a:t>In American English we also use </a:t>
            </a:r>
            <a:r>
              <a:rPr lang="en-US" altLang="es-AR" sz="2400" i="1" dirty="0" smtClean="0">
                <a:latin typeface="Garamond" panose="02020404030301010803" pitchFamily="18" charset="0"/>
              </a:rPr>
              <a:t>“just”</a:t>
            </a:r>
            <a:r>
              <a:rPr lang="en-US" altLang="es-AR" sz="2400" dirty="0" smtClean="0">
                <a:latin typeface="Garamond" panose="02020404030301010803" pitchFamily="18" charset="0"/>
              </a:rPr>
              <a:t> and </a:t>
            </a:r>
            <a:r>
              <a:rPr lang="en-US" altLang="es-AR" sz="2400" i="1" dirty="0" smtClean="0">
                <a:latin typeface="Garamond" panose="02020404030301010803" pitchFamily="18" charset="0"/>
              </a:rPr>
              <a:t>“recently”</a:t>
            </a:r>
            <a:r>
              <a:rPr lang="en-US" altLang="es-AR" sz="2400" dirty="0" smtClean="0">
                <a:latin typeface="Garamond" panose="02020404030301010803" pitchFamily="18" charset="0"/>
              </a:rPr>
              <a:t> with the past simple. </a:t>
            </a:r>
          </a:p>
          <a:p>
            <a:pPr algn="just" eaLnBrk="1" hangingPunct="1">
              <a:buFontTx/>
              <a:buBlip>
                <a:blip r:embed="rId2"/>
              </a:buBlip>
            </a:pPr>
            <a:r>
              <a:rPr lang="en-US" altLang="es-AR" sz="2400" dirty="0" smtClean="0">
                <a:latin typeface="Garamond" panose="02020404030301010803" pitchFamily="18" charset="0"/>
              </a:rPr>
              <a:t>Be careful with the order of these words in a sentence</a:t>
            </a:r>
          </a:p>
          <a:p>
            <a:pPr algn="just" eaLnBrk="1" hangingPunct="1">
              <a:buFontTx/>
              <a:buBlip>
                <a:blip r:embed="rId2"/>
              </a:buBlip>
            </a:pPr>
            <a:r>
              <a:rPr lang="en-US" altLang="es-AR" sz="2400" b="1" dirty="0" smtClean="0">
                <a:latin typeface="Garamond" panose="02020404030301010803" pitchFamily="18" charset="0"/>
              </a:rPr>
              <a:t>Yet </a:t>
            </a:r>
            <a:r>
              <a:rPr lang="en-US" altLang="es-AR" sz="2400" dirty="0">
                <a:latin typeface="Garamond" panose="02020404030301010803" pitchFamily="18" charset="0"/>
              </a:rPr>
              <a:t>(still, until the present time</a:t>
            </a:r>
            <a:r>
              <a:rPr lang="en-US" altLang="es-AR" sz="2400" dirty="0" smtClean="0">
                <a:latin typeface="Garamond" panose="02020404030301010803" pitchFamily="18" charset="0"/>
              </a:rPr>
              <a:t>), is used in questions and negative sentences.</a:t>
            </a:r>
            <a:endParaRPr lang="en-US" altLang="es-AR" sz="2400" dirty="0">
              <a:latin typeface="Garamond" panose="02020404030301010803" pitchFamily="18" charset="0"/>
            </a:endParaRPr>
          </a:p>
          <a:p>
            <a:pPr algn="ctr" eaLnBrk="1" hangingPunct="1">
              <a:buFontTx/>
              <a:buNone/>
            </a:pPr>
            <a:r>
              <a:rPr lang="en-US" altLang="es-AR" sz="2400" dirty="0" smtClean="0">
                <a:latin typeface="Garamond" panose="02020404030301010803" pitchFamily="18" charset="0"/>
              </a:rPr>
              <a:t>He has </a:t>
            </a:r>
            <a:r>
              <a:rPr lang="en-US" altLang="es-AR" sz="2400" b="1" dirty="0" smtClean="0">
                <a:latin typeface="Garamond" panose="02020404030301010803" pitchFamily="18" charset="0"/>
              </a:rPr>
              <a:t>just</a:t>
            </a:r>
            <a:r>
              <a:rPr lang="en-US" altLang="es-AR" sz="2400" dirty="0" smtClean="0">
                <a:latin typeface="Garamond" panose="02020404030301010803" pitchFamily="18" charset="0"/>
              </a:rPr>
              <a:t> sent the email.</a:t>
            </a:r>
          </a:p>
          <a:p>
            <a:pPr algn="ctr" eaLnBrk="1" hangingPunct="1">
              <a:buFontTx/>
              <a:buNone/>
            </a:pPr>
            <a:r>
              <a:rPr lang="en-US" altLang="es-AR" sz="2400" dirty="0" smtClean="0">
                <a:latin typeface="Garamond" panose="02020404030301010803" pitchFamily="18" charset="0"/>
              </a:rPr>
              <a:t>They have </a:t>
            </a:r>
            <a:r>
              <a:rPr lang="en-US" altLang="es-AR" sz="2400" b="1" dirty="0" smtClean="0">
                <a:latin typeface="Garamond" panose="02020404030301010803" pitchFamily="18" charset="0"/>
              </a:rPr>
              <a:t>recently</a:t>
            </a:r>
            <a:r>
              <a:rPr lang="en-US" altLang="es-AR" sz="2400" dirty="0" smtClean="0">
                <a:latin typeface="Garamond" panose="02020404030301010803" pitchFamily="18" charset="0"/>
              </a:rPr>
              <a:t> offered her a job.</a:t>
            </a:r>
          </a:p>
          <a:p>
            <a:pPr algn="ctr" eaLnBrk="1" hangingPunct="1">
              <a:buFontTx/>
              <a:buNone/>
            </a:pPr>
            <a:r>
              <a:rPr lang="en-US" altLang="es-AR" sz="2400" dirty="0" smtClean="0">
                <a:latin typeface="Garamond" panose="02020404030301010803" pitchFamily="18" charset="0"/>
              </a:rPr>
              <a:t>I have talked to him </a:t>
            </a:r>
            <a:r>
              <a:rPr lang="en-US" altLang="es-AR" sz="2400" b="1" dirty="0" smtClean="0">
                <a:latin typeface="Garamond" panose="02020404030301010803" pitchFamily="18" charset="0"/>
              </a:rPr>
              <a:t>recently</a:t>
            </a:r>
            <a:r>
              <a:rPr lang="en-US" altLang="es-AR" sz="2400" dirty="0" smtClean="0">
                <a:latin typeface="Garamond" panose="02020404030301010803" pitchFamily="18" charset="0"/>
              </a:rPr>
              <a:t>.</a:t>
            </a:r>
          </a:p>
          <a:p>
            <a:pPr algn="ctr" eaLnBrk="1" hangingPunct="1">
              <a:buFontTx/>
              <a:buNone/>
            </a:pPr>
            <a:r>
              <a:rPr lang="en-US" altLang="es-AR" sz="2400" dirty="0" smtClean="0">
                <a:latin typeface="Garamond" panose="02020404030301010803" pitchFamily="18" charset="0"/>
              </a:rPr>
              <a:t>She hasn’t seen him </a:t>
            </a:r>
            <a:r>
              <a:rPr lang="en-US" altLang="es-AR" sz="2400" b="1" dirty="0" smtClean="0">
                <a:latin typeface="Garamond" panose="02020404030301010803" pitchFamily="18" charset="0"/>
              </a:rPr>
              <a:t>lately</a:t>
            </a:r>
            <a:r>
              <a:rPr lang="en-US" altLang="es-AR" sz="2400" dirty="0" smtClean="0">
                <a:latin typeface="Garamond" panose="02020404030301010803" pitchFamily="18" charset="0"/>
              </a:rPr>
              <a:t>.</a:t>
            </a:r>
          </a:p>
          <a:p>
            <a:pPr marL="636588" indent="-282575" algn="ctr">
              <a:buNone/>
            </a:pPr>
            <a:r>
              <a:rPr lang="en-US" altLang="es-AR" sz="2400" dirty="0">
                <a:latin typeface="Garamond" panose="02020404030301010803" pitchFamily="18" charset="0"/>
              </a:rPr>
              <a:t>Have you ordered her book </a:t>
            </a:r>
            <a:r>
              <a:rPr lang="en-US" altLang="es-AR" sz="2400" b="1" dirty="0">
                <a:latin typeface="Garamond" panose="02020404030301010803" pitchFamily="18" charset="0"/>
              </a:rPr>
              <a:t>yet</a:t>
            </a:r>
            <a:r>
              <a:rPr lang="en-US" altLang="es-AR" sz="2400" dirty="0">
                <a:latin typeface="Garamond" panose="02020404030301010803" pitchFamily="18" charset="0"/>
              </a:rPr>
              <a:t>? </a:t>
            </a:r>
          </a:p>
          <a:p>
            <a:pPr marL="636588" indent="-282575" algn="ctr">
              <a:buNone/>
            </a:pPr>
            <a:r>
              <a:rPr lang="en-US" altLang="es-AR" sz="2400" dirty="0">
                <a:latin typeface="Garamond" panose="02020404030301010803" pitchFamily="18" charset="0"/>
              </a:rPr>
              <a:t>I’m hungry, I haven’t had lunch </a:t>
            </a:r>
            <a:r>
              <a:rPr lang="en-US" altLang="es-AR" sz="2400" b="1" dirty="0">
                <a:latin typeface="Garamond" panose="02020404030301010803" pitchFamily="18" charset="0"/>
              </a:rPr>
              <a:t>yet</a:t>
            </a:r>
            <a:r>
              <a:rPr lang="en-US" altLang="es-AR" sz="2400" dirty="0">
                <a:latin typeface="Garamond" panose="02020404030301010803" pitchFamily="18" charset="0"/>
              </a:rPr>
              <a:t>.</a:t>
            </a:r>
          </a:p>
          <a:p>
            <a:pPr algn="ctr" eaLnBrk="1" hangingPunct="1">
              <a:buFontTx/>
              <a:buNone/>
            </a:pPr>
            <a:endParaRPr lang="en-US" altLang="es-AR" sz="2400" dirty="0" smtClean="0">
              <a:latin typeface="Garamond" panose="02020404030301010803" pitchFamily="18" charset="0"/>
            </a:endParaRPr>
          </a:p>
          <a:p>
            <a:pPr algn="just" eaLnBrk="1" hangingPunct="1">
              <a:buFontTx/>
              <a:buBlip>
                <a:blip r:embed="rId2"/>
              </a:buBlip>
            </a:pPr>
            <a:endParaRPr lang="en-US" altLang="es-AR" sz="2400" dirty="0" smtClean="0">
              <a:latin typeface="Garamond" panose="02020404030301010803" pitchFamily="18" charset="0"/>
            </a:endParaRPr>
          </a:p>
        </p:txBody>
      </p:sp>
      <p:sp>
        <p:nvSpPr>
          <p:cNvPr id="6147" name="6 Marcador de pie de página"/>
          <p:cNvSpPr>
            <a:spLocks noGrp="1"/>
          </p:cNvSpPr>
          <p:nvPr>
            <p:ph type="ftr" sz="quarter" idx="11"/>
          </p:nvPr>
        </p:nvSpPr>
        <p:spPr>
          <a:xfrm>
            <a:off x="1223682" y="6508376"/>
            <a:ext cx="6875743" cy="521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
        <p:nvSpPr>
          <p:cNvPr id="7" name="6 Rectángulo"/>
          <p:cNvSpPr/>
          <p:nvPr/>
        </p:nvSpPr>
        <p:spPr>
          <a:xfrm>
            <a:off x="1033664" y="620688"/>
            <a:ext cx="7164590" cy="707886"/>
          </a:xfrm>
          <a:prstGeom prst="rect">
            <a:avLst/>
          </a:prstGeom>
          <a:noFill/>
        </p:spPr>
        <p:txBody>
          <a:bodyPr wrap="none">
            <a:spAutoFit/>
          </a:bodyPr>
          <a:lstStyle/>
          <a:p>
            <a:pPr algn="ctr">
              <a:defRPr/>
            </a:pPr>
            <a:r>
              <a:rPr lang="en-US" sz="40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Garamond" pitchFamily="18" charset="0"/>
              </a:rPr>
              <a:t>Just, recently &amp; lately</a:t>
            </a:r>
            <a:endParaRPr lang="es-AR" sz="40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Arial" charset="0"/>
            </a:endParaRPr>
          </a:p>
        </p:txBody>
      </p:sp>
    </p:spTree>
    <p:extLst>
      <p:ext uri="{BB962C8B-B14F-4D97-AF65-F5344CB8AC3E}">
        <p14:creationId xmlns:p14="http://schemas.microsoft.com/office/powerpoint/2010/main" val="3028493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normAutofit/>
          </a:bodyPr>
          <a:lstStyle/>
          <a:p>
            <a:pPr algn="just" eaLnBrk="1" hangingPunct="1">
              <a:buFontTx/>
              <a:buBlip>
                <a:blip r:embed="rId2"/>
              </a:buBlip>
            </a:pPr>
            <a:r>
              <a:rPr lang="en-US" altLang="es-AR" sz="2400" dirty="0" smtClean="0">
                <a:latin typeface="Garamond" panose="02020404030301010803" pitchFamily="18" charset="0"/>
              </a:rPr>
              <a:t>We use </a:t>
            </a:r>
            <a:r>
              <a:rPr lang="en-US" altLang="es-AR" sz="2400" b="1" dirty="0" smtClean="0">
                <a:latin typeface="Garamond" panose="02020404030301010803" pitchFamily="18" charset="0"/>
              </a:rPr>
              <a:t>for</a:t>
            </a:r>
            <a:r>
              <a:rPr lang="en-US" altLang="es-AR" sz="2400" dirty="0" smtClean="0">
                <a:latin typeface="Garamond" panose="02020404030301010803" pitchFamily="18" charset="0"/>
              </a:rPr>
              <a:t> with a period of time, for example:</a:t>
            </a:r>
          </a:p>
          <a:p>
            <a:pPr algn="just" eaLnBrk="1" hangingPunct="1">
              <a:buFontTx/>
              <a:buNone/>
            </a:pPr>
            <a:r>
              <a:rPr lang="en-US" altLang="es-AR" sz="2400" dirty="0" smtClean="0">
                <a:latin typeface="Garamond" panose="02020404030301010803" pitchFamily="18" charset="0"/>
              </a:rPr>
              <a:t>			 </a:t>
            </a:r>
            <a:r>
              <a:rPr lang="en-US" altLang="es-AR" sz="2400" i="1" dirty="0" smtClean="0">
                <a:latin typeface="Garamond" panose="02020404030301010803" pitchFamily="18" charset="0"/>
              </a:rPr>
              <a:t>a few days, half an hour, two years</a:t>
            </a:r>
            <a:r>
              <a:rPr lang="en-US" altLang="es-AR" sz="2400" dirty="0" smtClean="0">
                <a:latin typeface="Garamond" panose="02020404030301010803" pitchFamily="18" charset="0"/>
              </a:rPr>
              <a:t>. </a:t>
            </a: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Blip>
                <a:blip r:embed="rId2"/>
              </a:buBlip>
            </a:pPr>
            <a:r>
              <a:rPr lang="en-US" altLang="es-AR" sz="2400" dirty="0" smtClean="0">
                <a:latin typeface="Garamond" panose="02020404030301010803" pitchFamily="18" charset="0"/>
              </a:rPr>
              <a:t>We use </a:t>
            </a:r>
            <a:r>
              <a:rPr lang="en-US" altLang="es-AR" sz="2400" b="1" dirty="0" smtClean="0">
                <a:latin typeface="Garamond" panose="02020404030301010803" pitchFamily="18" charset="0"/>
              </a:rPr>
              <a:t>since</a:t>
            </a:r>
            <a:r>
              <a:rPr lang="en-US" altLang="es-AR" sz="2400" dirty="0" smtClean="0">
                <a:latin typeface="Garamond" panose="02020404030301010803" pitchFamily="18" charset="0"/>
              </a:rPr>
              <a:t> with the time when the action started, for example: </a:t>
            </a:r>
          </a:p>
          <a:p>
            <a:pPr algn="just" eaLnBrk="1" hangingPunct="1">
              <a:buFontTx/>
              <a:buNone/>
            </a:pPr>
            <a:r>
              <a:rPr lang="en-US" altLang="es-AR" sz="2400" i="1" dirty="0" smtClean="0">
                <a:latin typeface="Garamond" panose="02020404030301010803" pitchFamily="18" charset="0"/>
              </a:rPr>
              <a:t>			last year, June 8, I met you</a:t>
            </a:r>
            <a:r>
              <a:rPr lang="en-US" altLang="es-AR" sz="2400" dirty="0" smtClean="0">
                <a:latin typeface="Garamond" panose="02020404030301010803" pitchFamily="18" charset="0"/>
              </a:rPr>
              <a:t>, </a:t>
            </a:r>
            <a:r>
              <a:rPr lang="en-US" altLang="es-AR" sz="2400" i="1" dirty="0" smtClean="0">
                <a:latin typeface="Garamond" panose="02020404030301010803" pitchFamily="18" charset="0"/>
              </a:rPr>
              <a:t>I was a child.</a:t>
            </a:r>
          </a:p>
        </p:txBody>
      </p:sp>
      <p:sp>
        <p:nvSpPr>
          <p:cNvPr id="12291" name="6 Marcador de pie de página"/>
          <p:cNvSpPr>
            <a:spLocks noGrp="1"/>
          </p:cNvSpPr>
          <p:nvPr>
            <p:ph type="ftr" sz="quarter" idx="11"/>
          </p:nvPr>
        </p:nvSpPr>
        <p:spPr>
          <a:xfrm>
            <a:off x="1196788" y="6508376"/>
            <a:ext cx="6902637" cy="4672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
        <p:nvSpPr>
          <p:cNvPr id="4" name="6 Rectángulo"/>
          <p:cNvSpPr/>
          <p:nvPr/>
        </p:nvSpPr>
        <p:spPr>
          <a:xfrm>
            <a:off x="2599415" y="850159"/>
            <a:ext cx="4299575" cy="707886"/>
          </a:xfrm>
          <a:prstGeom prst="rect">
            <a:avLst/>
          </a:prstGeom>
          <a:noFill/>
        </p:spPr>
        <p:txBody>
          <a:bodyPr wrap="none">
            <a:spAutoFit/>
          </a:bodyPr>
          <a:lstStyle/>
          <a:p>
            <a:pPr algn="ctr">
              <a:defRPr/>
            </a:pPr>
            <a:r>
              <a:rPr lang="en-US" sz="4000" b="1" cap="all" dirty="0" smtClean="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Garamond" pitchFamily="18" charset="0"/>
              </a:rPr>
              <a:t>For and since</a:t>
            </a:r>
            <a:endParaRPr lang="es-AR" sz="40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Arial" charset="0"/>
            </a:endParaRPr>
          </a:p>
        </p:txBody>
      </p:sp>
    </p:spTree>
    <p:extLst>
      <p:ext uri="{BB962C8B-B14F-4D97-AF65-F5344CB8AC3E}">
        <p14:creationId xmlns:p14="http://schemas.microsoft.com/office/powerpoint/2010/main" val="289489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260350"/>
            <a:ext cx="8229600" cy="6524625"/>
          </a:xfrm>
        </p:spPr>
        <p:txBody>
          <a:bodyPr>
            <a:normAutofit/>
          </a:bodyPr>
          <a:lstStyle/>
          <a:p>
            <a:pPr eaLnBrk="1" hangingPunct="1">
              <a:lnSpc>
                <a:spcPct val="80000"/>
              </a:lnSpc>
            </a:pPr>
            <a:endParaRPr lang="en-US" altLang="es-AR" sz="1600" dirty="0" smtClean="0"/>
          </a:p>
          <a:p>
            <a:pPr algn="ctr" eaLnBrk="1" hangingPunct="1">
              <a:lnSpc>
                <a:spcPct val="80000"/>
              </a:lnSpc>
              <a:buFontTx/>
              <a:buNone/>
            </a:pPr>
            <a:r>
              <a:rPr lang="en-US" altLang="es-AR" sz="1600" b="1" dirty="0" smtClean="0">
                <a:latin typeface="Garamond" panose="02020404030301010803" pitchFamily="18" charset="0"/>
              </a:rPr>
              <a:t>For or since?</a:t>
            </a:r>
          </a:p>
          <a:p>
            <a:pPr algn="ctr" eaLnBrk="1" hangingPunct="1">
              <a:lnSpc>
                <a:spcPct val="80000"/>
              </a:lnSpc>
            </a:pPr>
            <a:r>
              <a:rPr lang="en-US" altLang="es-AR" sz="1600" dirty="0" smtClean="0">
                <a:latin typeface="Garamond" panose="02020404030301010803" pitchFamily="18" charset="0"/>
              </a:rPr>
              <a:t>last weekend</a:t>
            </a:r>
          </a:p>
          <a:p>
            <a:pPr algn="ctr" eaLnBrk="1" hangingPunct="1">
              <a:lnSpc>
                <a:spcPct val="80000"/>
              </a:lnSpc>
            </a:pPr>
            <a:r>
              <a:rPr lang="en-US" altLang="es-AR" sz="1600" dirty="0" smtClean="0">
                <a:latin typeface="Garamond" panose="02020404030301010803" pitchFamily="18" charset="0"/>
              </a:rPr>
              <a:t>ten seconds   </a:t>
            </a:r>
          </a:p>
          <a:p>
            <a:pPr algn="ctr" eaLnBrk="1" hangingPunct="1">
              <a:lnSpc>
                <a:spcPct val="80000"/>
              </a:lnSpc>
            </a:pPr>
            <a:r>
              <a:rPr lang="en-US" altLang="es-AR" sz="1600" dirty="0" smtClean="0">
                <a:latin typeface="Garamond" panose="02020404030301010803" pitchFamily="18" charset="0"/>
              </a:rPr>
              <a:t>Christmas Eve   </a:t>
            </a:r>
          </a:p>
          <a:p>
            <a:pPr algn="ctr" eaLnBrk="1" hangingPunct="1">
              <a:lnSpc>
                <a:spcPct val="80000"/>
              </a:lnSpc>
            </a:pPr>
            <a:r>
              <a:rPr lang="en-US" altLang="es-AR" sz="1600" dirty="0" smtClean="0">
                <a:latin typeface="Garamond" panose="02020404030301010803" pitchFamily="18" charset="0"/>
              </a:rPr>
              <a:t>a decade   </a:t>
            </a:r>
          </a:p>
          <a:p>
            <a:pPr algn="ctr" eaLnBrk="1" hangingPunct="1">
              <a:lnSpc>
                <a:spcPct val="80000"/>
              </a:lnSpc>
            </a:pPr>
            <a:r>
              <a:rPr lang="en-US" altLang="es-AR" sz="1600" dirty="0" smtClean="0">
                <a:latin typeface="Garamond" panose="02020404030301010803" pitchFamily="18" charset="0"/>
              </a:rPr>
              <a:t>I finished school  </a:t>
            </a:r>
          </a:p>
          <a:p>
            <a:pPr algn="ctr" eaLnBrk="1" hangingPunct="1">
              <a:lnSpc>
                <a:spcPct val="80000"/>
              </a:lnSpc>
            </a:pPr>
            <a:r>
              <a:rPr lang="en-US" altLang="es-AR" sz="1600" dirty="0" smtClean="0">
                <a:latin typeface="Garamond" panose="02020404030301010803" pitchFamily="18" charset="0"/>
              </a:rPr>
              <a:t> a couple of days</a:t>
            </a:r>
          </a:p>
          <a:p>
            <a:pPr algn="ctr" eaLnBrk="1" hangingPunct="1">
              <a:lnSpc>
                <a:spcPct val="80000"/>
              </a:lnSpc>
            </a:pPr>
            <a:r>
              <a:rPr lang="en-US" altLang="es-AR" sz="1600" dirty="0" smtClean="0">
                <a:latin typeface="Garamond" panose="02020404030301010803" pitchFamily="18" charset="0"/>
              </a:rPr>
              <a:t>my birthday   </a:t>
            </a:r>
          </a:p>
          <a:p>
            <a:pPr algn="ctr" eaLnBrk="1" hangingPunct="1">
              <a:lnSpc>
                <a:spcPct val="80000"/>
              </a:lnSpc>
            </a:pPr>
            <a:r>
              <a:rPr lang="en-US" altLang="es-AR" sz="1600" dirty="0" smtClean="0">
                <a:latin typeface="Garamond" panose="02020404030301010803" pitchFamily="18" charset="0"/>
              </a:rPr>
              <a:t>ten centuries</a:t>
            </a:r>
          </a:p>
          <a:p>
            <a:pPr algn="ctr" eaLnBrk="1" hangingPunct="1">
              <a:lnSpc>
                <a:spcPct val="80000"/>
              </a:lnSpc>
            </a:pPr>
            <a:r>
              <a:rPr lang="en-US" altLang="es-AR" sz="1600" dirty="0" smtClean="0">
                <a:latin typeface="Garamond" panose="02020404030301010803" pitchFamily="18" charset="0"/>
              </a:rPr>
              <a:t>the 70s</a:t>
            </a:r>
          </a:p>
          <a:p>
            <a:pPr algn="ctr" eaLnBrk="1" hangingPunct="1">
              <a:lnSpc>
                <a:spcPct val="80000"/>
              </a:lnSpc>
            </a:pPr>
            <a:r>
              <a:rPr lang="en-US" altLang="es-AR" sz="1600" dirty="0" smtClean="0">
                <a:latin typeface="Garamond" panose="02020404030301010803" pitchFamily="18" charset="0"/>
              </a:rPr>
              <a:t>I was a boy   </a:t>
            </a:r>
          </a:p>
          <a:p>
            <a:pPr algn="ctr" eaLnBrk="1" hangingPunct="1">
              <a:lnSpc>
                <a:spcPct val="80000"/>
              </a:lnSpc>
            </a:pPr>
            <a:r>
              <a:rPr lang="en-US" altLang="es-AR" sz="1600" dirty="0" smtClean="0">
                <a:latin typeface="Garamond" panose="02020404030301010803" pitchFamily="18" charset="0"/>
              </a:rPr>
              <a:t>August   </a:t>
            </a:r>
          </a:p>
          <a:p>
            <a:pPr algn="ctr" eaLnBrk="1" hangingPunct="1">
              <a:lnSpc>
                <a:spcPct val="80000"/>
              </a:lnSpc>
            </a:pPr>
            <a:r>
              <a:rPr lang="en-US" altLang="es-AR" sz="1600" dirty="0" smtClean="0">
                <a:latin typeface="Garamond" panose="02020404030301010803" pitchFamily="18" charset="0"/>
              </a:rPr>
              <a:t>the last month  </a:t>
            </a:r>
          </a:p>
          <a:p>
            <a:pPr algn="ctr" eaLnBrk="1" hangingPunct="1">
              <a:lnSpc>
                <a:spcPct val="80000"/>
              </a:lnSpc>
            </a:pPr>
            <a:r>
              <a:rPr lang="en-US" altLang="es-AR" sz="1600" dirty="0" smtClean="0">
                <a:latin typeface="Garamond" panose="02020404030301010803" pitchFamily="18" charset="0"/>
              </a:rPr>
              <a:t> fifteen years   </a:t>
            </a:r>
          </a:p>
          <a:p>
            <a:pPr algn="ctr" eaLnBrk="1" hangingPunct="1">
              <a:lnSpc>
                <a:spcPct val="80000"/>
              </a:lnSpc>
            </a:pPr>
            <a:r>
              <a:rPr lang="en-US" altLang="es-AR" sz="1600" dirty="0" smtClean="0">
                <a:latin typeface="Garamond" panose="02020404030301010803" pitchFamily="18" charset="0"/>
              </a:rPr>
              <a:t>the accident   </a:t>
            </a:r>
          </a:p>
          <a:p>
            <a:pPr algn="ctr" eaLnBrk="1" hangingPunct="1">
              <a:lnSpc>
                <a:spcPct val="80000"/>
              </a:lnSpc>
            </a:pPr>
            <a:r>
              <a:rPr lang="en-US" altLang="es-AR" sz="1600" dirty="0" smtClean="0">
                <a:latin typeface="Garamond" panose="02020404030301010803" pitchFamily="18" charset="0"/>
              </a:rPr>
              <a:t>then  </a:t>
            </a:r>
          </a:p>
          <a:p>
            <a:pPr algn="ctr" eaLnBrk="1" hangingPunct="1">
              <a:lnSpc>
                <a:spcPct val="80000"/>
              </a:lnSpc>
            </a:pPr>
            <a:r>
              <a:rPr lang="en-US" altLang="es-AR" sz="1600" dirty="0" smtClean="0">
                <a:latin typeface="Garamond" panose="02020404030301010803" pitchFamily="18" charset="0"/>
              </a:rPr>
              <a:t> we bought this house  </a:t>
            </a:r>
          </a:p>
          <a:p>
            <a:pPr algn="ctr" eaLnBrk="1" hangingPunct="1">
              <a:lnSpc>
                <a:spcPct val="80000"/>
              </a:lnSpc>
            </a:pPr>
            <a:r>
              <a:rPr lang="en-US" altLang="es-AR" sz="1600" dirty="0" smtClean="0">
                <a:latin typeface="Garamond" panose="02020404030301010803" pitchFamily="18" charset="0"/>
              </a:rPr>
              <a:t> last month  </a:t>
            </a:r>
          </a:p>
        </p:txBody>
      </p:sp>
      <p:sp>
        <p:nvSpPr>
          <p:cNvPr id="13315" name="6 Marcador de pie de página"/>
          <p:cNvSpPr>
            <a:spLocks noGrp="1"/>
          </p:cNvSpPr>
          <p:nvPr>
            <p:ph type="ftr" sz="quarter" idx="11"/>
          </p:nvPr>
        </p:nvSpPr>
        <p:spPr>
          <a:xfrm>
            <a:off x="1223682" y="6535271"/>
            <a:ext cx="6875743" cy="45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38470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68313" y="576263"/>
            <a:ext cx="8218487" cy="5326996"/>
          </a:xfrm>
        </p:spPr>
        <p:txBody>
          <a:bodyPr>
            <a:normAutofit/>
          </a:bodyPr>
          <a:lstStyle/>
          <a:p>
            <a:pPr algn="ctr" eaLnBrk="1" hangingPunct="1">
              <a:buFontTx/>
              <a:buNone/>
            </a:pPr>
            <a:r>
              <a:rPr lang="en-US" altLang="es-AR" sz="2400" b="1" i="1" u="sng" dirty="0" smtClean="0">
                <a:latin typeface="Garamond" panose="02020404030301010803" pitchFamily="18" charset="0"/>
              </a:rPr>
              <a:t>Simple Past vs. Present Perfect</a:t>
            </a:r>
          </a:p>
          <a:p>
            <a:pPr eaLnBrk="1" hangingPunct="1">
              <a:buFontTx/>
              <a:buNone/>
            </a:pPr>
            <a:r>
              <a:rPr lang="en-US" altLang="es-AR" sz="2400" dirty="0" smtClean="0">
                <a:latin typeface="Garamond" panose="02020404030301010803" pitchFamily="18" charset="0"/>
              </a:rPr>
              <a:t>When do we use each tense in English?</a:t>
            </a:r>
          </a:p>
          <a:p>
            <a:pPr algn="just" eaLnBrk="1" hangingPunct="1">
              <a:buFontTx/>
              <a:buBlip>
                <a:blip r:embed="rId2"/>
              </a:buBlip>
            </a:pPr>
            <a:r>
              <a:rPr lang="en-US" altLang="es-AR" sz="2400" dirty="0" smtClean="0">
                <a:latin typeface="Garamond" panose="02020404030301010803" pitchFamily="18" charset="0"/>
              </a:rPr>
              <a:t>Use the </a:t>
            </a:r>
            <a:r>
              <a:rPr lang="en-US" altLang="es-AR" sz="2400" b="1" dirty="0" smtClean="0">
                <a:latin typeface="Garamond" panose="02020404030301010803" pitchFamily="18" charset="0"/>
              </a:rPr>
              <a:t>simple past</a:t>
            </a:r>
            <a:r>
              <a:rPr lang="en-US" altLang="es-AR" sz="2400" dirty="0" smtClean="0">
                <a:latin typeface="Garamond" panose="02020404030301010803" pitchFamily="18" charset="0"/>
              </a:rPr>
              <a:t> for an action that happened in the past and is: over, done, finished! </a:t>
            </a: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Blip>
                <a:blip r:embed="rId2"/>
              </a:buBlip>
            </a:pPr>
            <a:r>
              <a:rPr lang="en-US" altLang="es-AR" sz="2400" dirty="0" smtClean="0">
                <a:latin typeface="Garamond" panose="02020404030301010803" pitchFamily="18" charset="0"/>
              </a:rPr>
              <a:t>Use the </a:t>
            </a:r>
            <a:r>
              <a:rPr lang="en-US" altLang="es-AR" sz="2400" b="1" dirty="0" smtClean="0">
                <a:latin typeface="Garamond" panose="02020404030301010803" pitchFamily="18" charset="0"/>
              </a:rPr>
              <a:t>present perfect</a:t>
            </a:r>
            <a:r>
              <a:rPr lang="en-US" altLang="es-AR" sz="2400" dirty="0" smtClean="0">
                <a:latin typeface="Garamond" panose="02020404030301010803" pitchFamily="18" charset="0"/>
              </a:rPr>
              <a:t> for an action that started in the past, but . . . is still true today.</a:t>
            </a:r>
          </a:p>
          <a:p>
            <a:pPr algn="just" eaLnBrk="1" hangingPunct="1">
              <a:buFontTx/>
              <a:buNone/>
            </a:pPr>
            <a:endParaRPr lang="en-US" altLang="es-AR" sz="2400" dirty="0" smtClean="0">
              <a:latin typeface="Garamond" panose="02020404030301010803" pitchFamily="18" charset="0"/>
            </a:endParaRPr>
          </a:p>
          <a:p>
            <a:pPr algn="just" eaLnBrk="1" hangingPunct="1">
              <a:buFontTx/>
              <a:buNone/>
            </a:pPr>
            <a:r>
              <a:rPr lang="en-US" altLang="es-AR" sz="2400" dirty="0" smtClean="0">
                <a:latin typeface="Garamond" panose="02020404030301010803" pitchFamily="18" charset="0"/>
              </a:rPr>
              <a:t>	The simple past always refers to an action or situation that is finished. The present perfect connects the past and the present. It is used to show that an action or situation in the past continues today, or might happen again.</a:t>
            </a:r>
          </a:p>
          <a:p>
            <a:pPr eaLnBrk="1" hangingPunct="1"/>
            <a:endParaRPr lang="en-US" altLang="es-AR" sz="2400" dirty="0" smtClean="0">
              <a:latin typeface="Garamond" panose="02020404030301010803" pitchFamily="18" charset="0"/>
            </a:endParaRPr>
          </a:p>
          <a:p>
            <a:pPr eaLnBrk="1" hangingPunct="1"/>
            <a:endParaRPr lang="en-US" altLang="es-AR" sz="2400" dirty="0" smtClean="0"/>
          </a:p>
        </p:txBody>
      </p:sp>
      <p:sp>
        <p:nvSpPr>
          <p:cNvPr id="14339" name="6 Marcador de pie de página"/>
          <p:cNvSpPr>
            <a:spLocks noGrp="1"/>
          </p:cNvSpPr>
          <p:nvPr>
            <p:ph type="ftr" sz="quarter" idx="11"/>
          </p:nvPr>
        </p:nvSpPr>
        <p:spPr>
          <a:xfrm>
            <a:off x="1210235" y="6535271"/>
            <a:ext cx="6889190" cy="4941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3602381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620714"/>
            <a:ext cx="8229600" cy="5685958"/>
          </a:xfrm>
        </p:spPr>
        <p:txBody>
          <a:bodyPr>
            <a:normAutofit lnSpcReduction="10000"/>
          </a:bodyPr>
          <a:lstStyle/>
          <a:p>
            <a:pPr algn="ctr" eaLnBrk="1" hangingPunct="1">
              <a:lnSpc>
                <a:spcPct val="80000"/>
              </a:lnSpc>
              <a:buFontTx/>
              <a:buNone/>
            </a:pPr>
            <a:r>
              <a:rPr lang="en-US" altLang="es-AR" sz="2400" dirty="0" smtClean="0"/>
              <a:t/>
            </a:r>
            <a:br>
              <a:rPr lang="en-US" altLang="es-AR" sz="2400" dirty="0" smtClean="0"/>
            </a:br>
            <a:r>
              <a:rPr lang="en-US" altLang="es-AR" sz="2400" b="1" dirty="0" smtClean="0">
                <a:latin typeface="Garamond" panose="02020404030301010803" pitchFamily="18" charset="0"/>
              </a:rPr>
              <a:t>Compare the meaning of these two sentences:</a:t>
            </a:r>
          </a:p>
          <a:p>
            <a:pPr algn="ctr" eaLnBrk="1" hangingPunct="1">
              <a:lnSpc>
                <a:spcPct val="80000"/>
              </a:lnSpc>
              <a:buFontTx/>
              <a:buNone/>
            </a:pPr>
            <a:endParaRPr lang="en-US" altLang="es-AR" sz="2400" dirty="0" smtClean="0">
              <a:latin typeface="Garamond" panose="02020404030301010803" pitchFamily="18" charset="0"/>
            </a:endParaRPr>
          </a:p>
          <a:p>
            <a:pPr algn="ctr" eaLnBrk="1" hangingPunct="1">
              <a:lnSpc>
                <a:spcPct val="80000"/>
              </a:lnSpc>
              <a:buFontTx/>
              <a:buNone/>
            </a:pPr>
            <a:r>
              <a:rPr lang="en-US" altLang="es-AR" sz="2400" dirty="0" smtClean="0">
                <a:latin typeface="Garamond" panose="02020404030301010803" pitchFamily="18" charset="0"/>
              </a:rPr>
              <a:t> 1. Sara </a:t>
            </a:r>
            <a:r>
              <a:rPr lang="en-US" altLang="es-AR" sz="2400" b="1" dirty="0" smtClean="0">
                <a:latin typeface="Garamond" panose="02020404030301010803" pitchFamily="18" charset="0"/>
              </a:rPr>
              <a:t>lived</a:t>
            </a:r>
            <a:r>
              <a:rPr lang="en-US" altLang="es-AR" sz="2400" dirty="0" smtClean="0">
                <a:latin typeface="Garamond" panose="02020404030301010803" pitchFamily="18" charset="0"/>
              </a:rPr>
              <a:t> in Boston for 5 years. (Simple Past)</a:t>
            </a:r>
          </a:p>
          <a:p>
            <a:pPr algn="ctr" eaLnBrk="1" hangingPunct="1">
              <a:lnSpc>
                <a:spcPct val="80000"/>
              </a:lnSpc>
              <a:buFontTx/>
              <a:buNone/>
            </a:pPr>
            <a:r>
              <a:rPr lang="en-US" altLang="es-AR" sz="2400" dirty="0" smtClean="0">
                <a:latin typeface="Garamond" panose="02020404030301010803" pitchFamily="18" charset="0"/>
              </a:rPr>
              <a:t> 2. Sara </a:t>
            </a:r>
            <a:r>
              <a:rPr lang="en-US" altLang="es-AR" sz="2400" b="1" dirty="0" smtClean="0">
                <a:latin typeface="Garamond" panose="02020404030301010803" pitchFamily="18" charset="0"/>
              </a:rPr>
              <a:t>has lived</a:t>
            </a:r>
            <a:r>
              <a:rPr lang="en-US" altLang="es-AR" sz="2400" dirty="0" smtClean="0">
                <a:latin typeface="Garamond" panose="02020404030301010803" pitchFamily="18" charset="0"/>
              </a:rPr>
              <a:t> in Boston for 5 years. (Present Perfect)</a:t>
            </a:r>
          </a:p>
          <a:p>
            <a:pPr eaLnBrk="1" hangingPunct="1">
              <a:lnSpc>
                <a:spcPct val="80000"/>
              </a:lnSpc>
              <a:buFontTx/>
              <a:buNone/>
            </a:pPr>
            <a:endParaRPr lang="en-US" altLang="es-AR" sz="2400" dirty="0" smtClean="0">
              <a:latin typeface="Garamond" panose="02020404030301010803" pitchFamily="18" charset="0"/>
            </a:endParaRPr>
          </a:p>
          <a:p>
            <a:pPr eaLnBrk="1" hangingPunct="1">
              <a:lnSpc>
                <a:spcPct val="80000"/>
              </a:lnSpc>
              <a:buFontTx/>
              <a:buNone/>
            </a:pPr>
            <a:r>
              <a:rPr lang="en-US" altLang="es-AR" sz="2400" dirty="0" smtClean="0">
                <a:latin typeface="Garamond" panose="02020404030301010803" pitchFamily="18" charset="0"/>
              </a:rPr>
              <a:t>	1. In the first sentence by using the simple past tense, we mean that Sara started living in Boston 5 years ago . . . AND . . . then she moved! Now she lives in a different city, like Paris. Remember, the simple past is used for a situation that is over, finished, done!</a:t>
            </a:r>
          </a:p>
          <a:p>
            <a:pPr algn="just" eaLnBrk="1" hangingPunct="1">
              <a:lnSpc>
                <a:spcPct val="80000"/>
              </a:lnSpc>
              <a:buFontTx/>
              <a:buNone/>
            </a:pPr>
            <a:r>
              <a:rPr lang="en-US" altLang="es-AR" sz="2400" dirty="0" smtClean="0">
                <a:latin typeface="Garamond" panose="02020404030301010803" pitchFamily="18" charset="0"/>
              </a:rPr>
              <a:t/>
            </a:r>
            <a:br>
              <a:rPr lang="en-US" altLang="es-AR" sz="2400" dirty="0" smtClean="0">
                <a:latin typeface="Garamond" panose="02020404030301010803" pitchFamily="18" charset="0"/>
              </a:rPr>
            </a:br>
            <a:r>
              <a:rPr lang="en-US" altLang="es-AR" sz="2400" dirty="0" smtClean="0">
                <a:latin typeface="Garamond" panose="02020404030301010803" pitchFamily="18" charset="0"/>
              </a:rPr>
              <a:t>2. By using the present perfect tense in the second sentence, we mean that Sara began living in Boston 5 years ago . . . AND . . . she still lives there. Remember, the present perfect tense connects the past with the present.</a:t>
            </a:r>
          </a:p>
          <a:p>
            <a:pPr algn="just" eaLnBrk="1" hangingPunct="1">
              <a:lnSpc>
                <a:spcPct val="80000"/>
              </a:lnSpc>
              <a:buFontTx/>
              <a:buNone/>
            </a:pPr>
            <a:r>
              <a:rPr lang="en-US" altLang="es-AR" sz="2400" dirty="0" smtClean="0">
                <a:latin typeface="Garamond" panose="02020404030301010803" pitchFamily="18" charset="0"/>
              </a:rPr>
              <a:t/>
            </a:r>
            <a:br>
              <a:rPr lang="en-US" altLang="es-AR" sz="2400" dirty="0" smtClean="0">
                <a:latin typeface="Garamond" panose="02020404030301010803" pitchFamily="18" charset="0"/>
              </a:rPr>
            </a:br>
            <a:endParaRPr lang="en-US" altLang="es-AR" sz="2400" dirty="0" smtClean="0">
              <a:latin typeface="Garamond" panose="02020404030301010803" pitchFamily="18" charset="0"/>
            </a:endParaRPr>
          </a:p>
        </p:txBody>
      </p:sp>
      <p:sp>
        <p:nvSpPr>
          <p:cNvPr id="15363" name="6 Marcador de pie de página"/>
          <p:cNvSpPr>
            <a:spLocks noGrp="1"/>
          </p:cNvSpPr>
          <p:nvPr>
            <p:ph type="ftr" sz="quarter" idx="11"/>
          </p:nvPr>
        </p:nvSpPr>
        <p:spPr>
          <a:xfrm>
            <a:off x="1183341" y="6468035"/>
            <a:ext cx="6902637" cy="5345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927433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p:txBody>
          <a:bodyPr>
            <a:normAutofit/>
          </a:bodyPr>
          <a:lstStyle/>
          <a:p>
            <a:pPr algn="just" eaLnBrk="1" hangingPunct="1">
              <a:buFontTx/>
              <a:buBlip>
                <a:blip r:embed="rId2"/>
              </a:buBlip>
            </a:pPr>
            <a:r>
              <a:rPr lang="en-US" altLang="es-AR" sz="2400" dirty="0" smtClean="0">
                <a:latin typeface="Garamond" panose="02020404030301010803" pitchFamily="18" charset="0"/>
              </a:rPr>
              <a:t>Use the simple past with time words like:</a:t>
            </a:r>
          </a:p>
          <a:p>
            <a:pPr algn="just" eaLnBrk="1" hangingPunct="1">
              <a:buFontTx/>
              <a:buNone/>
            </a:pPr>
            <a:r>
              <a:rPr lang="en-US" altLang="es-AR" sz="2400" dirty="0" smtClean="0">
                <a:latin typeface="Garamond" panose="02020404030301010803" pitchFamily="18" charset="0"/>
              </a:rPr>
              <a:t>	 yesterday, last Saturday, week, month, year, etc., _______ ago, when I was…, in 1990 (past date). </a:t>
            </a: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Blip>
                <a:blip r:embed="rId2"/>
              </a:buBlip>
            </a:pPr>
            <a:r>
              <a:rPr lang="en-US" altLang="es-AR" sz="2400" dirty="0" smtClean="0">
                <a:latin typeface="Garamond" panose="02020404030301010803" pitchFamily="18" charset="0"/>
              </a:rPr>
              <a:t>Use the present perfect with time words like: recently/lately, since …, so far, this week, a month,  twenty years, etc.</a:t>
            </a:r>
          </a:p>
          <a:p>
            <a:pPr eaLnBrk="1" hangingPunct="1"/>
            <a:endParaRPr lang="en-US" altLang="es-AR" sz="2400" dirty="0" smtClean="0"/>
          </a:p>
        </p:txBody>
      </p:sp>
      <p:sp>
        <p:nvSpPr>
          <p:cNvPr id="16387" name="6 Marcador de pie de página"/>
          <p:cNvSpPr>
            <a:spLocks noGrp="1"/>
          </p:cNvSpPr>
          <p:nvPr>
            <p:ph type="ftr" sz="quarter" idx="11"/>
          </p:nvPr>
        </p:nvSpPr>
        <p:spPr>
          <a:xfrm>
            <a:off x="1223682" y="6521824"/>
            <a:ext cx="6875743"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048275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75656" y="1266763"/>
            <a:ext cx="6192688" cy="4250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6 Marcador de pie de página"/>
          <p:cNvSpPr>
            <a:spLocks noGrp="1"/>
          </p:cNvSpPr>
          <p:nvPr>
            <p:ph type="ftr" sz="quarter" idx="11"/>
          </p:nvPr>
        </p:nvSpPr>
        <p:spPr>
          <a:xfrm>
            <a:off x="1143000" y="6521824"/>
            <a:ext cx="6956425" cy="507626"/>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1523587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atalano\Desktop\sherlock_homes_cartoon.jpg"/>
          <p:cNvPicPr>
            <a:picLocks noChangeAspect="1" noChangeArrowheads="1"/>
          </p:cNvPicPr>
          <p:nvPr/>
        </p:nvPicPr>
        <p:blipFill>
          <a:blip r:embed="rId2" cstate="print"/>
          <a:srcRect/>
          <a:stretch>
            <a:fillRect/>
          </a:stretch>
        </p:blipFill>
        <p:spPr bwMode="auto">
          <a:xfrm>
            <a:off x="2267744" y="598093"/>
            <a:ext cx="4541490" cy="5495203"/>
          </a:xfrm>
          <a:prstGeom prst="rect">
            <a:avLst/>
          </a:prstGeom>
          <a:noFill/>
        </p:spPr>
      </p:pic>
      <p:sp>
        <p:nvSpPr>
          <p:cNvPr id="3" name="6 Marcador de pie de página"/>
          <p:cNvSpPr>
            <a:spLocks noGrp="1"/>
          </p:cNvSpPr>
          <p:nvPr>
            <p:ph type="ftr" sz="quarter" idx="11"/>
          </p:nvPr>
        </p:nvSpPr>
        <p:spPr>
          <a:xfrm>
            <a:off x="1129553" y="6535271"/>
            <a:ext cx="6969872" cy="494179"/>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2050493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24744"/>
            <a:ext cx="8435280" cy="5976664"/>
          </a:xfrm>
        </p:spPr>
        <p:txBody>
          <a:bodyPr>
            <a:normAutofit/>
          </a:bodyPr>
          <a:lstStyle/>
          <a:p>
            <a:pPr algn="just"/>
            <a:r>
              <a:rPr lang="en-US" sz="2800" dirty="0">
                <a:latin typeface="Arabic Typesetting" pitchFamily="66" charset="-78"/>
                <a:cs typeface="Arabic Typesetting" pitchFamily="66" charset="-78"/>
              </a:rPr>
              <a:t>We use </a:t>
            </a:r>
            <a:r>
              <a:rPr lang="en-US" sz="2800" b="1" i="1" dirty="0">
                <a:latin typeface="Arabic Typesetting" pitchFamily="66" charset="-78"/>
                <a:cs typeface="Arabic Typesetting" pitchFamily="66" charset="-78"/>
              </a:rPr>
              <a:t>'used to' </a:t>
            </a:r>
            <a:r>
              <a:rPr lang="en-US" sz="2800" dirty="0">
                <a:latin typeface="Arabic Typesetting" pitchFamily="66" charset="-78"/>
                <a:cs typeface="Arabic Typesetting" pitchFamily="66" charset="-78"/>
              </a:rPr>
              <a:t>for something that happened regularly in the past but no longer </a:t>
            </a:r>
            <a:r>
              <a:rPr lang="en-US" sz="2800" dirty="0" smtClean="0">
                <a:latin typeface="Arabic Typesetting" pitchFamily="66" charset="-78"/>
                <a:cs typeface="Arabic Typesetting" pitchFamily="66" charset="-78"/>
              </a:rPr>
              <a:t>happens:</a:t>
            </a:r>
            <a:endParaRPr lang="en-US" sz="2800" dirty="0">
              <a:latin typeface="Arabic Typesetting" pitchFamily="66" charset="-78"/>
              <a:cs typeface="Arabic Typesetting" pitchFamily="66" charset="-78"/>
            </a:endParaRPr>
          </a:p>
          <a:p>
            <a:pPr algn="ctr">
              <a:buNone/>
            </a:pPr>
            <a:r>
              <a:rPr lang="en-US" sz="2400" dirty="0">
                <a:latin typeface="Arabic Typesetting" pitchFamily="66" charset="-78"/>
                <a:cs typeface="Arabic Typesetting" pitchFamily="66" charset="-78"/>
              </a:rPr>
              <a:t>I </a:t>
            </a:r>
            <a:r>
              <a:rPr lang="en-US" sz="2400" b="1" dirty="0">
                <a:latin typeface="Arabic Typesetting" pitchFamily="66" charset="-78"/>
                <a:cs typeface="Arabic Typesetting" pitchFamily="66" charset="-78"/>
              </a:rPr>
              <a:t>used to</a:t>
            </a:r>
            <a:r>
              <a:rPr lang="en-US" sz="2400" dirty="0">
                <a:latin typeface="Arabic Typesetting" pitchFamily="66" charset="-78"/>
                <a:cs typeface="Arabic Typesetting" pitchFamily="66" charset="-78"/>
              </a:rPr>
              <a:t> smoke a packet a day but I stopped two years ago.</a:t>
            </a:r>
          </a:p>
          <a:p>
            <a:pPr algn="ctr">
              <a:buNone/>
            </a:pPr>
            <a:r>
              <a:rPr lang="en-US" sz="2400" dirty="0">
                <a:latin typeface="Arabic Typesetting" pitchFamily="66" charset="-78"/>
                <a:cs typeface="Arabic Typesetting" pitchFamily="66" charset="-78"/>
              </a:rPr>
              <a:t>Ben </a:t>
            </a:r>
            <a:r>
              <a:rPr lang="en-US" sz="2400" b="1" dirty="0">
                <a:latin typeface="Arabic Typesetting" pitchFamily="66" charset="-78"/>
                <a:cs typeface="Arabic Typesetting" pitchFamily="66" charset="-78"/>
              </a:rPr>
              <a:t>used to</a:t>
            </a:r>
            <a:r>
              <a:rPr lang="en-US" sz="2400" dirty="0">
                <a:latin typeface="Arabic Typesetting" pitchFamily="66" charset="-78"/>
                <a:cs typeface="Arabic Typesetting" pitchFamily="66" charset="-78"/>
              </a:rPr>
              <a:t> travel a lot in his job but now, since his promotion, he doesn't.</a:t>
            </a:r>
          </a:p>
          <a:p>
            <a:pPr algn="ctr">
              <a:buNone/>
            </a:pPr>
            <a:r>
              <a:rPr lang="en-US" sz="2400" dirty="0">
                <a:latin typeface="Arabic Typesetting" pitchFamily="66" charset="-78"/>
                <a:cs typeface="Arabic Typesetting" pitchFamily="66" charset="-78"/>
              </a:rPr>
              <a:t>I </a:t>
            </a:r>
            <a:r>
              <a:rPr lang="en-US" sz="2400" b="1" dirty="0">
                <a:latin typeface="Arabic Typesetting" pitchFamily="66" charset="-78"/>
                <a:cs typeface="Arabic Typesetting" pitchFamily="66" charset="-78"/>
              </a:rPr>
              <a:t>used to</a:t>
            </a:r>
            <a:r>
              <a:rPr lang="en-US" sz="2400" dirty="0">
                <a:latin typeface="Arabic Typesetting" pitchFamily="66" charset="-78"/>
                <a:cs typeface="Arabic Typesetting" pitchFamily="66" charset="-78"/>
              </a:rPr>
              <a:t> drive to work but now I take the bus.</a:t>
            </a:r>
          </a:p>
          <a:p>
            <a:pPr algn="just"/>
            <a:endParaRPr lang="en-US" b="1" dirty="0" smtClean="0">
              <a:latin typeface="Arabic Typesetting" pitchFamily="66" charset="-78"/>
              <a:cs typeface="Arabic Typesetting" pitchFamily="66" charset="-78"/>
            </a:endParaRPr>
          </a:p>
          <a:p>
            <a:pPr algn="just"/>
            <a:r>
              <a:rPr lang="en-US" sz="2800" dirty="0" smtClean="0">
                <a:latin typeface="Arabic Typesetting" pitchFamily="66" charset="-78"/>
                <a:cs typeface="Arabic Typesetting" pitchFamily="66" charset="-78"/>
              </a:rPr>
              <a:t>We </a:t>
            </a:r>
            <a:r>
              <a:rPr lang="en-US" sz="2800" dirty="0">
                <a:latin typeface="Arabic Typesetting" pitchFamily="66" charset="-78"/>
                <a:cs typeface="Arabic Typesetting" pitchFamily="66" charset="-78"/>
              </a:rPr>
              <a:t>also use it for something that was true but </a:t>
            </a:r>
            <a:r>
              <a:rPr lang="en-US" sz="2800" dirty="0" smtClean="0">
                <a:latin typeface="Arabic Typesetting" pitchFamily="66" charset="-78"/>
                <a:cs typeface="Arabic Typesetting" pitchFamily="66" charset="-78"/>
              </a:rPr>
              <a:t>no </a:t>
            </a:r>
            <a:r>
              <a:rPr lang="en-US" sz="2800" dirty="0">
                <a:latin typeface="Arabic Typesetting" pitchFamily="66" charset="-78"/>
                <a:cs typeface="Arabic Typesetting" pitchFamily="66" charset="-78"/>
              </a:rPr>
              <a:t>longer </a:t>
            </a:r>
            <a:r>
              <a:rPr lang="en-US" sz="2800" dirty="0" smtClean="0">
                <a:latin typeface="Arabic Typesetting" pitchFamily="66" charset="-78"/>
                <a:cs typeface="Arabic Typesetting" pitchFamily="66" charset="-78"/>
              </a:rPr>
              <a:t>is:</a:t>
            </a:r>
            <a:endParaRPr lang="en-US" sz="2800" dirty="0">
              <a:latin typeface="Arabic Typesetting" pitchFamily="66" charset="-78"/>
              <a:cs typeface="Arabic Typesetting" pitchFamily="66" charset="-78"/>
            </a:endParaRPr>
          </a:p>
          <a:p>
            <a:pPr algn="ctr">
              <a:buNone/>
            </a:pPr>
            <a:r>
              <a:rPr lang="en-US" sz="2400" dirty="0">
                <a:latin typeface="Arabic Typesetting" pitchFamily="66" charset="-78"/>
                <a:cs typeface="Arabic Typesetting" pitchFamily="66" charset="-78"/>
              </a:rPr>
              <a:t>There </a:t>
            </a:r>
            <a:r>
              <a:rPr lang="en-US" sz="2400" b="1" dirty="0">
                <a:latin typeface="Arabic Typesetting" pitchFamily="66" charset="-78"/>
                <a:cs typeface="Arabic Typesetting" pitchFamily="66" charset="-78"/>
              </a:rPr>
              <a:t>used to</a:t>
            </a:r>
            <a:r>
              <a:rPr lang="en-US" sz="2400" dirty="0">
                <a:latin typeface="Arabic Typesetting" pitchFamily="66" charset="-78"/>
                <a:cs typeface="Arabic Typesetting" pitchFamily="66" charset="-78"/>
              </a:rPr>
              <a:t> be a cinema in the town but now there isn't.</a:t>
            </a:r>
          </a:p>
          <a:p>
            <a:pPr algn="ctr">
              <a:buNone/>
            </a:pPr>
            <a:r>
              <a:rPr lang="en-US" sz="2400" dirty="0">
                <a:latin typeface="Arabic Typesetting" pitchFamily="66" charset="-78"/>
                <a:cs typeface="Arabic Typesetting" pitchFamily="66" charset="-78"/>
              </a:rPr>
              <a:t>She </a:t>
            </a:r>
            <a:r>
              <a:rPr lang="en-US" sz="2400" b="1" dirty="0">
                <a:latin typeface="Arabic Typesetting" pitchFamily="66" charset="-78"/>
                <a:cs typeface="Arabic Typesetting" pitchFamily="66" charset="-78"/>
              </a:rPr>
              <a:t>used to</a:t>
            </a:r>
            <a:r>
              <a:rPr lang="en-US" sz="2400" dirty="0">
                <a:latin typeface="Arabic Typesetting" pitchFamily="66" charset="-78"/>
                <a:cs typeface="Arabic Typesetting" pitchFamily="66" charset="-78"/>
              </a:rPr>
              <a:t> have really long hair but she's had it all cut off.</a:t>
            </a:r>
          </a:p>
          <a:p>
            <a:pPr algn="ctr">
              <a:buNone/>
            </a:pPr>
            <a:r>
              <a:rPr lang="en-US" sz="2400" dirty="0">
                <a:latin typeface="Arabic Typesetting" pitchFamily="66" charset="-78"/>
                <a:cs typeface="Arabic Typesetting" pitchFamily="66" charset="-78"/>
              </a:rPr>
              <a:t>I didn't </a:t>
            </a:r>
            <a:r>
              <a:rPr lang="en-US" sz="2400" b="1" dirty="0">
                <a:latin typeface="Arabic Typesetting" pitchFamily="66" charset="-78"/>
                <a:cs typeface="Arabic Typesetting" pitchFamily="66" charset="-78"/>
              </a:rPr>
              <a:t>use to</a:t>
            </a:r>
            <a:r>
              <a:rPr lang="en-US" sz="2400" dirty="0">
                <a:latin typeface="Arabic Typesetting" pitchFamily="66" charset="-78"/>
                <a:cs typeface="Arabic Typesetting" pitchFamily="66" charset="-78"/>
              </a:rPr>
              <a:t> like him but now I do.</a:t>
            </a:r>
          </a:p>
          <a:p>
            <a:endParaRPr lang="es-AR" dirty="0"/>
          </a:p>
        </p:txBody>
      </p:sp>
      <p:sp>
        <p:nvSpPr>
          <p:cNvPr id="4" name="6 Marcador de pie de página"/>
          <p:cNvSpPr>
            <a:spLocks noGrp="1"/>
          </p:cNvSpPr>
          <p:nvPr>
            <p:ph type="ftr" sz="quarter" idx="11"/>
          </p:nvPr>
        </p:nvSpPr>
        <p:spPr>
          <a:xfrm>
            <a:off x="1237129" y="6548718"/>
            <a:ext cx="6862296" cy="480732"/>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1600984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07901"/>
            <a:ext cx="8229600" cy="5217443"/>
          </a:xfrm>
        </p:spPr>
        <p:txBody>
          <a:bodyPr/>
          <a:lstStyle/>
          <a:p>
            <a:pPr algn="just"/>
            <a:r>
              <a:rPr lang="en-US" sz="2800" b="1" i="1" dirty="0" smtClean="0">
                <a:latin typeface="Arabic Typesetting" pitchFamily="66" charset="-78"/>
                <a:cs typeface="Arabic Typesetting" pitchFamily="66" charset="-78"/>
              </a:rPr>
              <a:t>Used to</a:t>
            </a:r>
            <a:r>
              <a:rPr lang="en-US" sz="2800" dirty="0" smtClean="0">
                <a:latin typeface="Arabic Typesetting" pitchFamily="66" charset="-78"/>
                <a:cs typeface="Arabic Typesetting" pitchFamily="66" charset="-78"/>
              </a:rPr>
              <a:t> always has a past meaning, but we only use it for something that happened regularly. We can't use it for something that happened only one time in the past. For one-time past events we use the </a:t>
            </a:r>
            <a:r>
              <a:rPr lang="en-US" sz="2800" b="1" dirty="0" smtClean="0">
                <a:latin typeface="Arabic Typesetting" pitchFamily="66" charset="-78"/>
                <a:cs typeface="Arabic Typesetting" pitchFamily="66" charset="-78"/>
              </a:rPr>
              <a:t>simple past tense</a:t>
            </a:r>
            <a:r>
              <a:rPr lang="en-US" sz="2800" dirty="0" smtClean="0">
                <a:latin typeface="Arabic Typesetting" pitchFamily="66" charset="-78"/>
                <a:cs typeface="Arabic Typesetting" pitchFamily="66" charset="-78"/>
              </a:rPr>
              <a:t>.</a:t>
            </a:r>
          </a:p>
          <a:p>
            <a:pPr algn="just"/>
            <a:endParaRPr lang="en-US" sz="3000" dirty="0" smtClean="0">
              <a:latin typeface="Arabic Typesetting" pitchFamily="66" charset="-78"/>
              <a:cs typeface="Arabic Typesetting" pitchFamily="66" charset="-78"/>
            </a:endParaRPr>
          </a:p>
          <a:p>
            <a:pPr algn="just"/>
            <a:r>
              <a:rPr lang="en-US" sz="2800" dirty="0" smtClean="0">
                <a:latin typeface="Arabic Typesetting" pitchFamily="66" charset="-78"/>
                <a:cs typeface="Arabic Typesetting" pitchFamily="66" charset="-78"/>
              </a:rPr>
              <a:t>We use the negative form </a:t>
            </a:r>
            <a:r>
              <a:rPr lang="en-US" sz="2800" b="1" i="1" dirty="0" smtClean="0">
                <a:latin typeface="Arabic Typesetting" pitchFamily="66" charset="-78"/>
                <a:cs typeface="Arabic Typesetting" pitchFamily="66" charset="-78"/>
              </a:rPr>
              <a:t>didn’t use to</a:t>
            </a:r>
            <a:r>
              <a:rPr lang="en-US" sz="2800" b="1" dirty="0" smtClean="0">
                <a:latin typeface="Arabic Typesetting" pitchFamily="66" charset="-78"/>
                <a:cs typeface="Arabic Typesetting" pitchFamily="66" charset="-78"/>
              </a:rPr>
              <a:t> </a:t>
            </a:r>
            <a:r>
              <a:rPr lang="en-US" sz="2800" dirty="0" err="1" smtClean="0">
                <a:latin typeface="Arabic Typesetting" pitchFamily="66" charset="-78"/>
                <a:cs typeface="Arabic Typesetting" pitchFamily="66" charset="-78"/>
              </a:rPr>
              <a:t>to</a:t>
            </a:r>
            <a:r>
              <a:rPr lang="en-US" sz="2800" dirty="0" smtClean="0">
                <a:latin typeface="Arabic Typesetting" pitchFamily="66" charset="-78"/>
                <a:cs typeface="Arabic Typesetting" pitchFamily="66" charset="-78"/>
              </a:rPr>
              <a:t> talk about things that did not happen regularly in the past. Notice that there is no </a:t>
            </a:r>
            <a:r>
              <a:rPr lang="en-US" sz="2800" b="1" i="1" dirty="0" smtClean="0">
                <a:latin typeface="Arabic Typesetting" pitchFamily="66" charset="-78"/>
                <a:cs typeface="Arabic Typesetting" pitchFamily="66" charset="-78"/>
              </a:rPr>
              <a:t>-d</a:t>
            </a:r>
            <a:r>
              <a:rPr lang="en-US" sz="2800" dirty="0" smtClean="0">
                <a:latin typeface="Arabic Typesetting" pitchFamily="66" charset="-78"/>
                <a:cs typeface="Arabic Typesetting" pitchFamily="66" charset="-78"/>
              </a:rPr>
              <a:t> at the end of the word “</a:t>
            </a:r>
            <a:r>
              <a:rPr lang="en-US" sz="2800" b="1" i="1" dirty="0" smtClean="0">
                <a:latin typeface="Arabic Typesetting" pitchFamily="66" charset="-78"/>
                <a:cs typeface="Arabic Typesetting" pitchFamily="66" charset="-78"/>
              </a:rPr>
              <a:t>use</a:t>
            </a:r>
            <a:r>
              <a:rPr lang="en-US" sz="2800" dirty="0" smtClean="0">
                <a:latin typeface="Arabic Typesetting" pitchFamily="66" charset="-78"/>
                <a:cs typeface="Arabic Typesetting" pitchFamily="66" charset="-78"/>
              </a:rPr>
              <a:t>”. We can also use the expression </a:t>
            </a:r>
            <a:r>
              <a:rPr lang="en-US" sz="2800" b="1" i="1" dirty="0" smtClean="0">
                <a:latin typeface="Arabic Typesetting" pitchFamily="66" charset="-78"/>
                <a:cs typeface="Arabic Typesetting" pitchFamily="66" charset="-78"/>
              </a:rPr>
              <a:t>never used to:</a:t>
            </a:r>
            <a:r>
              <a:rPr lang="en-US" sz="2800" dirty="0" smtClean="0">
                <a:latin typeface="Arabic Typesetting" pitchFamily="66" charset="-78"/>
                <a:cs typeface="Arabic Typesetting" pitchFamily="66" charset="-78"/>
              </a:rPr>
              <a:t> </a:t>
            </a:r>
          </a:p>
          <a:p>
            <a:pPr algn="ctr">
              <a:buNone/>
            </a:pPr>
            <a:r>
              <a:rPr lang="en-US" sz="2400" dirty="0" smtClean="0">
                <a:latin typeface="Arabic Typesetting" pitchFamily="66" charset="-78"/>
                <a:cs typeface="Arabic Typesetting" pitchFamily="66" charset="-78"/>
              </a:rPr>
              <a:t>She </a:t>
            </a:r>
            <a:r>
              <a:rPr lang="en-US" sz="2400" b="1" dirty="0" smtClean="0">
                <a:latin typeface="Arabic Typesetting" pitchFamily="66" charset="-78"/>
                <a:cs typeface="Arabic Typesetting" pitchFamily="66" charset="-78"/>
              </a:rPr>
              <a:t>didn’t use to</a:t>
            </a:r>
            <a:r>
              <a:rPr lang="en-US" sz="2400" dirty="0" smtClean="0">
                <a:latin typeface="Arabic Typesetting" pitchFamily="66" charset="-78"/>
                <a:cs typeface="Arabic Typesetting" pitchFamily="66" charset="-78"/>
              </a:rPr>
              <a:t> play tennis when she was younger.</a:t>
            </a:r>
          </a:p>
          <a:p>
            <a:pPr algn="ctr">
              <a:buNone/>
            </a:pPr>
            <a:r>
              <a:rPr lang="en-US" sz="2400" dirty="0" smtClean="0">
                <a:latin typeface="Arabic Typesetting" pitchFamily="66" charset="-78"/>
                <a:cs typeface="Arabic Typesetting" pitchFamily="66" charset="-78"/>
              </a:rPr>
              <a:t>She</a:t>
            </a:r>
            <a:r>
              <a:rPr lang="en-US" sz="2400" b="1" dirty="0" smtClean="0">
                <a:latin typeface="Arabic Typesetting" pitchFamily="66" charset="-78"/>
                <a:cs typeface="Arabic Typesetting" pitchFamily="66" charset="-78"/>
              </a:rPr>
              <a:t> never used to</a:t>
            </a:r>
            <a:r>
              <a:rPr lang="en-US" sz="2400" dirty="0" smtClean="0">
                <a:latin typeface="Arabic Typesetting" pitchFamily="66" charset="-78"/>
                <a:cs typeface="Arabic Typesetting" pitchFamily="66" charset="-78"/>
              </a:rPr>
              <a:t> play tennis when she was younger.</a:t>
            </a:r>
          </a:p>
          <a:p>
            <a:pPr algn="just"/>
            <a:endParaRPr lang="es-AR" dirty="0">
              <a:latin typeface="Arabic Typesetting" pitchFamily="66" charset="-78"/>
              <a:cs typeface="Arabic Typesetting" pitchFamily="66" charset="-78"/>
            </a:endParaRPr>
          </a:p>
        </p:txBody>
      </p:sp>
      <p:sp>
        <p:nvSpPr>
          <p:cNvPr id="4" name="6 Marcador de pie de página"/>
          <p:cNvSpPr>
            <a:spLocks noGrp="1"/>
          </p:cNvSpPr>
          <p:nvPr>
            <p:ph type="ftr" sz="quarter" idx="11"/>
          </p:nvPr>
        </p:nvSpPr>
        <p:spPr>
          <a:xfrm>
            <a:off x="1129553" y="6525344"/>
            <a:ext cx="6969872" cy="504106"/>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254808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present_perfect"/>
          <p:cNvPicPr>
            <a:picLocks noChangeAspect="1" noChangeArrowheads="1"/>
          </p:cNvPicPr>
          <p:nvPr/>
        </p:nvPicPr>
        <p:blipFill>
          <a:blip r:embed="rId2" cstate="print"/>
          <a:srcRect/>
          <a:stretch>
            <a:fillRect/>
          </a:stretch>
        </p:blipFill>
        <p:spPr bwMode="auto">
          <a:xfrm>
            <a:off x="1763688" y="1256825"/>
            <a:ext cx="5689253" cy="4188399"/>
          </a:xfrm>
          <a:prstGeom prst="rect">
            <a:avLst/>
          </a:prstGeom>
          <a:ln w="228600" cap="sq" cmpd="thickThin">
            <a:solidFill>
              <a:srgbClr val="000000"/>
            </a:solidFill>
            <a:prstDash val="solid"/>
            <a:miter lim="800000"/>
          </a:ln>
          <a:effectLst>
            <a:innerShdw blurRad="76200">
              <a:srgbClr val="000000"/>
            </a:innerShdw>
          </a:effectLst>
        </p:spPr>
      </p:pic>
      <p:sp>
        <p:nvSpPr>
          <p:cNvPr id="3075" name="6 Marcador de pie de página"/>
          <p:cNvSpPr>
            <a:spLocks noGrp="1"/>
          </p:cNvSpPr>
          <p:nvPr>
            <p:ph type="ftr" sz="quarter" idx="11"/>
          </p:nvPr>
        </p:nvSpPr>
        <p:spPr>
          <a:xfrm>
            <a:off x="1250576" y="6521824"/>
            <a:ext cx="6848849"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396416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n-US" sz="2800" dirty="0" smtClean="0">
                <a:latin typeface="Arabic Typesetting" pitchFamily="66" charset="-78"/>
                <a:cs typeface="Arabic Typesetting" pitchFamily="66" charset="-78"/>
              </a:rPr>
              <a:t>To ask a question we use </a:t>
            </a:r>
            <a:r>
              <a:rPr lang="en-US" sz="2800" b="1" i="1" dirty="0" smtClean="0">
                <a:latin typeface="Arabic Typesetting" pitchFamily="66" charset="-78"/>
                <a:cs typeface="Arabic Typesetting" pitchFamily="66" charset="-78"/>
              </a:rPr>
              <a:t>Did + use to</a:t>
            </a:r>
            <a:r>
              <a:rPr lang="en-US" sz="2800" dirty="0" smtClean="0">
                <a:latin typeface="Arabic Typesetting" pitchFamily="66" charset="-78"/>
                <a:cs typeface="Arabic Typesetting" pitchFamily="66" charset="-78"/>
              </a:rPr>
              <a:t>…? Again, notice that there is no </a:t>
            </a:r>
            <a:r>
              <a:rPr lang="en-US" sz="2800" b="1" i="1" dirty="0" smtClean="0">
                <a:latin typeface="Arabic Typesetting" pitchFamily="66" charset="-78"/>
                <a:cs typeface="Arabic Typesetting" pitchFamily="66" charset="-78"/>
              </a:rPr>
              <a:t>-d</a:t>
            </a:r>
            <a:r>
              <a:rPr lang="en-US" sz="2800" dirty="0" smtClean="0">
                <a:latin typeface="Arabic Typesetting" pitchFamily="66" charset="-78"/>
                <a:cs typeface="Arabic Typesetting" pitchFamily="66" charset="-78"/>
              </a:rPr>
              <a:t> at the end of the word “</a:t>
            </a:r>
            <a:r>
              <a:rPr lang="en-US" sz="2800" b="1" i="1" dirty="0" smtClean="0">
                <a:latin typeface="Arabic Typesetting" pitchFamily="66" charset="-78"/>
                <a:cs typeface="Arabic Typesetting" pitchFamily="66" charset="-78"/>
              </a:rPr>
              <a:t>use</a:t>
            </a:r>
            <a:r>
              <a:rPr lang="en-US" sz="2800" dirty="0" smtClean="0">
                <a:latin typeface="Arabic Typesetting" pitchFamily="66" charset="-78"/>
                <a:cs typeface="Arabic Typesetting" pitchFamily="66" charset="-78"/>
              </a:rPr>
              <a:t>”:</a:t>
            </a:r>
          </a:p>
          <a:p>
            <a:pPr algn="ctr">
              <a:buNone/>
            </a:pPr>
            <a:r>
              <a:rPr lang="en-US" sz="2400" b="1" dirty="0" smtClean="0">
                <a:latin typeface="Arabic Typesetting" pitchFamily="66" charset="-78"/>
                <a:cs typeface="Arabic Typesetting" pitchFamily="66" charset="-78"/>
              </a:rPr>
              <a:t>Did</a:t>
            </a:r>
            <a:r>
              <a:rPr lang="en-US" sz="2400" dirty="0" smtClean="0">
                <a:latin typeface="Arabic Typesetting" pitchFamily="66" charset="-78"/>
                <a:cs typeface="Arabic Typesetting" pitchFamily="66" charset="-78"/>
              </a:rPr>
              <a:t> he </a:t>
            </a:r>
            <a:r>
              <a:rPr lang="en-US" sz="2400" b="1" dirty="0" smtClean="0">
                <a:latin typeface="Arabic Typesetting" pitchFamily="66" charset="-78"/>
                <a:cs typeface="Arabic Typesetting" pitchFamily="66" charset="-78"/>
              </a:rPr>
              <a:t>use to</a:t>
            </a:r>
            <a:r>
              <a:rPr lang="en-US" sz="2400" dirty="0" smtClean="0">
                <a:latin typeface="Arabic Typesetting" pitchFamily="66" charset="-78"/>
                <a:cs typeface="Arabic Typesetting" pitchFamily="66" charset="-78"/>
              </a:rPr>
              <a:t> like going to the sea on holidays?</a:t>
            </a:r>
          </a:p>
          <a:p>
            <a:pPr algn="ctr">
              <a:buNone/>
            </a:pPr>
            <a:r>
              <a:rPr lang="en-US" sz="2400" b="1" dirty="0" smtClean="0">
                <a:latin typeface="Arabic Typesetting" pitchFamily="66" charset="-78"/>
                <a:cs typeface="Arabic Typesetting" pitchFamily="66" charset="-78"/>
              </a:rPr>
              <a:t>Did</a:t>
            </a:r>
            <a:r>
              <a:rPr lang="en-US" sz="2400" dirty="0" smtClean="0">
                <a:latin typeface="Arabic Typesetting" pitchFamily="66" charset="-78"/>
                <a:cs typeface="Arabic Typesetting" pitchFamily="66" charset="-78"/>
              </a:rPr>
              <a:t> you </a:t>
            </a:r>
            <a:r>
              <a:rPr lang="en-US" sz="2400" b="1" dirty="0" smtClean="0">
                <a:latin typeface="Arabic Typesetting" pitchFamily="66" charset="-78"/>
                <a:cs typeface="Arabic Typesetting" pitchFamily="66" charset="-78"/>
              </a:rPr>
              <a:t>use to </a:t>
            </a:r>
            <a:r>
              <a:rPr lang="en-US" sz="2400" dirty="0" smtClean="0">
                <a:latin typeface="Arabic Typesetting" pitchFamily="66" charset="-78"/>
                <a:cs typeface="Arabic Typesetting" pitchFamily="66" charset="-78"/>
              </a:rPr>
              <a:t>like English when you were at the secondary school?</a:t>
            </a:r>
          </a:p>
          <a:p>
            <a:pPr algn="ctr">
              <a:buNone/>
            </a:pPr>
            <a:endParaRPr lang="es-AR" sz="2800" dirty="0">
              <a:latin typeface="Arabic Typesetting" pitchFamily="66" charset="-78"/>
              <a:cs typeface="Arabic Typesetting" pitchFamily="66" charset="-78"/>
            </a:endParaRPr>
          </a:p>
        </p:txBody>
      </p:sp>
      <p:sp>
        <p:nvSpPr>
          <p:cNvPr id="4" name="6 Marcador de pie de página"/>
          <p:cNvSpPr>
            <a:spLocks noGrp="1"/>
          </p:cNvSpPr>
          <p:nvPr>
            <p:ph type="ftr" sz="quarter" idx="11"/>
          </p:nvPr>
        </p:nvSpPr>
        <p:spPr>
          <a:xfrm>
            <a:off x="1196788" y="6535271"/>
            <a:ext cx="6902637" cy="494179"/>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1609623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4704"/>
            <a:ext cx="8229600" cy="5904656"/>
          </a:xfrm>
        </p:spPr>
        <p:txBody>
          <a:bodyPr>
            <a:normAutofit/>
          </a:bodyPr>
          <a:lstStyle/>
          <a:p>
            <a:pPr algn="just" fontAlgn="base"/>
            <a:r>
              <a:rPr lang="en-US" sz="2800" b="1" dirty="0">
                <a:latin typeface="Arabic Typesetting" pitchFamily="66" charset="-78"/>
                <a:cs typeface="Arabic Typesetting" pitchFamily="66" charset="-78"/>
              </a:rPr>
              <a:t>Look at the pictures and use the prompts below to make sentences about Thomas e.g. Thomas used to …, now he</a:t>
            </a:r>
            <a:r>
              <a:rPr lang="en-US" sz="2800" b="1" dirty="0" smtClean="0">
                <a:latin typeface="Arabic Typesetting" pitchFamily="66" charset="-78"/>
                <a:cs typeface="Arabic Typesetting" pitchFamily="66" charset="-78"/>
              </a:rPr>
              <a:t>…:</a:t>
            </a:r>
            <a:r>
              <a:rPr lang="en-US" sz="2800" b="1" dirty="0">
                <a:latin typeface="Arabic Typesetting" pitchFamily="66" charset="-78"/>
                <a:cs typeface="Arabic Typesetting" pitchFamily="66" charset="-78"/>
              </a:rPr>
              <a:t> </a:t>
            </a:r>
          </a:p>
          <a:p>
            <a:pPr algn="just">
              <a:buNone/>
            </a:pPr>
            <a:endParaRPr lang="en-US" sz="2400" dirty="0" smtClean="0">
              <a:latin typeface="Arabic Typesetting" pitchFamily="66" charset="-78"/>
              <a:cs typeface="Arabic Typesetting" pitchFamily="66" charset="-78"/>
            </a:endParaRPr>
          </a:p>
          <a:p>
            <a:pPr algn="just">
              <a:buNone/>
            </a:pPr>
            <a:endParaRPr lang="en-US" sz="2400" dirty="0" smtClean="0">
              <a:latin typeface="Arabic Typesetting" pitchFamily="66" charset="-78"/>
              <a:cs typeface="Arabic Typesetting" pitchFamily="66" charset="-78"/>
            </a:endParaRPr>
          </a:p>
          <a:p>
            <a:pPr algn="just">
              <a:buNone/>
            </a:pPr>
            <a:endParaRPr lang="en-US" sz="2400" dirty="0" smtClean="0">
              <a:latin typeface="Arabic Typesetting" pitchFamily="66" charset="-78"/>
              <a:cs typeface="Arabic Typesetting" pitchFamily="66" charset="-78"/>
            </a:endParaRPr>
          </a:p>
          <a:p>
            <a:pPr algn="just">
              <a:buNone/>
            </a:pPr>
            <a:endParaRPr lang="en-US" sz="2400" dirty="0" smtClean="0">
              <a:latin typeface="Arabic Typesetting" pitchFamily="66" charset="-78"/>
              <a:cs typeface="Arabic Typesetting" pitchFamily="66" charset="-78"/>
            </a:endParaRPr>
          </a:p>
          <a:p>
            <a:pPr algn="just">
              <a:buNone/>
            </a:pPr>
            <a:endParaRPr lang="en-US" sz="2400" dirty="0" smtClean="0">
              <a:latin typeface="Arabic Typesetting" pitchFamily="66" charset="-78"/>
              <a:cs typeface="Arabic Typesetting" pitchFamily="66" charset="-78"/>
            </a:endParaRPr>
          </a:p>
          <a:p>
            <a:pPr algn="just">
              <a:lnSpc>
                <a:spcPts val="1800"/>
              </a:lnSpc>
              <a:buNone/>
            </a:pPr>
            <a:r>
              <a:rPr lang="en-US" sz="2400" dirty="0" smtClean="0">
                <a:latin typeface="Arabic Typesetting" pitchFamily="66" charset="-78"/>
                <a:cs typeface="Arabic Typesetting" pitchFamily="66" charset="-78"/>
              </a:rPr>
              <a:t>	20 </a:t>
            </a:r>
            <a:r>
              <a:rPr lang="en-US" sz="2400" dirty="0">
                <a:latin typeface="Arabic Typesetting" pitchFamily="66" charset="-78"/>
                <a:cs typeface="Arabic Typesetting" pitchFamily="66" charset="-78"/>
              </a:rPr>
              <a:t>years </a:t>
            </a:r>
            <a:r>
              <a:rPr lang="en-US" sz="2400" dirty="0" smtClean="0">
                <a:latin typeface="Arabic Typesetting" pitchFamily="66" charset="-78"/>
                <a:cs typeface="Arabic Typesetting" pitchFamily="66" charset="-78"/>
              </a:rPr>
              <a:t>ago: 				Now: </a:t>
            </a:r>
          </a:p>
          <a:p>
            <a:pPr algn="just">
              <a:lnSpc>
                <a:spcPts val="1800"/>
              </a:lnSpc>
              <a:buNone/>
            </a:pPr>
            <a:r>
              <a:rPr lang="en-US" sz="2400" dirty="0" smtClean="0">
                <a:latin typeface="Arabic Typesetting" pitchFamily="66" charset="-78"/>
                <a:cs typeface="Arabic Typesetting" pitchFamily="66" charset="-78"/>
              </a:rPr>
              <a:t>	Do </a:t>
            </a:r>
            <a:r>
              <a:rPr lang="en-US" sz="2400" dirty="0">
                <a:latin typeface="Arabic Typesetting" pitchFamily="66" charset="-78"/>
                <a:cs typeface="Arabic Typesetting" pitchFamily="66" charset="-78"/>
              </a:rPr>
              <a:t>a lot of sport </a:t>
            </a:r>
            <a:r>
              <a:rPr lang="en-US" sz="2400" dirty="0" smtClean="0">
                <a:latin typeface="Arabic Typesetting" pitchFamily="66" charset="-78"/>
                <a:cs typeface="Arabic Typesetting" pitchFamily="66" charset="-78"/>
              </a:rPr>
              <a:t>			Not do any sport </a:t>
            </a:r>
          </a:p>
          <a:p>
            <a:pPr algn="just">
              <a:lnSpc>
                <a:spcPts val="1800"/>
              </a:lnSpc>
              <a:buNone/>
            </a:pPr>
            <a:r>
              <a:rPr lang="en-US" sz="2400" dirty="0" smtClean="0">
                <a:latin typeface="Arabic Typesetting" pitchFamily="66" charset="-78"/>
                <a:cs typeface="Arabic Typesetting" pitchFamily="66" charset="-78"/>
              </a:rPr>
              <a:t>	Have </a:t>
            </a:r>
            <a:r>
              <a:rPr lang="en-US" sz="2400" dirty="0">
                <a:latin typeface="Arabic Typesetting" pitchFamily="66" charset="-78"/>
                <a:cs typeface="Arabic Typesetting" pitchFamily="66" charset="-78"/>
              </a:rPr>
              <a:t>a lot of </a:t>
            </a:r>
            <a:r>
              <a:rPr lang="en-US" sz="2400" dirty="0" smtClean="0">
                <a:latin typeface="Arabic Typesetting" pitchFamily="66" charset="-78"/>
                <a:cs typeface="Arabic Typesetting" pitchFamily="66" charset="-78"/>
              </a:rPr>
              <a:t>hair			Not have much hair </a:t>
            </a:r>
          </a:p>
          <a:p>
            <a:pPr algn="just">
              <a:lnSpc>
                <a:spcPts val="1800"/>
              </a:lnSpc>
              <a:buNone/>
            </a:pPr>
            <a:r>
              <a:rPr lang="en-US" sz="2400" dirty="0" smtClean="0">
                <a:latin typeface="Arabic Typesetting" pitchFamily="66" charset="-78"/>
                <a:cs typeface="Arabic Typesetting" pitchFamily="66" charset="-78"/>
              </a:rPr>
              <a:t> 	Be </a:t>
            </a:r>
            <a:r>
              <a:rPr lang="en-US" sz="2400" dirty="0">
                <a:latin typeface="Arabic Typesetting" pitchFamily="66" charset="-78"/>
                <a:cs typeface="Arabic Typesetting" pitchFamily="66" charset="-78"/>
              </a:rPr>
              <a:t>quite </a:t>
            </a:r>
            <a:r>
              <a:rPr lang="en-US" sz="2400" dirty="0" smtClean="0">
                <a:latin typeface="Arabic Typesetting" pitchFamily="66" charset="-78"/>
                <a:cs typeface="Arabic Typesetting" pitchFamily="66" charset="-78"/>
              </a:rPr>
              <a:t>slim				Be overweight </a:t>
            </a:r>
          </a:p>
          <a:p>
            <a:pPr algn="just">
              <a:lnSpc>
                <a:spcPts val="1800"/>
              </a:lnSpc>
              <a:buNone/>
            </a:pPr>
            <a:r>
              <a:rPr lang="en-US" sz="2400" dirty="0" smtClean="0">
                <a:latin typeface="Arabic Typesetting" pitchFamily="66" charset="-78"/>
                <a:cs typeface="Arabic Typesetting" pitchFamily="66" charset="-78"/>
              </a:rPr>
              <a:t>	Not </a:t>
            </a:r>
            <a:r>
              <a:rPr lang="en-US" sz="2400" dirty="0">
                <a:latin typeface="Arabic Typesetting" pitchFamily="66" charset="-78"/>
                <a:cs typeface="Arabic Typesetting" pitchFamily="66" charset="-78"/>
              </a:rPr>
              <a:t>have a </a:t>
            </a:r>
            <a:r>
              <a:rPr lang="en-US" sz="2400" dirty="0" smtClean="0">
                <a:latin typeface="Arabic Typesetting" pitchFamily="66" charset="-78"/>
                <a:cs typeface="Arabic Typesetting" pitchFamily="66" charset="-78"/>
              </a:rPr>
              <a:t>girlfriend			Be married  </a:t>
            </a:r>
          </a:p>
          <a:p>
            <a:pPr algn="just">
              <a:lnSpc>
                <a:spcPts val="1800"/>
              </a:lnSpc>
              <a:buNone/>
            </a:pPr>
            <a:r>
              <a:rPr lang="en-US" sz="2400" dirty="0" smtClean="0">
                <a:latin typeface="Arabic Typesetting" pitchFamily="66" charset="-78"/>
                <a:cs typeface="Arabic Typesetting" pitchFamily="66" charset="-78"/>
              </a:rPr>
              <a:t> 	Have </a:t>
            </a:r>
            <a:r>
              <a:rPr lang="en-US" sz="2400" dirty="0">
                <a:latin typeface="Arabic Typesetting" pitchFamily="66" charset="-78"/>
                <a:cs typeface="Arabic Typesetting" pitchFamily="66" charset="-78"/>
              </a:rPr>
              <a:t>a bicycle </a:t>
            </a:r>
            <a:r>
              <a:rPr lang="en-US" sz="2400" dirty="0" smtClean="0">
                <a:latin typeface="Arabic Typesetting" pitchFamily="66" charset="-78"/>
                <a:cs typeface="Arabic Typesetting" pitchFamily="66" charset="-78"/>
              </a:rPr>
              <a:t>				Have a car </a:t>
            </a:r>
          </a:p>
          <a:p>
            <a:pPr algn="just">
              <a:lnSpc>
                <a:spcPts val="1800"/>
              </a:lnSpc>
              <a:buNone/>
            </a:pPr>
            <a:r>
              <a:rPr lang="en-US" sz="2400" dirty="0" smtClean="0">
                <a:latin typeface="Arabic Typesetting" pitchFamily="66" charset="-78"/>
                <a:cs typeface="Arabic Typesetting" pitchFamily="66" charset="-78"/>
              </a:rPr>
              <a:t>	Not </a:t>
            </a:r>
            <a:r>
              <a:rPr lang="en-US" sz="2400" dirty="0">
                <a:latin typeface="Arabic Typesetting" pitchFamily="66" charset="-78"/>
                <a:cs typeface="Arabic Typesetting" pitchFamily="66" charset="-78"/>
              </a:rPr>
              <a:t>have much </a:t>
            </a:r>
            <a:r>
              <a:rPr lang="en-US" sz="2400" dirty="0" smtClean="0">
                <a:latin typeface="Arabic Typesetting" pitchFamily="66" charset="-78"/>
                <a:cs typeface="Arabic Typesetting" pitchFamily="66" charset="-78"/>
              </a:rPr>
              <a:t>money 			Get </a:t>
            </a:r>
            <a:r>
              <a:rPr lang="en-US" sz="2400" dirty="0">
                <a:latin typeface="Arabic Typesetting" pitchFamily="66" charset="-78"/>
                <a:cs typeface="Arabic Typesetting" pitchFamily="66" charset="-78"/>
              </a:rPr>
              <a:t>a good salary</a:t>
            </a:r>
            <a:endParaRPr lang="es-AR" sz="2400" dirty="0">
              <a:latin typeface="Arabic Typesetting" pitchFamily="66" charset="-78"/>
              <a:cs typeface="Arabic Typesetting" pitchFamily="66" charset="-78"/>
            </a:endParaRPr>
          </a:p>
        </p:txBody>
      </p:sp>
      <p:pic>
        <p:nvPicPr>
          <p:cNvPr id="3074" name="Picture 2"/>
          <p:cNvPicPr>
            <a:picLocks noChangeAspect="1" noChangeArrowheads="1"/>
          </p:cNvPicPr>
          <p:nvPr/>
        </p:nvPicPr>
        <p:blipFill>
          <a:blip r:embed="rId2" cstate="print"/>
          <a:srcRect/>
          <a:stretch>
            <a:fillRect/>
          </a:stretch>
        </p:blipFill>
        <p:spPr bwMode="auto">
          <a:xfrm>
            <a:off x="795164" y="1655327"/>
            <a:ext cx="1976636" cy="2183151"/>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292080" y="1700808"/>
            <a:ext cx="2708015" cy="2049309"/>
          </a:xfrm>
          <a:prstGeom prst="rect">
            <a:avLst/>
          </a:prstGeom>
          <a:noFill/>
          <a:ln w="9525">
            <a:noFill/>
            <a:miter lim="800000"/>
            <a:headEnd/>
            <a:tailEnd/>
          </a:ln>
        </p:spPr>
      </p:pic>
      <p:sp>
        <p:nvSpPr>
          <p:cNvPr id="5" name="6 Marcador de pie de página"/>
          <p:cNvSpPr>
            <a:spLocks noGrp="1"/>
          </p:cNvSpPr>
          <p:nvPr>
            <p:ph type="ftr" sz="quarter" idx="11"/>
          </p:nvPr>
        </p:nvSpPr>
        <p:spPr>
          <a:xfrm>
            <a:off x="1250576" y="6629019"/>
            <a:ext cx="6848849" cy="360090"/>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2513403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Marcador de pie de página"/>
          <p:cNvSpPr>
            <a:spLocks noGrp="1"/>
          </p:cNvSpPr>
          <p:nvPr>
            <p:ph type="ftr" sz="quarter" idx="11"/>
          </p:nvPr>
        </p:nvSpPr>
        <p:spPr>
          <a:xfrm>
            <a:off x="1223682" y="6521824"/>
            <a:ext cx="6875743"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pic>
        <p:nvPicPr>
          <p:cNvPr id="5" name="Imagen 4"/>
          <p:cNvPicPr>
            <a:picLocks noChangeAspect="1"/>
          </p:cNvPicPr>
          <p:nvPr/>
        </p:nvPicPr>
        <p:blipFill>
          <a:blip r:embed="rId2"/>
          <a:stretch>
            <a:fillRect/>
          </a:stretch>
        </p:blipFill>
        <p:spPr>
          <a:xfrm>
            <a:off x="2234013" y="2447366"/>
            <a:ext cx="5218459" cy="199828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4758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203" y="1381872"/>
            <a:ext cx="7886700" cy="4351338"/>
          </a:xfrm>
        </p:spPr>
        <p:txBody>
          <a:bodyPr>
            <a:normAutofit/>
          </a:bodyPr>
          <a:lstStyle/>
          <a:p>
            <a:pPr marL="0" indent="0">
              <a:buNone/>
            </a:pPr>
            <a:r>
              <a:rPr lang="en-US" sz="2400" dirty="0" smtClean="0">
                <a:latin typeface="Garamond" panose="02020404030301010803" pitchFamily="18" charset="0"/>
              </a:rPr>
              <a:t>Present Perfect: </a:t>
            </a: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2"/>
              </a:rPr>
              <a:t>http://www.ompersonal.com.ar/ELEMENTARY/unit19/page2.htm</a:t>
            </a:r>
            <a:r>
              <a:rPr lang="en-US" sz="1800" dirty="0" smtClean="0">
                <a:latin typeface="Arial" panose="020B0604020202020204" pitchFamily="34" charset="0"/>
                <a:cs typeface="Arial" panose="020B0604020202020204" pitchFamily="34" charset="0"/>
              </a:rPr>
              <a:t> </a:t>
            </a:r>
            <a:r>
              <a:rPr lang="en-US" sz="2400" dirty="0" smtClean="0">
                <a:latin typeface="Garamond" panose="02020404030301010803" pitchFamily="18" charset="0"/>
              </a:rPr>
              <a:t>(includes a verb list)</a:t>
            </a: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3"/>
              </a:rPr>
              <a:t>http://www.ompersonal.com.ar/ELEMENTARY/unit19/page3.htm</a:t>
            </a:r>
            <a:endParaRPr lang="en-US" sz="1800" dirty="0" smtClean="0">
              <a:latin typeface="Arial" panose="020B0604020202020204" pitchFamily="34" charset="0"/>
              <a:cs typeface="Arial" panose="020B0604020202020204" pitchFamily="34" charset="0"/>
            </a:endParaRPr>
          </a:p>
          <a:p>
            <a:pPr marL="0" indent="0">
              <a:buNone/>
            </a:pPr>
            <a:endParaRPr lang="en-US" sz="2400" dirty="0" smtClean="0">
              <a:latin typeface="Garamond" panose="02020404030301010803" pitchFamily="18" charset="0"/>
            </a:endParaRPr>
          </a:p>
          <a:p>
            <a:pPr marL="0" indent="0">
              <a:buNone/>
            </a:pPr>
            <a:r>
              <a:rPr lang="en-US" sz="2400" dirty="0" smtClean="0">
                <a:latin typeface="Garamond" panose="02020404030301010803" pitchFamily="18" charset="0"/>
              </a:rPr>
              <a:t>Present Perfect and Past Simple:</a:t>
            </a: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4"/>
              </a:rPr>
              <a:t>http://www.ompersonal.com.ar/omgrammar/presentperfect-pastsimple.htm</a:t>
            </a:r>
            <a:endParaRPr lang="en-US" sz="1800" dirty="0" smtClean="0">
              <a:latin typeface="Arial" panose="020B0604020202020204" pitchFamily="34" charset="0"/>
              <a:cs typeface="Arial" panose="020B0604020202020204" pitchFamily="34" charset="0"/>
            </a:endParaRP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5"/>
              </a:rPr>
              <a:t>http://www.ompersonal.com.ar/INTERMEDIATE/unit5/page3.htm</a:t>
            </a:r>
            <a:endParaRPr lang="en-US" sz="1800" dirty="0" smtClean="0">
              <a:latin typeface="Arial" panose="020B0604020202020204" pitchFamily="34" charset="0"/>
              <a:cs typeface="Arial" panose="020B0604020202020204" pitchFamily="34" charset="0"/>
            </a:endParaRPr>
          </a:p>
          <a:p>
            <a:endParaRPr lang="en-US" dirty="0"/>
          </a:p>
        </p:txBody>
      </p:sp>
      <p:sp>
        <p:nvSpPr>
          <p:cNvPr id="4" name="6 Marcador de pie de página"/>
          <p:cNvSpPr>
            <a:spLocks noGrp="1"/>
          </p:cNvSpPr>
          <p:nvPr>
            <p:ph type="ftr" sz="quarter" idx="11"/>
          </p:nvPr>
        </p:nvSpPr>
        <p:spPr>
          <a:xfrm>
            <a:off x="1223682" y="6521824"/>
            <a:ext cx="6875743"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054573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1825625"/>
            <a:ext cx="7886700" cy="3243916"/>
          </a:xfrm>
        </p:spPr>
        <p:txBody>
          <a:bodyPr/>
          <a:lstStyle/>
          <a:p>
            <a:pPr marL="0" indent="0">
              <a:buNone/>
            </a:pPr>
            <a:r>
              <a:rPr lang="en-US" sz="2400" dirty="0">
                <a:latin typeface="Garamond" panose="02020404030301010803" pitchFamily="18" charset="0"/>
              </a:rPr>
              <a:t>Used to:</a:t>
            </a:r>
            <a:endParaRPr lang="es-AR" sz="2400" dirty="0">
              <a:latin typeface="Garamond" panose="02020404030301010803" pitchFamily="18" charset="0"/>
            </a:endParaRPr>
          </a:p>
          <a:p>
            <a:pPr>
              <a:buClr>
                <a:schemeClr val="accent1">
                  <a:lumMod val="50000"/>
                </a:schemeClr>
              </a:buClr>
              <a:buSzPct val="130000"/>
            </a:pPr>
            <a:r>
              <a:rPr lang="en-US" sz="1800" u="sng" dirty="0">
                <a:latin typeface="Arial" panose="020B0604020202020204" pitchFamily="34" charset="0"/>
                <a:cs typeface="Arial" panose="020B0604020202020204" pitchFamily="34" charset="0"/>
                <a:hlinkClick r:id="rId2"/>
              </a:rPr>
              <a:t>http://www.ompersonal.com.ar/INTERMEDIATE/unit2/page4.htm</a:t>
            </a:r>
            <a:endParaRPr lang="es-AR" sz="1800" dirty="0">
              <a:latin typeface="Arial" panose="020B0604020202020204" pitchFamily="34" charset="0"/>
              <a:cs typeface="Arial" panose="020B0604020202020204" pitchFamily="34" charset="0"/>
            </a:endParaRPr>
          </a:p>
          <a:p>
            <a:pPr>
              <a:buClr>
                <a:schemeClr val="accent1">
                  <a:lumMod val="50000"/>
                </a:schemeClr>
              </a:buClr>
              <a:buSzPct val="130000"/>
            </a:pPr>
            <a:r>
              <a:rPr lang="en-US" sz="1800" u="sng" dirty="0">
                <a:latin typeface="Arial" panose="020B0604020202020204" pitchFamily="34" charset="0"/>
                <a:cs typeface="Arial" panose="020B0604020202020204" pitchFamily="34" charset="0"/>
                <a:hlinkClick r:id="rId3"/>
              </a:rPr>
              <a:t>http://www.ompersonal.com.ar/INTERMEDIATE/unit2/page5.htm</a:t>
            </a:r>
            <a:endParaRPr lang="es-AR" sz="1800" dirty="0">
              <a:latin typeface="Arial" panose="020B0604020202020204" pitchFamily="34" charset="0"/>
              <a:cs typeface="Arial" panose="020B0604020202020204" pitchFamily="34" charset="0"/>
            </a:endParaRPr>
          </a:p>
          <a:p>
            <a:pPr>
              <a:buClr>
                <a:schemeClr val="accent1">
                  <a:lumMod val="50000"/>
                </a:schemeClr>
              </a:buClr>
              <a:buSzPct val="130000"/>
            </a:pPr>
            <a:r>
              <a:rPr lang="en-US" sz="1800" u="sng" dirty="0">
                <a:latin typeface="Arial" panose="020B0604020202020204" pitchFamily="34" charset="0"/>
                <a:cs typeface="Arial" panose="020B0604020202020204" pitchFamily="34" charset="0"/>
                <a:hlinkClick r:id="rId4"/>
              </a:rPr>
              <a:t>http://www.ompersonal.com.ar/INTERMEDIATE/unit2/page6.htm</a:t>
            </a:r>
            <a:r>
              <a:rPr lang="en-US" sz="1800" dirty="0">
                <a:latin typeface="Arial" panose="020B0604020202020204" pitchFamily="34" charset="0"/>
                <a:cs typeface="Arial" panose="020B0604020202020204" pitchFamily="34" charset="0"/>
              </a:rPr>
              <a:t> </a:t>
            </a:r>
            <a:r>
              <a:rPr lang="en-US" sz="2000" dirty="0">
                <a:latin typeface="Garamond" panose="02020404030301010803" pitchFamily="18" charset="0"/>
              </a:rPr>
              <a:t>(Reading Comprehension)</a:t>
            </a:r>
            <a:endParaRPr lang="es-AR" sz="2000" dirty="0">
              <a:latin typeface="Garamond" panose="02020404030301010803" pitchFamily="18" charset="0"/>
            </a:endParaRPr>
          </a:p>
          <a:p>
            <a:endParaRPr lang="en-US" dirty="0"/>
          </a:p>
        </p:txBody>
      </p:sp>
      <p:sp>
        <p:nvSpPr>
          <p:cNvPr id="4" name="6 Marcador de pie de página"/>
          <p:cNvSpPr>
            <a:spLocks noGrp="1"/>
          </p:cNvSpPr>
          <p:nvPr>
            <p:ph type="ftr" sz="quarter" idx="11"/>
          </p:nvPr>
        </p:nvSpPr>
        <p:spPr>
          <a:xfrm>
            <a:off x="1223682" y="6521824"/>
            <a:ext cx="6875743"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83592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765175"/>
            <a:ext cx="8229600" cy="5543550"/>
          </a:xfrm>
        </p:spPr>
        <p:txBody>
          <a:bodyPr>
            <a:normAutofit/>
          </a:bodyPr>
          <a:lstStyle/>
          <a:p>
            <a:pPr algn="just" eaLnBrk="1" hangingPunct="1">
              <a:buFontTx/>
              <a:buBlip>
                <a:blip r:embed="rId2"/>
              </a:buBlip>
            </a:pPr>
            <a:r>
              <a:rPr lang="en-US" altLang="es-AR" sz="2400" dirty="0" smtClean="0">
                <a:latin typeface="Garamond" panose="02020404030301010803" pitchFamily="18" charset="0"/>
              </a:rPr>
              <a:t>We use the Present Perfect for actions in the past which have a connection to the present. The time when these actions happened is not important.</a:t>
            </a: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None/>
            </a:pPr>
            <a:endParaRPr lang="en-US" altLang="es-AR" sz="2400" dirty="0" smtClean="0">
              <a:latin typeface="Garamond" panose="02020404030301010803" pitchFamily="18" charset="0"/>
            </a:endParaRPr>
          </a:p>
          <a:p>
            <a:pPr algn="just" eaLnBrk="1" hangingPunct="1">
              <a:buFontTx/>
              <a:buNone/>
            </a:pPr>
            <a:endParaRPr lang="en-US" altLang="es-AR" sz="2400" dirty="0" smtClean="0">
              <a:latin typeface="Garamond" panose="02020404030301010803" pitchFamily="18" charset="0"/>
            </a:endParaRPr>
          </a:p>
          <a:p>
            <a:pPr algn="just" eaLnBrk="1" hangingPunct="1">
              <a:buFontTx/>
              <a:buNone/>
            </a:pPr>
            <a:r>
              <a:rPr lang="en-US" altLang="es-AR" sz="2400" dirty="0" smtClean="0">
                <a:latin typeface="Garamond" panose="02020404030301010803" pitchFamily="18" charset="0"/>
              </a:rPr>
              <a:t>Example: </a:t>
            </a:r>
          </a:p>
          <a:p>
            <a:pPr algn="just" eaLnBrk="1" hangingPunct="1">
              <a:buFontTx/>
              <a:buNone/>
            </a:pPr>
            <a:r>
              <a:rPr lang="en-US" altLang="es-AR" sz="2400" dirty="0" smtClean="0">
                <a:latin typeface="Garamond" panose="02020404030301010803" pitchFamily="18" charset="0"/>
              </a:rPr>
              <a:t>				I have played tennis.</a:t>
            </a:r>
          </a:p>
          <a:p>
            <a:pPr algn="just" eaLnBrk="1" hangingPunct="1">
              <a:buFontTx/>
              <a:buNone/>
            </a:pPr>
            <a:r>
              <a:rPr lang="en-US" altLang="es-AR" sz="2400" dirty="0" smtClean="0">
                <a:latin typeface="Garamond" panose="02020404030301010803" pitchFamily="18" charset="0"/>
              </a:rPr>
              <a:t>				He has sold his car.</a:t>
            </a:r>
          </a:p>
        </p:txBody>
      </p:sp>
      <p:pic>
        <p:nvPicPr>
          <p:cNvPr id="40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419" y="2232679"/>
            <a:ext cx="6507162" cy="1825625"/>
          </a:xfrm>
          <a:prstGeom prst="rect">
            <a:avLst/>
          </a:prstGeom>
          <a:noFill/>
          <a:ln w="381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4100" name="6 Marcador de pie de página"/>
          <p:cNvSpPr>
            <a:spLocks noGrp="1"/>
          </p:cNvSpPr>
          <p:nvPr>
            <p:ph type="ftr" sz="quarter" idx="11"/>
          </p:nvPr>
        </p:nvSpPr>
        <p:spPr>
          <a:xfrm>
            <a:off x="1129553" y="6494930"/>
            <a:ext cx="6969872" cy="5076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384555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981075"/>
            <a:ext cx="8229600" cy="5145088"/>
          </a:xfrm>
        </p:spPr>
        <p:txBody>
          <a:bodyPr>
            <a:normAutofit/>
          </a:bodyPr>
          <a:lstStyle/>
          <a:p>
            <a:pPr algn="just" eaLnBrk="1" hangingPunct="1">
              <a:lnSpc>
                <a:spcPct val="90000"/>
              </a:lnSpc>
              <a:buFontTx/>
              <a:buBlip>
                <a:blip r:embed="rId2"/>
              </a:buBlip>
            </a:pPr>
            <a:r>
              <a:rPr lang="en-US" altLang="es-AR" sz="2400" dirty="0" smtClean="0">
                <a:latin typeface="Garamond" panose="02020404030301010803" pitchFamily="18" charset="0"/>
              </a:rPr>
              <a:t>We use the Present Perfect for recently completed actions.</a:t>
            </a:r>
          </a:p>
          <a:p>
            <a:pPr algn="just" eaLnBrk="1" hangingPunct="1">
              <a:lnSpc>
                <a:spcPct val="90000"/>
              </a:lnSpc>
            </a:pPr>
            <a:endParaRPr lang="en-US" altLang="es-AR" sz="2400" dirty="0" smtClean="0">
              <a:latin typeface="Garamond" panose="02020404030301010803" pitchFamily="18" charset="0"/>
            </a:endParaRPr>
          </a:p>
          <a:p>
            <a:pPr eaLnBrk="1" hangingPunct="1">
              <a:lnSpc>
                <a:spcPct val="90000"/>
              </a:lnSpc>
            </a:pPr>
            <a:endParaRPr lang="en-US" altLang="es-AR" sz="2400" dirty="0" smtClean="0">
              <a:latin typeface="Garamond" panose="02020404030301010803" pitchFamily="18" charset="0"/>
            </a:endParaRPr>
          </a:p>
          <a:p>
            <a:pPr eaLnBrk="1" hangingPunct="1">
              <a:lnSpc>
                <a:spcPct val="90000"/>
              </a:lnSpc>
            </a:pPr>
            <a:endParaRPr lang="en-US" altLang="es-AR" sz="2400" dirty="0" smtClean="0">
              <a:latin typeface="Garamond" panose="02020404030301010803" pitchFamily="18" charset="0"/>
            </a:endParaRPr>
          </a:p>
          <a:p>
            <a:pPr eaLnBrk="1" hangingPunct="1">
              <a:lnSpc>
                <a:spcPct val="90000"/>
              </a:lnSpc>
            </a:pPr>
            <a:endParaRPr lang="en-US" altLang="es-AR" sz="2400" dirty="0" smtClean="0">
              <a:latin typeface="Garamond" panose="02020404030301010803" pitchFamily="18" charset="0"/>
            </a:endParaRPr>
          </a:p>
          <a:p>
            <a:pPr eaLnBrk="1" hangingPunct="1">
              <a:lnSpc>
                <a:spcPct val="90000"/>
              </a:lnSpc>
            </a:pPr>
            <a:endParaRPr lang="en-US" altLang="es-AR" sz="2400" dirty="0" smtClean="0">
              <a:latin typeface="Garamond" panose="02020404030301010803" pitchFamily="18" charset="0"/>
            </a:endParaRPr>
          </a:p>
          <a:p>
            <a:pPr eaLnBrk="1" hangingPunct="1">
              <a:lnSpc>
                <a:spcPct val="90000"/>
              </a:lnSpc>
              <a:buFontTx/>
              <a:buNone/>
            </a:pPr>
            <a:r>
              <a:rPr lang="en-US" altLang="es-AR" sz="2400" dirty="0" smtClean="0">
                <a:latin typeface="Garamond" panose="02020404030301010803" pitchFamily="18" charset="0"/>
              </a:rPr>
              <a:t>Example: </a:t>
            </a:r>
          </a:p>
          <a:p>
            <a:pPr eaLnBrk="1" hangingPunct="1">
              <a:lnSpc>
                <a:spcPct val="90000"/>
              </a:lnSpc>
              <a:buFontTx/>
              <a:buNone/>
            </a:pPr>
            <a:r>
              <a:rPr lang="en-US" altLang="es-AR" sz="2400" dirty="0" smtClean="0">
                <a:latin typeface="Garamond" panose="02020404030301010803" pitchFamily="18" charset="0"/>
              </a:rPr>
              <a:t>			I have finished my report</a:t>
            </a:r>
            <a:r>
              <a:rPr lang="en-US" altLang="es-AR" sz="2400" dirty="0" smtClean="0"/>
              <a:t>.</a:t>
            </a:r>
          </a:p>
          <a:p>
            <a:pPr eaLnBrk="1" hangingPunct="1">
              <a:lnSpc>
                <a:spcPct val="90000"/>
              </a:lnSpc>
              <a:buFontTx/>
              <a:buNone/>
            </a:pPr>
            <a:r>
              <a:rPr lang="en-US" altLang="es-AR" sz="2400" dirty="0" smtClean="0">
                <a:latin typeface="Garamond" panose="02020404030301010803" pitchFamily="18" charset="0"/>
              </a:rPr>
              <a:t>			She has sent the email.</a:t>
            </a:r>
          </a:p>
          <a:p>
            <a:pPr eaLnBrk="1" hangingPunct="1">
              <a:lnSpc>
                <a:spcPct val="90000"/>
              </a:lnSpc>
              <a:buFontTx/>
              <a:buNone/>
            </a:pPr>
            <a:endParaRPr lang="en-US" altLang="es-AR" sz="2400" dirty="0" smtClean="0">
              <a:latin typeface="Garamond" panose="02020404030301010803" pitchFamily="18" charset="0"/>
            </a:endParaRPr>
          </a:p>
        </p:txBody>
      </p:sp>
      <p:pic>
        <p:nvPicPr>
          <p:cNvPr id="51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856" y="1739106"/>
            <a:ext cx="6110287" cy="1814513"/>
          </a:xfrm>
          <a:prstGeom prst="rect">
            <a:avLst/>
          </a:prstGeom>
          <a:noFill/>
          <a:ln w="381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5124" name="6 Marcador de pie de página"/>
          <p:cNvSpPr>
            <a:spLocks noGrp="1"/>
          </p:cNvSpPr>
          <p:nvPr>
            <p:ph type="ftr" sz="quarter" idx="11"/>
          </p:nvPr>
        </p:nvSpPr>
        <p:spPr>
          <a:xfrm>
            <a:off x="1210235" y="6521823"/>
            <a:ext cx="6916084" cy="4672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4245882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836613"/>
            <a:ext cx="8229600" cy="5289550"/>
          </a:xfrm>
        </p:spPr>
        <p:txBody>
          <a:bodyPr>
            <a:normAutofit/>
          </a:bodyPr>
          <a:lstStyle/>
          <a:p>
            <a:pPr algn="just" eaLnBrk="1" hangingPunct="1">
              <a:buFontTx/>
              <a:buBlip>
                <a:blip r:embed="rId2"/>
              </a:buBlip>
            </a:pPr>
            <a:r>
              <a:rPr lang="en-US" altLang="es-AR" sz="2400" dirty="0" smtClean="0">
                <a:latin typeface="Garamond" panose="02020404030301010803" pitchFamily="18" charset="0"/>
              </a:rPr>
              <a:t>We can use the Present Perfect for actions beginning in the past and still continuing.</a:t>
            </a:r>
          </a:p>
          <a:p>
            <a:pPr algn="just" eaLnBrk="1" hangingPunct="1">
              <a:buFontTx/>
              <a:buNone/>
            </a:pPr>
            <a:endParaRPr lang="en-US" altLang="es-AR" sz="2400" dirty="0" smtClean="0">
              <a:latin typeface="Garamond" panose="02020404030301010803" pitchFamily="18" charset="0"/>
            </a:endParaRP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Blip>
                <a:blip r:embed="rId2"/>
              </a:buBlip>
            </a:pPr>
            <a:endParaRPr lang="en-US" altLang="es-AR" sz="2400" dirty="0" smtClean="0">
              <a:latin typeface="Garamond" panose="02020404030301010803" pitchFamily="18" charset="0"/>
            </a:endParaRPr>
          </a:p>
          <a:p>
            <a:pPr algn="just" eaLnBrk="1" hangingPunct="1">
              <a:buFontTx/>
              <a:buNone/>
            </a:pPr>
            <a:endParaRPr lang="en-US" altLang="es-AR" sz="2400" dirty="0" smtClean="0">
              <a:latin typeface="Garamond" panose="02020404030301010803" pitchFamily="18" charset="0"/>
            </a:endParaRPr>
          </a:p>
          <a:p>
            <a:pPr algn="just" eaLnBrk="1" hangingPunct="1">
              <a:buFontTx/>
              <a:buNone/>
            </a:pPr>
            <a:r>
              <a:rPr lang="en-US" altLang="es-AR" sz="2400" dirty="0" smtClean="0">
                <a:latin typeface="Garamond" panose="02020404030301010803" pitchFamily="18" charset="0"/>
              </a:rPr>
              <a:t>Example: </a:t>
            </a:r>
          </a:p>
          <a:p>
            <a:pPr algn="just" eaLnBrk="1" hangingPunct="1">
              <a:buFontTx/>
              <a:buNone/>
            </a:pPr>
            <a:r>
              <a:rPr lang="en-US" altLang="es-AR" sz="2400" dirty="0" smtClean="0">
                <a:latin typeface="Garamond" panose="02020404030301010803" pitchFamily="18" charset="0"/>
              </a:rPr>
              <a:t>		I have worked in this company for 6 years.</a:t>
            </a:r>
          </a:p>
          <a:p>
            <a:pPr algn="just" eaLnBrk="1" hangingPunct="1">
              <a:buFontTx/>
              <a:buNone/>
            </a:pPr>
            <a:r>
              <a:rPr lang="en-US" altLang="es-AR" sz="2400" dirty="0" smtClean="0">
                <a:latin typeface="Garamond" panose="02020404030301010803" pitchFamily="18" charset="0"/>
              </a:rPr>
              <a:t>		John has not slept in the last two days.</a:t>
            </a: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989138"/>
            <a:ext cx="6388100" cy="1579562"/>
          </a:xfrm>
          <a:prstGeom prst="rect">
            <a:avLst/>
          </a:prstGeom>
          <a:noFill/>
          <a:ln w="381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6148" name="6 Marcador de pie de página"/>
          <p:cNvSpPr>
            <a:spLocks noGrp="1"/>
          </p:cNvSpPr>
          <p:nvPr>
            <p:ph type="ftr" sz="quarter" idx="11"/>
          </p:nvPr>
        </p:nvSpPr>
        <p:spPr>
          <a:xfrm>
            <a:off x="1169894" y="6468035"/>
            <a:ext cx="6929531" cy="5614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981367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96291" y="836145"/>
            <a:ext cx="6403134" cy="1143000"/>
          </a:xfrm>
        </p:spPr>
        <p:txBody>
          <a:bodyPr>
            <a:normAutofit/>
          </a:bodyPr>
          <a:lstStyle/>
          <a:p>
            <a:pPr eaLnBrk="1" hangingPunct="1"/>
            <a:r>
              <a:rPr lang="en-US" altLang="es-AR" sz="3200" b="1" i="1" dirty="0" smtClean="0">
                <a:latin typeface="Adobe Devanagari" pitchFamily="18" charset="0"/>
              </a:rPr>
              <a:t>Present Perfect – Regular Verbs</a:t>
            </a:r>
          </a:p>
        </p:txBody>
      </p:sp>
      <p:pic>
        <p:nvPicPr>
          <p:cNvPr id="19460" name="Picture 4"/>
          <p:cNvPicPr>
            <a:picLocks noChangeAspect="1" noChangeArrowheads="1"/>
          </p:cNvPicPr>
          <p:nvPr/>
        </p:nvPicPr>
        <p:blipFill>
          <a:blip r:embed="rId2"/>
          <a:srcRect/>
          <a:stretch>
            <a:fillRect/>
          </a:stretch>
        </p:blipFill>
        <p:spPr bwMode="auto">
          <a:xfrm>
            <a:off x="468313" y="2349500"/>
            <a:ext cx="8172450" cy="27924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172" name="6 Marcador de pie de página"/>
          <p:cNvSpPr>
            <a:spLocks noGrp="1"/>
          </p:cNvSpPr>
          <p:nvPr>
            <p:ph type="ftr" sz="quarter" idx="11"/>
          </p:nvPr>
        </p:nvSpPr>
        <p:spPr>
          <a:xfrm>
            <a:off x="1156447" y="6508376"/>
            <a:ext cx="6942978" cy="521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3952415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53"/>
          <p:cNvSpPr>
            <a:spLocks noChangeArrowheads="1"/>
          </p:cNvSpPr>
          <p:nvPr/>
        </p:nvSpPr>
        <p:spPr bwMode="auto">
          <a:xfrm>
            <a:off x="0" y="1285875"/>
            <a:ext cx="9144000" cy="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AR" altLang="es-AR"/>
          </a:p>
        </p:txBody>
      </p:sp>
      <p:graphicFrame>
        <p:nvGraphicFramePr>
          <p:cNvPr id="6507" name="Group 363"/>
          <p:cNvGraphicFramePr>
            <a:graphicFrameLocks noGrp="1"/>
          </p:cNvGraphicFramePr>
          <p:nvPr/>
        </p:nvGraphicFramePr>
        <p:xfrm>
          <a:off x="2563813" y="1285875"/>
          <a:ext cx="4016375" cy="518048"/>
        </p:xfrm>
        <a:graphic>
          <a:graphicData uri="http://schemas.openxmlformats.org/drawingml/2006/table">
            <a:tbl>
              <a:tblPr/>
              <a:tblGrid>
                <a:gridCol w="4016375"/>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marT="45664" marB="45664"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6691" name="Group 547"/>
          <p:cNvGraphicFramePr>
            <a:graphicFrameLocks noGrp="1"/>
          </p:cNvGraphicFramePr>
          <p:nvPr/>
        </p:nvGraphicFramePr>
        <p:xfrm>
          <a:off x="1403350" y="2100263"/>
          <a:ext cx="6697663" cy="3849686"/>
        </p:xfrm>
        <a:graphic>
          <a:graphicData uri="http://schemas.openxmlformats.org/drawingml/2006/table">
            <a:tbl>
              <a:tblPr/>
              <a:tblGrid>
                <a:gridCol w="2150863"/>
                <a:gridCol w="2338093"/>
                <a:gridCol w="2208707"/>
              </a:tblGrid>
              <a:tr h="4573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bg1"/>
                          </a:solidFill>
                          <a:effectLst/>
                          <a:latin typeface="Verdana" pitchFamily="34" charset="0"/>
                          <a:cs typeface="Times New Roman" pitchFamily="18" charset="0"/>
                        </a:rPr>
                        <a:t>(+)</a:t>
                      </a:r>
                      <a:endParaRPr kumimoji="0" lang="es-ES_tradnl" sz="2400" b="1" i="0" u="none" strike="noStrike" cap="none" normalizeH="0" baseline="0" dirty="0" smtClean="0">
                        <a:ln>
                          <a:noFill/>
                        </a:ln>
                        <a:solidFill>
                          <a:schemeClr val="bg1"/>
                        </a:solidFill>
                        <a:effectLst/>
                        <a:latin typeface="Arial" charset="0"/>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smtClean="0">
                          <a:ln>
                            <a:noFill/>
                          </a:ln>
                          <a:solidFill>
                            <a:schemeClr val="bg1"/>
                          </a:solidFill>
                          <a:effectLst/>
                          <a:latin typeface="Arial" charset="0"/>
                        </a:rPr>
                        <a:t>( - )</a:t>
                      </a: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smtClean="0">
                          <a:ln>
                            <a:noFill/>
                          </a:ln>
                          <a:solidFill>
                            <a:schemeClr val="bg1"/>
                          </a:solidFill>
                          <a:effectLst/>
                          <a:latin typeface="Arial" charset="0"/>
                        </a:rPr>
                        <a:t>(?)</a:t>
                      </a: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99FF"/>
                    </a:solidFill>
                  </a:tcPr>
                </a:tc>
              </a:tr>
              <a:tr h="409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I have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I haven't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Have I gone ?</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255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You have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You haven't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Have you gone ?</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269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Unicode MS" pitchFamily="34" charset="-128"/>
                          <a:cs typeface="Times New Roman" pitchFamily="18" charset="0"/>
                        </a:rPr>
                        <a:t>He has gone</a:t>
                      </a:r>
                      <a:endParaRPr kumimoji="0" lang="en-US" sz="1800" b="0" i="0" u="none" strike="noStrike" cap="none" normalizeH="0" baseline="0" dirty="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He hasn't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Has he gone ?</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255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She has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She hasn't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Has she gone ?</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269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It has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It hasn't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Has it gone ?</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255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We have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We haven't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Have we gone ?</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269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You have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You haven't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Have you gone ?</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255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They have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cs typeface="Times New Roman" pitchFamily="18" charset="0"/>
                        </a:rPr>
                        <a:t>They haven't gone</a:t>
                      </a:r>
                      <a:endParaRPr kumimoji="0" lang="en-US" sz="1800" b="0" i="0" u="none" strike="noStrike" cap="none" normalizeH="0" baseline="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Unicode MS" pitchFamily="34" charset="-128"/>
                          <a:cs typeface="Times New Roman" pitchFamily="18" charset="0"/>
                        </a:rPr>
                        <a:t>Have they gone ?</a:t>
                      </a:r>
                      <a:endParaRPr kumimoji="0" lang="en-US" sz="1800" b="0" i="0" u="none" strike="noStrike" cap="none" normalizeH="0" baseline="0" dirty="0" smtClean="0">
                        <a:ln>
                          <a:noFill/>
                        </a:ln>
                        <a:solidFill>
                          <a:schemeClr val="tx1"/>
                        </a:solidFill>
                        <a:effectLst/>
                        <a:latin typeface="Arial Unicode MS" pitchFamily="34" charset="-128"/>
                      </a:endParaRPr>
                    </a:p>
                  </a:txBody>
                  <a:tcPr marL="91444" marR="91444"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239" name="Rectangle 548"/>
          <p:cNvSpPr>
            <a:spLocks noGrp="1" noChangeArrowheads="1"/>
          </p:cNvSpPr>
          <p:nvPr>
            <p:ph type="title"/>
          </p:nvPr>
        </p:nvSpPr>
        <p:spPr>
          <a:xfrm>
            <a:off x="1495098" y="714375"/>
            <a:ext cx="6441141" cy="1143000"/>
          </a:xfrm>
          <a:noFill/>
        </p:spPr>
        <p:txBody>
          <a:bodyPr>
            <a:normAutofit/>
          </a:bodyPr>
          <a:lstStyle/>
          <a:p>
            <a:pPr eaLnBrk="1" hangingPunct="1"/>
            <a:r>
              <a:rPr lang="en-US" altLang="es-AR" sz="3200" b="1" i="1" dirty="0" smtClean="0">
                <a:latin typeface="Adobe Devanagari" pitchFamily="18" charset="0"/>
              </a:rPr>
              <a:t>Present Perfect – Irregular Verbs</a:t>
            </a:r>
          </a:p>
        </p:txBody>
      </p:sp>
      <p:sp>
        <p:nvSpPr>
          <p:cNvPr id="8240" name="6 Marcador de pie de página"/>
          <p:cNvSpPr>
            <a:spLocks noGrp="1"/>
          </p:cNvSpPr>
          <p:nvPr>
            <p:ph type="ftr" sz="quarter" idx="11"/>
          </p:nvPr>
        </p:nvSpPr>
        <p:spPr>
          <a:xfrm>
            <a:off x="1196788" y="6508376"/>
            <a:ext cx="6942978" cy="4672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s-ES_tradnl" altLang="es-AR" sz="1600" b="1">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52050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1989138"/>
            <a:ext cx="8229600" cy="4525962"/>
          </a:xfrm>
        </p:spPr>
        <p:txBody>
          <a:bodyPr>
            <a:normAutofit/>
          </a:bodyPr>
          <a:lstStyle/>
          <a:p>
            <a:pPr algn="just" eaLnBrk="1" hangingPunct="1">
              <a:buFontTx/>
              <a:buBlip>
                <a:blip r:embed="rId2"/>
              </a:buBlip>
            </a:pPr>
            <a:r>
              <a:rPr lang="en-US" altLang="es-AR" sz="2400" dirty="0" smtClean="0">
                <a:latin typeface="Garamond" panose="02020404030301010803" pitchFamily="18" charset="0"/>
              </a:rPr>
              <a:t>We often use “</a:t>
            </a:r>
            <a:r>
              <a:rPr lang="en-US" altLang="es-AR" sz="2400" b="1" dirty="0" smtClean="0">
                <a:latin typeface="Garamond" panose="02020404030301010803" pitchFamily="18" charset="0"/>
              </a:rPr>
              <a:t>ever</a:t>
            </a:r>
            <a:r>
              <a:rPr lang="en-US" altLang="es-AR" sz="2400" dirty="0" smtClean="0">
                <a:latin typeface="Garamond" panose="02020404030301010803" pitchFamily="18" charset="0"/>
              </a:rPr>
              <a:t>” in questions about the indefinite past or present perfect. It means “</a:t>
            </a:r>
            <a:r>
              <a:rPr lang="en-US" altLang="es-AR" sz="2400" b="1" dirty="0" smtClean="0">
                <a:latin typeface="Garamond" panose="02020404030301010803" pitchFamily="18" charset="0"/>
              </a:rPr>
              <a:t>at some time before now</a:t>
            </a:r>
            <a:r>
              <a:rPr lang="en-US" altLang="es-AR" sz="2400" dirty="0" smtClean="0">
                <a:latin typeface="Garamond" panose="02020404030301010803" pitchFamily="18" charset="0"/>
              </a:rPr>
              <a:t>”.</a:t>
            </a:r>
          </a:p>
          <a:p>
            <a:pPr algn="just" eaLnBrk="1" hangingPunct="1"/>
            <a:endParaRPr lang="en-US" altLang="es-AR" sz="2400" dirty="0" smtClean="0">
              <a:latin typeface="Garamond" panose="02020404030301010803" pitchFamily="18" charset="0"/>
            </a:endParaRPr>
          </a:p>
          <a:p>
            <a:pPr algn="ctr" eaLnBrk="1" hangingPunct="1">
              <a:buFontTx/>
              <a:buNone/>
            </a:pPr>
            <a:r>
              <a:rPr lang="en-US" altLang="es-AR" sz="2400" dirty="0" smtClean="0">
                <a:latin typeface="Garamond" panose="02020404030301010803" pitchFamily="18" charset="0"/>
              </a:rPr>
              <a:t>Have you </a:t>
            </a:r>
            <a:r>
              <a:rPr lang="en-US" altLang="es-AR" sz="2400" b="1" dirty="0" smtClean="0">
                <a:latin typeface="Garamond" panose="02020404030301010803" pitchFamily="18" charset="0"/>
              </a:rPr>
              <a:t>ever</a:t>
            </a:r>
            <a:r>
              <a:rPr lang="en-US" altLang="es-AR" sz="2400" dirty="0" smtClean="0">
                <a:latin typeface="Garamond" panose="02020404030301010803" pitchFamily="18" charset="0"/>
              </a:rPr>
              <a:t> been to New York?</a:t>
            </a:r>
          </a:p>
          <a:p>
            <a:pPr algn="ctr" eaLnBrk="1" hangingPunct="1">
              <a:buFontTx/>
              <a:buNone/>
            </a:pPr>
            <a:endParaRPr lang="en-US" altLang="es-AR" sz="2400" dirty="0" smtClean="0">
              <a:latin typeface="Garamond" panose="02020404030301010803" pitchFamily="18" charset="0"/>
            </a:endParaRPr>
          </a:p>
          <a:p>
            <a:pPr algn="ctr" eaLnBrk="1" hangingPunct="1">
              <a:buFontTx/>
              <a:buNone/>
            </a:pPr>
            <a:r>
              <a:rPr lang="en-US" altLang="es-AR" sz="2400" dirty="0" smtClean="0">
                <a:latin typeface="Garamond" panose="02020404030301010803" pitchFamily="18" charset="0"/>
              </a:rPr>
              <a:t>Have you </a:t>
            </a:r>
            <a:r>
              <a:rPr lang="en-US" altLang="es-AR" sz="2400" b="1" dirty="0" smtClean="0">
                <a:latin typeface="Garamond" panose="02020404030301010803" pitchFamily="18" charset="0"/>
              </a:rPr>
              <a:t>ever</a:t>
            </a:r>
            <a:r>
              <a:rPr lang="en-US" altLang="es-AR" sz="2400" dirty="0" smtClean="0">
                <a:latin typeface="Garamond" panose="02020404030301010803" pitchFamily="18" charset="0"/>
              </a:rPr>
              <a:t> traveled abroad?</a:t>
            </a:r>
          </a:p>
          <a:p>
            <a:pPr algn="ctr" eaLnBrk="1" hangingPunct="1">
              <a:buFontTx/>
              <a:buNone/>
            </a:pPr>
            <a:endParaRPr lang="en-US" altLang="es-AR" sz="2400" dirty="0" smtClean="0">
              <a:latin typeface="Garamond" panose="02020404030301010803" pitchFamily="18" charset="0"/>
            </a:endParaRPr>
          </a:p>
          <a:p>
            <a:pPr algn="ctr" eaLnBrk="1" hangingPunct="1">
              <a:buFontTx/>
              <a:buNone/>
            </a:pPr>
            <a:r>
              <a:rPr lang="en-US" altLang="es-AR" sz="2400" dirty="0" smtClean="0">
                <a:latin typeface="Garamond" panose="02020404030301010803" pitchFamily="18" charset="0"/>
              </a:rPr>
              <a:t>Has she </a:t>
            </a:r>
            <a:r>
              <a:rPr lang="en-US" altLang="es-AR" sz="2400" b="1" dirty="0" smtClean="0">
                <a:latin typeface="Garamond" panose="02020404030301010803" pitchFamily="18" charset="0"/>
              </a:rPr>
              <a:t>ever</a:t>
            </a:r>
            <a:r>
              <a:rPr lang="en-US" altLang="es-AR" sz="2400" dirty="0" smtClean="0">
                <a:latin typeface="Garamond" panose="02020404030301010803" pitchFamily="18" charset="0"/>
              </a:rPr>
              <a:t> read Borges?</a:t>
            </a:r>
          </a:p>
        </p:txBody>
      </p:sp>
      <p:sp>
        <p:nvSpPr>
          <p:cNvPr id="4099" name="6 Marcador de pie de página"/>
          <p:cNvSpPr>
            <a:spLocks noGrp="1"/>
          </p:cNvSpPr>
          <p:nvPr>
            <p:ph type="ftr" sz="quarter" idx="11"/>
          </p:nvPr>
        </p:nvSpPr>
        <p:spPr>
          <a:xfrm>
            <a:off x="1048871" y="6515100"/>
            <a:ext cx="7050554"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
        <p:nvSpPr>
          <p:cNvPr id="7" name="6 Rectángulo"/>
          <p:cNvSpPr/>
          <p:nvPr/>
        </p:nvSpPr>
        <p:spPr>
          <a:xfrm>
            <a:off x="3491205" y="908720"/>
            <a:ext cx="1611339" cy="707886"/>
          </a:xfrm>
          <a:prstGeom prst="rect">
            <a:avLst/>
          </a:prstGeom>
          <a:noFill/>
        </p:spPr>
        <p:txBody>
          <a:bodyPr wrap="none">
            <a:spAutoFit/>
          </a:bodyPr>
          <a:lstStyle/>
          <a:p>
            <a:pPr algn="ctr">
              <a:defRPr/>
            </a:pPr>
            <a:r>
              <a:rPr lang="en-US" sz="40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Garamond" pitchFamily="18" charset="0"/>
              </a:rPr>
              <a:t>ever</a:t>
            </a:r>
            <a:endParaRPr lang="es-AR" sz="40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Arial" charset="0"/>
            </a:endParaRPr>
          </a:p>
        </p:txBody>
      </p:sp>
    </p:spTree>
    <p:extLst>
      <p:ext uri="{BB962C8B-B14F-4D97-AF65-F5344CB8AC3E}">
        <p14:creationId xmlns:p14="http://schemas.microsoft.com/office/powerpoint/2010/main" val="1345636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1844675"/>
            <a:ext cx="8229600" cy="4525963"/>
          </a:xfrm>
        </p:spPr>
        <p:txBody>
          <a:bodyPr>
            <a:normAutofit/>
          </a:bodyPr>
          <a:lstStyle/>
          <a:p>
            <a:pPr algn="just" eaLnBrk="1" hangingPunct="1">
              <a:buFontTx/>
              <a:buBlip>
                <a:blip r:embed="rId2"/>
              </a:buBlip>
            </a:pPr>
            <a:r>
              <a:rPr lang="en-US" altLang="es-AR" sz="2400" dirty="0" smtClean="0">
                <a:latin typeface="Garamond" panose="02020404030301010803" pitchFamily="18" charset="0"/>
              </a:rPr>
              <a:t>We often use “never” with this tense. It means: “at not time before now”.</a:t>
            </a:r>
          </a:p>
          <a:p>
            <a:pPr algn="ctr" eaLnBrk="1" hangingPunct="1">
              <a:buFontTx/>
              <a:buNone/>
            </a:pPr>
            <a:r>
              <a:rPr lang="en-US" altLang="es-AR" sz="2400" dirty="0" smtClean="0">
                <a:latin typeface="Garamond" panose="02020404030301010803" pitchFamily="18" charset="0"/>
              </a:rPr>
              <a:t>Have you ever been to New York?</a:t>
            </a:r>
          </a:p>
          <a:p>
            <a:pPr algn="ctr" eaLnBrk="1" hangingPunct="1">
              <a:buFontTx/>
              <a:buNone/>
            </a:pPr>
            <a:r>
              <a:rPr lang="en-US" altLang="es-AR" sz="2400" dirty="0" smtClean="0">
                <a:latin typeface="Garamond" panose="02020404030301010803" pitchFamily="18" charset="0"/>
              </a:rPr>
              <a:t>No, I have </a:t>
            </a:r>
            <a:r>
              <a:rPr lang="en-US" altLang="es-AR" sz="2400" b="1" dirty="0" smtClean="0">
                <a:latin typeface="Garamond" panose="02020404030301010803" pitchFamily="18" charset="0"/>
              </a:rPr>
              <a:t>never</a:t>
            </a:r>
            <a:r>
              <a:rPr lang="en-US" altLang="es-AR" sz="2400" dirty="0" smtClean="0">
                <a:latin typeface="Garamond" panose="02020404030301010803" pitchFamily="18" charset="0"/>
              </a:rPr>
              <a:t> been to NY.</a:t>
            </a:r>
          </a:p>
          <a:p>
            <a:pPr algn="ctr" eaLnBrk="1" hangingPunct="1">
              <a:buFontTx/>
              <a:buNone/>
            </a:pPr>
            <a:r>
              <a:rPr lang="en-US" altLang="es-AR" sz="2400" dirty="0" smtClean="0">
                <a:latin typeface="Garamond" panose="02020404030301010803" pitchFamily="18" charset="0"/>
              </a:rPr>
              <a:t>Have you ever traveled abroad?</a:t>
            </a:r>
          </a:p>
          <a:p>
            <a:pPr algn="ctr" eaLnBrk="1" hangingPunct="1">
              <a:buFontTx/>
              <a:buNone/>
            </a:pPr>
            <a:r>
              <a:rPr lang="en-US" altLang="es-AR" sz="2400" dirty="0" smtClean="0">
                <a:latin typeface="Garamond" panose="02020404030301010803" pitchFamily="18" charset="0"/>
              </a:rPr>
              <a:t>No, I have </a:t>
            </a:r>
            <a:r>
              <a:rPr lang="en-US" altLang="es-AR" sz="2400" b="1" dirty="0" smtClean="0">
                <a:latin typeface="Garamond" panose="02020404030301010803" pitchFamily="18" charset="0"/>
              </a:rPr>
              <a:t>never</a:t>
            </a:r>
            <a:r>
              <a:rPr lang="en-US" altLang="es-AR" sz="2400" dirty="0" smtClean="0">
                <a:latin typeface="Garamond" panose="02020404030301010803" pitchFamily="18" charset="0"/>
              </a:rPr>
              <a:t> left my city.</a:t>
            </a:r>
          </a:p>
          <a:p>
            <a:pPr algn="ctr" eaLnBrk="1" hangingPunct="1">
              <a:buFontTx/>
              <a:buNone/>
            </a:pPr>
            <a:r>
              <a:rPr lang="en-US" altLang="es-AR" sz="2400" dirty="0" smtClean="0">
                <a:latin typeface="Garamond" panose="02020404030301010803" pitchFamily="18" charset="0"/>
              </a:rPr>
              <a:t>Has she ever read Borges?</a:t>
            </a:r>
          </a:p>
          <a:p>
            <a:pPr algn="ctr" eaLnBrk="1" hangingPunct="1">
              <a:buFontTx/>
              <a:buNone/>
            </a:pPr>
            <a:r>
              <a:rPr lang="en-US" altLang="es-AR" sz="2400" dirty="0" smtClean="0">
                <a:latin typeface="Garamond" panose="02020404030301010803" pitchFamily="18" charset="0"/>
              </a:rPr>
              <a:t>No, she has </a:t>
            </a:r>
            <a:r>
              <a:rPr lang="en-US" altLang="es-AR" sz="2400" b="1" dirty="0" smtClean="0">
                <a:latin typeface="Garamond" panose="02020404030301010803" pitchFamily="18" charset="0"/>
              </a:rPr>
              <a:t>never</a:t>
            </a:r>
            <a:r>
              <a:rPr lang="en-US" altLang="es-AR" sz="2400" dirty="0" smtClean="0">
                <a:latin typeface="Garamond" panose="02020404030301010803" pitchFamily="18" charset="0"/>
              </a:rPr>
              <a:t> read Borges, but she has read other great authors.</a:t>
            </a:r>
          </a:p>
          <a:p>
            <a:pPr eaLnBrk="1" hangingPunct="1"/>
            <a:endParaRPr lang="en-US" altLang="es-AR" sz="2400" dirty="0" smtClean="0"/>
          </a:p>
        </p:txBody>
      </p:sp>
      <p:sp>
        <p:nvSpPr>
          <p:cNvPr id="5123" name="6 Marcador de pie de página"/>
          <p:cNvSpPr>
            <a:spLocks noGrp="1"/>
          </p:cNvSpPr>
          <p:nvPr>
            <p:ph type="ftr" sz="quarter" idx="11"/>
          </p:nvPr>
        </p:nvSpPr>
        <p:spPr>
          <a:xfrm>
            <a:off x="1102659" y="6508376"/>
            <a:ext cx="6996766" cy="521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a:latin typeface="Andalus" panose="02020603050405020304" pitchFamily="18" charset="-78"/>
                <a:cs typeface="Andalus" panose="02020603050405020304" pitchFamily="18" charset="-78"/>
              </a:rPr>
              <a:t>UTN -  FRVM                                 Lic. Evangelina </a:t>
            </a:r>
            <a:r>
              <a:rPr lang="es-ES_tradnl" altLang="es-AR" sz="1600" b="1" dirty="0" err="1">
                <a:latin typeface="Andalus" panose="02020603050405020304" pitchFamily="18" charset="-78"/>
                <a:cs typeface="Andalus" panose="02020603050405020304" pitchFamily="18" charset="-78"/>
              </a:rPr>
              <a:t>Cecchel</a:t>
            </a:r>
            <a:r>
              <a:rPr lang="es-ES_tradnl" altLang="es-AR" sz="1600" b="1" dirty="0">
                <a:latin typeface="Andalus" panose="02020603050405020304" pitchFamily="18" charset="-78"/>
                <a:cs typeface="Andalus" panose="02020603050405020304" pitchFamily="18" charset="-78"/>
              </a:rPr>
              <a:t> - Lic. Bibiana </a:t>
            </a:r>
            <a:r>
              <a:rPr lang="es-ES_tradnl" altLang="es-AR" sz="1600" b="1" dirty="0" err="1">
                <a:latin typeface="Andalus" panose="02020603050405020304" pitchFamily="18" charset="-78"/>
                <a:cs typeface="Andalus" panose="02020603050405020304" pitchFamily="18" charset="-78"/>
              </a:rPr>
              <a:t>Fernandez</a:t>
            </a:r>
            <a:endParaRPr lang="es-ES_tradnl" altLang="es-AR" sz="1600" b="1" dirty="0">
              <a:latin typeface="Andalus" panose="02020603050405020304" pitchFamily="18" charset="-78"/>
              <a:cs typeface="Andalus" panose="02020603050405020304" pitchFamily="18" charset="-78"/>
            </a:endParaRPr>
          </a:p>
        </p:txBody>
      </p:sp>
      <p:sp>
        <p:nvSpPr>
          <p:cNvPr id="7" name="6 Rectángulo"/>
          <p:cNvSpPr/>
          <p:nvPr/>
        </p:nvSpPr>
        <p:spPr>
          <a:xfrm>
            <a:off x="3296823" y="836712"/>
            <a:ext cx="2044149" cy="707886"/>
          </a:xfrm>
          <a:prstGeom prst="rect">
            <a:avLst/>
          </a:prstGeom>
          <a:noFill/>
        </p:spPr>
        <p:txBody>
          <a:bodyPr wrap="none">
            <a:spAutoFit/>
          </a:bodyPr>
          <a:lstStyle/>
          <a:p>
            <a:pPr algn="ctr">
              <a:defRPr/>
            </a:pPr>
            <a:r>
              <a:rPr lang="en-US" sz="40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Garamond" pitchFamily="18" charset="0"/>
              </a:rPr>
              <a:t>never</a:t>
            </a:r>
            <a:endParaRPr lang="es-AR" sz="40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Arial" charset="0"/>
            </a:endParaRPr>
          </a:p>
        </p:txBody>
      </p:sp>
    </p:spTree>
    <p:extLst>
      <p:ext uri="{BB962C8B-B14F-4D97-AF65-F5344CB8AC3E}">
        <p14:creationId xmlns:p14="http://schemas.microsoft.com/office/powerpoint/2010/main" val="1842371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897</Words>
  <Application>Microsoft Office PowerPoint</Application>
  <PresentationFormat>Presentación en pantalla (4:3)</PresentationFormat>
  <Paragraphs>192</Paragraphs>
  <Slides>24</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24</vt:i4>
      </vt:variant>
    </vt:vector>
  </HeadingPairs>
  <TitlesOfParts>
    <vt:vector size="35" baseType="lpstr">
      <vt:lpstr>Arial Unicode MS</vt:lpstr>
      <vt:lpstr>Adobe Devanagari</vt:lpstr>
      <vt:lpstr>Andalus</vt:lpstr>
      <vt:lpstr>Arabic Typesetting</vt:lpstr>
      <vt:lpstr>Arial</vt:lpstr>
      <vt:lpstr>Calibri</vt:lpstr>
      <vt:lpstr>Calibri Light</vt:lpstr>
      <vt:lpstr>Garamond</vt:lpstr>
      <vt:lpstr>Times New Roman</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 Perfect – Regular Verbs</vt:lpstr>
      <vt:lpstr>Present Perfect – Irregular Verbs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Evangelina Cecchel</dc:creator>
  <cp:lastModifiedBy>Evangelina Cecchel</cp:lastModifiedBy>
  <cp:revision>8</cp:revision>
  <dcterms:created xsi:type="dcterms:W3CDTF">2016-03-15T18:17:10Z</dcterms:created>
  <dcterms:modified xsi:type="dcterms:W3CDTF">2016-03-17T22:59:32Z</dcterms:modified>
</cp:coreProperties>
</file>