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6EFE-0D41-4DE8-A2DB-80449EA967AF}" type="datetimeFigureOut">
              <a:rPr lang="es-AR" smtClean="0"/>
              <a:pPr/>
              <a:t>18/03/2016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AF41-5167-4B65-A772-2E08B58F6C6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mpersonal.com.ar/INTERMEDIATE/unit6/page6.htm" TargetMode="External"/><Relationship Id="rId3" Type="http://schemas.openxmlformats.org/officeDocument/2006/relationships/hyperlink" Target="http://www.ompersonal.com.ar/ADVANCED/unit1/page8.htm" TargetMode="External"/><Relationship Id="rId7" Type="http://schemas.openxmlformats.org/officeDocument/2006/relationships/hyperlink" Target="http://www.ompersonal.com.ar/INTERMEDIATE/unit6/page5.htm" TargetMode="External"/><Relationship Id="rId2" Type="http://schemas.openxmlformats.org/officeDocument/2006/relationships/hyperlink" Target="http://www.ompersonal.com.ar/ADVANCED/unit1/page7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personal.com.ar/omgrammar/verbosmodales1.htm" TargetMode="External"/><Relationship Id="rId5" Type="http://schemas.openxmlformats.org/officeDocument/2006/relationships/hyperlink" Target="http://www.montsemorales.com/gramatica/OffersReq.htm" TargetMode="External"/><Relationship Id="rId4" Type="http://schemas.openxmlformats.org/officeDocument/2006/relationships/hyperlink" Target="http://usefulenglish.ru/grammar/modal-verbs-exercise-fou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394064"/>
            <a:ext cx="5398373" cy="412316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5013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Modals of Preference</a:t>
            </a: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When we say </a:t>
            </a:r>
            <a:r>
              <a:rPr lang="en-US" sz="2800" b="1" i="1" dirty="0" smtClean="0">
                <a:latin typeface="Angsana New" pitchFamily="18" charset="-34"/>
                <a:cs typeface="Angsana New" pitchFamily="18" charset="-34"/>
              </a:rPr>
              <a:t>no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to a question about permission, we usually apologize and give a reason: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A: Can you come to my office on Tuesday?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B: No, I can’t. I’m sorry but I’m busy on Tuesday.</a:t>
            </a:r>
          </a:p>
          <a:p>
            <a:pPr algn="ctr">
              <a:buNone/>
            </a:pP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A: Could you help me with the English homework?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B: I’m sorry but I don’t understand this exercise either.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6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05853"/>
            <a:ext cx="6336704" cy="44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150743" y="548680"/>
            <a:ext cx="6842514" cy="144016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MODALS OF OBLIGATION AND NECESSITY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1330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These modals are used to show strong obligation or necessity.</a:t>
            </a:r>
          </a:p>
          <a:p>
            <a:pPr algn="just"/>
            <a:r>
              <a:rPr lang="en-US" b="1" i="1" dirty="0" smtClean="0">
                <a:latin typeface="Angsana New" pitchFamily="18" charset="-34"/>
                <a:cs typeface="Angsana New" pitchFamily="18" charset="-34"/>
              </a:rPr>
              <a:t>Must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is used in formal situations, it expresses very strong obligation, usually there is not an option. 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You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must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study for the next exam.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 algn="just"/>
            <a:r>
              <a:rPr lang="en-US" b="1" i="1" dirty="0" smtClean="0">
                <a:latin typeface="Angsana New" pitchFamily="18" charset="-34"/>
                <a:cs typeface="Angsana New" pitchFamily="18" charset="-34"/>
              </a:rPr>
              <a:t>Must </a:t>
            </a:r>
            <a:r>
              <a:rPr lang="en-US" b="1" i="1" dirty="0" smtClean="0">
                <a:latin typeface="Angsana New" pitchFamily="18" charset="-34"/>
                <a:cs typeface="Angsana New" pitchFamily="18" charset="-34"/>
              </a:rPr>
              <a:t>not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is used to indicate prohibition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pPr marL="0" indent="0"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You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mustn’t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exceed the speed limit!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28724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Modals of Obligation and Necessity</a:t>
            </a:r>
            <a:endParaRPr lang="en-US" sz="6000" dirty="0">
              <a:solidFill>
                <a:schemeClr val="accent2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41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>
                <a:latin typeface="Angsana New" pitchFamily="18" charset="-34"/>
                <a:cs typeface="Angsana New" pitchFamily="18" charset="-34"/>
              </a:rPr>
              <a:t>Have to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is the most common way of expressing necessity or obligation, it</a:t>
            </a:r>
            <a:r>
              <a:rPr lang="en-US" b="1" i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can be used in all situations.</a:t>
            </a:r>
          </a:p>
          <a:p>
            <a:pPr algn="ctr"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We </a:t>
            </a:r>
            <a:r>
              <a:rPr lang="en-US" b="1" dirty="0">
                <a:latin typeface="Angsana New" pitchFamily="18" charset="-34"/>
                <a:cs typeface="Angsana New" pitchFamily="18" charset="-34"/>
              </a:rPr>
              <a:t>have to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start now. (present tense)</a:t>
            </a:r>
          </a:p>
          <a:p>
            <a:pPr algn="ctr"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We </a:t>
            </a:r>
            <a:r>
              <a:rPr lang="en-US" b="1" dirty="0">
                <a:latin typeface="Angsana New" pitchFamily="18" charset="-34"/>
                <a:cs typeface="Angsana New" pitchFamily="18" charset="-34"/>
              </a:rPr>
              <a:t>had to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do a lot of homework yesterday. (past tense)</a:t>
            </a:r>
          </a:p>
          <a:p>
            <a:pPr algn="ctr"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We </a:t>
            </a:r>
            <a:r>
              <a:rPr lang="en-US" b="1" dirty="0">
                <a:latin typeface="Angsana New" pitchFamily="18" charset="-34"/>
                <a:cs typeface="Angsana New" pitchFamily="18" charset="-34"/>
              </a:rPr>
              <a:t>will have to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finish the project next week. (future tense)</a:t>
            </a:r>
          </a:p>
          <a:p>
            <a:pPr marL="0" indent="0" algn="just">
              <a:buNone/>
            </a:pP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pPr algn="just"/>
            <a:r>
              <a:rPr lang="en-US" b="1" i="1" dirty="0">
                <a:latin typeface="Angsana New" pitchFamily="18" charset="-34"/>
                <a:cs typeface="Angsana New" pitchFamily="18" charset="-34"/>
              </a:rPr>
              <a:t>Have got to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is only used in informal situations. In the negative form use </a:t>
            </a:r>
            <a:r>
              <a:rPr lang="en-US" b="1" i="1" dirty="0">
                <a:latin typeface="Angsana New" pitchFamily="18" charset="-34"/>
                <a:cs typeface="Angsana New" pitchFamily="18" charset="-34"/>
              </a:rPr>
              <a:t>don’t have to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instead of </a:t>
            </a:r>
            <a:r>
              <a:rPr lang="en-US" i="1" strike="sngStrike" dirty="0">
                <a:latin typeface="Angsana New" pitchFamily="18" charset="-34"/>
                <a:cs typeface="Angsana New" pitchFamily="18" charset="-34"/>
              </a:rPr>
              <a:t>haven’t got to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, we can’t use have got to in questions.</a:t>
            </a:r>
          </a:p>
          <a:p>
            <a:endParaRPr lang="en-US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52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These modals are used to show lack of necessity or obligation, that is, it is not necessary to do something.</a:t>
            </a:r>
          </a:p>
          <a:p>
            <a:pPr algn="just"/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pPr marL="0" indent="0"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don’t have to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get up early today, I’m on holiday.</a:t>
            </a:r>
          </a:p>
          <a:p>
            <a:pPr marL="0" indent="0"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The doctor told me: “You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needn’t / don’t have to / don’t need to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stay in bed but don’t go out”.</a:t>
            </a: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Angsana New" pitchFamily="18" charset="-34"/>
                <a:cs typeface="Angsana New" pitchFamily="18" charset="-34"/>
              </a:rPr>
              <a:t>Don’t have to, don’t need to </a:t>
            </a:r>
            <a:r>
              <a:rPr lang="en-US" sz="4000" b="1" i="1" dirty="0" smtClean="0">
                <a:latin typeface="Angsana New" pitchFamily="18" charset="-34"/>
                <a:cs typeface="Angsana New" pitchFamily="18" charset="-34"/>
              </a:rPr>
              <a:t>and </a:t>
            </a:r>
            <a:r>
              <a:rPr lang="en-US" sz="4000" b="1" i="1" dirty="0" smtClean="0">
                <a:latin typeface="Angsana New" pitchFamily="18" charset="-34"/>
                <a:cs typeface="Angsana New" pitchFamily="18" charset="-34"/>
              </a:rPr>
              <a:t>needn’t</a:t>
            </a:r>
            <a:endParaRPr lang="en-US" sz="4000" b="1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1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http://assessmenttrainer.nl/wp-content/upload_folders/assessmenttrainer.nl/2016/02/hbo-test-oefene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51" y="1988840"/>
            <a:ext cx="5158346" cy="29058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6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724" y="47667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Preference: “(would) prefer”, “would rather”:</a:t>
            </a: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http://www.ompersonal.com.ar/ADVANCED/unit1/page7.htm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http://www.ompersonal.com.ar/ADVANCED/unit1/page8.htm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Permission: “can, “may”, “could”, “Do you mind/Is it ok if I …?”</a:t>
            </a: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http://usefulenglish.ru/grammar/modal-verbs-exercise-four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Offer: “Can I help you?”, “Do you need help?”, “Let me help you”.</a:t>
            </a: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http://www.montsemorales.com/gramatica/OffersReq.htm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Necessity / Obligation: “have to”, “must”, “need to”. </a:t>
            </a: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http://www.ompersonal.com.ar/omgrammar/verbosmodales1.htm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http://www.ompersonal.com.ar/INTERMEDIATE/unit6/page5.htm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50000"/>
                </a:schemeClr>
              </a:buClr>
              <a:buSzPct val="130000"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http://www.ompersonal.com.ar/INTERMEDIATE/unit6/page6.htm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(Reading Comprehension)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54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Modals of Preference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420888"/>
            <a:ext cx="8640960" cy="3816424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and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are used to talk about preferences, to express that we like certain things better than others. 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coffee for breakfast.</a:t>
            </a:r>
          </a:p>
          <a:p>
            <a:pPr algn="ctr">
              <a:buFontTx/>
              <a:buChar char="-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Would you like to have a seat? - No, I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to stand. </a:t>
            </a: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50410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algn="just"/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and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prefer 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can be followed by a noun: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- Would you like to have a cup of tea?  -Thanks, but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I’d prefer coffee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just"/>
            <a:endParaRPr lang="en-US" b="1" i="1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just"/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and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prefer 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can also be followed by the gerund: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When I don’t have time to go out shopping, I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prefer doing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it online.</a:t>
            </a:r>
          </a:p>
          <a:p>
            <a:pPr algn="ctr">
              <a:buNone/>
            </a:pPr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and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prefer 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can also be followed by the infinitive: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They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prefer to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study in the morning.</a:t>
            </a:r>
          </a:p>
          <a:p>
            <a:endParaRPr lang="es-AR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6983809" cy="576114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rather 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is also used to make suggestions and express preferences: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I’m so tired, I’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d rather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stay at home.</a:t>
            </a:r>
          </a:p>
          <a:p>
            <a:endParaRPr lang="en-US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The negative form is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rather not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: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A: Maybe you can ask him for help.</a:t>
            </a:r>
          </a:p>
          <a:p>
            <a:pPr algn="ctr">
              <a:buNone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B: I’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d rather not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. I prefer to do the project by myself.</a:t>
            </a:r>
          </a:p>
          <a:p>
            <a:pPr algn="just"/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To ask questions we can use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would 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or </a:t>
            </a:r>
            <a:r>
              <a:rPr lang="en-US" b="1" i="1" dirty="0" smtClean="0">
                <a:latin typeface="Arabic Typesetting" pitchFamily="66" charset="-78"/>
                <a:cs typeface="Arabic Typesetting" pitchFamily="66" charset="-78"/>
              </a:rPr>
              <a:t>do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with </a:t>
            </a:r>
            <a:r>
              <a:rPr lang="en-US" i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 and </a:t>
            </a:r>
            <a:r>
              <a:rPr lang="en-US" i="1" dirty="0" smtClean="0">
                <a:latin typeface="Arabic Typesetting" pitchFamily="66" charset="-78"/>
                <a:cs typeface="Arabic Typesetting" pitchFamily="66" charset="-78"/>
              </a:rPr>
              <a:t>rather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:</a:t>
            </a:r>
          </a:p>
          <a:p>
            <a:pPr algn="ctr">
              <a:buNone/>
            </a:pP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Would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you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rather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sit down?</a:t>
            </a:r>
          </a:p>
          <a:p>
            <a:pPr algn="ctr">
              <a:buNone/>
            </a:pP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Would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you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prefer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to sit down?</a:t>
            </a:r>
          </a:p>
          <a:p>
            <a:pPr algn="ctr">
              <a:buNone/>
            </a:pP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Do 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you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prefer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(to) / 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rather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sit down?</a:t>
            </a:r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453336"/>
            <a:ext cx="6983809" cy="576114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talano\Desktop\UTN-PLATAFORMA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03894"/>
            <a:ext cx="4525986" cy="28772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4 Pergamino horizontal"/>
          <p:cNvSpPr/>
          <p:nvPr/>
        </p:nvSpPr>
        <p:spPr>
          <a:xfrm>
            <a:off x="755576" y="4797152"/>
            <a:ext cx="7992888" cy="1148953"/>
          </a:xfrm>
          <a:prstGeom prst="horizontalScroll">
            <a:avLst>
              <a:gd name="adj" fmla="val 1672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MODALS OF PERMISSION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294"/>
            <a:ext cx="6983809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00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May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Could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and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Can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are modal verbs used to ask for permission.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May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is the most polite, and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can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is the least formal: </a:t>
            </a:r>
          </a:p>
          <a:p>
            <a:pPr algn="ctr">
              <a:buNone/>
            </a:pP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May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 have another piece of cake? </a:t>
            </a:r>
          </a:p>
          <a:p>
            <a:pPr algn="ctr">
              <a:buNone/>
            </a:pP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Could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 bring a friend to your party?</a:t>
            </a:r>
          </a:p>
          <a:p>
            <a:pPr algn="ctr">
              <a:buNone/>
            </a:pP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Can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 play some music at your party?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08" y="6453336"/>
            <a:ext cx="7055817" cy="576114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Modals of </a:t>
            </a:r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Permission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4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3484984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Remember we often use “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please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” to ask for permission in a more polite way. The word “please” can go before the verb or at the end of the question: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May I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please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speak to you for a moment?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May I speak to you for a moment,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please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?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29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33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We usually answer questions about permission with the following expressions: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Yes, sure.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Sure.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Certainly.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Of course.</a:t>
            </a:r>
          </a:p>
          <a:p>
            <a:pPr algn="ctr">
              <a:buNone/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Go ahead.</a:t>
            </a: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We can also use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may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and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can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in short answers about permission, but we never use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could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.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5616" y="6525344"/>
            <a:ext cx="6983809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56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The expression “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Do you mind…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” is also used to ask for permission. It is followed by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if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+ a sentence:</a:t>
            </a:r>
          </a:p>
          <a:p>
            <a:pPr algn="ctr">
              <a:buNone/>
            </a:pP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Do you mind if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 use your cell phone to call my brother?</a:t>
            </a:r>
          </a:p>
          <a:p>
            <a:pPr algn="just">
              <a:buNone/>
            </a:pP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To answer to this expression we need negative responses.</a:t>
            </a:r>
          </a:p>
          <a:p>
            <a:pPr algn="ctr">
              <a:buNone/>
            </a:pP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Do you mind if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I look at that file? –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Not at all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 (=it’s OK, you can do it).</a:t>
            </a:r>
          </a:p>
          <a:p>
            <a:pPr algn="just"/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This expression is very formal, so we don’t use “please” with it.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7624" y="6525344"/>
            <a:ext cx="6911801" cy="43209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1042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Algerian</vt:lpstr>
      <vt:lpstr>Andalus</vt:lpstr>
      <vt:lpstr>Angsana New</vt:lpstr>
      <vt:lpstr>Arabic Typesetting</vt:lpstr>
      <vt:lpstr>Arial</vt:lpstr>
      <vt:lpstr>Calibri</vt:lpstr>
      <vt:lpstr>Garamond</vt:lpstr>
      <vt:lpstr>Tema de Office</vt:lpstr>
      <vt:lpstr>Presentación de PowerPoint</vt:lpstr>
      <vt:lpstr>Modals of Preference</vt:lpstr>
      <vt:lpstr>Presentación de PowerPoint</vt:lpstr>
      <vt:lpstr>Presentación de PowerPoint</vt:lpstr>
      <vt:lpstr>Presentación de PowerPoint</vt:lpstr>
      <vt:lpstr>Modals of Permission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Don’t have to, don’t need to and needn’t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Catalano</dc:creator>
  <cp:lastModifiedBy>Evangelina Cecchel</cp:lastModifiedBy>
  <cp:revision>83</cp:revision>
  <dcterms:created xsi:type="dcterms:W3CDTF">2014-07-31T17:17:07Z</dcterms:created>
  <dcterms:modified xsi:type="dcterms:W3CDTF">2016-03-18T19:52:53Z</dcterms:modified>
</cp:coreProperties>
</file>