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80" r:id="rId3"/>
    <p:sldId id="286" r:id="rId4"/>
    <p:sldId id="288" r:id="rId5"/>
    <p:sldId id="290" r:id="rId6"/>
    <p:sldId id="291" r:id="rId7"/>
    <p:sldId id="293" r:id="rId8"/>
    <p:sldId id="281" r:id="rId9"/>
    <p:sldId id="282" r:id="rId10"/>
    <p:sldId id="283" r:id="rId11"/>
    <p:sldId id="284" r:id="rId12"/>
    <p:sldId id="285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9D07D-C679-4A89-9F91-C8409E748D91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6F0F6-9CC4-41B8-A7AE-F8C04E86F9E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01587E0-3894-4C34-B7C1-E8BDDAABD7D3}" type="datetimeFigureOut">
              <a:rPr lang="es-AR" smtClean="0"/>
              <a:pPr/>
              <a:t>20/04/2016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7B6BE4-3F5D-4256-92AE-FA75B6BEED1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ikul_dangda@bumrungrad.com" TargetMode="External"/><Relationship Id="rId2" Type="http://schemas.openxmlformats.org/officeDocument/2006/relationships/hyperlink" Target="mailto:mhargreaves@beechen.ac.uk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edu.ge.ch/po/stael/anglais/nfcb/HP/ws-3-5/Reading-WS5.ht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sol.britishcouncil.org/content/teachers/lessons-and-activities/lesson-plans/writing-cv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Module B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Reading and Writing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611560" y="6346684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332656"/>
            <a:ext cx="84249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>
                <a:latin typeface="Arial" pitchFamily="34" charset="0"/>
                <a:cs typeface="Arial" pitchFamily="34" charset="0"/>
              </a:rPr>
              <a:t>Work</a:t>
            </a:r>
            <a:r>
              <a:rPr lang="es-A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b="1" dirty="0" err="1" smtClean="0">
                <a:latin typeface="Arial" pitchFamily="34" charset="0"/>
                <a:cs typeface="Arial" pitchFamily="34" charset="0"/>
              </a:rPr>
              <a:t>experience</a:t>
            </a:r>
            <a:endParaRPr lang="es-A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a-DK" sz="2000" dirty="0" smtClean="0">
                <a:latin typeface="Arial" pitchFamily="34" charset="0"/>
                <a:cs typeface="Arial" pitchFamily="34" charset="0"/>
              </a:rPr>
              <a:t>2011-2012: nurse at Bumrungrad International Hospital, Bangkok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2013-present: volunteer assistant at Help the Aged (charity shop), 14 High Street, Beechen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000" b="1" dirty="0" err="1" smtClean="0">
                <a:latin typeface="Arial" pitchFamily="34" charset="0"/>
                <a:cs typeface="Arial" pitchFamily="34" charset="0"/>
              </a:rPr>
              <a:t>Skills</a:t>
            </a:r>
            <a:endParaRPr lang="es-AR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Languages: Thai (fluent); English (elementary)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Computers: Microsoft Office (Word, Excel and PowerPoint)</a:t>
            </a:r>
          </a:p>
          <a:p>
            <a:r>
              <a:rPr lang="es-AR" sz="2000" dirty="0" smtClean="0">
                <a:latin typeface="Arial" pitchFamily="34" charset="0"/>
                <a:cs typeface="Arial" pitchFamily="34" charset="0"/>
              </a:rPr>
              <a:t>UK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driving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license</a:t>
            </a:r>
            <a:endParaRPr lang="es-AR" sz="2000" dirty="0" smtClean="0">
              <a:latin typeface="Arial" pitchFamily="34" charset="0"/>
              <a:cs typeface="Arial" pitchFamily="34" charset="0"/>
            </a:endParaRPr>
          </a:p>
          <a:p>
            <a:endParaRPr lang="es-AR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000" b="1" dirty="0" err="1" smtClean="0">
                <a:latin typeface="Arial" pitchFamily="34" charset="0"/>
                <a:cs typeface="Arial" pitchFamily="34" charset="0"/>
              </a:rPr>
              <a:t>Interests</a:t>
            </a:r>
            <a:endParaRPr lang="es-AR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 enjoy football and played for the women’s team at school.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000" b="1" dirty="0" err="1" smtClean="0">
                <a:latin typeface="Arial" pitchFamily="34" charset="0"/>
                <a:cs typeface="Arial" pitchFamily="34" charset="0"/>
              </a:rPr>
              <a:t>References</a:t>
            </a:r>
            <a:endParaRPr lang="es-AR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Mark Hargreaves, ESOL , Beechen College: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mhargreaves@beechen.ac.uk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Pikul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Dangda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Head of Nursing,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Bumrungrad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International Hospital, Bangkok: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pikul_dangda@bumrungrad.com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. Ms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Dangda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was my supervisor when I worked at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Bumrungrad</a:t>
            </a:r>
            <a:endParaRPr lang="es-AR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908720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Arial Black" pitchFamily="34" charset="0"/>
              </a:rPr>
              <a:t>Task 3: Looking at </a:t>
            </a:r>
            <a:r>
              <a:rPr lang="en-US" sz="2000" b="1" dirty="0" err="1" smtClean="0">
                <a:latin typeface="Arial Black" pitchFamily="34" charset="0"/>
              </a:rPr>
              <a:t>Nisa’s</a:t>
            </a:r>
            <a:r>
              <a:rPr lang="en-US" sz="2000" b="1" dirty="0" smtClean="0">
                <a:latin typeface="Arial Black" pitchFamily="34" charset="0"/>
              </a:rPr>
              <a:t> CV</a:t>
            </a:r>
          </a:p>
          <a:p>
            <a:pPr algn="ctr"/>
            <a:r>
              <a:rPr lang="en-US" sz="2000" i="1" dirty="0" smtClean="0">
                <a:latin typeface="Arial Black" pitchFamily="34" charset="0"/>
              </a:rPr>
              <a:t>Work in groups and answer these questions: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latin typeface="Arial Black" pitchFamily="34" charset="0"/>
              </a:rPr>
              <a:t>Why did </a:t>
            </a:r>
            <a:r>
              <a:rPr lang="en-US" sz="2000" dirty="0" err="1" smtClean="0">
                <a:latin typeface="Arial Black" pitchFamily="34" charset="0"/>
              </a:rPr>
              <a:t>Nisa</a:t>
            </a:r>
            <a:r>
              <a:rPr lang="en-US" sz="2000" dirty="0" smtClean="0">
                <a:latin typeface="Arial Black" pitchFamily="34" charset="0"/>
              </a:rPr>
              <a:t> write this CV?</a:t>
            </a:r>
          </a:p>
          <a:p>
            <a:pPr marL="457200" indent="-457200">
              <a:buAutoNum type="arabicPeriod"/>
            </a:pPr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2. What does </a:t>
            </a:r>
            <a:r>
              <a:rPr lang="en-US" sz="2000" dirty="0" err="1" smtClean="0">
                <a:latin typeface="Arial Black" pitchFamily="34" charset="0"/>
              </a:rPr>
              <a:t>Nisa</a:t>
            </a:r>
            <a:r>
              <a:rPr lang="en-US" sz="2000" dirty="0" smtClean="0">
                <a:latin typeface="Arial Black" pitchFamily="34" charset="0"/>
              </a:rPr>
              <a:t> do now?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3. What words are in </a:t>
            </a:r>
            <a:r>
              <a:rPr lang="en-US" sz="2000" b="1" dirty="0" smtClean="0">
                <a:latin typeface="Arial Black" pitchFamily="34" charset="0"/>
              </a:rPr>
              <a:t>bold on </a:t>
            </a:r>
            <a:r>
              <a:rPr lang="en-US" sz="2000" b="1" dirty="0" err="1" smtClean="0">
                <a:latin typeface="Arial Black" pitchFamily="34" charset="0"/>
              </a:rPr>
              <a:t>Nisa’s</a:t>
            </a:r>
            <a:r>
              <a:rPr lang="en-US" sz="2000" b="1" dirty="0" smtClean="0">
                <a:latin typeface="Arial Black" pitchFamily="34" charset="0"/>
              </a:rPr>
              <a:t> CV?</a:t>
            </a:r>
          </a:p>
          <a:p>
            <a:endParaRPr lang="en-US" sz="2000" b="1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4. What information did </a:t>
            </a:r>
            <a:r>
              <a:rPr lang="en-US" sz="2000" dirty="0" err="1" smtClean="0">
                <a:latin typeface="Arial Black" pitchFamily="34" charset="0"/>
              </a:rPr>
              <a:t>Nisa</a:t>
            </a:r>
            <a:r>
              <a:rPr lang="en-US" sz="2000" dirty="0" smtClean="0">
                <a:latin typeface="Arial Black" pitchFamily="34" charset="0"/>
              </a:rPr>
              <a:t> put in brackets (like this)?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5. How many full sentences (with a verb and a full stop) are there in </a:t>
            </a:r>
            <a:r>
              <a:rPr lang="en-US" sz="2000" dirty="0" err="1" smtClean="0">
                <a:latin typeface="Arial Black" pitchFamily="34" charset="0"/>
              </a:rPr>
              <a:t>Nisa’s</a:t>
            </a:r>
            <a:r>
              <a:rPr lang="en-US" sz="2000" dirty="0" smtClean="0">
                <a:latin typeface="Arial Black" pitchFamily="34" charset="0"/>
              </a:rPr>
              <a:t> CV?</a:t>
            </a:r>
          </a:p>
          <a:p>
            <a:endParaRPr lang="en-US" sz="2000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6. Who are </a:t>
            </a:r>
            <a:r>
              <a:rPr lang="en-US" sz="2000" dirty="0" err="1" smtClean="0">
                <a:latin typeface="Arial Black" pitchFamily="34" charset="0"/>
              </a:rPr>
              <a:t>Mr</a:t>
            </a:r>
            <a:r>
              <a:rPr lang="en-US" sz="2000" dirty="0" smtClean="0">
                <a:latin typeface="Arial Black" pitchFamily="34" charset="0"/>
              </a:rPr>
              <a:t> Hargreaves and Ms </a:t>
            </a:r>
            <a:r>
              <a:rPr lang="en-US" sz="2000" dirty="0" err="1" smtClean="0">
                <a:latin typeface="Arial Black" pitchFamily="34" charset="0"/>
              </a:rPr>
              <a:t>Dangda</a:t>
            </a:r>
            <a:r>
              <a:rPr lang="en-US" sz="2000" dirty="0" smtClean="0">
                <a:latin typeface="Arial Black" pitchFamily="34" charset="0"/>
              </a:rPr>
              <a:t>? What does </a:t>
            </a:r>
            <a:r>
              <a:rPr lang="en-US" sz="2000" dirty="0" err="1" smtClean="0">
                <a:latin typeface="Arial Black" pitchFamily="34" charset="0"/>
              </a:rPr>
              <a:t>Nisa</a:t>
            </a:r>
            <a:r>
              <a:rPr lang="en-US" sz="2000" dirty="0" smtClean="0">
                <a:latin typeface="Arial Black" pitchFamily="34" charset="0"/>
              </a:rPr>
              <a:t> need to ask them?</a:t>
            </a:r>
            <a:endParaRPr lang="es-AR" sz="2000" dirty="0">
              <a:latin typeface="Arial Black" pitchFamily="34" charset="0"/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91680" y="2060848"/>
            <a:ext cx="552636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 Black" pitchFamily="34" charset="0"/>
              </a:rPr>
              <a:t>Task 4</a:t>
            </a:r>
          </a:p>
          <a:p>
            <a:pPr marL="514350" indent="-51435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 Black" pitchFamily="34" charset="0"/>
              </a:rPr>
              <a:t>Writing Assignment</a:t>
            </a:r>
          </a:p>
          <a:p>
            <a:pPr marL="514350" indent="-514350"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 Black" pitchFamily="34" charset="0"/>
            </a:endParaRPr>
          </a:p>
          <a:p>
            <a:pPr marL="514350" indent="-51435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 Black" pitchFamily="34" charset="0"/>
              </a:rPr>
              <a:t>       You will find the assignment  in  the file corresponding to “</a:t>
            </a:r>
            <a:r>
              <a:rPr lang="en-US" sz="2000" dirty="0" err="1" smtClean="0">
                <a:latin typeface="Arial Black" pitchFamily="34" charset="0"/>
              </a:rPr>
              <a:t>Trabajo</a:t>
            </a:r>
            <a:r>
              <a:rPr lang="en-US" sz="2000" dirty="0" smtClean="0">
                <a:latin typeface="Arial Black" pitchFamily="34" charset="0"/>
              </a:rPr>
              <a:t> </a:t>
            </a:r>
            <a:r>
              <a:rPr lang="en-US" sz="2000" dirty="0" err="1" smtClean="0">
                <a:latin typeface="Arial Black" pitchFamily="34" charset="0"/>
              </a:rPr>
              <a:t>Práctico</a:t>
            </a:r>
            <a:r>
              <a:rPr lang="en-US" sz="2000" dirty="0" smtClean="0">
                <a:latin typeface="Arial Black" pitchFamily="34" charset="0"/>
              </a:rPr>
              <a:t> N° 2”</a:t>
            </a: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95536" y="1229851"/>
            <a:ext cx="776738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3600" b="1" i="0" u="none" strike="noStrike" cap="none" normalizeH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36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3600" b="1" i="0" u="none" strike="noStrike" cap="none" normalizeH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Job Application (or Cover) letters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Curriculum Vitae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268760"/>
            <a:ext cx="73448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800" b="1" dirty="0" smtClean="0"/>
          </a:p>
          <a:p>
            <a:pPr fontAlgn="base"/>
            <a:r>
              <a:rPr lang="en-US" sz="2800" b="1" dirty="0" smtClean="0"/>
              <a:t>What to Include in Your Letter</a:t>
            </a:r>
          </a:p>
          <a:p>
            <a:pPr fontAlgn="base"/>
            <a:endParaRPr lang="en-US" sz="2800" b="1" dirty="0" smtClean="0"/>
          </a:p>
          <a:p>
            <a:pPr fontAlgn="base">
              <a:buFont typeface="Arial" pitchFamily="34" charset="0"/>
              <a:buChar char="•"/>
            </a:pPr>
            <a:r>
              <a:rPr lang="en-US" sz="2400" dirty="0" smtClean="0"/>
              <a:t>The introduction, which details why the applicant is writing.</a:t>
            </a:r>
          </a:p>
          <a:p>
            <a:pPr fontAlgn="base">
              <a:buFont typeface="Arial" pitchFamily="34" charset="0"/>
              <a:buChar char="•"/>
            </a:pPr>
            <a:endParaRPr lang="en-US" sz="2400" dirty="0" smtClean="0"/>
          </a:p>
          <a:p>
            <a:pPr fontAlgn="base">
              <a:buFont typeface="Arial" pitchFamily="34" charset="0"/>
              <a:buChar char="•"/>
            </a:pPr>
            <a:r>
              <a:rPr lang="en-US" sz="2400" dirty="0" smtClean="0"/>
              <a:t> The body, which discusses relevant qualifications.</a:t>
            </a:r>
          </a:p>
          <a:p>
            <a:pPr fontAlgn="base">
              <a:buFont typeface="Arial" pitchFamily="34" charset="0"/>
              <a:buChar char="•"/>
            </a:pPr>
            <a:endParaRPr lang="en-US" sz="2400" dirty="0" smtClean="0"/>
          </a:p>
          <a:p>
            <a:pPr fontAlgn="base">
              <a:buFont typeface="Arial" pitchFamily="34" charset="0"/>
              <a:buChar char="•"/>
            </a:pPr>
            <a:r>
              <a:rPr lang="en-US" sz="2400" dirty="0" smtClean="0"/>
              <a:t> The closing, which thanks the reader and provides contact information and follow-up details.</a:t>
            </a:r>
            <a:endParaRPr lang="en-US" sz="2400" dirty="0"/>
          </a:p>
        </p:txBody>
      </p:sp>
      <p:sp>
        <p:nvSpPr>
          <p:cNvPr id="3" name="2 Rectángulo"/>
          <p:cNvSpPr/>
          <p:nvPr/>
        </p:nvSpPr>
        <p:spPr>
          <a:xfrm>
            <a:off x="1475656" y="548680"/>
            <a:ext cx="5929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Job Application (or Cover) letters</a:t>
            </a:r>
          </a:p>
        </p:txBody>
      </p:sp>
      <p:sp>
        <p:nvSpPr>
          <p:cNvPr id="4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1052736"/>
            <a:ext cx="6065250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sz="3200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fontAlgn="base"/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Sample Job Application Letter</a:t>
            </a:r>
          </a:p>
          <a:p>
            <a:pPr fontAlgn="base"/>
            <a:endParaRPr lang="en-US" b="1" dirty="0" smtClean="0"/>
          </a:p>
          <a:p>
            <a:pPr fontAlgn="base"/>
            <a:endParaRPr lang="en-US" b="1" dirty="0" smtClean="0">
              <a:solidFill>
                <a:srgbClr val="0070C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fontAlgn="base"/>
            <a:endParaRPr lang="en-US" b="1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2195736" y="53012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>
                <a:hlinkClick r:id="rId2"/>
              </a:rPr>
              <a:t>http://wwwedu.ge.ch/po/stael/anglais/nfcb/HP/ws-3-5/Reading-WS5.htm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10242" name="Picture 2" descr="Resultado de imagen para image of letter of applic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564904"/>
            <a:ext cx="2085975" cy="2190750"/>
          </a:xfrm>
          <a:prstGeom prst="rect">
            <a:avLst/>
          </a:prstGeom>
          <a:noFill/>
        </p:spPr>
      </p:pic>
      <p:sp>
        <p:nvSpPr>
          <p:cNvPr id="5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91440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Dear Mr. </a:t>
            </a:r>
            <a:r>
              <a:rPr lang="en-US" sz="2000" dirty="0" err="1" smtClean="0"/>
              <a:t>Gilhooley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I would like to apply for the post of Personnel Officer with Anglia Bank, as advertised in the Daily News on 10 October.</a:t>
            </a:r>
            <a:br>
              <a:rPr lang="en-US" sz="2000" dirty="0" smtClean="0"/>
            </a:br>
            <a:r>
              <a:rPr lang="en-US" sz="2000" dirty="0" smtClean="0"/>
              <a:t>I have a BA in French from the University of London. I am following a part-time course in Personnel Management at the Oxford College of Management, and I hope to pass the Diploma in Personnel Management at the end of December.</a:t>
            </a:r>
            <a:br>
              <a:rPr lang="en-US" sz="2000" dirty="0" smtClean="0"/>
            </a:br>
            <a:r>
              <a:rPr lang="en-US" sz="2000" dirty="0" smtClean="0"/>
              <a:t>When I left university, I worked for a year in a computer company near Cambridge. Then I moved back to London to work as a French teacher in a large school, where I stayed for two years. During this time, I did some part-time work as a language trainer with factory managers, which I very much enjoyed.</a:t>
            </a:r>
            <a:br>
              <a:rPr lang="en-US" sz="2000" dirty="0" smtClean="0"/>
            </a:br>
            <a:r>
              <a:rPr lang="en-US" sz="2000" dirty="0" smtClean="0"/>
              <a:t>Three years ago, I joined Carter’s Bank, where for the past year I have worked as Assistant Personnel Officer, dealing mainly with complaints from members of staff.</a:t>
            </a:r>
            <a:br>
              <a:rPr lang="en-US" sz="2000" dirty="0" smtClean="0"/>
            </a:br>
            <a:r>
              <a:rPr lang="en-US" sz="2000" dirty="0" smtClean="0"/>
              <a:t>As I have worked in a similar </a:t>
            </a:r>
            <a:r>
              <a:rPr lang="en-US" sz="2000" dirty="0" err="1" smtClean="0"/>
              <a:t>organisation</a:t>
            </a:r>
            <a:r>
              <a:rPr lang="en-US" sz="2000" dirty="0" smtClean="0"/>
              <a:t> to yours, I feel I am fully prepared for the challenges of this job.</a:t>
            </a:r>
          </a:p>
          <a:p>
            <a:pPr fontAlgn="base"/>
            <a:r>
              <a:rPr lang="en-US" sz="2000" dirty="0" smtClean="0"/>
              <a:t>Thank you for your time and consideration. I look forward to speaking with you about this employment opportunity.</a:t>
            </a:r>
          </a:p>
          <a:p>
            <a:pPr fontAlgn="base"/>
            <a:r>
              <a:rPr lang="en-US" sz="2000" dirty="0" smtClean="0"/>
              <a:t>Sincerely,</a:t>
            </a:r>
          </a:p>
          <a:p>
            <a:pPr fontAlgn="base"/>
            <a:r>
              <a:rPr lang="en-US" sz="2000" dirty="0" smtClean="0"/>
              <a:t>Angela </a:t>
            </a:r>
            <a:r>
              <a:rPr lang="en-US" sz="2000" dirty="0" err="1" smtClean="0"/>
              <a:t>Varley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7225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 algn="ctr"/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Comprehension Exercise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She worked as a computer operator after university.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Right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Wrong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Doesn’t say</a:t>
            </a:r>
          </a:p>
          <a:p>
            <a:pPr marL="342900" indent="-342900"/>
            <a:r>
              <a:rPr lang="en-US" sz="2000" b="1" dirty="0" smtClean="0"/>
              <a:t>2.     While Ms </a:t>
            </a:r>
            <a:r>
              <a:rPr lang="en-US" sz="2000" b="1" dirty="0" err="1" smtClean="0"/>
              <a:t>Varley</a:t>
            </a:r>
            <a:r>
              <a:rPr lang="en-US" sz="2000" b="1" dirty="0" smtClean="0"/>
              <a:t> was a school teacher, she also taught company executives.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Right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Wrong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Doesn’t say</a:t>
            </a:r>
          </a:p>
          <a:p>
            <a:r>
              <a:rPr lang="en-US" sz="2000" b="1" dirty="0" smtClean="0"/>
              <a:t>3.   She enjoys working at Carter’s Bank.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 Right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Wrong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 Doesn’t say</a:t>
            </a:r>
          </a:p>
          <a:p>
            <a:r>
              <a:rPr lang="en-US" sz="2000" b="1" dirty="0" smtClean="0"/>
              <a:t>4.   Ms </a:t>
            </a:r>
            <a:r>
              <a:rPr lang="en-US" sz="2000" b="1" dirty="0" err="1" smtClean="0"/>
              <a:t>Varley</a:t>
            </a:r>
            <a:r>
              <a:rPr lang="en-US" sz="2000" b="1" dirty="0" smtClean="0"/>
              <a:t> thinks she would be suitable for the job because of her previous experience.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Right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Wrong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Doesn’t say</a:t>
            </a: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166843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</a:t>
            </a:r>
            <a:r>
              <a:rPr lang="en-US" sz="2000" b="1" dirty="0" smtClean="0"/>
              <a:t>.   She obtained a Diploma in Personnel Management in December.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Right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Wrong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b="1" dirty="0" smtClean="0"/>
              <a:t>   Doesn’t say</a:t>
            </a:r>
          </a:p>
          <a:p>
            <a:r>
              <a:rPr lang="en-US" sz="2000" b="1" dirty="0" smtClean="0"/>
              <a:t>6.   Ms </a:t>
            </a:r>
            <a:r>
              <a:rPr lang="en-US" sz="2000" b="1" dirty="0" err="1" smtClean="0"/>
              <a:t>Varley</a:t>
            </a:r>
            <a:r>
              <a:rPr lang="en-US" sz="2000" b="1" dirty="0" smtClean="0"/>
              <a:t> is applying for the job with the Daily News.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1" dirty="0" smtClean="0"/>
              <a:t> Right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1" dirty="0" smtClean="0"/>
              <a:t> Wrong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1" dirty="0" smtClean="0"/>
              <a:t> Doesn’t say</a:t>
            </a:r>
          </a:p>
          <a:p>
            <a:r>
              <a:rPr lang="en-US" sz="2000" b="1" dirty="0" smtClean="0"/>
              <a:t>7.  </a:t>
            </a:r>
            <a:r>
              <a:rPr lang="en-US" sz="2000" b="1" smtClean="0"/>
              <a:t>In </a:t>
            </a:r>
            <a:r>
              <a:rPr lang="en-US" sz="2000" b="1" dirty="0" smtClean="0"/>
              <a:t>her present job, she has responsibility for internal personnel problems.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1" dirty="0" smtClean="0"/>
              <a:t> Right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1" dirty="0" smtClean="0"/>
              <a:t> Wrong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b="1" dirty="0" smtClean="0"/>
              <a:t> Doesn’t say</a:t>
            </a:r>
            <a:endParaRPr lang="es-AR" sz="2000" b="1" dirty="0"/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260648"/>
            <a:ext cx="77048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b="1" dirty="0" err="1" smtClean="0">
                <a:latin typeface="Arial Black" pitchFamily="34" charset="0"/>
              </a:rPr>
              <a:t>Writing</a:t>
            </a:r>
            <a:r>
              <a:rPr lang="es-AR" b="1" dirty="0" smtClean="0">
                <a:latin typeface="Arial Black" pitchFamily="34" charset="0"/>
              </a:rPr>
              <a:t> a CV</a:t>
            </a:r>
          </a:p>
          <a:p>
            <a:r>
              <a:rPr lang="en-US" u="sng" dirty="0" smtClean="0">
                <a:hlinkClick r:id="rId2"/>
              </a:rPr>
              <a:t>http://esol.britishcouncil.org/content/teachers/lessons-and-activities/lesson-plans/writing-cv</a:t>
            </a:r>
            <a:endParaRPr lang="es-AR" dirty="0" smtClean="0"/>
          </a:p>
          <a:p>
            <a:endParaRPr lang="es-AR" b="1" dirty="0" smtClean="0">
              <a:latin typeface="Arial Black" pitchFamily="34" charset="0"/>
            </a:endParaRPr>
          </a:p>
          <a:p>
            <a:pPr algn="ctr"/>
            <a:endParaRPr lang="es-AR" b="1" dirty="0" smtClean="0">
              <a:latin typeface="Arial Black" pitchFamily="34" charset="0"/>
            </a:endParaRPr>
          </a:p>
          <a:p>
            <a:pPr algn="ctr"/>
            <a:endParaRPr lang="es-AR" b="1" dirty="0" smtClean="0">
              <a:latin typeface="Arial Black" pitchFamily="34" charset="0"/>
            </a:endParaRPr>
          </a:p>
          <a:p>
            <a:endParaRPr lang="en-US" b="1" dirty="0" smtClean="0">
              <a:latin typeface="Arial Black" pitchFamily="34" charset="0"/>
            </a:endParaRPr>
          </a:p>
          <a:p>
            <a:endParaRPr lang="en-US" b="1" dirty="0" smtClean="0">
              <a:latin typeface="Arial Black" pitchFamily="34" charset="0"/>
            </a:endParaRPr>
          </a:p>
          <a:p>
            <a:endParaRPr lang="en-US" b="1" dirty="0" smtClean="0">
              <a:latin typeface="Arial Black" pitchFamily="34" charset="0"/>
            </a:endParaRPr>
          </a:p>
          <a:p>
            <a:endParaRPr lang="en-US" b="1" dirty="0" smtClean="0">
              <a:latin typeface="Arial Black" pitchFamily="34" charset="0"/>
            </a:endParaRPr>
          </a:p>
          <a:p>
            <a:pPr algn="ctr"/>
            <a:endParaRPr lang="en-US" b="1" dirty="0" smtClean="0">
              <a:latin typeface="Arial Black" pitchFamily="34" charset="0"/>
            </a:endParaRPr>
          </a:p>
          <a:p>
            <a:pPr algn="ctr"/>
            <a:r>
              <a:rPr lang="en-US" b="1" dirty="0" smtClean="0">
                <a:latin typeface="Arial Black" pitchFamily="34" charset="0"/>
              </a:rPr>
              <a:t>Task 1: what do you know about a CV?</a:t>
            </a:r>
          </a:p>
          <a:p>
            <a:pPr algn="ctr"/>
            <a:r>
              <a:rPr lang="en-US" i="1" dirty="0" smtClean="0">
                <a:latin typeface="Arial Black" pitchFamily="34" charset="0"/>
              </a:rPr>
              <a:t> Are these sentences true or false?</a:t>
            </a:r>
          </a:p>
          <a:p>
            <a:endParaRPr lang="en-US" i="1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1. A CV is a document with information about you.</a:t>
            </a:r>
          </a:p>
          <a:p>
            <a:r>
              <a:rPr lang="en-US" dirty="0" smtClean="0">
                <a:latin typeface="Arial Black" pitchFamily="34" charset="0"/>
              </a:rPr>
              <a:t>2. You use a CV to get a job.</a:t>
            </a:r>
          </a:p>
          <a:p>
            <a:r>
              <a:rPr lang="en-US" dirty="0" smtClean="0">
                <a:latin typeface="Arial Black" pitchFamily="34" charset="0"/>
              </a:rPr>
              <a:t>3. You should put your photo on your CV.</a:t>
            </a:r>
          </a:p>
          <a:p>
            <a:r>
              <a:rPr lang="en-US" dirty="0" smtClean="0">
                <a:latin typeface="Arial Black" pitchFamily="34" charset="0"/>
              </a:rPr>
              <a:t>4. Your CV should be 3 or 4 pages long.</a:t>
            </a:r>
          </a:p>
          <a:p>
            <a:r>
              <a:rPr lang="en-US" dirty="0" smtClean="0">
                <a:latin typeface="Arial Black" pitchFamily="34" charset="0"/>
              </a:rPr>
              <a:t>5. It’s OK to have mistakes (spelling, grammar…) on your CV.</a:t>
            </a:r>
          </a:p>
          <a:p>
            <a:r>
              <a:rPr lang="en-US" dirty="0" smtClean="0">
                <a:latin typeface="Arial Black" pitchFamily="34" charset="0"/>
              </a:rPr>
              <a:t>6. All information on your CV must be in full sentences.</a:t>
            </a:r>
          </a:p>
          <a:p>
            <a:r>
              <a:rPr lang="en-US" dirty="0" smtClean="0">
                <a:latin typeface="Arial Black" pitchFamily="34" charset="0"/>
              </a:rPr>
              <a:t>7. Employers usually look at a CV for about 2 minutes.</a:t>
            </a:r>
            <a:endParaRPr lang="es-AR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196752"/>
            <a:ext cx="3046696" cy="197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332656"/>
            <a:ext cx="86044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AR" sz="2400" b="1" dirty="0" smtClean="0">
              <a:latin typeface="Arial Black" pitchFamily="34" charset="0"/>
            </a:endParaRP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Task 2: Now look at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Nisa’s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CV.</a:t>
            </a:r>
            <a:endParaRPr lang="es-AR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AR" sz="2400" b="1" dirty="0" smtClean="0">
              <a:latin typeface="Arial Black" pitchFamily="34" charset="0"/>
            </a:endParaRPr>
          </a:p>
          <a:p>
            <a:pPr algn="ctr"/>
            <a:r>
              <a:rPr lang="es-AR" sz="2400" b="1" dirty="0" err="1" smtClean="0">
                <a:latin typeface="Arial Black" pitchFamily="34" charset="0"/>
              </a:rPr>
              <a:t>Nisa</a:t>
            </a:r>
            <a:r>
              <a:rPr lang="es-AR" sz="2400" b="1" dirty="0" smtClean="0">
                <a:latin typeface="Arial Black" pitchFamily="34" charset="0"/>
              </a:rPr>
              <a:t> </a:t>
            </a:r>
            <a:r>
              <a:rPr lang="es-AR" sz="2400" b="1" dirty="0" err="1" smtClean="0">
                <a:latin typeface="Arial Black" pitchFamily="34" charset="0"/>
              </a:rPr>
              <a:t>Thaoto</a:t>
            </a:r>
            <a:r>
              <a:rPr lang="es-AR" sz="2400" b="1" dirty="0" smtClean="0">
                <a:latin typeface="Arial Black" pitchFamily="34" charset="0"/>
              </a:rPr>
              <a:t> CV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 am a nurse with qualifications and experience. I am looking for a job in healthcare in Beechen.</a:t>
            </a:r>
          </a:p>
          <a:p>
            <a:endParaRPr lang="en-US" sz="2000" b="1" dirty="0" smtClean="0">
              <a:latin typeface="Arial Black" pitchFamily="34" charset="0"/>
            </a:endParaRPr>
          </a:p>
          <a:p>
            <a:r>
              <a:rPr lang="es-AR" sz="2000" b="1" dirty="0" smtClean="0">
                <a:latin typeface="Arial Black" pitchFamily="34" charset="0"/>
              </a:rPr>
              <a:t>Personal </a:t>
            </a:r>
            <a:r>
              <a:rPr lang="es-AR" sz="2000" b="1" dirty="0" err="1" smtClean="0">
                <a:latin typeface="Arial Black" pitchFamily="34" charset="0"/>
              </a:rPr>
              <a:t>details</a:t>
            </a:r>
            <a:endParaRPr lang="es-AR" sz="2000" b="1" dirty="0" smtClean="0">
              <a:latin typeface="Arial Black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Address: 391 Newbury Road, Beechen, BE2 3AC</a:t>
            </a:r>
          </a:p>
          <a:p>
            <a:r>
              <a:rPr lang="es-AR" sz="2000" dirty="0" smtClean="0">
                <a:latin typeface="Arial" pitchFamily="34" charset="0"/>
                <a:cs typeface="Arial" pitchFamily="34" charset="0"/>
              </a:rPr>
              <a:t>Email: nisathaoto@wow.com</a:t>
            </a:r>
          </a:p>
          <a:p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Phone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: 07746 128 497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Date of birth: 30 April 1992</a:t>
            </a:r>
          </a:p>
          <a:p>
            <a:endParaRPr lang="en-US" sz="2000" b="1" dirty="0" smtClean="0">
              <a:latin typeface="Arial Black" pitchFamily="34" charset="0"/>
            </a:endParaRPr>
          </a:p>
          <a:p>
            <a:endParaRPr lang="en-US" sz="2000" b="1" dirty="0" smtClean="0">
              <a:latin typeface="Arial Black" pitchFamily="34" charset="0"/>
            </a:endParaRPr>
          </a:p>
          <a:p>
            <a:r>
              <a:rPr lang="es-AR" sz="2000" b="1" dirty="0" err="1" smtClean="0">
                <a:latin typeface="Arial Black" pitchFamily="34" charset="0"/>
              </a:rPr>
              <a:t>Education</a:t>
            </a:r>
            <a:r>
              <a:rPr lang="es-AR" sz="2000" b="1" dirty="0" smtClean="0">
                <a:latin typeface="Arial Black" pitchFamily="34" charset="0"/>
              </a:rPr>
              <a:t> and </a:t>
            </a:r>
            <a:r>
              <a:rPr lang="es-AR" sz="2000" b="1" dirty="0" err="1" smtClean="0">
                <a:latin typeface="Arial Black" pitchFamily="34" charset="0"/>
              </a:rPr>
              <a:t>qualifications</a:t>
            </a:r>
            <a:endParaRPr lang="es-AR" sz="2000" b="1" dirty="0" smtClean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2010-2011: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Boromarajonani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College of Nursing, Bangkok (Thailand). Diploma in Nursing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2012-present: Beechen College. ESOL course. I will take Entry 1 exams this term.</a:t>
            </a:r>
          </a:p>
        </p:txBody>
      </p:sp>
      <p:sp>
        <p:nvSpPr>
          <p:cNvPr id="3" name="6 Marcador de pie de página"/>
          <p:cNvSpPr>
            <a:spLocks noGrp="1"/>
          </p:cNvSpPr>
          <p:nvPr/>
        </p:nvSpPr>
        <p:spPr>
          <a:xfrm>
            <a:off x="611560" y="6319300"/>
            <a:ext cx="7855288" cy="5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AR" sz="18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</a:t>
            </a:r>
            <a:r>
              <a:rPr lang="es-ES_tradnl" altLang="es-AR" sz="18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Personalizado 1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0070C0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447</TotalTime>
  <Words>800</Words>
  <Application>Microsoft Office PowerPoint</Application>
  <PresentationFormat>Presentación en pantalla 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Mirador</vt:lpstr>
      <vt:lpstr>Module B Reading and Writing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B Reading and Writing</dc:title>
  <dc:creator>Bibiana</dc:creator>
  <cp:lastModifiedBy>Bibiana</cp:lastModifiedBy>
  <cp:revision>62</cp:revision>
  <dcterms:created xsi:type="dcterms:W3CDTF">2015-03-13T21:49:16Z</dcterms:created>
  <dcterms:modified xsi:type="dcterms:W3CDTF">2016-04-20T22:44:11Z</dcterms:modified>
</cp:coreProperties>
</file>