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9" r:id="rId8"/>
    <p:sldId id="256" r:id="rId9"/>
    <p:sldId id="261" r:id="rId10"/>
    <p:sldId id="258" r:id="rId11"/>
    <p:sldId id="25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28000" contrast="-3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751C-82B0-44F5-AF66-FE61AC67F4A8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3694-FC84-46A8-ACFD-A6D73F4BE2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personal.com.ar/INTERMEDIATE/unit8/page2.htm" TargetMode="External"/><Relationship Id="rId2" Type="http://schemas.openxmlformats.org/officeDocument/2006/relationships/hyperlink" Target="http://www.ompersonal.com.ar/omgrammar/gerundiooinfinitivo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mpersonal.com.ar/INTERMEDIATE/unit8/page4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talano\Desktop\gerund-infinit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880" y="1340768"/>
            <a:ext cx="7393536" cy="3773784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</p:pic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72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217443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SzPct val="97000"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A gerund can also act as </a:t>
            </a:r>
            <a:r>
              <a:rPr lang="en-US" sz="2400" b="1" u="sng" dirty="0" smtClean="0">
                <a:solidFill>
                  <a:schemeClr val="tx1"/>
                </a:solidFill>
              </a:rPr>
              <a:t>object</a:t>
            </a:r>
            <a:r>
              <a:rPr lang="en-US" sz="2400" dirty="0" smtClean="0">
                <a:solidFill>
                  <a:schemeClr val="tx1"/>
                </a:solidFill>
              </a:rPr>
              <a:t> of certain verbs: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 enjoy </a:t>
            </a:r>
            <a:r>
              <a:rPr lang="en-US" sz="2000" b="1" i="1" dirty="0" smtClean="0">
                <a:solidFill>
                  <a:schemeClr val="tx1"/>
                </a:solidFill>
              </a:rPr>
              <a:t>working</a:t>
            </a:r>
            <a:r>
              <a:rPr lang="en-US" sz="2000" dirty="0" smtClean="0">
                <a:solidFill>
                  <a:schemeClr val="tx1"/>
                </a:solidFill>
              </a:rPr>
              <a:t> with people.</a:t>
            </a:r>
          </a:p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They  have suggested </a:t>
            </a:r>
            <a:r>
              <a:rPr lang="en-US" sz="2000" b="1" i="1" dirty="0" smtClean="0">
                <a:solidFill>
                  <a:schemeClr val="tx1"/>
                </a:solidFill>
              </a:rPr>
              <a:t>improving</a:t>
            </a:r>
            <a:r>
              <a:rPr lang="en-US" sz="2000" dirty="0" smtClean="0">
                <a:solidFill>
                  <a:schemeClr val="tx1"/>
                </a:solidFill>
              </a:rPr>
              <a:t> health conditions in the city.</a:t>
            </a:r>
          </a:p>
          <a:p>
            <a:pPr algn="ctr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400" dirty="0"/>
              <a:t>A gerund can follow a preposition like </a:t>
            </a:r>
            <a:r>
              <a:rPr lang="en-US" sz="2400" b="1" i="1" dirty="0"/>
              <a:t>about</a:t>
            </a:r>
            <a:r>
              <a:rPr lang="en-US" sz="2400" dirty="0"/>
              <a:t>, </a:t>
            </a:r>
            <a:r>
              <a:rPr lang="en-US" sz="2400" b="1" i="1" dirty="0"/>
              <a:t>after</a:t>
            </a:r>
            <a:r>
              <a:rPr lang="en-US" sz="2400" dirty="0"/>
              <a:t>, </a:t>
            </a:r>
            <a:r>
              <a:rPr lang="en-US" sz="2400" b="1" i="1" dirty="0"/>
              <a:t>before</a:t>
            </a:r>
            <a:r>
              <a:rPr lang="en-US" sz="2400" dirty="0"/>
              <a:t>, </a:t>
            </a:r>
            <a:r>
              <a:rPr lang="en-US" sz="2400" b="1" i="1" dirty="0"/>
              <a:t>for</a:t>
            </a:r>
            <a:r>
              <a:rPr lang="en-US" sz="2400" dirty="0"/>
              <a:t>, </a:t>
            </a:r>
            <a:r>
              <a:rPr lang="en-US" sz="2400" b="1" i="1" dirty="0"/>
              <a:t>of</a:t>
            </a:r>
            <a:r>
              <a:rPr lang="en-US" sz="2400" dirty="0"/>
              <a:t>, </a:t>
            </a:r>
            <a:r>
              <a:rPr lang="en-US" sz="2400" b="1" i="1" dirty="0"/>
              <a:t>on</a:t>
            </a:r>
            <a:r>
              <a:rPr lang="en-US" sz="2400" dirty="0"/>
              <a:t>, </a:t>
            </a:r>
            <a:r>
              <a:rPr lang="en-US" sz="2400" b="1" i="1" dirty="0"/>
              <a:t>with</a:t>
            </a:r>
            <a:r>
              <a:rPr lang="en-US" sz="2400" dirty="0"/>
              <a:t> and </a:t>
            </a:r>
            <a:r>
              <a:rPr lang="en-US" sz="2400" b="1" i="1" dirty="0"/>
              <a:t>without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US" sz="2400" dirty="0"/>
          </a:p>
          <a:p>
            <a:pPr algn="ctr">
              <a:buNone/>
            </a:pPr>
            <a:r>
              <a:rPr lang="en-US" sz="2000" dirty="0"/>
              <a:t>I will call you </a:t>
            </a:r>
            <a:r>
              <a:rPr lang="en-US" sz="2000" b="1" dirty="0"/>
              <a:t>after arriving</a:t>
            </a:r>
            <a:r>
              <a:rPr lang="en-US" sz="2000" dirty="0"/>
              <a:t> at the office.</a:t>
            </a:r>
          </a:p>
          <a:p>
            <a:pPr algn="ctr">
              <a:buNone/>
            </a:pPr>
            <a:r>
              <a:rPr lang="en-US" sz="2000" dirty="0"/>
              <a:t>They always dream </a:t>
            </a:r>
            <a:r>
              <a:rPr lang="en-US" sz="2000" b="1" dirty="0"/>
              <a:t>about going</a:t>
            </a:r>
            <a:r>
              <a:rPr lang="en-US" sz="2000" dirty="0"/>
              <a:t> on holidays to Europe.</a:t>
            </a:r>
          </a:p>
          <a:p>
            <a:pPr algn="ctr">
              <a:buNone/>
            </a:pPr>
            <a:r>
              <a:rPr lang="en-US" sz="2000" dirty="0"/>
              <a:t>Go </a:t>
            </a:r>
            <a:r>
              <a:rPr lang="en-US" sz="2000" b="1" dirty="0"/>
              <a:t>on practicing</a:t>
            </a:r>
            <a:r>
              <a:rPr lang="en-US" sz="2000" dirty="0"/>
              <a:t>, you’ll do it better and better!</a:t>
            </a:r>
          </a:p>
          <a:p>
            <a:pPr algn="ctr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Blip>
                <a:blip r:embed="rId2"/>
              </a:buBlip>
            </a:pPr>
            <a:r>
              <a:rPr lang="en-US" sz="2400" dirty="0" smtClean="0"/>
              <a:t>We often use </a:t>
            </a:r>
            <a:r>
              <a:rPr lang="en-US" sz="2400" b="1" i="1" dirty="0" smtClean="0"/>
              <a:t>go + gerund</a:t>
            </a:r>
            <a:r>
              <a:rPr lang="en-US" sz="2400" dirty="0" smtClean="0"/>
              <a:t> form to describe certain activities such as leisure or outdoor activities: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000" dirty="0" smtClean="0"/>
              <a:t>They </a:t>
            </a:r>
            <a:r>
              <a:rPr lang="en-US" sz="2000" b="1" dirty="0" smtClean="0"/>
              <a:t>went jogging </a:t>
            </a:r>
            <a:r>
              <a:rPr lang="en-US" sz="2000" dirty="0" smtClean="0"/>
              <a:t>with their dog.</a:t>
            </a:r>
          </a:p>
          <a:p>
            <a:pPr algn="ctr">
              <a:buNone/>
            </a:pPr>
            <a:r>
              <a:rPr lang="en-US" sz="2000" dirty="0" smtClean="0"/>
              <a:t>How often do you </a:t>
            </a:r>
            <a:r>
              <a:rPr lang="en-US" sz="2000" b="1" dirty="0" smtClean="0"/>
              <a:t>go dancing</a:t>
            </a:r>
            <a:r>
              <a:rPr lang="en-US" sz="2000" dirty="0" smtClean="0"/>
              <a:t>?</a:t>
            </a:r>
          </a:p>
          <a:p>
            <a:pPr algn="ctr">
              <a:buNone/>
            </a:pPr>
            <a:r>
              <a:rPr lang="en-US" sz="2000" dirty="0" smtClean="0"/>
              <a:t>She </a:t>
            </a:r>
            <a:r>
              <a:rPr lang="en-US" sz="2000" b="1" dirty="0" smtClean="0"/>
              <a:t>goes camping </a:t>
            </a:r>
            <a:r>
              <a:rPr lang="en-US" sz="2000" dirty="0" smtClean="0"/>
              <a:t>every summer with their friends.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The infinitive of purpose</a:t>
            </a:r>
            <a:endParaRPr lang="en-US" sz="6600" b="1" dirty="0">
              <a:solidFill>
                <a:schemeClr val="accent2">
                  <a:lumMod val="75000"/>
                </a:schemeClr>
              </a:solidFill>
              <a:latin typeface="Gabriola" pitchFamily="82" charset="0"/>
            </a:endParaRPr>
          </a:p>
        </p:txBody>
      </p:sp>
      <p:pic>
        <p:nvPicPr>
          <p:cNvPr id="2050" name="Picture 2" descr="http://blog.boostability.com/wp-content/uploads/2012/12/Have-a-Purpose-300x2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4980" y="3737569"/>
            <a:ext cx="2857500" cy="2571751"/>
          </a:xfrm>
          <a:prstGeom prst="rect">
            <a:avLst/>
          </a:prstGeom>
          <a:noFill/>
        </p:spPr>
      </p:pic>
      <p:pic>
        <p:nvPicPr>
          <p:cNvPr id="2051" name="Picture 3" descr="C:\Users\Catalan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475" y="3429000"/>
            <a:ext cx="1859301" cy="1656184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 rot="20603982">
            <a:off x="-684796" y="3201932"/>
            <a:ext cx="3794594" cy="707886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 - infinitive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69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074493" cy="25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643136"/>
            <a:ext cx="8352928" cy="5306144"/>
          </a:xfrm>
        </p:spPr>
        <p:txBody>
          <a:bodyPr>
            <a:normAutofit/>
          </a:bodyPr>
          <a:lstStyle/>
          <a:p>
            <a:pPr algn="just"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A verb in the infinitive form can be used to express purpose; using the </a:t>
            </a:r>
            <a:r>
              <a:rPr lang="en-US" sz="28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–infinitive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we explain WHY we do something or why something happens: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6527" y="4173388"/>
            <a:ext cx="5105385" cy="238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50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496944" cy="5688632"/>
          </a:xfrm>
        </p:spPr>
        <p:txBody>
          <a:bodyPr>
            <a:normAutofit fontScale="77500" lnSpcReduction="20000"/>
          </a:bodyPr>
          <a:lstStyle/>
          <a:p>
            <a:pPr algn="just">
              <a:buSzPct val="80000"/>
              <a:buBlip>
                <a:blip r:embed="rId2"/>
              </a:buBlip>
            </a:pP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A </a:t>
            </a:r>
            <a:r>
              <a:rPr lang="en-US" sz="36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- infinitive </a:t>
            </a: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can be used to express purpose: </a:t>
            </a:r>
          </a:p>
          <a:p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I'm calling </a:t>
            </a:r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place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an order for delivery. </a:t>
            </a:r>
          </a:p>
          <a:p>
            <a:r>
              <a:rPr lang="en-US" sz="3300" i="1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Dany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went to the door </a:t>
            </a:r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open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it.</a:t>
            </a:r>
          </a:p>
          <a:p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pass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this test, you need to achieve a score of 60% or more.</a:t>
            </a:r>
          </a:p>
          <a:p>
            <a:endParaRPr lang="en-US" sz="3300" i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algn="just">
              <a:buSzPct val="80000"/>
              <a:buBlip>
                <a:blip r:embed="rId2"/>
              </a:buBlip>
            </a:pPr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 order</a:t>
            </a: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and </a:t>
            </a:r>
            <a:r>
              <a:rPr lang="en-US" sz="36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so as</a:t>
            </a: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can be used before a </a:t>
            </a:r>
            <a:r>
              <a:rPr lang="en-US" sz="36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</a:t>
            </a: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- </a:t>
            </a:r>
            <a:r>
              <a:rPr lang="en-US" sz="36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infinitive</a:t>
            </a: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for emphasis in more formal styles:</a:t>
            </a:r>
          </a:p>
          <a:p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He took a book with him </a:t>
            </a:r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 order to have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something to read on the train. </a:t>
            </a:r>
          </a:p>
          <a:p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The parties started negotiations </a:t>
            </a:r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so as to reach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an agreement as soon as possible. </a:t>
            </a:r>
          </a:p>
          <a:p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 order to attract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a wider audience, we need to rethink our marketing strategy.</a:t>
            </a:r>
            <a:endParaRPr lang="en-US" sz="33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algn="just">
              <a:buSzPct val="80000"/>
            </a:pPr>
            <a:r>
              <a:rPr lang="en-US" sz="33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algn="just">
              <a:buSzPct val="80000"/>
              <a:buBlip>
                <a:blip r:embed="rId2"/>
              </a:buBlip>
            </a:pP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The negative is always </a:t>
            </a:r>
            <a:r>
              <a:rPr lang="en-US" sz="36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 order not</a:t>
            </a:r>
            <a:r>
              <a:rPr lang="en-US" sz="36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+ </a:t>
            </a:r>
            <a:r>
              <a:rPr lang="en-US" sz="36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</a:t>
            </a:r>
            <a:r>
              <a:rPr lang="en-US" sz="36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- infinitive </a:t>
            </a: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or</a:t>
            </a:r>
            <a:r>
              <a:rPr lang="en-US" sz="36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</a:t>
            </a:r>
            <a:r>
              <a:rPr lang="en-US" sz="36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so as not</a:t>
            </a:r>
            <a:r>
              <a:rPr lang="en-US" sz="36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+ </a:t>
            </a:r>
            <a:r>
              <a:rPr lang="en-US" sz="36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 </a:t>
            </a:r>
            <a:r>
              <a:rPr lang="en-US" sz="36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- infinitive</a:t>
            </a:r>
            <a:r>
              <a:rPr lang="en-US" sz="36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:</a:t>
            </a:r>
          </a:p>
          <a:p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He tiptoed through the hall </a:t>
            </a:r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so as not to be heard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. </a:t>
            </a:r>
          </a:p>
          <a:p>
            <a:r>
              <a:rPr lang="en-US" sz="3300" b="1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 order not to lose</a:t>
            </a:r>
            <a:r>
              <a:rPr lang="en-US" sz="3300" i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 time, we must act at once.</a:t>
            </a:r>
            <a:endParaRPr lang="en-US" sz="33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endParaRPr lang="es-AR" dirty="0"/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88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http://www.fcs.org.uk/image_upload/images/check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4818">
            <a:off x="1394939" y="1782492"/>
            <a:ext cx="6425162" cy="2831290"/>
          </a:xfrm>
          <a:prstGeom prst="rect">
            <a:avLst/>
          </a:prstGeom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148064" y="3198137"/>
            <a:ext cx="367240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PRACTICE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192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Gerunds as subjects and objects, infinitive of purpose</a:t>
            </a:r>
            <a:r>
              <a:rPr lang="en-US" sz="2400" smtClean="0">
                <a:latin typeface="Garamond" panose="02020404030301010803" pitchFamily="18" charset="0"/>
              </a:rPr>
              <a:t>: </a:t>
            </a:r>
          </a:p>
          <a:p>
            <a:pPr marL="0" indent="0" algn="just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http://www.ompersonal.com.ar/omgrammar/gerundiooinfinitivo.htm</a:t>
            </a: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tx2">
                  <a:lumMod val="50000"/>
                </a:schemeClr>
              </a:buClr>
              <a:buSzPct val="13000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http://www.ompersonal.com.ar/INTERMEDIATE/unit8/page2.htm</a:t>
            </a: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tx2">
                  <a:lumMod val="50000"/>
                </a:schemeClr>
              </a:buClr>
              <a:buSzPct val="13000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http://www.ompersonal.com.ar/INTERMEDIATE/unit8/page4.htm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/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428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2880" y="1844824"/>
            <a:ext cx="8229600" cy="4392488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The gerund is the base form of a verb + </a:t>
            </a:r>
            <a:r>
              <a:rPr lang="en-US" sz="2800" b="1" i="1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en-US" sz="2800" b="1" i="1" dirty="0" err="1" smtClean="0">
                <a:latin typeface="Angsana New" pitchFamily="18" charset="-34"/>
                <a:cs typeface="Angsana New" pitchFamily="18" charset="-34"/>
              </a:rPr>
              <a:t>ing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work - work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ing</a:t>
            </a:r>
          </a:p>
          <a:p>
            <a:pPr algn="just">
              <a:buBlip>
                <a:blip r:embed="rId2"/>
              </a:buBlip>
            </a:pP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The infinitive is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to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+ the base form of the verb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work –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to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work</a:t>
            </a:r>
          </a:p>
        </p:txBody>
      </p:sp>
      <p:pic>
        <p:nvPicPr>
          <p:cNvPr id="5122" name="Picture 2" descr="C:\Users\Catalano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32656"/>
            <a:ext cx="2676525" cy="165735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91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19064" y="1235893"/>
            <a:ext cx="5709320" cy="5433467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Acknowledge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Keep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Admit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Mention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Advise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Mind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Appreciate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Miss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Avoid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Postpone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Consider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Practice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Delay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Prevent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Deny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Quit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Discuss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Recall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Dislike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Recommend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Enjoy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Regret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Explain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Report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Finish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Risk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Forgive</a:t>
            </a:r>
          </a:p>
          <a:p>
            <a:pPr>
              <a:buNone/>
            </a:pP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Suggest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619672" y="735087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ngsana New" pitchFamily="18" charset="-34"/>
                <a:cs typeface="Angsana New" pitchFamily="18" charset="-34"/>
              </a:rPr>
              <a:t>Some verbs are followed by the gerund.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Picture 2" descr="http://lawebdelingles.com/wp-content/uploads/2016/03/keep-calm-and-learn-gerunds-and-infinitives.jpg-257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856"/>
            <a:ext cx="1872208" cy="21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36018"/>
            <a:ext cx="7388095" cy="35211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12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Agree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Begin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Decide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Expect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Hope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Learn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Need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Prefer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Seem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Wait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Want</a:t>
            </a:r>
          </a:p>
          <a:p>
            <a:pPr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Would like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619672" y="735087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ngsana New" pitchFamily="18" charset="-34"/>
                <a:cs typeface="Angsana New" pitchFamily="18" charset="-34"/>
              </a:rPr>
              <a:t>Some verbs are followed by the infinitive.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8" name="Picture 4" descr="http://4.bp.blogspot.com/-AxB-acDIuI0/VpZIyAEiMBI/AAAAAAAAAQ8/6Bl4sPk6upg/s1600/INFINITI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2572"/>
            <a:ext cx="266203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500078" cy="44818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31913" y="6553200"/>
            <a:ext cx="6767512" cy="476250"/>
          </a:xfrm>
          <a:noFill/>
        </p:spPr>
        <p:txBody>
          <a:bodyPr/>
          <a:lstStyle/>
          <a:p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3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475" y="1700808"/>
            <a:ext cx="6901095" cy="36774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74799"/>
            <a:ext cx="7772400" cy="1470025"/>
          </a:xfrm>
        </p:spPr>
        <p:txBody>
          <a:bodyPr>
            <a:normAutofit/>
          </a:bodyPr>
          <a:lstStyle/>
          <a:p>
            <a:r>
              <a:rPr lang="es-AR" sz="3600" b="1" dirty="0" smtClean="0"/>
              <a:t>GERUNDS</a:t>
            </a:r>
            <a:endParaRPr lang="es-AR" sz="36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820472" cy="4896544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Gerunds can be used as </a:t>
            </a:r>
            <a:r>
              <a:rPr lang="en-US" sz="2400" b="1" u="sng" dirty="0" smtClean="0">
                <a:solidFill>
                  <a:schemeClr val="tx1"/>
                </a:solidFill>
              </a:rPr>
              <a:t>nouns</a:t>
            </a:r>
            <a:r>
              <a:rPr lang="en-US" sz="2400" dirty="0" smtClean="0">
                <a:solidFill>
                  <a:schemeClr val="tx1"/>
                </a:solidFill>
              </a:rPr>
              <a:t>. When the gerund acts as a subject, it is always singular and is followed by a third-person-singular form of the verb:</a:t>
            </a:r>
          </a:p>
          <a:p>
            <a:endParaRPr lang="en-US" sz="2400" b="1" i="1" dirty="0" smtClean="0">
              <a:solidFill>
                <a:schemeClr val="tx1"/>
              </a:solidFill>
            </a:endParaRP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Voting</a:t>
            </a:r>
            <a:r>
              <a:rPr lang="en-US" sz="2400" dirty="0" smtClean="0">
                <a:solidFill>
                  <a:schemeClr val="tx1"/>
                </a:solidFill>
              </a:rPr>
              <a:t> is an important responsibility.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Windsurfing</a:t>
            </a:r>
            <a:r>
              <a:rPr lang="en-US" sz="2400" dirty="0" smtClean="0">
                <a:solidFill>
                  <a:schemeClr val="tx1"/>
                </a:solidFill>
              </a:rPr>
              <a:t> is very exciting.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Spelling rules</a:t>
            </a:r>
            <a:endParaRPr lang="en-US" sz="2800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436096" y="836712"/>
          <a:ext cx="3096344" cy="1728192"/>
        </p:xfrm>
        <a:graphic>
          <a:graphicData uri="http://schemas.openxmlformats.org/drawingml/2006/table">
            <a:tbl>
              <a:tblPr/>
              <a:tblGrid>
                <a:gridCol w="1395365"/>
                <a:gridCol w="1700979"/>
              </a:tblGrid>
              <a:tr h="488730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 smtClean="0"/>
                        <a:t>Infinitive</a:t>
                      </a:r>
                      <a:endParaRPr lang="en-US" b="1" noProof="0" dirty="0"/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0" smtClean="0"/>
                        <a:t>ING form</a:t>
                      </a:r>
                      <a:endParaRPr lang="en-US" b="1" noProof="0"/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154">
                <a:tc>
                  <a:txBody>
                    <a:bodyPr/>
                    <a:lstStyle/>
                    <a:p>
                      <a:r>
                        <a:rPr lang="en-US" noProof="0" smtClean="0"/>
                        <a:t>to fix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fixing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413154">
                <a:tc>
                  <a:txBody>
                    <a:bodyPr/>
                    <a:lstStyle/>
                    <a:p>
                      <a:r>
                        <a:rPr lang="en-US" noProof="0" smtClean="0"/>
                        <a:t>to enjoy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enjoying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  <a:tr h="413154">
                <a:tc>
                  <a:txBody>
                    <a:bodyPr/>
                    <a:lstStyle/>
                    <a:p>
                      <a:r>
                        <a:rPr lang="en-US" noProof="0" smtClean="0"/>
                        <a:t>to snow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snowing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11560" y="908720"/>
          <a:ext cx="2880320" cy="1691257"/>
        </p:xfrm>
        <a:graphic>
          <a:graphicData uri="http://schemas.openxmlformats.org/drawingml/2006/table">
            <a:tbl>
              <a:tblPr/>
              <a:tblGrid>
                <a:gridCol w="1440160"/>
                <a:gridCol w="1440160"/>
              </a:tblGrid>
              <a:tr h="386005">
                <a:tc>
                  <a:txBody>
                    <a:bodyPr/>
                    <a:lstStyle/>
                    <a:p>
                      <a:pPr algn="l"/>
                      <a:r>
                        <a:rPr lang="en-US" b="1" noProof="0" smtClean="0"/>
                        <a:t>Infinitive</a:t>
                      </a:r>
                      <a:endParaRPr lang="en-US" b="1" noProof="0"/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1"/>
                        <a:t>ING form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13">
                <a:tc>
                  <a:txBody>
                    <a:bodyPr/>
                    <a:lstStyle/>
                    <a:p>
                      <a:r>
                        <a:rPr lang="en-US" noProof="0" smtClean="0"/>
                        <a:t>to feel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feeling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2631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to go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going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  <a:tr h="326313">
                <a:tc>
                  <a:txBody>
                    <a:bodyPr/>
                    <a:lstStyle/>
                    <a:p>
                      <a:r>
                        <a:rPr lang="es-AR"/>
                        <a:t>to work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working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2631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to sleep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sleeping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11560" y="2780928"/>
          <a:ext cx="2880320" cy="1619250"/>
        </p:xfrm>
        <a:graphic>
          <a:graphicData uri="http://schemas.openxmlformats.org/drawingml/2006/table">
            <a:tbl>
              <a:tblPr/>
              <a:tblGrid>
                <a:gridCol w="1440160"/>
                <a:gridCol w="1440160"/>
              </a:tblGrid>
              <a:tr h="365567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 smtClean="0"/>
                        <a:t>Infinitive</a:t>
                      </a:r>
                      <a:endParaRPr lang="en-US" b="1" noProof="0" dirty="0"/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0" smtClean="0"/>
                        <a:t>ING form</a:t>
                      </a:r>
                      <a:endParaRPr lang="en-US" b="1" noProof="0"/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037">
                <a:tc>
                  <a:txBody>
                    <a:bodyPr/>
                    <a:lstStyle/>
                    <a:p>
                      <a:r>
                        <a:rPr lang="en-US" noProof="0" smtClean="0"/>
                        <a:t>to live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living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09037">
                <a:tc>
                  <a:txBody>
                    <a:bodyPr/>
                    <a:lstStyle/>
                    <a:p>
                      <a:r>
                        <a:rPr lang="en-US" noProof="0" smtClean="0"/>
                        <a:t>to have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having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  <a:tr h="309037">
                <a:tc>
                  <a:txBody>
                    <a:bodyPr/>
                    <a:lstStyle/>
                    <a:p>
                      <a:r>
                        <a:rPr lang="en-US" noProof="0" smtClean="0"/>
                        <a:t>to make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making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09037">
                <a:tc>
                  <a:txBody>
                    <a:bodyPr/>
                    <a:lstStyle/>
                    <a:p>
                      <a:r>
                        <a:rPr lang="en-US" noProof="0" smtClean="0"/>
                        <a:t>to take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taking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11560" y="4581128"/>
          <a:ext cx="2880320" cy="1988838"/>
        </p:xfrm>
        <a:graphic>
          <a:graphicData uri="http://schemas.openxmlformats.org/drawingml/2006/table">
            <a:tbl>
              <a:tblPr/>
              <a:tblGrid>
                <a:gridCol w="1440160"/>
                <a:gridCol w="1440160"/>
              </a:tblGrid>
              <a:tr h="380508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 smtClean="0"/>
                        <a:t>Infinitive</a:t>
                      </a:r>
                      <a:endParaRPr lang="en-US" b="1" noProof="0" dirty="0"/>
                    </a:p>
                  </a:txBody>
                  <a:tcPr marL="47625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 smtClean="0"/>
                        <a:t>ING form</a:t>
                      </a:r>
                      <a:endParaRPr lang="en-US" b="1" noProof="0" dirty="0"/>
                    </a:p>
                  </a:txBody>
                  <a:tcPr marL="47625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en-US" noProof="0" smtClean="0"/>
                        <a:t>to stop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stopping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en-US" noProof="0" smtClean="0"/>
                        <a:t>to sit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sitting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en-US" noProof="0" smtClean="0"/>
                        <a:t>to plan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planning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en-US" noProof="0" smtClean="0"/>
                        <a:t>to get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getting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en-US" noProof="0" smtClean="0"/>
                        <a:t>to swim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swimming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5436096" y="4581128"/>
          <a:ext cx="3096344" cy="1944215"/>
        </p:xfrm>
        <a:graphic>
          <a:graphicData uri="http://schemas.openxmlformats.org/drawingml/2006/table">
            <a:tbl>
              <a:tblPr/>
              <a:tblGrid>
                <a:gridCol w="1548172"/>
                <a:gridCol w="1548172"/>
              </a:tblGrid>
              <a:tr h="443739">
                <a:tc>
                  <a:txBody>
                    <a:bodyPr/>
                    <a:lstStyle/>
                    <a:p>
                      <a:pPr algn="l"/>
                      <a:r>
                        <a:rPr lang="en-US" b="1" noProof="0" smtClean="0"/>
                        <a:t>Infinitive</a:t>
                      </a:r>
                      <a:endParaRPr lang="en-US" b="1" noProof="0"/>
                    </a:p>
                  </a:txBody>
                  <a:tcPr marL="47625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0" smtClean="0"/>
                        <a:t>ING form</a:t>
                      </a:r>
                      <a:endParaRPr lang="en-US" b="1" noProof="0"/>
                    </a:p>
                  </a:txBody>
                  <a:tcPr marL="47625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119">
                <a:tc>
                  <a:txBody>
                    <a:bodyPr/>
                    <a:lstStyle/>
                    <a:p>
                      <a:r>
                        <a:rPr lang="en-US" noProof="0" smtClean="0"/>
                        <a:t>to </a:t>
                      </a:r>
                      <a:r>
                        <a:rPr lang="en-US" u="sng" noProof="0" smtClean="0"/>
                        <a:t>hap</a:t>
                      </a:r>
                      <a:r>
                        <a:rPr lang="en-US" noProof="0" smtClean="0"/>
                        <a:t>pen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happening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75119">
                <a:tc>
                  <a:txBody>
                    <a:bodyPr/>
                    <a:lstStyle/>
                    <a:p>
                      <a:r>
                        <a:rPr lang="en-US" noProof="0" smtClean="0"/>
                        <a:t>to </a:t>
                      </a:r>
                      <a:r>
                        <a:rPr lang="en-US" u="sng" noProof="0" smtClean="0"/>
                        <a:t>en</a:t>
                      </a:r>
                      <a:r>
                        <a:rPr lang="en-US" noProof="0" smtClean="0"/>
                        <a:t>ter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entering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  <a:tr h="375119">
                <a:tc>
                  <a:txBody>
                    <a:bodyPr/>
                    <a:lstStyle/>
                    <a:p>
                      <a:r>
                        <a:rPr lang="en-US" noProof="0" smtClean="0"/>
                        <a:t>to </a:t>
                      </a:r>
                      <a:r>
                        <a:rPr lang="en-US" u="sng" noProof="0" smtClean="0"/>
                        <a:t>of</a:t>
                      </a:r>
                      <a:r>
                        <a:rPr lang="en-US" noProof="0" smtClean="0"/>
                        <a:t>fer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offering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75119">
                <a:tc>
                  <a:txBody>
                    <a:bodyPr/>
                    <a:lstStyle/>
                    <a:p>
                      <a:r>
                        <a:rPr lang="en-US" noProof="0" smtClean="0"/>
                        <a:t>to </a:t>
                      </a:r>
                      <a:r>
                        <a:rPr lang="en-US" u="sng" noProof="0" smtClean="0"/>
                        <a:t>suf</a:t>
                      </a:r>
                      <a:r>
                        <a:rPr lang="en-US" noProof="0" smtClean="0"/>
                        <a:t>fer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suffering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436096" y="2780928"/>
          <a:ext cx="3096344" cy="1656184"/>
        </p:xfrm>
        <a:graphic>
          <a:graphicData uri="http://schemas.openxmlformats.org/drawingml/2006/table">
            <a:tbl>
              <a:tblPr/>
              <a:tblGrid>
                <a:gridCol w="1548172"/>
                <a:gridCol w="1548172"/>
              </a:tblGrid>
              <a:tr h="468367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 smtClean="0"/>
                        <a:t>Infinitive</a:t>
                      </a:r>
                      <a:endParaRPr lang="en-US" b="1" noProof="0" dirty="0"/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0" smtClean="0"/>
                        <a:t>ING form</a:t>
                      </a:r>
                      <a:endParaRPr lang="en-US" b="1" noProof="0"/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39">
                <a:tc>
                  <a:txBody>
                    <a:bodyPr/>
                    <a:lstStyle/>
                    <a:p>
                      <a:r>
                        <a:rPr lang="en-US" noProof="0" smtClean="0"/>
                        <a:t>to lie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lying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395939">
                <a:tc>
                  <a:txBody>
                    <a:bodyPr/>
                    <a:lstStyle/>
                    <a:p>
                      <a:r>
                        <a:rPr lang="en-US" noProof="0" smtClean="0"/>
                        <a:t>to die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dying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CE9"/>
                    </a:solidFill>
                  </a:tcPr>
                </a:tc>
              </a:tr>
              <a:tr h="395939">
                <a:tc>
                  <a:txBody>
                    <a:bodyPr/>
                    <a:lstStyle/>
                    <a:p>
                      <a:r>
                        <a:rPr lang="en-US" noProof="0" smtClean="0"/>
                        <a:t>to tie</a:t>
                      </a:r>
                      <a:endParaRPr lang="en-US" noProof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tying</a:t>
                      </a:r>
                      <a:endParaRPr lang="en-US" noProof="0" dirty="0"/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sp>
        <p:nvSpPr>
          <p:cNvPr id="11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589</Words>
  <Application>Microsoft Office PowerPoint</Application>
  <PresentationFormat>Presentación en pantalla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Andalus</vt:lpstr>
      <vt:lpstr>Angsana New</vt:lpstr>
      <vt:lpstr>Arial</vt:lpstr>
      <vt:lpstr>Calibri</vt:lpstr>
      <vt:lpstr>Gabriola</vt:lpstr>
      <vt:lpstr>Garamond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GERUNDS</vt:lpstr>
      <vt:lpstr>Spelling rules</vt:lpstr>
      <vt:lpstr>Presentación de PowerPoint</vt:lpstr>
      <vt:lpstr>Presentación de PowerPoint</vt:lpstr>
      <vt:lpstr>The infinitive of purpose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GERUNDS</dc:title>
  <dc:creator>Catalano</dc:creator>
  <cp:lastModifiedBy>Evangelina Cecchel</cp:lastModifiedBy>
  <cp:revision>49</cp:revision>
  <dcterms:created xsi:type="dcterms:W3CDTF">2014-07-28T20:03:43Z</dcterms:created>
  <dcterms:modified xsi:type="dcterms:W3CDTF">2016-04-06T18:44:42Z</dcterms:modified>
</cp:coreProperties>
</file>