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74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5" r:id="rId14"/>
    <p:sldId id="276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grayscl/>
            <a:lum bright="21000" contrast="-36000"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0A02-5CB2-4D13-A8FB-F06527507CA2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758A-8B78-4E3A-8BC9-DBFD4AF87AA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personal.com.ar/ADVANCED/unit5/page5.htm" TargetMode="External"/><Relationship Id="rId7" Type="http://schemas.openxmlformats.org/officeDocument/2006/relationships/hyperlink" Target="http://www.curso-ingles.com/practicar/ejercicios/indefinite-pronouns" TargetMode="External"/><Relationship Id="rId2" Type="http://schemas.openxmlformats.org/officeDocument/2006/relationships/hyperlink" Target="http://www.ompersonal.com.ar/ADVANCED/unit5/page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t.oup.com/student/solutions/int/grammar/grammar_08_022e?cc=ar&amp;selLanguage=en" TargetMode="External"/><Relationship Id="rId5" Type="http://schemas.openxmlformats.org/officeDocument/2006/relationships/hyperlink" Target="http://www.autoenglish.org/gr.anythin.i.htm" TargetMode="External"/><Relationship Id="rId4" Type="http://schemas.openxmlformats.org/officeDocument/2006/relationships/hyperlink" Target="http://www.ompersonal.com.ar/omgrammar/indefinido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talano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853964"/>
            <a:ext cx="3816424" cy="401519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5" name="4 Elipse"/>
          <p:cNvSpPr/>
          <p:nvPr/>
        </p:nvSpPr>
        <p:spPr>
          <a:xfrm>
            <a:off x="1187624" y="4274453"/>
            <a:ext cx="6697637" cy="18610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EMBEDDED QUESTIONS</a:t>
            </a:r>
            <a:endParaRPr lang="es-E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04456"/>
          </a:xfrm>
        </p:spPr>
        <p:txBody>
          <a:bodyPr/>
          <a:lstStyle/>
          <a:p>
            <a:pPr algn="just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We use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singular verbs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with indefinite pronouns: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Everybody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knows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about the difficulties of doing this bank operation.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I guess everyone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has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a favorite type of music.</a:t>
            </a:r>
          </a:p>
          <a:p>
            <a:pPr algn="just"/>
            <a:endParaRPr lang="en-US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just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When we want to refer to an indefinite pronoun we can use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plural pronouns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(informal)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 or singular pronouns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(formal):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There’s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someone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on the phone. Take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their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message and tell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them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I call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them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back.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There’s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someone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on the phone. Take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his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/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her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message and tell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him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/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her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I call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him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/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her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back.</a:t>
            </a:r>
          </a:p>
          <a:p>
            <a:pPr algn="ctr">
              <a:buNone/>
            </a:pPr>
            <a:endParaRPr lang="es-A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2048"/>
            <a:ext cx="3563888" cy="1484784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59829"/>
            <a:ext cx="8229600" cy="5577483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None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Complete with the correct indefinite pronoun.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It is dark. I can’t see……………………………………..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I can’t hear …………………………………………..…….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She doesn’t know ……………………………..about 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We didn’t see …………………….………..in the library.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The drawer is empty. There’s ….………………… in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………………………………………is wrong. What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He speaks very quickly. …………………………… understands him.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I’m looking for my glasses. I can’t find them …………………………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All the hotels are full. There’s ………………………….to stay.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He lost …………………………………….in that fire.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Let’s go………………………………….for dinner.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atalano\Desktop\everything-happens-for-a-rea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51366"/>
            <a:ext cx="3672408" cy="2445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Users\Catalano\Desktop\time-waits-for-no-one-2012-09-28-161737-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689" y="4406772"/>
            <a:ext cx="3672408" cy="20817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30" name="Picture 6" descr="C:\Users\Catalano\Desktop\In-a-world-where-you-can-be-abything-be-yoursel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6522" y="1318645"/>
            <a:ext cx="3456384" cy="2662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C:\Users\Catalano\Desktop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6360" y="2872752"/>
            <a:ext cx="2657475" cy="1724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What do you think about the following phrases?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751926">
            <a:off x="5148064" y="3688666"/>
            <a:ext cx="368537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http://previews.123rf.com/images/aquir/aquir1410/aquir141000015/32121851-practice-blue-grunge-stamp-isolated-on-white-Stock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47" y="1772816"/>
            <a:ext cx="5975697" cy="28867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07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Embedded questions:</a:t>
            </a: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http://www.ompersonal.com.ar/ADVANCED/unit5/page4.htm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http://www.ompersonal.com.ar/ADVANCED/unit5/page5.htm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Indefinite Pronouns: </a:t>
            </a: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http://www.ompersonal.com.ar/omgrammar/indefinidos.htm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http://www.autoenglish.org/gr.anythin.i.htm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https://elt.oup.com/student/solutions/int/grammar/grammar_08_022e?cc=ar&amp;selLanguage=en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900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http://www.curso-ingles.com/practicar/ejercicios/indefinite-pronouns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66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4005"/>
            <a:ext cx="8229600" cy="456937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Embedded questions are questions within another statement or question and they usually follow a statement, not question, order.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Some embedded questions are used within a statement: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I know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who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you are talking about.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She can’t remember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where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she left the keys.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He is not sure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he told them that.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I didn’t hear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what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you said.</a:t>
            </a:r>
          </a:p>
          <a:p>
            <a:pPr algn="just">
              <a:buNone/>
            </a:pPr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18604"/>
            <a:ext cx="2554982" cy="18142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2880" y="1163885"/>
            <a:ext cx="8229600" cy="521744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There are embedded questions within another question: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Can you tell me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where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the bank is?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Do you know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what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he is doing?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Do you know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how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she broke her leg?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There are also embedded yes/no questions: 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I’ve forgotten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if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you work on Saturdays.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Can you tell me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whether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he is at home?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Do you know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if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Tom works here?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I don’t know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whether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Tom works here.</a:t>
            </a:r>
          </a:p>
          <a:p>
            <a:pPr algn="just">
              <a:buNone/>
            </a:pPr>
            <a:endParaRPr lang="en-US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77500" lnSpcReduction="20000"/>
          </a:bodyPr>
          <a:lstStyle/>
          <a:p>
            <a:pPr algn="just" fontAlgn="base"/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Change the following questions to embedded questions.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1. Where is the toilet?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Can you tell me ………………………………?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2. When will we get there?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Do you happen to know ……………………………………?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3. What time is the train leaving?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Could you let me know ……………………………………..?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4. How much money does he earn?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Do you know ……………………………………………?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5. Is there any more cake?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Can I ask you ……………………………………………?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6. Does she like rock music?</a:t>
            </a:r>
          </a:p>
          <a:p>
            <a:pPr algn="just" fontAlgn="base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 don’t know ……………………………………………..</a:t>
            </a:r>
          </a:p>
          <a:p>
            <a:pPr algn="just">
              <a:buNone/>
            </a:pPr>
            <a:r>
              <a:rPr lang="es-AR" dirty="0" smtClean="0">
                <a:latin typeface="Arabic Typesetting" pitchFamily="66" charset="-78"/>
                <a:cs typeface="Arabic Typesetting" pitchFamily="66" charset="-78"/>
              </a:rPr>
              <a:t>7.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Who is she?</a:t>
            </a:r>
          </a:p>
          <a:p>
            <a:pPr algn="just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 don’t know ……………………………………………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21408132">
            <a:off x="1479448" y="3028051"/>
            <a:ext cx="633291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8000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Indefinite</a:t>
            </a:r>
            <a:r>
              <a:rPr lang="es-ES" sz="5400" b="1" dirty="0" smtClean="0">
                <a:ln w="18000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s-ES" sz="5400" b="1" dirty="0" err="1" smtClean="0">
                <a:ln w="18000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pronouns</a:t>
            </a:r>
            <a:endParaRPr lang="es-ES" sz="5400" b="1" dirty="0">
              <a:ln w="18000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 rot="20784818">
            <a:off x="785535" y="517403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EVERY</a:t>
            </a:r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one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 rot="561948">
            <a:off x="3744657" y="540193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SOME</a:t>
            </a:r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thing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570028">
            <a:off x="6660232" y="184482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SOME</a:t>
            </a:r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body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 rot="20183087">
            <a:off x="281480" y="190172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SOME</a:t>
            </a:r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one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203848" y="184656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EVERY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body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 rot="20784818">
            <a:off x="6401540" y="456315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EVERY</a:t>
            </a:r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thing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 rot="561948">
            <a:off x="6263439" y="88174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NO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one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 rot="561948">
            <a:off x="1080360" y="59370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NO</a:t>
            </a:r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body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 rot="561948">
            <a:off x="4041073" y="477855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ungsuhChe" pitchFamily="49" charset="-127"/>
                <a:ea typeface="GungsuhChe" pitchFamily="49" charset="-127"/>
              </a:rPr>
              <a:t>NO</a:t>
            </a:r>
            <a:r>
              <a:rPr lang="en-US" sz="3600" smtClean="0">
                <a:solidFill>
                  <a:schemeClr val="accent4">
                    <a:lumMod val="75000"/>
                  </a:schemeClr>
                </a:solidFill>
                <a:latin typeface="Garamond" pitchFamily="18" charset="0"/>
              </a:rPr>
              <a:t>thing</a:t>
            </a:r>
            <a:endParaRPr lang="en-US" sz="3600">
              <a:solidFill>
                <a:schemeClr val="accent4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52894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Pronouns replace the names of persons, things or places. Words such as </a:t>
            </a:r>
            <a:r>
              <a:rPr lang="en-US" sz="2800" i="1" dirty="0" smtClean="0">
                <a:latin typeface="Arabic Typesetting" pitchFamily="66" charset="-78"/>
                <a:cs typeface="Arabic Typesetting" pitchFamily="66" charset="-78"/>
              </a:rPr>
              <a:t>everybody, everything, everywhere, somebody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, and others are pronouns, yet they do not name a particular person, object or place. Hence they are called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indefinite pronouns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just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Indefinite pronouns may function as…</a:t>
            </a:r>
          </a:p>
          <a:p>
            <a:pPr algn="just">
              <a:buNone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…subjects:</a:t>
            </a:r>
          </a:p>
          <a:p>
            <a:pPr algn="ctr">
              <a:buNone/>
            </a:pP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Anyone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is invited.</a:t>
            </a:r>
          </a:p>
          <a:p>
            <a:pPr algn="just">
              <a:buNone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…direct objects:</a:t>
            </a:r>
          </a:p>
          <a:p>
            <a:pPr algn="ctr">
              <a:buNone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The law exempts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no one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just">
              <a:buNone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…objects of a preposition:</a:t>
            </a:r>
          </a:p>
          <a:p>
            <a:pPr algn="ctr">
              <a:buNone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They will be welcomed by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somebody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from the company.</a:t>
            </a:r>
          </a:p>
          <a:p>
            <a:pPr algn="just">
              <a:buNone/>
            </a:pPr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8434"/>
            <a:ext cx="30384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31913" y="6553200"/>
            <a:ext cx="6767512" cy="476250"/>
          </a:xfrm>
          <a:noFill/>
        </p:spPr>
        <p:txBody>
          <a:bodyPr/>
          <a:lstStyle/>
          <a:p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8272"/>
            <a:ext cx="8229600" cy="398904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>
                <a:latin typeface="Arabic Typesetting" pitchFamily="66" charset="-78"/>
                <a:cs typeface="Arabic Typesetting" pitchFamily="66" charset="-78"/>
              </a:rPr>
              <a:t>Some + one / body / thing / where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. They are used in affirmative sentences and polite requests, offers and suggestions: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There’s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somebody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outside.</a:t>
            </a:r>
          </a:p>
          <a:p>
            <a:pPr algn="ctr">
              <a:buNone/>
            </a:pP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Someone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phoned you early this morning.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There’s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something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 in my glass.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Could you like to go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somewhere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to eat?</a:t>
            </a:r>
          </a:p>
          <a:p>
            <a:pPr algn="ctr">
              <a:buNone/>
            </a:pP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2022" y="702965"/>
            <a:ext cx="2838450" cy="128587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3184" y="1412776"/>
            <a:ext cx="8507288" cy="5184576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>
                <a:latin typeface="Arabic Typesetting" pitchFamily="66" charset="-78"/>
                <a:cs typeface="Arabic Typesetting" pitchFamily="66" charset="-78"/>
              </a:rPr>
              <a:t>Any + one / body / thing / where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 are used in questions and negative sentences: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Did you know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anybody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at the party?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Does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anyone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want to read?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There isn’t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anything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interesting to do in this town.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They don’t want to go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anywhere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today.</a:t>
            </a:r>
          </a:p>
          <a:p>
            <a:pPr algn="ctr">
              <a:buNone/>
            </a:pPr>
            <a:endParaRPr lang="en-US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just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You can use indefinite pronouns when it doesn’t matter </a:t>
            </a:r>
            <a:r>
              <a:rPr lang="en-US" sz="2800" i="1" dirty="0" smtClean="0">
                <a:latin typeface="Arabic Typesetting" pitchFamily="66" charset="-78"/>
                <a:cs typeface="Arabic Typesetting" pitchFamily="66" charset="-78"/>
              </a:rPr>
              <a:t>who, which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or </a:t>
            </a:r>
            <a:r>
              <a:rPr lang="en-US" sz="2800" i="1" dirty="0" smtClean="0">
                <a:latin typeface="Arabic Typesetting" pitchFamily="66" charset="-78"/>
                <a:cs typeface="Arabic Typesetting" pitchFamily="66" charset="-78"/>
              </a:rPr>
              <a:t>where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You can sit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anywhere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You can eat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anything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you like.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You can ask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anybody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, they will say what I’m saying is true.</a:t>
            </a:r>
          </a:p>
          <a:p>
            <a:pPr algn="just">
              <a:buNone/>
            </a:pP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2050" name="Picture 2" descr="C:\Users\Catalano\Desktop\descar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60040"/>
            <a:ext cx="2880320" cy="1052736"/>
          </a:xfrm>
          <a:prstGeom prst="rect">
            <a:avLst/>
          </a:prstGeom>
          <a:noFill/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382" y="82327"/>
            <a:ext cx="3189618" cy="1042417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576064"/>
            <a:ext cx="8363272" cy="5977136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>
                <a:latin typeface="Arabic Typesetting" pitchFamily="66" charset="-78"/>
                <a:cs typeface="Arabic Typesetting" pitchFamily="66" charset="-78"/>
              </a:rPr>
              <a:t>No + one / body /  thing / where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are used</a:t>
            </a:r>
          </a:p>
          <a:p>
            <a:pPr algn="just">
              <a:buNone/>
            </a:pP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with affirmative verbs but the meaning of the sentence is negative: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There is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no one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in the classroom at this time.</a:t>
            </a:r>
          </a:p>
          <a:p>
            <a:pPr algn="ctr">
              <a:buNone/>
            </a:pP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Nobody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asks him for help.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There is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nothing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left in the fridge.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I can go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nowhere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feeling like this.</a:t>
            </a:r>
          </a:p>
          <a:p>
            <a:pPr algn="just"/>
            <a:r>
              <a:rPr lang="en-US" sz="2800" b="1" i="1" dirty="0" smtClean="0">
                <a:latin typeface="Arabic Typesetting" pitchFamily="66" charset="-78"/>
                <a:cs typeface="Arabic Typesetting" pitchFamily="66" charset="-78"/>
              </a:rPr>
              <a:t>Every + one / body / thing / where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can be used in affirmative sentences with affirmative verbs meaning all the people, things, or places in a group:</a:t>
            </a:r>
          </a:p>
          <a:p>
            <a:pPr algn="ctr">
              <a:buNone/>
            </a:pP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Everyone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must do the activity.</a:t>
            </a:r>
          </a:p>
          <a:p>
            <a:pPr algn="ctr">
              <a:buNone/>
            </a:pP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Everybody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needs friends.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We need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everything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new for the project.</a:t>
            </a:r>
          </a:p>
          <a:p>
            <a:pPr algn="ctr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They got home and there was a mess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everywhere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just">
              <a:buNone/>
            </a:pPr>
            <a:endParaRPr lang="en-US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ctr">
              <a:buNone/>
            </a:pP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525344"/>
            <a:ext cx="7055817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975</Words>
  <Application>Microsoft Office PowerPoint</Application>
  <PresentationFormat>Presentación en pantalla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GungsuhChe</vt:lpstr>
      <vt:lpstr>Andalus</vt:lpstr>
      <vt:lpstr>Arabic Typesetting</vt:lpstr>
      <vt:lpstr>Arial</vt:lpstr>
      <vt:lpstr>Calibri</vt:lpstr>
      <vt:lpstr>Garamond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What do you think about the following phrases?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Catalano</dc:creator>
  <cp:lastModifiedBy>Evangelina Cecchel</cp:lastModifiedBy>
  <cp:revision>63</cp:revision>
  <dcterms:created xsi:type="dcterms:W3CDTF">2014-08-02T00:33:00Z</dcterms:created>
  <dcterms:modified xsi:type="dcterms:W3CDTF">2016-04-06T19:01:39Z</dcterms:modified>
</cp:coreProperties>
</file>