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80" r:id="rId3"/>
    <p:sldId id="286" r:id="rId4"/>
    <p:sldId id="288" r:id="rId5"/>
    <p:sldId id="295" r:id="rId6"/>
    <p:sldId id="290" r:id="rId7"/>
    <p:sldId id="294" r:id="rId8"/>
    <p:sldId id="291" r:id="rId9"/>
    <p:sldId id="293" r:id="rId10"/>
    <p:sldId id="281" r:id="rId11"/>
    <p:sldId id="282" r:id="rId12"/>
    <p:sldId id="296" r:id="rId13"/>
    <p:sldId id="283" r:id="rId14"/>
    <p:sldId id="285" r:id="rId1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8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79D07D-C679-4A89-9F91-C8409E748D91}" type="datetimeFigureOut">
              <a:rPr lang="es-AR" smtClean="0"/>
              <a:pPr/>
              <a:t>13/09/2016</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6F0F6-9CC4-41B8-A7AE-F8C04E86F9E2}" type="slidenum">
              <a:rPr lang="es-AR" smtClean="0"/>
              <a:pPr/>
              <a:t>‹Nº›</a:t>
            </a:fld>
            <a:endParaRPr lang="es-AR"/>
          </a:p>
        </p:txBody>
      </p:sp>
    </p:spTree>
    <p:extLst>
      <p:ext uri="{BB962C8B-B14F-4D97-AF65-F5344CB8AC3E}">
        <p14:creationId xmlns:p14="http://schemas.microsoft.com/office/powerpoint/2010/main" val="335535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201587E0-3894-4C34-B7C1-E8BDDAABD7D3}" type="datetimeFigureOut">
              <a:rPr lang="es-AR" smtClean="0"/>
              <a:pPr/>
              <a:t>13/09/2016</a:t>
            </a:fld>
            <a:endParaRPr lang="es-A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A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267B6BE4-3F5D-4256-92AE-FA75B6BEED1C}"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1587E0-3894-4C34-B7C1-E8BDDAABD7D3}" type="datetimeFigureOut">
              <a:rPr lang="es-AR" smtClean="0"/>
              <a:pPr/>
              <a:t>13/09/2016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67B6BE4-3F5D-4256-92AE-FA75B6BEED1C}"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201587E0-3894-4C34-B7C1-E8BDDAABD7D3}" type="datetimeFigureOut">
              <a:rPr lang="es-AR" smtClean="0"/>
              <a:pPr/>
              <a:t>13/09/2016</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267B6BE4-3F5D-4256-92AE-FA75B6BEED1C}"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201587E0-3894-4C34-B7C1-E8BDDAABD7D3}" type="datetimeFigureOut">
              <a:rPr lang="es-AR" smtClean="0"/>
              <a:pPr/>
              <a:t>13/09/2016</a:t>
            </a:fld>
            <a:endParaRPr lang="es-AR"/>
          </a:p>
        </p:txBody>
      </p:sp>
      <p:sp>
        <p:nvSpPr>
          <p:cNvPr id="9" name="8 Marcador de número de diapositiva"/>
          <p:cNvSpPr>
            <a:spLocks noGrp="1"/>
          </p:cNvSpPr>
          <p:nvPr>
            <p:ph type="sldNum" sz="quarter" idx="15"/>
          </p:nvPr>
        </p:nvSpPr>
        <p:spPr/>
        <p:txBody>
          <a:bodyPr rtlCol="0"/>
          <a:lstStyle/>
          <a:p>
            <a:fld id="{267B6BE4-3F5D-4256-92AE-FA75B6BEED1C}" type="slidenum">
              <a:rPr lang="es-AR" smtClean="0"/>
              <a:pPr/>
              <a:t>‹Nº›</a:t>
            </a:fld>
            <a:endParaRPr lang="es-AR"/>
          </a:p>
        </p:txBody>
      </p:sp>
      <p:sp>
        <p:nvSpPr>
          <p:cNvPr id="10" name="9 Marcador de pie de página"/>
          <p:cNvSpPr>
            <a:spLocks noGrp="1"/>
          </p:cNvSpPr>
          <p:nvPr>
            <p:ph type="ftr" sz="quarter" idx="16"/>
          </p:nvPr>
        </p:nvSpPr>
        <p:spPr/>
        <p:txBody>
          <a:bodyPr rtlCol="0"/>
          <a:lstStyle/>
          <a:p>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201587E0-3894-4C34-B7C1-E8BDDAABD7D3}" type="datetimeFigureOut">
              <a:rPr lang="es-AR" smtClean="0"/>
              <a:pPr/>
              <a:t>13/09/2016</a:t>
            </a:fld>
            <a:endParaRPr lang="es-AR"/>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A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267B6BE4-3F5D-4256-92AE-FA75B6BEED1C}"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201587E0-3894-4C34-B7C1-E8BDDAABD7D3}" type="datetimeFigureOut">
              <a:rPr lang="es-AR" smtClean="0"/>
              <a:pPr/>
              <a:t>13/09/2016</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267B6BE4-3F5D-4256-92AE-FA75B6BEED1C}" type="slidenum">
              <a:rPr lang="es-AR" smtClean="0"/>
              <a:pPr/>
              <a:t>‹Nº›</a:t>
            </a:fld>
            <a:endParaRPr lang="es-AR"/>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201587E0-3894-4C34-B7C1-E8BDDAABD7D3}" type="datetimeFigureOut">
              <a:rPr lang="es-AR" smtClean="0"/>
              <a:pPr/>
              <a:t>13/09/2016</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267B6BE4-3F5D-4256-92AE-FA75B6BEED1C}" type="slidenum">
              <a:rPr lang="es-AR" smtClean="0"/>
              <a:pPr/>
              <a:t>‹Nº›</a:t>
            </a:fld>
            <a:endParaRPr lang="es-AR"/>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201587E0-3894-4C34-B7C1-E8BDDAABD7D3}" type="datetimeFigureOut">
              <a:rPr lang="es-AR" smtClean="0"/>
              <a:pPr/>
              <a:t>13/09/2016</a:t>
            </a:fld>
            <a:endParaRPr lang="es-AR"/>
          </a:p>
        </p:txBody>
      </p:sp>
      <p:sp>
        <p:nvSpPr>
          <p:cNvPr id="7" name="6 Marcador de número de diapositiva"/>
          <p:cNvSpPr>
            <a:spLocks noGrp="1"/>
          </p:cNvSpPr>
          <p:nvPr>
            <p:ph type="sldNum" sz="quarter" idx="11"/>
          </p:nvPr>
        </p:nvSpPr>
        <p:spPr/>
        <p:txBody>
          <a:bodyPr rtlCol="0"/>
          <a:lstStyle/>
          <a:p>
            <a:fld id="{267B6BE4-3F5D-4256-92AE-FA75B6BEED1C}" type="slidenum">
              <a:rPr lang="es-AR" smtClean="0"/>
              <a:pPr/>
              <a:t>‹Nº›</a:t>
            </a:fld>
            <a:endParaRPr lang="es-AR"/>
          </a:p>
        </p:txBody>
      </p:sp>
      <p:sp>
        <p:nvSpPr>
          <p:cNvPr id="8" name="7 Marcador de pie de página"/>
          <p:cNvSpPr>
            <a:spLocks noGrp="1"/>
          </p:cNvSpPr>
          <p:nvPr>
            <p:ph type="ftr" sz="quarter" idx="12"/>
          </p:nvPr>
        </p:nvSpPr>
        <p:spPr/>
        <p:txBody>
          <a:bodyPr rtlCol="0"/>
          <a:lstStyle/>
          <a:p>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01587E0-3894-4C34-B7C1-E8BDDAABD7D3}" type="datetimeFigureOut">
              <a:rPr lang="es-AR" smtClean="0"/>
              <a:pPr/>
              <a:t>13/09/2016</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267B6BE4-3F5D-4256-92AE-FA75B6BEED1C}"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201587E0-3894-4C34-B7C1-E8BDDAABD7D3}" type="datetimeFigureOut">
              <a:rPr lang="es-AR" smtClean="0"/>
              <a:pPr/>
              <a:t>13/09/2016</a:t>
            </a:fld>
            <a:endParaRPr lang="es-AR"/>
          </a:p>
        </p:txBody>
      </p:sp>
      <p:sp>
        <p:nvSpPr>
          <p:cNvPr id="22" name="21 Marcador de número de diapositiva"/>
          <p:cNvSpPr>
            <a:spLocks noGrp="1"/>
          </p:cNvSpPr>
          <p:nvPr>
            <p:ph type="sldNum" sz="quarter" idx="15"/>
          </p:nvPr>
        </p:nvSpPr>
        <p:spPr/>
        <p:txBody>
          <a:bodyPr rtlCol="0"/>
          <a:lstStyle/>
          <a:p>
            <a:fld id="{267B6BE4-3F5D-4256-92AE-FA75B6BEED1C}" type="slidenum">
              <a:rPr lang="es-AR" smtClean="0"/>
              <a:pPr/>
              <a:t>‹Nº›</a:t>
            </a:fld>
            <a:endParaRPr lang="es-AR"/>
          </a:p>
        </p:txBody>
      </p:sp>
      <p:sp>
        <p:nvSpPr>
          <p:cNvPr id="23" name="22 Marcador de pie de página"/>
          <p:cNvSpPr>
            <a:spLocks noGrp="1"/>
          </p:cNvSpPr>
          <p:nvPr>
            <p:ph type="ftr" sz="quarter" idx="16"/>
          </p:nvPr>
        </p:nvSpPr>
        <p:spPr/>
        <p:txBody>
          <a:bodyPr rtlCol="0"/>
          <a:lstStyle/>
          <a:p>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201587E0-3894-4C34-B7C1-E8BDDAABD7D3}" type="datetimeFigureOut">
              <a:rPr lang="es-AR" smtClean="0"/>
              <a:pPr/>
              <a:t>13/09/2016</a:t>
            </a:fld>
            <a:endParaRPr lang="es-AR"/>
          </a:p>
        </p:txBody>
      </p:sp>
      <p:sp>
        <p:nvSpPr>
          <p:cNvPr id="18" name="17 Marcador de número de diapositiva"/>
          <p:cNvSpPr>
            <a:spLocks noGrp="1"/>
          </p:cNvSpPr>
          <p:nvPr>
            <p:ph type="sldNum" sz="quarter" idx="11"/>
          </p:nvPr>
        </p:nvSpPr>
        <p:spPr/>
        <p:txBody>
          <a:bodyPr rtlCol="0"/>
          <a:lstStyle/>
          <a:p>
            <a:fld id="{267B6BE4-3F5D-4256-92AE-FA75B6BEED1C}" type="slidenum">
              <a:rPr lang="es-AR" smtClean="0"/>
              <a:pPr/>
              <a:t>‹Nº›</a:t>
            </a:fld>
            <a:endParaRPr lang="es-AR"/>
          </a:p>
        </p:txBody>
      </p:sp>
      <p:sp>
        <p:nvSpPr>
          <p:cNvPr id="21" name="20 Marcador de pie de página"/>
          <p:cNvSpPr>
            <a:spLocks noGrp="1"/>
          </p:cNvSpPr>
          <p:nvPr>
            <p:ph type="ftr" sz="quarter" idx="12"/>
          </p:nvPr>
        </p:nvSpPr>
        <p:spPr/>
        <p:txBody>
          <a:bodyPr rtlCol="0"/>
          <a:lstStyle/>
          <a:p>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01587E0-3894-4C34-B7C1-E8BDDAABD7D3}" type="datetimeFigureOut">
              <a:rPr lang="es-AR" smtClean="0"/>
              <a:pPr/>
              <a:t>13/09/2016</a:t>
            </a:fld>
            <a:endParaRPr lang="es-A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A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67B6BE4-3F5D-4256-92AE-FA75B6BEED1C}"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smtClean="0">
                <a:solidFill>
                  <a:srgbClr val="0070C0"/>
                </a:solidFill>
              </a:rPr>
              <a:t>Module C</a:t>
            </a:r>
            <a:br>
              <a:rPr lang="en-US" dirty="0" smtClean="0">
                <a:solidFill>
                  <a:srgbClr val="0070C0"/>
                </a:solidFill>
              </a:rPr>
            </a:br>
            <a:r>
              <a:rPr lang="en-US" dirty="0" smtClean="0">
                <a:solidFill>
                  <a:srgbClr val="0070C0"/>
                </a:solidFill>
              </a:rPr>
              <a:t>Reading and Writing</a:t>
            </a:r>
            <a:endParaRPr lang="en-US" dirty="0">
              <a:solidFill>
                <a:srgbClr val="0070C0"/>
              </a:solidFill>
            </a:endParaRPr>
          </a:p>
        </p:txBody>
      </p:sp>
      <p:sp>
        <p:nvSpPr>
          <p:cNvPr id="3" name="6 Marcador de pie de página"/>
          <p:cNvSpPr>
            <a:spLocks noGrp="1"/>
          </p:cNvSpPr>
          <p:nvPr/>
        </p:nvSpPr>
        <p:spPr>
          <a:xfrm>
            <a:off x="611560" y="6346684"/>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
        <p:nvSpPr>
          <p:cNvPr id="6" name="5 Rectángulo"/>
          <p:cNvSpPr/>
          <p:nvPr/>
        </p:nvSpPr>
        <p:spPr>
          <a:xfrm>
            <a:off x="2411760" y="620688"/>
            <a:ext cx="4288353" cy="646331"/>
          </a:xfrm>
          <a:prstGeom prst="rect">
            <a:avLst/>
          </a:prstGeom>
        </p:spPr>
        <p:txBody>
          <a:bodyPr wrap="none">
            <a:spAutoFit/>
          </a:bodyPr>
          <a:lstStyle/>
          <a:p>
            <a:r>
              <a:rPr lang="en-US" sz="3600" b="1" dirty="0" smtClean="0">
                <a:solidFill>
                  <a:srgbClr val="0070C0"/>
                </a:solidFill>
                <a:latin typeface="Arial" pitchFamily="34" charset="0"/>
                <a:ea typeface="Arial" pitchFamily="34" charset="0"/>
                <a:cs typeface="Arial" pitchFamily="34" charset="0"/>
              </a:rPr>
              <a:t>Oral Presentations</a:t>
            </a:r>
            <a:endParaRPr lang="es-AR" sz="3600" dirty="0"/>
          </a:p>
        </p:txBody>
      </p:sp>
      <p:pic>
        <p:nvPicPr>
          <p:cNvPr id="7" name="Picture 2" descr="Resultado de imagen para oral presentation"/>
          <p:cNvPicPr>
            <a:picLocks noChangeAspect="1" noChangeArrowheads="1"/>
          </p:cNvPicPr>
          <p:nvPr/>
        </p:nvPicPr>
        <p:blipFill>
          <a:blip r:embed="rId2" cstate="print"/>
          <a:srcRect/>
          <a:stretch>
            <a:fillRect/>
          </a:stretch>
        </p:blipFill>
        <p:spPr bwMode="auto">
          <a:xfrm>
            <a:off x="2771800" y="1268760"/>
            <a:ext cx="3462678" cy="2304256"/>
          </a:xfrm>
          <a:prstGeom prst="rect">
            <a:avLst/>
          </a:prstGeom>
          <a:noFill/>
        </p:spPr>
      </p:pic>
      <p:sp>
        <p:nvSpPr>
          <p:cNvPr id="8" name="7 Rectángulo"/>
          <p:cNvSpPr/>
          <p:nvPr/>
        </p:nvSpPr>
        <p:spPr>
          <a:xfrm>
            <a:off x="0" y="3645024"/>
            <a:ext cx="9144000" cy="1569660"/>
          </a:xfrm>
          <a:prstGeom prst="rect">
            <a:avLst/>
          </a:prstGeom>
        </p:spPr>
        <p:txBody>
          <a:bodyPr wrap="square">
            <a:spAutoFit/>
          </a:bodyPr>
          <a:lstStyle/>
          <a:p>
            <a:pPr algn="ctr"/>
            <a:r>
              <a:rPr lang="en-US" sz="2400" b="1" dirty="0" smtClean="0"/>
              <a:t>     Giving an oral presentation can be scary, but we're here to help you.</a:t>
            </a:r>
          </a:p>
          <a:p>
            <a:pPr algn="ctr"/>
            <a:r>
              <a:rPr lang="en-US" sz="2400" b="1" dirty="0" smtClean="0"/>
              <a:t> </a:t>
            </a:r>
          </a:p>
          <a:p>
            <a:pPr algn="ctr"/>
            <a:r>
              <a:rPr lang="en-US" sz="2400" b="1" dirty="0" smtClean="0"/>
              <a:t>Here are our top tips for oral presentations: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
        <p:nvSpPr>
          <p:cNvPr id="5" name="4 Rectángulo"/>
          <p:cNvSpPr/>
          <p:nvPr/>
        </p:nvSpPr>
        <p:spPr>
          <a:xfrm>
            <a:off x="0" y="260648"/>
            <a:ext cx="9144000" cy="5940088"/>
          </a:xfrm>
          <a:prstGeom prst="rect">
            <a:avLst/>
          </a:prstGeom>
        </p:spPr>
        <p:txBody>
          <a:bodyPr wrap="square">
            <a:spAutoFit/>
          </a:bodyPr>
          <a:lstStyle/>
          <a:p>
            <a:pPr algn="just"/>
            <a:endParaRPr lang="en-US" sz="2000" b="1" dirty="0" smtClean="0"/>
          </a:p>
          <a:p>
            <a:pPr algn="just"/>
            <a:r>
              <a:rPr lang="en-US" sz="2000" b="1" dirty="0" smtClean="0"/>
              <a:t>Do:</a:t>
            </a:r>
          </a:p>
          <a:p>
            <a:pPr algn="just"/>
            <a:r>
              <a:rPr lang="en-US" sz="2000" dirty="0" smtClean="0"/>
              <a:t> Use the planning time to prepare what you’re going to say.</a:t>
            </a:r>
          </a:p>
          <a:p>
            <a:pPr algn="just"/>
            <a:r>
              <a:rPr lang="en-US" sz="2000" dirty="0" smtClean="0"/>
              <a:t> Use more formal language.</a:t>
            </a:r>
          </a:p>
          <a:p>
            <a:pPr algn="just"/>
            <a:r>
              <a:rPr lang="en-US" sz="2000" dirty="0" smtClean="0"/>
              <a:t> Use short, simple sentences to express your ideas clearly.</a:t>
            </a:r>
          </a:p>
          <a:p>
            <a:pPr algn="just"/>
            <a:r>
              <a:rPr lang="en-US" sz="2000" dirty="0" smtClean="0"/>
              <a:t> Pause from time to time and don’t speak too quickly. This allows the listener to understand your ideas. </a:t>
            </a:r>
          </a:p>
          <a:p>
            <a:pPr algn="just"/>
            <a:r>
              <a:rPr lang="en-US" sz="2000" dirty="0" smtClean="0"/>
              <a:t> Speak clearly and at the right volume.</a:t>
            </a:r>
          </a:p>
          <a:p>
            <a:pPr algn="just"/>
            <a:r>
              <a:rPr lang="en-US" sz="2000" dirty="0" smtClean="0"/>
              <a:t> Have your notes ready in case you forget anything.</a:t>
            </a:r>
          </a:p>
          <a:p>
            <a:pPr algn="just"/>
            <a:r>
              <a:rPr lang="en-US" sz="2000" dirty="0" smtClean="0"/>
              <a:t> </a:t>
            </a:r>
            <a:r>
              <a:rPr lang="en-US" sz="2000" dirty="0" err="1" smtClean="0"/>
              <a:t>Practise</a:t>
            </a:r>
            <a:r>
              <a:rPr lang="en-US" sz="2000" dirty="0" smtClean="0"/>
              <a:t> your presentation. If possible record yourself and listen to your presentation. If you can’t record yourself, ask a friend to listen to you. Does your friend understand you?</a:t>
            </a:r>
          </a:p>
          <a:p>
            <a:pPr algn="just"/>
            <a:r>
              <a:rPr lang="en-US" sz="2000" dirty="0" smtClean="0"/>
              <a:t> Make your opinions very clear. Use expressions to give your opinion.</a:t>
            </a:r>
          </a:p>
          <a:p>
            <a:pPr algn="just"/>
            <a:r>
              <a:rPr lang="en-US" sz="2000" dirty="0" smtClean="0"/>
              <a:t> Look at the people who are listening to you.</a:t>
            </a:r>
          </a:p>
          <a:p>
            <a:pPr algn="just"/>
            <a:r>
              <a:rPr lang="en-US" sz="2000" b="1" dirty="0" smtClean="0"/>
              <a:t>Don’t:</a:t>
            </a:r>
          </a:p>
          <a:p>
            <a:pPr algn="just"/>
            <a:r>
              <a:rPr lang="en-US" sz="2000" dirty="0" smtClean="0"/>
              <a:t> Write out the whole presentation and learn every word by heart.</a:t>
            </a:r>
          </a:p>
          <a:p>
            <a:pPr algn="just"/>
            <a:r>
              <a:rPr lang="en-US" sz="2000" dirty="0" smtClean="0"/>
              <a:t> Write out the whole presentation and read it aloud.</a:t>
            </a:r>
          </a:p>
          <a:p>
            <a:pPr algn="just"/>
            <a:r>
              <a:rPr lang="en-US" sz="2000" dirty="0" smtClean="0"/>
              <a:t> Use very informal language.</a:t>
            </a:r>
          </a:p>
          <a:p>
            <a:pPr algn="just"/>
            <a:endParaRPr lang="es-AR"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0" y="0"/>
            <a:ext cx="9144000" cy="6740307"/>
          </a:xfrm>
          <a:prstGeom prst="rect">
            <a:avLst/>
          </a:prstGeom>
        </p:spPr>
        <p:txBody>
          <a:bodyPr wrap="square">
            <a:spAutoFit/>
          </a:bodyPr>
          <a:lstStyle/>
          <a:p>
            <a:r>
              <a:rPr lang="es-AR" b="1" dirty="0" err="1" smtClean="0"/>
              <a:t>Useful</a:t>
            </a:r>
            <a:r>
              <a:rPr lang="es-AR" b="1" dirty="0" smtClean="0"/>
              <a:t> </a:t>
            </a:r>
            <a:r>
              <a:rPr lang="es-AR" b="1" dirty="0" err="1" smtClean="0"/>
              <a:t>language</a:t>
            </a:r>
            <a:r>
              <a:rPr lang="es-AR" b="1" dirty="0" smtClean="0"/>
              <a:t> </a:t>
            </a:r>
            <a:r>
              <a:rPr lang="es-AR" b="1" dirty="0" err="1" smtClean="0"/>
              <a:t>for</a:t>
            </a:r>
            <a:r>
              <a:rPr lang="es-AR" b="1" dirty="0" smtClean="0"/>
              <a:t> </a:t>
            </a:r>
            <a:r>
              <a:rPr lang="es-AR" b="1" dirty="0" err="1" smtClean="0"/>
              <a:t>presentations</a:t>
            </a:r>
            <a:r>
              <a:rPr lang="es-AR" b="1" dirty="0" smtClean="0"/>
              <a:t> </a:t>
            </a:r>
          </a:p>
          <a:p>
            <a:r>
              <a:rPr lang="en-US" b="1" dirty="0" smtClean="0"/>
              <a:t>Explain what your presentation is about at the beginning: </a:t>
            </a:r>
          </a:p>
          <a:p>
            <a:r>
              <a:rPr lang="en-US" i="1" dirty="0" smtClean="0"/>
              <a:t>I’m going to talk about ... </a:t>
            </a:r>
          </a:p>
          <a:p>
            <a:r>
              <a:rPr lang="en-US" i="1" dirty="0" smtClean="0"/>
              <a:t>I’d like to talk about ... </a:t>
            </a:r>
          </a:p>
          <a:p>
            <a:r>
              <a:rPr lang="en-US" i="1" dirty="0" smtClean="0"/>
              <a:t>The main focus of this presentation is ... </a:t>
            </a:r>
          </a:p>
          <a:p>
            <a:r>
              <a:rPr lang="en-US" b="1" dirty="0" smtClean="0"/>
              <a:t>Use these expressions to order your ideas: </a:t>
            </a:r>
          </a:p>
          <a:p>
            <a:r>
              <a:rPr lang="es-AR" i="1" dirty="0" err="1" smtClean="0"/>
              <a:t>First</a:t>
            </a:r>
            <a:r>
              <a:rPr lang="es-AR" i="1" dirty="0" smtClean="0"/>
              <a:t> of </a:t>
            </a:r>
            <a:r>
              <a:rPr lang="es-AR" i="1" dirty="0" err="1" smtClean="0"/>
              <a:t>all</a:t>
            </a:r>
            <a:r>
              <a:rPr lang="es-AR" i="1" dirty="0" smtClean="0"/>
              <a:t>, ... </a:t>
            </a:r>
          </a:p>
          <a:p>
            <a:r>
              <a:rPr lang="es-AR" i="1" dirty="0" err="1" smtClean="0"/>
              <a:t>Firstly</a:t>
            </a:r>
            <a:r>
              <a:rPr lang="es-AR" i="1" dirty="0" smtClean="0"/>
              <a:t>, ... </a:t>
            </a:r>
          </a:p>
          <a:p>
            <a:r>
              <a:rPr lang="es-AR" i="1" dirty="0" err="1" smtClean="0"/>
              <a:t>Then</a:t>
            </a:r>
            <a:r>
              <a:rPr lang="es-AR" i="1" dirty="0" smtClean="0"/>
              <a:t>, ... </a:t>
            </a:r>
          </a:p>
          <a:p>
            <a:r>
              <a:rPr lang="es-AR" i="1" dirty="0" err="1" smtClean="0"/>
              <a:t>Secondly</a:t>
            </a:r>
            <a:r>
              <a:rPr lang="es-AR" i="1" dirty="0" smtClean="0"/>
              <a:t>, ... </a:t>
            </a:r>
          </a:p>
          <a:p>
            <a:r>
              <a:rPr lang="es-AR" i="1" dirty="0" err="1" smtClean="0"/>
              <a:t>Next</a:t>
            </a:r>
            <a:r>
              <a:rPr lang="es-AR" i="1" dirty="0" smtClean="0"/>
              <a:t>, ... </a:t>
            </a:r>
          </a:p>
          <a:p>
            <a:r>
              <a:rPr lang="es-AR" i="1" dirty="0" err="1" smtClean="0"/>
              <a:t>Finally</a:t>
            </a:r>
            <a:r>
              <a:rPr lang="es-AR" i="1" dirty="0" smtClean="0"/>
              <a:t>, ... </a:t>
            </a:r>
          </a:p>
          <a:p>
            <a:r>
              <a:rPr lang="es-AR" i="1" dirty="0" err="1" smtClean="0"/>
              <a:t>Lastly</a:t>
            </a:r>
            <a:r>
              <a:rPr lang="es-AR" i="1" dirty="0" smtClean="0"/>
              <a:t>, ... </a:t>
            </a:r>
          </a:p>
          <a:p>
            <a:r>
              <a:rPr lang="es-AR" i="1" dirty="0" err="1" smtClean="0"/>
              <a:t>To</a:t>
            </a:r>
            <a:r>
              <a:rPr lang="es-AR" i="1" dirty="0" smtClean="0"/>
              <a:t> </a:t>
            </a:r>
            <a:r>
              <a:rPr lang="es-AR" i="1" dirty="0" err="1" smtClean="0"/>
              <a:t>sum</a:t>
            </a:r>
            <a:r>
              <a:rPr lang="es-AR" i="1" dirty="0" smtClean="0"/>
              <a:t> up, ... </a:t>
            </a:r>
          </a:p>
          <a:p>
            <a:r>
              <a:rPr lang="es-AR" i="1" dirty="0" smtClean="0"/>
              <a:t>In </a:t>
            </a:r>
            <a:r>
              <a:rPr lang="es-AR" i="1" dirty="0" err="1" smtClean="0"/>
              <a:t>conclusion</a:t>
            </a:r>
            <a:r>
              <a:rPr lang="es-AR" i="1" dirty="0" smtClean="0"/>
              <a:t>, ... </a:t>
            </a:r>
          </a:p>
          <a:p>
            <a:r>
              <a:rPr lang="en-US" b="1" dirty="0" smtClean="0"/>
              <a:t>Use these expressions to add more ideas from the same point of view: </a:t>
            </a:r>
          </a:p>
          <a:p>
            <a:r>
              <a:rPr lang="es-AR" i="1" dirty="0" smtClean="0"/>
              <a:t>In </a:t>
            </a:r>
            <a:r>
              <a:rPr lang="es-AR" i="1" dirty="0" err="1" smtClean="0"/>
              <a:t>addition</a:t>
            </a:r>
            <a:r>
              <a:rPr lang="es-AR" i="1" dirty="0" smtClean="0"/>
              <a:t>, ... </a:t>
            </a:r>
          </a:p>
          <a:p>
            <a:r>
              <a:rPr lang="es-AR" i="1" dirty="0" err="1" smtClean="0"/>
              <a:t>What’s</a:t>
            </a:r>
            <a:r>
              <a:rPr lang="es-AR" i="1" dirty="0" smtClean="0"/>
              <a:t> more, ... </a:t>
            </a:r>
          </a:p>
          <a:p>
            <a:r>
              <a:rPr lang="es-AR" i="1" dirty="0" err="1" smtClean="0"/>
              <a:t>Also</a:t>
            </a:r>
            <a:r>
              <a:rPr lang="es-AR" i="1" dirty="0" smtClean="0"/>
              <a:t>, ... </a:t>
            </a:r>
          </a:p>
          <a:p>
            <a:r>
              <a:rPr lang="es-AR" i="1" dirty="0" err="1" smtClean="0"/>
              <a:t>Added</a:t>
            </a:r>
            <a:r>
              <a:rPr lang="es-AR" i="1" dirty="0" smtClean="0"/>
              <a:t> </a:t>
            </a:r>
            <a:r>
              <a:rPr lang="es-AR" i="1" dirty="0" err="1" smtClean="0"/>
              <a:t>to</a:t>
            </a:r>
            <a:r>
              <a:rPr lang="es-AR" i="1" dirty="0" smtClean="0"/>
              <a:t> </a:t>
            </a:r>
            <a:r>
              <a:rPr lang="es-AR" i="1" dirty="0" err="1" smtClean="0"/>
              <a:t>this</a:t>
            </a:r>
            <a:r>
              <a:rPr lang="es-AR" i="1" dirty="0" smtClean="0"/>
              <a:t>, ... </a:t>
            </a:r>
          </a:p>
          <a:p>
            <a:r>
              <a:rPr lang="en-US" b="1" dirty="0" smtClean="0"/>
              <a:t>To introduce the opposite point of view you can use these words and expressions: </a:t>
            </a:r>
          </a:p>
          <a:p>
            <a:r>
              <a:rPr lang="es-AR" i="1" dirty="0" err="1" smtClean="0"/>
              <a:t>However</a:t>
            </a:r>
            <a:r>
              <a:rPr lang="es-AR" i="1" dirty="0" smtClean="0"/>
              <a:t>, ... </a:t>
            </a:r>
          </a:p>
          <a:p>
            <a:r>
              <a:rPr lang="es-AR" i="1" dirty="0" err="1" smtClean="0"/>
              <a:t>On</a:t>
            </a:r>
            <a:r>
              <a:rPr lang="es-AR" i="1" dirty="0" smtClean="0"/>
              <a:t> </a:t>
            </a:r>
            <a:r>
              <a:rPr lang="es-AR" i="1" dirty="0" err="1" smtClean="0"/>
              <a:t>the</a:t>
            </a:r>
            <a:r>
              <a:rPr lang="es-AR" i="1" dirty="0" smtClean="0"/>
              <a:t> </a:t>
            </a:r>
            <a:r>
              <a:rPr lang="es-AR" i="1" dirty="0" err="1" smtClean="0"/>
              <a:t>other</a:t>
            </a:r>
            <a:r>
              <a:rPr lang="es-AR" i="1" dirty="0" smtClean="0"/>
              <a:t> </a:t>
            </a:r>
            <a:r>
              <a:rPr lang="es-AR" i="1" dirty="0" err="1" smtClean="0"/>
              <a:t>hand</a:t>
            </a:r>
            <a:r>
              <a:rPr lang="es-AR" i="1" dirty="0" smtClean="0"/>
              <a:t>, ... </a:t>
            </a:r>
            <a:endParaRPr lang="es-A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
        <p:nvSpPr>
          <p:cNvPr id="4" name="3 Rectángulo"/>
          <p:cNvSpPr/>
          <p:nvPr/>
        </p:nvSpPr>
        <p:spPr>
          <a:xfrm>
            <a:off x="251520" y="692696"/>
            <a:ext cx="8640960" cy="4832092"/>
          </a:xfrm>
          <a:prstGeom prst="rect">
            <a:avLst/>
          </a:prstGeom>
        </p:spPr>
        <p:txBody>
          <a:bodyPr wrap="square">
            <a:spAutoFit/>
          </a:bodyPr>
          <a:lstStyle/>
          <a:p>
            <a:pPr algn="ctr"/>
            <a:r>
              <a:rPr lang="en-US" sz="2400" b="1" dirty="0" smtClean="0">
                <a:solidFill>
                  <a:srgbClr val="0070C0"/>
                </a:solidFill>
                <a:latin typeface="Arial" pitchFamily="34" charset="0"/>
                <a:ea typeface="Arial" pitchFamily="34" charset="0"/>
                <a:cs typeface="Arial" pitchFamily="34" charset="0"/>
              </a:rPr>
              <a:t>1. Check your language: ordering – parts of a presentation</a:t>
            </a:r>
          </a:p>
          <a:p>
            <a:r>
              <a:rPr lang="en-US" sz="2000" b="1" dirty="0" smtClean="0"/>
              <a:t>Here are some expressions from a presentation about tourism. Write a number (1-5) to put these sentences in the order you would say them.</a:t>
            </a:r>
          </a:p>
          <a:p>
            <a:endParaRPr lang="en-US" sz="2000" b="1" dirty="0" smtClean="0"/>
          </a:p>
          <a:p>
            <a:r>
              <a:rPr lang="en-US" sz="2000" b="1" dirty="0" smtClean="0"/>
              <a:t>………….  Finally, we'll think about how tourism will change in the future.</a:t>
            </a:r>
          </a:p>
          <a:p>
            <a:r>
              <a:rPr lang="en-US" sz="2000" b="1" dirty="0" smtClean="0"/>
              <a:t>………….  Next, I think it's important to consider the disadvantages.</a:t>
            </a:r>
          </a:p>
          <a:p>
            <a:r>
              <a:rPr lang="en-US" sz="2000" b="1" dirty="0" smtClean="0"/>
              <a:t>………….  I'm going to talk about tourism in our country.</a:t>
            </a:r>
          </a:p>
          <a:p>
            <a:r>
              <a:rPr lang="en-US" sz="2000" b="1" dirty="0" smtClean="0"/>
              <a:t>………….  To sum up, there are many advantages now to tourism in our country, but the future is uncertain.</a:t>
            </a:r>
          </a:p>
          <a:p>
            <a:r>
              <a:rPr lang="en-US" sz="2000" b="1" dirty="0" smtClean="0"/>
              <a:t>………….  First of all, I'd like to talk about the situation today.</a:t>
            </a:r>
          </a:p>
          <a:p>
            <a:endParaRPr lang="es-AR" sz="20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1691680" y="2060848"/>
            <a:ext cx="5526360" cy="2708434"/>
          </a:xfrm>
          <a:prstGeom prst="rect">
            <a:avLst/>
          </a:prstGeom>
        </p:spPr>
        <p:txBody>
          <a:bodyPr wrap="square">
            <a:spAutoFit/>
          </a:bodyPr>
          <a:lstStyle/>
          <a:p>
            <a:pPr marL="514350" indent="-514350" algn="ctr" fontAlgn="base">
              <a:spcBef>
                <a:spcPct val="0"/>
              </a:spcBef>
              <a:spcAft>
                <a:spcPct val="0"/>
              </a:spcAft>
            </a:pPr>
            <a:endParaRPr lang="en-US" sz="2400" dirty="0" smtClean="0">
              <a:latin typeface="Arial Black" pitchFamily="34" charset="0"/>
            </a:endParaRPr>
          </a:p>
          <a:p>
            <a:pPr marL="514350" indent="-514350" algn="ctr" fontAlgn="base">
              <a:spcBef>
                <a:spcPct val="0"/>
              </a:spcBef>
              <a:spcAft>
                <a:spcPct val="0"/>
              </a:spcAft>
            </a:pPr>
            <a:r>
              <a:rPr lang="en-US" sz="2400" dirty="0" smtClean="0">
                <a:latin typeface="Arial Black" pitchFamily="34" charset="0"/>
              </a:rPr>
              <a:t>Writing Assignment</a:t>
            </a:r>
          </a:p>
          <a:p>
            <a:pPr marL="514350" indent="-514350" algn="ctr" fontAlgn="base">
              <a:spcBef>
                <a:spcPct val="0"/>
              </a:spcBef>
              <a:spcAft>
                <a:spcPct val="0"/>
              </a:spcAft>
            </a:pPr>
            <a:endParaRPr lang="en-US" sz="2000" dirty="0" smtClean="0">
              <a:latin typeface="Arial Black" pitchFamily="34" charset="0"/>
            </a:endParaRPr>
          </a:p>
          <a:p>
            <a:pPr marL="514350" indent="-514350" algn="ctr" fontAlgn="base">
              <a:spcBef>
                <a:spcPct val="0"/>
              </a:spcBef>
              <a:spcAft>
                <a:spcPct val="0"/>
              </a:spcAft>
            </a:pPr>
            <a:r>
              <a:rPr lang="en-US" sz="2000" dirty="0" smtClean="0">
                <a:latin typeface="Arial Black" pitchFamily="34" charset="0"/>
              </a:rPr>
              <a:t>       You will find the assignment  in  the file corresponding to “</a:t>
            </a:r>
            <a:r>
              <a:rPr lang="en-US" sz="2000" dirty="0" err="1" smtClean="0">
                <a:latin typeface="Arial Black" pitchFamily="34" charset="0"/>
              </a:rPr>
              <a:t>Trabajo</a:t>
            </a:r>
            <a:r>
              <a:rPr lang="en-US" sz="2000" dirty="0" smtClean="0">
                <a:latin typeface="Arial Black" pitchFamily="34" charset="0"/>
              </a:rPr>
              <a:t> </a:t>
            </a:r>
            <a:r>
              <a:rPr lang="en-US" sz="2000" dirty="0" err="1" smtClean="0">
                <a:latin typeface="Arial Black" pitchFamily="34" charset="0"/>
              </a:rPr>
              <a:t>Práctico</a:t>
            </a:r>
            <a:r>
              <a:rPr lang="en-US" sz="2000" dirty="0" smtClean="0">
                <a:latin typeface="Arial Black" pitchFamily="34" charset="0"/>
              </a:rPr>
              <a:t> N° 3”</a:t>
            </a:r>
          </a:p>
          <a:p>
            <a:pPr marL="514350" indent="-514350" fontAlgn="base">
              <a:spcBef>
                <a:spcPct val="0"/>
              </a:spcBef>
              <a:spcAft>
                <a:spcPct val="0"/>
              </a:spcAft>
            </a:pPr>
            <a:endParaRPr lang="en-US" sz="2400" b="1" dirty="0" smtClean="0">
              <a:solidFill>
                <a:srgbClr val="0070C0"/>
              </a:solidFill>
              <a:latin typeface="Arial" pitchFamily="34" charset="0"/>
              <a:ea typeface="Arial" pitchFamily="34" charset="0"/>
              <a:cs typeface="Arial" pitchFamily="34" charset="0"/>
            </a:endParaRPr>
          </a:p>
          <a:p>
            <a:pPr marL="514350" lvl="0" indent="-514350" fontAlgn="base">
              <a:spcBef>
                <a:spcPct val="0"/>
              </a:spcBef>
              <a:spcAft>
                <a:spcPct val="0"/>
              </a:spcAft>
            </a:pPr>
            <a:endParaRPr lang="en-US" dirty="0" smtClean="0">
              <a:solidFill>
                <a:srgbClr val="0070C0"/>
              </a:solidFill>
              <a:latin typeface="Arial" pitchFamily="34" charset="0"/>
              <a:ea typeface="Arial" pitchFamily="34" charset="0"/>
              <a:cs typeface="Arial" pitchFamily="34" charset="0"/>
            </a:endParaRPr>
          </a:p>
        </p:txBody>
      </p:sp>
      <p:sp>
        <p:nvSpPr>
          <p:cNvPr id="3"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907704" y="-1661993"/>
            <a:ext cx="5270995" cy="729430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lang="en-US" sz="3600" b="1" dirty="0" smtClean="0">
              <a:solidFill>
                <a:srgbClr val="0070C0"/>
              </a:solidFill>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lang="en-US" sz="3600" b="1" dirty="0" smtClean="0">
              <a:solidFill>
                <a:srgbClr val="0070C0"/>
              </a:solidFill>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lang="en-US" sz="3600" b="1" dirty="0" smtClean="0">
              <a:solidFill>
                <a:srgbClr val="0070C0"/>
              </a:solidFill>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endPar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r>
              <a:rPr lang="en-US" sz="3600" b="1" dirty="0" smtClean="0">
                <a:solidFill>
                  <a:srgbClr val="0070C0"/>
                </a:solidFill>
                <a:latin typeface="Arial" pitchFamily="34" charset="0"/>
                <a:ea typeface="Arial" pitchFamily="34" charset="0"/>
                <a:cs typeface="Arial" pitchFamily="34" charset="0"/>
              </a:rPr>
              <a:t>  </a:t>
            </a:r>
            <a:r>
              <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rPr>
              <a:t> Discourse Genres:</a:t>
            </a:r>
          </a:p>
          <a:p>
            <a:pPr marL="0" marR="0" lvl="0" indent="0" algn="l" defTabSz="914400" rtl="0" eaLnBrk="1" fontAlgn="base" latinLnBrk="0" hangingPunct="1">
              <a:lnSpc>
                <a:spcPct val="100000"/>
              </a:lnSpc>
              <a:spcBef>
                <a:spcPct val="0"/>
              </a:spcBef>
              <a:spcAft>
                <a:spcPct val="0"/>
              </a:spcAft>
              <a:buClrTx/>
              <a:buSzTx/>
              <a:tabLst/>
            </a:pPr>
            <a:endPar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rPr>
              <a:t> </a:t>
            </a:r>
            <a:r>
              <a:rPr lang="en-US" sz="3600" b="1" dirty="0" smtClean="0">
                <a:solidFill>
                  <a:srgbClr val="0070C0"/>
                </a:solidFill>
                <a:latin typeface="Arial" pitchFamily="34" charset="0"/>
                <a:ea typeface="Arial" pitchFamily="34" charset="0"/>
                <a:cs typeface="Arial" pitchFamily="34" charset="0"/>
              </a:rPr>
              <a:t>Describing processes</a:t>
            </a:r>
            <a:endParaRPr kumimoji="0" lang="en-US" sz="3600" b="1" i="0" u="none" strike="noStrike" cap="none" normalizeH="0" dirty="0" smtClean="0">
              <a:ln>
                <a:noFill/>
              </a:ln>
              <a:solidFill>
                <a:srgbClr val="0070C0"/>
              </a:solidFill>
              <a:effectLst/>
              <a:latin typeface="Arial" pitchFamily="34" charset="0"/>
              <a:ea typeface="Arial" pitchFamily="34" charset="0"/>
              <a:cs typeface="Arial" pitchFamily="34" charset="0"/>
            </a:endParaRPr>
          </a:p>
          <a:p>
            <a:pPr fontAlgn="base">
              <a:spcBef>
                <a:spcPct val="0"/>
              </a:spcBef>
              <a:spcAft>
                <a:spcPct val="0"/>
              </a:spcAft>
              <a:buFont typeface="Arial" pitchFamily="34" charset="0"/>
              <a:buChar char="•"/>
            </a:pPr>
            <a:r>
              <a:rPr lang="en-US" sz="3600" b="1" dirty="0" smtClean="0">
                <a:solidFill>
                  <a:srgbClr val="0070C0"/>
                </a:solidFill>
                <a:latin typeface="Arial" pitchFamily="34" charset="0"/>
                <a:ea typeface="Arial" pitchFamily="34" charset="0"/>
                <a:cs typeface="Arial" pitchFamily="34" charset="0"/>
              </a:rPr>
              <a:t> Oral Presentations</a:t>
            </a: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endParaRPr kumimoji="0" lang="en-US" sz="3600" b="1" i="0" u="none" strike="noStrike" cap="none" normalizeH="0" baseline="0" dirty="0" smtClean="0">
              <a:ln>
                <a:noFill/>
              </a:ln>
              <a:solidFill>
                <a:srgbClr val="0070C0"/>
              </a:solidFill>
              <a:effectLst/>
              <a:latin typeface="Arial" pitchFamily="34" charset="0"/>
              <a:ea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tabLst/>
            </a:pPr>
            <a:endParaRPr kumimoji="0" lang="en-US" sz="3600" b="1" i="0" u="none" strike="noStrike" cap="none" normalizeH="0" baseline="0" dirty="0" smtClean="0">
              <a:ln>
                <a:noFill/>
              </a:ln>
              <a:solidFill>
                <a:srgbClr val="0070C0"/>
              </a:solidFill>
              <a:effectLst/>
              <a:latin typeface="Arial" pitchFamily="34" charset="0"/>
              <a:cs typeface="Arial" pitchFamily="34" charset="0"/>
            </a:endParaRPr>
          </a:p>
        </p:txBody>
      </p:sp>
      <p:sp>
        <p:nvSpPr>
          <p:cNvPr id="3"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395536" y="908720"/>
            <a:ext cx="8352928" cy="5139869"/>
          </a:xfrm>
          <a:prstGeom prst="rect">
            <a:avLst/>
          </a:prstGeom>
        </p:spPr>
        <p:txBody>
          <a:bodyPr wrap="square">
            <a:spAutoFit/>
          </a:bodyPr>
          <a:lstStyle/>
          <a:p>
            <a:pPr fontAlgn="base"/>
            <a:endParaRPr lang="en-US" sz="2800" b="1" dirty="0" smtClean="0"/>
          </a:p>
          <a:p>
            <a:pPr fontAlgn="base"/>
            <a:r>
              <a:rPr lang="en-US" sz="2800" b="1" dirty="0" smtClean="0"/>
              <a:t>What is included:</a:t>
            </a:r>
          </a:p>
          <a:p>
            <a:pPr lvl="0" fontAlgn="base">
              <a:buFont typeface="Arial" pitchFamily="34" charset="0"/>
              <a:buChar char="•"/>
            </a:pPr>
            <a:r>
              <a:rPr lang="en-US" sz="2800" dirty="0" smtClean="0"/>
              <a:t> An introductory sentence saying what the diagram shows.</a:t>
            </a:r>
          </a:p>
          <a:p>
            <a:pPr lvl="0" fontAlgn="base">
              <a:buFont typeface="Arial" pitchFamily="34" charset="0"/>
              <a:buChar char="•"/>
            </a:pPr>
            <a:r>
              <a:rPr lang="en-US" sz="2800" dirty="0" smtClean="0"/>
              <a:t> One or two body paragraphs explaining what happens. (Frequent use of Passive Voice and  sequence connectors)  </a:t>
            </a:r>
          </a:p>
          <a:p>
            <a:pPr lvl="0" fontAlgn="base">
              <a:buFont typeface="Arial" pitchFamily="34" charset="0"/>
              <a:buChar char="•"/>
            </a:pPr>
            <a:r>
              <a:rPr lang="en-US" sz="2800" dirty="0" smtClean="0"/>
              <a:t>A concluding sentence giving an overview.</a:t>
            </a:r>
          </a:p>
          <a:p>
            <a:pPr lvl="0" fontAlgn="base">
              <a:buFont typeface="Arial" pitchFamily="34" charset="0"/>
              <a:buChar char="•"/>
            </a:pPr>
            <a:endParaRPr lang="en-US" sz="2800" dirty="0" smtClean="0"/>
          </a:p>
          <a:p>
            <a:pPr lvl="0" fontAlgn="base"/>
            <a:r>
              <a:rPr lang="en-US" sz="2400" b="1" dirty="0" smtClean="0"/>
              <a:t>Activity: Mark these elements in the  following text on “Commercial Bread Making”.</a:t>
            </a:r>
            <a:endParaRPr lang="es-AR" sz="2400" b="1" dirty="0" smtClean="0"/>
          </a:p>
          <a:p>
            <a:pPr fontAlgn="base"/>
            <a:endParaRPr lang="en-US" sz="2800" b="1" dirty="0" smtClean="0"/>
          </a:p>
        </p:txBody>
      </p:sp>
      <p:sp>
        <p:nvSpPr>
          <p:cNvPr id="3" name="2 Rectángulo"/>
          <p:cNvSpPr/>
          <p:nvPr/>
        </p:nvSpPr>
        <p:spPr>
          <a:xfrm>
            <a:off x="2437201" y="548680"/>
            <a:ext cx="4006226" cy="523220"/>
          </a:xfrm>
          <a:prstGeom prst="rect">
            <a:avLst/>
          </a:prstGeom>
        </p:spPr>
        <p:txBody>
          <a:bodyPr wrap="none">
            <a:spAutoFit/>
          </a:bodyPr>
          <a:lstStyle/>
          <a:p>
            <a:pPr lvl="0" algn="ctr" fontAlgn="base">
              <a:spcBef>
                <a:spcPct val="0"/>
              </a:spcBef>
              <a:spcAft>
                <a:spcPct val="0"/>
              </a:spcAft>
            </a:pPr>
            <a:r>
              <a:rPr lang="en-US" b="1" dirty="0" smtClean="0">
                <a:solidFill>
                  <a:srgbClr val="0070C0"/>
                </a:solidFill>
                <a:latin typeface="Arial" pitchFamily="34" charset="0"/>
                <a:ea typeface="Arial" pitchFamily="34" charset="0"/>
                <a:cs typeface="Arial" pitchFamily="34" charset="0"/>
              </a:rPr>
              <a:t> </a:t>
            </a:r>
            <a:r>
              <a:rPr lang="en-US" sz="2800" b="1" dirty="0" smtClean="0">
                <a:solidFill>
                  <a:srgbClr val="0070C0"/>
                </a:solidFill>
                <a:latin typeface="Arial" pitchFamily="34" charset="0"/>
                <a:ea typeface="Arial" pitchFamily="34" charset="0"/>
                <a:cs typeface="Arial" pitchFamily="34" charset="0"/>
              </a:rPr>
              <a:t>Describing Processes</a:t>
            </a:r>
          </a:p>
        </p:txBody>
      </p:sp>
      <p:sp>
        <p:nvSpPr>
          <p:cNvPr id="4"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1331640" y="260648"/>
            <a:ext cx="7258718" cy="2400657"/>
          </a:xfrm>
          <a:prstGeom prst="rect">
            <a:avLst/>
          </a:prstGeom>
        </p:spPr>
        <p:txBody>
          <a:bodyPr wrap="none">
            <a:spAutoFit/>
          </a:bodyPr>
          <a:lstStyle/>
          <a:p>
            <a:pPr fontAlgn="base"/>
            <a:endParaRPr lang="en-US" sz="3200" b="1" dirty="0" smtClean="0">
              <a:solidFill>
                <a:srgbClr val="0070C0"/>
              </a:solidFill>
              <a:latin typeface="Arial" pitchFamily="34" charset="0"/>
              <a:ea typeface="Arial" pitchFamily="34" charset="0"/>
              <a:cs typeface="Arial" pitchFamily="34" charset="0"/>
            </a:endParaRPr>
          </a:p>
          <a:p>
            <a:pPr fontAlgn="base"/>
            <a:r>
              <a:rPr lang="en-US" sz="3200" b="1" dirty="0" smtClean="0">
                <a:solidFill>
                  <a:srgbClr val="0070C0"/>
                </a:solidFill>
                <a:latin typeface="Arial" pitchFamily="34" charset="0"/>
                <a:ea typeface="Arial" pitchFamily="34" charset="0"/>
                <a:cs typeface="Arial" pitchFamily="34" charset="0"/>
              </a:rPr>
              <a:t>Text 1: Sample Process Description.</a:t>
            </a:r>
          </a:p>
          <a:p>
            <a:pPr fontAlgn="base"/>
            <a:r>
              <a:rPr lang="en-US" sz="3200" b="1" dirty="0" smtClean="0">
                <a:solidFill>
                  <a:srgbClr val="0070C0"/>
                </a:solidFill>
                <a:latin typeface="Arial" pitchFamily="34" charset="0"/>
                <a:ea typeface="Arial" pitchFamily="34" charset="0"/>
                <a:cs typeface="Arial" pitchFamily="34" charset="0"/>
              </a:rPr>
              <a:t> Commercial Bread Making</a:t>
            </a:r>
          </a:p>
          <a:p>
            <a:pPr fontAlgn="base"/>
            <a:endParaRPr lang="en-US" b="1" dirty="0" smtClean="0"/>
          </a:p>
          <a:p>
            <a:pPr fontAlgn="base"/>
            <a:endParaRPr lang="en-US" b="1" dirty="0" smtClean="0">
              <a:solidFill>
                <a:srgbClr val="0070C0"/>
              </a:solidFill>
              <a:latin typeface="Arial" pitchFamily="34" charset="0"/>
              <a:ea typeface="Arial" pitchFamily="34" charset="0"/>
              <a:cs typeface="Arial" pitchFamily="34" charset="0"/>
            </a:endParaRPr>
          </a:p>
          <a:p>
            <a:pPr fontAlgn="base"/>
            <a:endParaRPr lang="en-US" b="1" dirty="0" smtClean="0"/>
          </a:p>
        </p:txBody>
      </p:sp>
      <p:sp>
        <p:nvSpPr>
          <p:cNvPr id="5"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pic>
        <p:nvPicPr>
          <p:cNvPr id="6" name="5 Imagen" descr="https://static.wixstatic.com/media/fb5de0_ed78e2a69b2f4ef084a7d6f0bd1d5d1b.jpg/v1/fill/w_685,h_309,al_c,q_80,usm_0.66_1.00_0.01/fb5de0_ed78e2a69b2f4ef084a7d6f0bd1d5d1b.jpg"/>
          <p:cNvPicPr/>
          <p:nvPr/>
        </p:nvPicPr>
        <p:blipFill>
          <a:blip r:embed="rId2" cstate="print"/>
          <a:srcRect/>
          <a:stretch>
            <a:fillRect/>
          </a:stretch>
        </p:blipFill>
        <p:spPr bwMode="auto">
          <a:xfrm>
            <a:off x="827584" y="1772816"/>
            <a:ext cx="7200800" cy="45365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Rectángulo"/>
          <p:cNvSpPr/>
          <p:nvPr/>
        </p:nvSpPr>
        <p:spPr>
          <a:xfrm>
            <a:off x="0" y="260648"/>
            <a:ext cx="8892480" cy="6247864"/>
          </a:xfrm>
          <a:prstGeom prst="rect">
            <a:avLst/>
          </a:prstGeom>
        </p:spPr>
        <p:txBody>
          <a:bodyPr wrap="square">
            <a:spAutoFit/>
          </a:bodyPr>
          <a:lstStyle/>
          <a:p>
            <a:pPr fontAlgn="base"/>
            <a:endParaRPr lang="en-US" sz="2000" b="1" dirty="0" smtClean="0">
              <a:solidFill>
                <a:srgbClr val="0070C0"/>
              </a:solidFill>
              <a:latin typeface="Arial" pitchFamily="34" charset="0"/>
              <a:ea typeface="Arial" pitchFamily="34" charset="0"/>
              <a:cs typeface="Arial" pitchFamily="34" charset="0"/>
            </a:endParaRPr>
          </a:p>
          <a:p>
            <a:pPr algn="just"/>
            <a:r>
              <a:rPr lang="en-US" sz="2000" b="1" dirty="0" smtClean="0"/>
              <a:t>The diagram shows how commercial bread is made in large batches from raw ingredients to slicing and packaging ready for sale.</a:t>
            </a:r>
          </a:p>
          <a:p>
            <a:pPr algn="just"/>
            <a:r>
              <a:rPr lang="en-US" sz="2000" b="1" dirty="0" smtClean="0"/>
              <a:t>First of all, water, yeast, salt and flour are mixed by machine to form dough.  After that, the dough is weighed and divided into pieces to make loaves.  These then go through a machine on a conveyor belt, where the dough is first proved.  When the dough has risen, is goes to another machine for kneading and shaping.  At the end of the machine, the dough is put into tins. The next stage is a second prove in another conveyor system.  After the second rise, the tins go into an oven where the bread is baked.  The following step is called de-tinning where the loaves are tipped out of the tins, ready to be cooled.  They pass through a cooling machine until cold.  The final phase involves slicing and packing the bread ready for transporting to shops and supermarkets. </a:t>
            </a:r>
          </a:p>
          <a:p>
            <a:pPr algn="just"/>
            <a:r>
              <a:rPr lang="en-US" sz="2000" b="1" dirty="0" smtClean="0"/>
              <a:t> Overall, the process of commercial batch baking of bread is completely automated from mixing the ingredients to a sliced, baked loaf, ready to eat.</a:t>
            </a:r>
            <a:endParaRPr lang="en-US" sz="2000" b="1" dirty="0"/>
          </a:p>
        </p:txBody>
      </p:sp>
      <p:sp>
        <p:nvSpPr>
          <p:cNvPr id="4"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2 Rectángulo"/>
          <p:cNvSpPr/>
          <p:nvPr/>
        </p:nvSpPr>
        <p:spPr>
          <a:xfrm>
            <a:off x="0" y="332656"/>
            <a:ext cx="9144000" cy="6247864"/>
          </a:xfrm>
          <a:prstGeom prst="rect">
            <a:avLst/>
          </a:prstGeom>
        </p:spPr>
        <p:txBody>
          <a:bodyPr wrap="square">
            <a:spAutoFit/>
          </a:bodyPr>
          <a:lstStyle/>
          <a:p>
            <a:pPr fontAlgn="base"/>
            <a:r>
              <a:rPr lang="en-US" sz="2000" b="1" dirty="0" smtClean="0">
                <a:solidFill>
                  <a:srgbClr val="0070C0"/>
                </a:solidFill>
                <a:latin typeface="Arial" pitchFamily="34" charset="0"/>
                <a:ea typeface="Arial" pitchFamily="34" charset="0"/>
                <a:cs typeface="Arial" pitchFamily="34" charset="0"/>
              </a:rPr>
              <a:t>                                Text 2: Manufacturing Processes</a:t>
            </a:r>
          </a:p>
          <a:p>
            <a:pPr algn="just"/>
            <a:r>
              <a:rPr lang="en-US" sz="2000" b="1" dirty="0" smtClean="0"/>
              <a:t>Manufacturing means changing materials into products. Many different processes are used. For example, in bread manufacturing, you start with the materials flour, water, yeast and fat. Then these materials are changed into a final product, a loaf of bread wrapped in thin plastic. They are changed into the product by a number of processes: for example mixing, cutting, putting into tins, baking, cooling, taking out of tins, spraying, slicing and wrapping. In the past, these processes were mainly done by hand. Now there is more technology available, and all manufacturers want to make high-quality products as quickly as possible. They also need to keep costs</a:t>
            </a:r>
          </a:p>
          <a:p>
            <a:pPr algn="just"/>
            <a:r>
              <a:rPr lang="en-US" sz="2000" b="1" dirty="0" smtClean="0"/>
              <a:t>low. Increasingly, manufacturing jobs are done automatically, using computer-controlled automation. Food-processing is an important area of automated technology. A bread-making factory, for example, can run for 24 hours a day, and very little is done by hand. Only a few workers are needed, so costs are low. A lot of mass-produced food and drink comes from factories like this. They are more like car factories than traditional bakers, butchers, cheese-makers, and so on. </a:t>
            </a:r>
            <a:endParaRPr lang="es-AR" sz="2000" b="1" dirty="0"/>
          </a:p>
        </p:txBody>
      </p:sp>
      <p:sp>
        <p:nvSpPr>
          <p:cNvPr id="4"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0" y="-79654"/>
            <a:ext cx="9144000" cy="5909310"/>
          </a:xfrm>
          <a:prstGeom prst="rect">
            <a:avLst/>
          </a:prstGeom>
        </p:spPr>
        <p:txBody>
          <a:bodyPr wrap="square">
            <a:spAutoFit/>
          </a:bodyPr>
          <a:lstStyle/>
          <a:p>
            <a:endParaRPr lang="en-US" dirty="0" smtClean="0"/>
          </a:p>
          <a:p>
            <a:pPr algn="just"/>
            <a:endParaRPr lang="en-US" sz="2000" b="1" dirty="0" smtClean="0"/>
          </a:p>
          <a:p>
            <a:pPr algn="just"/>
            <a:endParaRPr lang="en-US" sz="2000" b="1" dirty="0" smtClean="0"/>
          </a:p>
          <a:p>
            <a:pPr algn="just"/>
            <a:endParaRPr lang="en-US" sz="2000" b="1" dirty="0" smtClean="0"/>
          </a:p>
          <a:p>
            <a:pPr algn="just"/>
            <a:r>
              <a:rPr lang="en-US" sz="2000" b="1" dirty="0" smtClean="0"/>
              <a:t>Every type of manufacturing has its own special processes. In metal manufacturing, for example, impact extrusion is a process in which a sheet of metal is pushed into shape. </a:t>
            </a:r>
            <a:r>
              <a:rPr lang="en-US" sz="2000" b="1" dirty="0" err="1" smtClean="0"/>
              <a:t>Aluminium</a:t>
            </a:r>
            <a:r>
              <a:rPr lang="en-US" sz="2000" b="1" dirty="0" smtClean="0"/>
              <a:t> cans are made in this way. Bonding means joining materials using adhesives. Welding joins metals by heating them until they become soft. They can then be joined easily. Plating is applying a thin coat of metal to another metal. Plating is used to improve the metal’s appearance or to protect it from corrosion.</a:t>
            </a:r>
          </a:p>
          <a:p>
            <a:pPr algn="just"/>
            <a:r>
              <a:rPr lang="en-US" sz="2000" b="1" dirty="0" smtClean="0"/>
              <a:t>In plastics manufacturing, injection </a:t>
            </a:r>
            <a:r>
              <a:rPr lang="en-US" sz="2000" b="1" dirty="0" err="1" smtClean="0"/>
              <a:t>moulding</a:t>
            </a:r>
            <a:r>
              <a:rPr lang="en-US" sz="2000" b="1" dirty="0" smtClean="0"/>
              <a:t> is a common way of making plastic products such as bottle tops, caps and CD covers. The hopper is a container which feeds small pieces of plastic into the barrel of the machine. The ram is like a piston. It pushes the soft warm plastic along the barrel into the mould. The mould is usually water-cooled to allow the hot soft plastic to set (harden) quickly.</a:t>
            </a:r>
            <a:endParaRPr lang="es-AR" sz="2000" b="1" dirty="0"/>
          </a:p>
        </p:txBody>
      </p:sp>
      <p:sp>
        <p:nvSpPr>
          <p:cNvPr id="3"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Rectángulo"/>
          <p:cNvSpPr/>
          <p:nvPr/>
        </p:nvSpPr>
        <p:spPr>
          <a:xfrm>
            <a:off x="0" y="272251"/>
            <a:ext cx="9144000" cy="6278642"/>
          </a:xfrm>
          <a:prstGeom prst="rect">
            <a:avLst/>
          </a:prstGeom>
        </p:spPr>
        <p:txBody>
          <a:bodyPr wrap="square">
            <a:spAutoFit/>
          </a:bodyPr>
          <a:lstStyle/>
          <a:p>
            <a:pPr marL="342900" indent="-342900">
              <a:buFont typeface="+mj-lt"/>
              <a:buAutoNum type="arabicPeriod"/>
            </a:pPr>
            <a:endParaRPr lang="en-US" dirty="0" smtClean="0"/>
          </a:p>
          <a:p>
            <a:r>
              <a:rPr lang="en-US" sz="2400" b="1" dirty="0" smtClean="0">
                <a:solidFill>
                  <a:srgbClr val="0070C0"/>
                </a:solidFill>
                <a:latin typeface="Arial" pitchFamily="34" charset="0"/>
                <a:ea typeface="Arial" pitchFamily="34" charset="0"/>
                <a:cs typeface="Arial" pitchFamily="34" charset="0"/>
              </a:rPr>
              <a:t>                 Task 1. Comprehension Exercise (</a:t>
            </a:r>
            <a:r>
              <a:rPr lang="en-US" sz="2400" b="1" dirty="0" smtClean="0">
                <a:solidFill>
                  <a:srgbClr val="0070C0"/>
                </a:solidFill>
                <a:latin typeface="Arial" pitchFamily="34" charset="0"/>
                <a:ea typeface="Arial" pitchFamily="34" charset="0"/>
                <a:cs typeface="Arial" pitchFamily="34" charset="0"/>
              </a:rPr>
              <a:t>on Text </a:t>
            </a:r>
            <a:r>
              <a:rPr lang="en-US" sz="2400" b="1" dirty="0" smtClean="0">
                <a:solidFill>
                  <a:srgbClr val="0070C0"/>
                </a:solidFill>
                <a:latin typeface="Arial" pitchFamily="34" charset="0"/>
                <a:ea typeface="Arial" pitchFamily="34" charset="0"/>
                <a:cs typeface="Arial" pitchFamily="34" charset="0"/>
              </a:rPr>
              <a:t>2)</a:t>
            </a:r>
          </a:p>
          <a:p>
            <a:endParaRPr lang="es-AR" sz="2400" b="1" dirty="0" smtClean="0"/>
          </a:p>
          <a:p>
            <a:r>
              <a:rPr lang="en-US" sz="2400" b="1" dirty="0" smtClean="0"/>
              <a:t>Read the text and correct the wrong information below.</a:t>
            </a:r>
          </a:p>
          <a:p>
            <a:endParaRPr lang="en-US" sz="2400" dirty="0" smtClean="0"/>
          </a:p>
          <a:p>
            <a:r>
              <a:rPr lang="en-US" sz="2400" dirty="0" smtClean="0"/>
              <a:t>1 Manufacturing processes change products into materials.</a:t>
            </a:r>
          </a:p>
          <a:p>
            <a:endParaRPr lang="en-US" sz="2400" dirty="0" smtClean="0"/>
          </a:p>
          <a:p>
            <a:r>
              <a:rPr lang="en-US" sz="2400" dirty="0" smtClean="0"/>
              <a:t>2 Manufacturers want to reduce speed and increase costs.</a:t>
            </a:r>
          </a:p>
          <a:p>
            <a:endParaRPr lang="en-US" sz="2400" dirty="0" smtClean="0"/>
          </a:p>
          <a:p>
            <a:r>
              <a:rPr lang="en-US" sz="2400" dirty="0" smtClean="0"/>
              <a:t>3 Automated food-processing requires a lot of workers.</a:t>
            </a:r>
          </a:p>
          <a:p>
            <a:endParaRPr lang="en-US" sz="2400" dirty="0" smtClean="0"/>
          </a:p>
          <a:p>
            <a:r>
              <a:rPr lang="en-US" sz="2400" dirty="0" smtClean="0"/>
              <a:t>4 </a:t>
            </a:r>
            <a:r>
              <a:rPr lang="en-US" sz="2400" dirty="0" err="1" smtClean="0"/>
              <a:t>Aluminium</a:t>
            </a:r>
            <a:r>
              <a:rPr lang="en-US" sz="2400" dirty="0" smtClean="0"/>
              <a:t> cans are made by bonding.</a:t>
            </a:r>
          </a:p>
          <a:p>
            <a:endParaRPr lang="en-US" sz="2400" dirty="0" smtClean="0"/>
          </a:p>
          <a:p>
            <a:r>
              <a:rPr lang="en-US" sz="2400" dirty="0" smtClean="0"/>
              <a:t>5 Welding and plating are processes in plastics manufacturing.</a:t>
            </a:r>
          </a:p>
          <a:p>
            <a:endParaRPr lang="en-US" sz="2400" dirty="0" smtClean="0"/>
          </a:p>
          <a:p>
            <a:r>
              <a:rPr lang="en-US" sz="2400" dirty="0" smtClean="0"/>
              <a:t>6 An injection </a:t>
            </a:r>
            <a:r>
              <a:rPr lang="en-US" sz="2400" dirty="0" err="1" smtClean="0"/>
              <a:t>moulding</a:t>
            </a:r>
            <a:r>
              <a:rPr lang="en-US" sz="2400" dirty="0" smtClean="0"/>
              <a:t> machine pushes hard metal into a mould.</a:t>
            </a:r>
            <a:endParaRPr lang="en-US" sz="2400" b="1" dirty="0" smtClean="0">
              <a:solidFill>
                <a:srgbClr val="0070C0"/>
              </a:solidFill>
              <a:latin typeface="Arial" pitchFamily="34" charset="0"/>
              <a:ea typeface="Arial" pitchFamily="34" charset="0"/>
              <a:cs typeface="Arial" pitchFamily="34" charset="0"/>
            </a:endParaRPr>
          </a:p>
        </p:txBody>
      </p:sp>
      <p:sp>
        <p:nvSpPr>
          <p:cNvPr id="3"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Rectángulo"/>
          <p:cNvSpPr/>
          <p:nvPr/>
        </p:nvSpPr>
        <p:spPr>
          <a:xfrm>
            <a:off x="251520" y="404664"/>
            <a:ext cx="8640960" cy="6001643"/>
          </a:xfrm>
          <a:prstGeom prst="rect">
            <a:avLst/>
          </a:prstGeom>
        </p:spPr>
        <p:txBody>
          <a:bodyPr wrap="square">
            <a:spAutoFit/>
          </a:bodyPr>
          <a:lstStyle/>
          <a:p>
            <a:pPr algn="ctr"/>
            <a:r>
              <a:rPr lang="es-AR" sz="2400" b="1" dirty="0" err="1" smtClean="0">
                <a:solidFill>
                  <a:srgbClr val="0070C0"/>
                </a:solidFill>
                <a:latin typeface="Arial" pitchFamily="34" charset="0"/>
                <a:ea typeface="Arial" pitchFamily="34" charset="0"/>
                <a:cs typeface="Arial" pitchFamily="34" charset="0"/>
              </a:rPr>
              <a:t>Task</a:t>
            </a:r>
            <a:r>
              <a:rPr lang="es-AR" sz="2400" b="1" dirty="0" smtClean="0">
                <a:solidFill>
                  <a:srgbClr val="0070C0"/>
                </a:solidFill>
                <a:latin typeface="Arial" pitchFamily="34" charset="0"/>
                <a:ea typeface="Arial" pitchFamily="34" charset="0"/>
                <a:cs typeface="Arial" pitchFamily="34" charset="0"/>
              </a:rPr>
              <a:t> 2. </a:t>
            </a:r>
            <a:r>
              <a:rPr lang="es-AR" sz="2400" b="1" dirty="0" err="1" smtClean="0">
                <a:solidFill>
                  <a:srgbClr val="0070C0"/>
                </a:solidFill>
                <a:latin typeface="Arial" pitchFamily="34" charset="0"/>
                <a:ea typeface="Arial" pitchFamily="34" charset="0"/>
                <a:cs typeface="Arial" pitchFamily="34" charset="0"/>
              </a:rPr>
              <a:t>Words</a:t>
            </a:r>
            <a:r>
              <a:rPr lang="es-AR" sz="2400" b="1" dirty="0" smtClean="0">
                <a:solidFill>
                  <a:srgbClr val="0070C0"/>
                </a:solidFill>
                <a:latin typeface="Arial" pitchFamily="34" charset="0"/>
                <a:ea typeface="Arial" pitchFamily="34" charset="0"/>
                <a:cs typeface="Arial" pitchFamily="34" charset="0"/>
              </a:rPr>
              <a:t> </a:t>
            </a:r>
            <a:r>
              <a:rPr lang="es-AR" sz="2400" b="1" dirty="0" err="1" smtClean="0">
                <a:solidFill>
                  <a:srgbClr val="0070C0"/>
                </a:solidFill>
                <a:latin typeface="Arial" pitchFamily="34" charset="0"/>
                <a:ea typeface="Arial" pitchFamily="34" charset="0"/>
                <a:cs typeface="Arial" pitchFamily="34" charset="0"/>
              </a:rPr>
              <a:t>from</a:t>
            </a:r>
            <a:r>
              <a:rPr lang="es-AR" sz="2400" b="1" dirty="0" smtClean="0">
                <a:solidFill>
                  <a:srgbClr val="0070C0"/>
                </a:solidFill>
                <a:latin typeface="Arial" pitchFamily="34" charset="0"/>
                <a:ea typeface="Arial" pitchFamily="34" charset="0"/>
                <a:cs typeface="Arial" pitchFamily="34" charset="0"/>
              </a:rPr>
              <a:t> </a:t>
            </a:r>
            <a:r>
              <a:rPr lang="es-AR" sz="2400" b="1" dirty="0" err="1" smtClean="0">
                <a:solidFill>
                  <a:srgbClr val="0070C0"/>
                </a:solidFill>
                <a:latin typeface="Arial" pitchFamily="34" charset="0"/>
                <a:ea typeface="Arial" pitchFamily="34" charset="0"/>
                <a:cs typeface="Arial" pitchFamily="34" charset="0"/>
              </a:rPr>
              <a:t>the</a:t>
            </a:r>
            <a:r>
              <a:rPr lang="es-AR" sz="2400" b="1" dirty="0" smtClean="0">
                <a:solidFill>
                  <a:srgbClr val="0070C0"/>
                </a:solidFill>
                <a:latin typeface="Arial" pitchFamily="34" charset="0"/>
                <a:ea typeface="Arial" pitchFamily="34" charset="0"/>
                <a:cs typeface="Arial" pitchFamily="34" charset="0"/>
              </a:rPr>
              <a:t> </a:t>
            </a:r>
            <a:r>
              <a:rPr lang="es-AR" sz="2400" b="1" dirty="0" err="1" smtClean="0">
                <a:solidFill>
                  <a:srgbClr val="0070C0"/>
                </a:solidFill>
                <a:latin typeface="Arial" pitchFamily="34" charset="0"/>
                <a:ea typeface="Arial" pitchFamily="34" charset="0"/>
                <a:cs typeface="Arial" pitchFamily="34" charset="0"/>
              </a:rPr>
              <a:t>text</a:t>
            </a:r>
            <a:endParaRPr lang="es-AR" sz="2400" b="1" dirty="0" smtClean="0">
              <a:solidFill>
                <a:srgbClr val="0070C0"/>
              </a:solidFill>
              <a:latin typeface="Arial" pitchFamily="34" charset="0"/>
              <a:ea typeface="Arial" pitchFamily="34" charset="0"/>
              <a:cs typeface="Arial" pitchFamily="34" charset="0"/>
            </a:endParaRPr>
          </a:p>
          <a:p>
            <a:endParaRPr lang="es-AR" sz="2400" b="1" dirty="0" smtClean="0"/>
          </a:p>
          <a:p>
            <a:r>
              <a:rPr lang="en-US" sz="2400" b="1" dirty="0" smtClean="0"/>
              <a:t>Complete the sentences with words from the text.</a:t>
            </a:r>
          </a:p>
          <a:p>
            <a:endParaRPr lang="en-US" sz="2400" b="1" dirty="0" smtClean="0"/>
          </a:p>
          <a:p>
            <a:r>
              <a:rPr lang="en-US" sz="2400" dirty="0" smtClean="0"/>
              <a:t>1 The cooking process in bread production is called ________</a:t>
            </a:r>
          </a:p>
          <a:p>
            <a:endParaRPr lang="en-US" sz="2400" dirty="0" smtClean="0"/>
          </a:p>
          <a:p>
            <a:r>
              <a:rPr lang="en-US" sz="2400" dirty="0" smtClean="0"/>
              <a:t>2 Many jobs that were done by hand are now done ________ .</a:t>
            </a:r>
          </a:p>
          <a:p>
            <a:r>
              <a:rPr lang="en-US" sz="2400" dirty="0" smtClean="0"/>
              <a:t>3 A lot of processed food is mass-produced in large ________ .</a:t>
            </a:r>
          </a:p>
          <a:p>
            <a:r>
              <a:rPr lang="en-US" sz="2400" dirty="0" smtClean="0"/>
              <a:t>4 Many different ________ are used in bonding.</a:t>
            </a:r>
          </a:p>
          <a:p>
            <a:endParaRPr lang="en-US" sz="2400" dirty="0" smtClean="0"/>
          </a:p>
          <a:p>
            <a:r>
              <a:rPr lang="en-US" sz="2400" dirty="0" smtClean="0"/>
              <a:t>5 Plating can make metals ________– resistant.</a:t>
            </a:r>
          </a:p>
          <a:p>
            <a:endParaRPr lang="en-US" sz="2400" dirty="0" smtClean="0"/>
          </a:p>
          <a:p>
            <a:r>
              <a:rPr lang="en-US" sz="2400" dirty="0" smtClean="0"/>
              <a:t>6 Bottle tops and CD covers are examples of plastic ________ </a:t>
            </a:r>
            <a:r>
              <a:rPr lang="en-US" sz="2000" dirty="0" smtClean="0"/>
              <a:t>.</a:t>
            </a:r>
            <a:endParaRPr lang="es-AR" sz="2000" b="1" dirty="0"/>
          </a:p>
        </p:txBody>
      </p:sp>
      <p:sp>
        <p:nvSpPr>
          <p:cNvPr id="3" name="6 Marcador de pie de página"/>
          <p:cNvSpPr>
            <a:spLocks noGrp="1"/>
          </p:cNvSpPr>
          <p:nvPr/>
        </p:nvSpPr>
        <p:spPr>
          <a:xfrm>
            <a:off x="611560" y="6319300"/>
            <a:ext cx="7855288" cy="538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s-ES_tradnl" altLang="es-AR" sz="1800" b="1" dirty="0">
                <a:latin typeface="Andalus" panose="02020603050405020304" pitchFamily="18" charset="-78"/>
                <a:cs typeface="Andalus" panose="02020603050405020304" pitchFamily="18" charset="-78"/>
              </a:rPr>
              <a:t>UTN -  FRVM                                 Lic. Evangelina Cecchel - Lic. Bibiana </a:t>
            </a:r>
            <a:r>
              <a:rPr lang="es-ES_tradnl" altLang="es-AR" sz="1800" b="1" dirty="0" err="1">
                <a:latin typeface="Andalus" panose="02020603050405020304" pitchFamily="18" charset="-78"/>
                <a:cs typeface="Andalus" panose="02020603050405020304" pitchFamily="18" charset="-78"/>
              </a:rPr>
              <a:t>Fernandez</a:t>
            </a:r>
            <a:endParaRPr lang="es-ES_tradnl" altLang="es-AR" sz="1800" b="1" dirty="0">
              <a:latin typeface="Andalus" panose="02020603050405020304" pitchFamily="18" charset="-78"/>
              <a:cs typeface="Andalus" panose="02020603050405020304" pitchFamily="18" charset="-78"/>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Personalizado 1">
      <a:dk1>
        <a:srgbClr val="003366"/>
      </a:dk1>
      <a:lt1>
        <a:srgbClr val="FFFFFF"/>
      </a:lt1>
      <a:dk2>
        <a:srgbClr val="000099"/>
      </a:dk2>
      <a:lt2>
        <a:srgbClr val="CCFFFF"/>
      </a:lt2>
      <a:accent1>
        <a:srgbClr val="0070C0"/>
      </a:accent1>
      <a:accent2>
        <a:srgbClr val="00B000"/>
      </a:accent2>
      <a:accent3>
        <a:srgbClr val="AAAACA"/>
      </a:accent3>
      <a:accent4>
        <a:srgbClr val="DADADA"/>
      </a:accent4>
      <a:accent5>
        <a:srgbClr val="ADB8E2"/>
      </a:accent5>
      <a:accent6>
        <a:srgbClr val="009F00"/>
      </a:accent6>
      <a:hlink>
        <a:srgbClr val="66CCFF"/>
      </a:hlink>
      <a:folHlink>
        <a:srgbClr val="FFE701"/>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607</TotalTime>
  <Words>1433</Words>
  <Application>Microsoft Office PowerPoint</Application>
  <PresentationFormat>Presentación en pantalla (4:3)</PresentationFormat>
  <Paragraphs>133</Paragraphs>
  <Slides>14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14</vt:i4>
      </vt:variant>
    </vt:vector>
  </HeadingPairs>
  <TitlesOfParts>
    <vt:vector size="22" baseType="lpstr">
      <vt:lpstr>Andalus</vt:lpstr>
      <vt:lpstr>Arial</vt:lpstr>
      <vt:lpstr>Arial Black</vt:lpstr>
      <vt:lpstr>Calibri</vt:lpstr>
      <vt:lpstr>Century Schoolbook</vt:lpstr>
      <vt:lpstr>Wingdings</vt:lpstr>
      <vt:lpstr>Wingdings 2</vt:lpstr>
      <vt:lpstr>Mirador</vt:lpstr>
      <vt:lpstr>Module C Reading and Writing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B Reading and Writing</dc:title>
  <dc:creator>Bibiana</dc:creator>
  <cp:lastModifiedBy>Evangelina Cecchel</cp:lastModifiedBy>
  <cp:revision>80</cp:revision>
  <dcterms:created xsi:type="dcterms:W3CDTF">2015-03-13T21:49:16Z</dcterms:created>
  <dcterms:modified xsi:type="dcterms:W3CDTF">2016-09-13T21:06:32Z</dcterms:modified>
</cp:coreProperties>
</file>