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2" r:id="rId7"/>
    <p:sldId id="263" r:id="rId8"/>
    <p:sldId id="264" r:id="rId9"/>
    <p:sldId id="266" r:id="rId10"/>
    <p:sldId id="261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245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7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36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7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04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22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4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8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1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94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69A9-4D9B-4A71-9151-7D3746F812AC}" type="datetimeFigureOut">
              <a:rPr lang="es-AR" smtClean="0"/>
              <a:t>16/8/2017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753D-74F0-44CB-B3B6-B67164E27D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6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2560" y="146850"/>
            <a:ext cx="10129520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s-AR" altLang="es-AR" dirty="0" smtClean="0"/>
          </a:p>
          <a:p>
            <a:pPr>
              <a:lnSpc>
                <a:spcPct val="80000"/>
              </a:lnSpc>
            </a:pPr>
            <a:r>
              <a:rPr lang="es-AR" altLang="es-AR" b="1" dirty="0" smtClean="0"/>
              <a:t>ASIGNATURA: TEORIA DE CONTROL</a:t>
            </a:r>
          </a:p>
          <a:p>
            <a:pPr>
              <a:lnSpc>
                <a:spcPct val="80000"/>
              </a:lnSpc>
            </a:pPr>
            <a:r>
              <a:rPr lang="es-AR" altLang="es-AR" b="1" dirty="0" smtClean="0"/>
              <a:t>CARRERA</a:t>
            </a:r>
            <a:r>
              <a:rPr lang="es-AR" altLang="es-AR" dirty="0" smtClean="0"/>
              <a:t>: INGENIERIA EN SISTEMAS DE LA INFORMACION</a:t>
            </a:r>
          </a:p>
          <a:p>
            <a:pPr>
              <a:lnSpc>
                <a:spcPct val="80000"/>
              </a:lnSpc>
            </a:pPr>
            <a:r>
              <a:rPr lang="es-AR" altLang="es-AR" b="1" dirty="0" smtClean="0"/>
              <a:t>DICTADO DE CLASES</a:t>
            </a:r>
            <a:r>
              <a:rPr lang="es-AR" altLang="es-AR" dirty="0" smtClean="0"/>
              <a:t> : MIERCOLES y VIERNES – Carga Horaria : 6 </a:t>
            </a:r>
            <a:r>
              <a:rPr lang="es-AR" altLang="es-AR" dirty="0" err="1" smtClean="0"/>
              <a:t>hs</a:t>
            </a:r>
            <a:r>
              <a:rPr lang="es-AR" altLang="es-AR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AR" altLang="es-AR" b="1" dirty="0" smtClean="0"/>
              <a:t>DOCENTE</a:t>
            </a:r>
            <a:r>
              <a:rPr lang="es-AR" altLang="es-AR" dirty="0" smtClean="0"/>
              <a:t>: Ing.  José Luis </a:t>
            </a:r>
            <a:r>
              <a:rPr lang="es-AR" altLang="es-AR" dirty="0" err="1" smtClean="0"/>
              <a:t>Catalano</a:t>
            </a:r>
            <a:r>
              <a:rPr lang="es-AR" altLang="es-AR" dirty="0" smtClean="0"/>
              <a:t>, </a:t>
            </a:r>
            <a:r>
              <a:rPr lang="es-AR" altLang="es-AR" u="sng" dirty="0" smtClean="0">
                <a:solidFill>
                  <a:schemeClr val="accent2"/>
                </a:solidFill>
              </a:rPr>
              <a:t>jlcatalano@frvm.utn.edu.ar</a:t>
            </a:r>
          </a:p>
          <a:p>
            <a:pPr>
              <a:lnSpc>
                <a:spcPct val="80000"/>
              </a:lnSpc>
            </a:pPr>
            <a:r>
              <a:rPr lang="es-AR" altLang="es-AR" b="1" dirty="0" smtClean="0"/>
              <a:t>DOCENTE</a:t>
            </a:r>
            <a:r>
              <a:rPr lang="es-AR" altLang="es-AR" dirty="0" smtClean="0"/>
              <a:t>: Ing. Ignacio </a:t>
            </a:r>
            <a:r>
              <a:rPr lang="es-AR" altLang="es-AR" dirty="0" err="1" smtClean="0"/>
              <a:t>Favro</a:t>
            </a:r>
            <a:r>
              <a:rPr lang="es-AR" altLang="es-AR" dirty="0" smtClean="0"/>
              <a:t>,  </a:t>
            </a:r>
            <a:r>
              <a:rPr lang="es-AR" altLang="es-AR" u="sng" dirty="0" smtClean="0">
                <a:solidFill>
                  <a:schemeClr val="accent2"/>
                </a:solidFill>
              </a:rPr>
              <a:t>idfavro@frvm.utn.edu.ar</a:t>
            </a:r>
          </a:p>
          <a:p>
            <a:pPr>
              <a:lnSpc>
                <a:spcPct val="80000"/>
              </a:lnSpc>
              <a:buFontTx/>
              <a:buNone/>
            </a:pPr>
            <a:endParaRPr lang="es-AR" altLang="es-A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b="1" u="sng" dirty="0" smtClean="0"/>
              <a:t>PROGRAMA SINTETICO</a:t>
            </a:r>
          </a:p>
          <a:p>
            <a:pPr>
              <a:lnSpc>
                <a:spcPct val="80000"/>
              </a:lnSpc>
              <a:buFontTx/>
              <a:buNone/>
            </a:pPr>
            <a:endParaRPr lang="es-AR" altLang="es-A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-  INTRODUCCIÓN A LOS SISTEMAS DE CONTROL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-  CARACTERÍSTICAS Y FUNCIONES DE TRANSFERENCIA DE SISTEMAS Y       COMPONENTES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- ANÁLISIS DE LA RESPUESTA TRANSITORIA.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- CLASIFICACIÓN DE SISTEMAS. ANÁLISIS EN ESTADO PERMANENTE.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- SIMULACION DE SISTEMAS DE CONTROL.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-  INTRODUCCIÓN A LAS TÉCNICAS DE VARIABLES DE ESTADO.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- SISTEMAS EN TIEMPO DISCRETO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- INTRODUCCION INSTRUMENTACION y AUTOMATAS INDUSTRIALES </a:t>
            </a:r>
            <a:endParaRPr lang="es-ES" altLang="es-A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AR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b="1" u="sng" dirty="0" smtClean="0"/>
              <a:t>CONDICIONES DE APROBACION: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- Presentación de carpetas de Guías Prácticas.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- Aprobación DIRECTA con promedio 8 o mas de 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/>
              <a:t>	</a:t>
            </a:r>
            <a:endParaRPr lang="es-AR" altLang="es-A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b="1" u="sng" dirty="0" smtClean="0"/>
              <a:t>BIBLIOGRAFIA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Sistemas de Control Modernos de R. OGATA (Editorial Prentice Hall)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Sistemas de Control </a:t>
            </a:r>
            <a:r>
              <a:rPr lang="es-AR" altLang="es-AR" dirty="0" err="1" smtClean="0"/>
              <a:t>Automatico</a:t>
            </a:r>
            <a:r>
              <a:rPr lang="es-AR" altLang="es-AR" dirty="0" smtClean="0"/>
              <a:t> de B. C. KUO (Editorial Prentice Hall)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Teoría de Control para Informáticos, 1ª Ed, </a:t>
            </a:r>
            <a:r>
              <a:rPr lang="es-AR" altLang="es-AR" dirty="0" err="1" smtClean="0"/>
              <a:t>Alfaomega</a:t>
            </a:r>
            <a:r>
              <a:rPr lang="es-AR" altLang="es-AR" dirty="0" smtClean="0"/>
              <a:t>, 2012.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Sistemas Realimentados de Control de D’AZZO – HOUPIS (Editorial </a:t>
            </a:r>
            <a:r>
              <a:rPr lang="es-AR" altLang="es-AR" dirty="0" err="1" smtClean="0"/>
              <a:t>Parainfo</a:t>
            </a:r>
            <a:r>
              <a:rPr lang="es-AR" altLang="es-AR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AR" altLang="es-AR" dirty="0" smtClean="0"/>
              <a:t>	Apuntes de Clases</a:t>
            </a: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18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96720" y="2966721"/>
            <a:ext cx="8839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AR" sz="2500" b="1" dirty="0" smtClean="0">
                <a:solidFill>
                  <a:srgbClr val="FF0000"/>
                </a:solidFill>
              </a:rPr>
              <a:t>EL CONTROL AUTOMATICO DESEMPEÑA UNA FUNCION VITAL EN EL AVANCE DE LA INGENIERIA y LA CIENCIA.</a:t>
            </a:r>
          </a:p>
        </p:txBody>
      </p:sp>
    </p:spTree>
    <p:extLst>
      <p:ext uri="{BB962C8B-B14F-4D97-AF65-F5344CB8AC3E}">
        <p14:creationId xmlns:p14="http://schemas.microsoft.com/office/powerpoint/2010/main" val="5924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0848" y="0"/>
            <a:ext cx="9144000" cy="1874520"/>
          </a:xfrm>
        </p:spPr>
        <p:txBody>
          <a:bodyPr/>
          <a:lstStyle/>
          <a:p>
            <a:r>
              <a:rPr lang="es-AR" dirty="0" smtClean="0"/>
              <a:t>Teoría de Control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5440" y="1225296"/>
            <a:ext cx="9217152" cy="5221224"/>
          </a:xfrm>
        </p:spPr>
        <p:txBody>
          <a:bodyPr/>
          <a:lstStyle/>
          <a:p>
            <a:pPr algn="l"/>
            <a:r>
              <a:rPr lang="es-AR" dirty="0" smtClean="0">
                <a:solidFill>
                  <a:srgbClr val="FF0000"/>
                </a:solidFill>
              </a:rPr>
              <a:t>Que es un Sistema de Control ?</a:t>
            </a:r>
          </a:p>
          <a:p>
            <a:pPr algn="just"/>
            <a:endParaRPr lang="es-AR" altLang="es-AR" dirty="0" smtClean="0"/>
          </a:p>
          <a:p>
            <a:pPr algn="just"/>
            <a:r>
              <a:rPr lang="es-AR" altLang="es-AR" dirty="0" smtClean="0"/>
              <a:t>Se define a un sistema como la combinación de componentes, conjunto o colección de cosas conectadas o relacionadas de una manera tal que actúan juntas. O un sistema es una combinación de componentes físicos conectados o relacionados de tal manera que forman una unidad completa o que puedan actuar como una unidad completa.</a:t>
            </a:r>
          </a:p>
          <a:p>
            <a:pPr algn="just"/>
            <a:endParaRPr lang="es-AR" dirty="0" smtClean="0"/>
          </a:p>
          <a:p>
            <a:pPr algn="just"/>
            <a:r>
              <a:rPr lang="es-AR" altLang="es-AR" dirty="0" smtClean="0"/>
              <a:t>Un sistema de control es una combinación de componentes físicos conectados de una manera tal que puedan </a:t>
            </a:r>
            <a:r>
              <a:rPr lang="es-AR" altLang="es-AR" b="1" dirty="0" smtClean="0"/>
              <a:t>comandar, dirigir o regular</a:t>
            </a:r>
            <a:r>
              <a:rPr lang="es-AR" altLang="es-AR" dirty="0" smtClean="0"/>
              <a:t> así mismo o a otro sistema.</a:t>
            </a:r>
            <a:endParaRPr lang="es-ES" altLang="es-AR" dirty="0" smtClean="0"/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81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61288" y="1106424"/>
            <a:ext cx="105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Las Teorías de Control que se utilizan habitualmente son: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874520" y="1591056"/>
            <a:ext cx="580644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Teoría de control clásica o convencional.  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874520" y="1896594"/>
            <a:ext cx="283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Teoría de control moderna.  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1874520" y="2202132"/>
            <a:ext cx="2748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Teoría de control robusta.   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3819139" y="3061549"/>
            <a:ext cx="327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Definición del sistema y objetivo.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4160520" y="3430881"/>
            <a:ext cx="552213" cy="4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542426" y="3867912"/>
            <a:ext cx="455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Componentes que forman parte de un sistema</a:t>
            </a:r>
            <a:endParaRPr lang="es-AR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583781" y="3388494"/>
            <a:ext cx="978307" cy="35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260336" y="3840480"/>
            <a:ext cx="364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Respuesta esperada o no esperada</a:t>
            </a:r>
            <a:endParaRPr lang="es-AR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695944" y="4237244"/>
            <a:ext cx="0" cy="35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927848" y="459028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Error y  Estabilidad.</a:t>
            </a:r>
            <a:endParaRPr lang="es-AR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695944" y="4959620"/>
            <a:ext cx="0" cy="44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739128" y="5404104"/>
            <a:ext cx="427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Acciones de control para lograr el objetivo</a:t>
            </a:r>
            <a:endParaRPr lang="es-AR" dirty="0"/>
          </a:p>
        </p:txBody>
      </p:sp>
      <p:cxnSp>
        <p:nvCxnSpPr>
          <p:cNvPr id="25" name="Conector recto de flecha 24"/>
          <p:cNvCxnSpPr>
            <a:stCxn id="13" idx="2"/>
          </p:cNvCxnSpPr>
          <p:nvPr/>
        </p:nvCxnSpPr>
        <p:spPr>
          <a:xfrm>
            <a:off x="3819139" y="4237244"/>
            <a:ext cx="0" cy="5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101887" y="4774954"/>
            <a:ext cx="35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Modelo – Función de transferencia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161288" y="2639163"/>
            <a:ext cx="40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Como vamos a estudiar Teoría de Control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0" grpId="0"/>
      <p:bldP spid="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\begin{center}\vbox{\input{/home/ogduarte/Cursos/sistemas/fig/modelos/clasifica}&#10;}\end{center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39" y="108204"/>
            <a:ext cx="6097202" cy="67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Botón de acción: Volver 2">
            <a:hlinkClick r:id="rId3" action="ppaction://hlinksldjump" highlightClick="1"/>
          </p:cNvPr>
          <p:cNvSpPr/>
          <p:nvPr/>
        </p:nvSpPr>
        <p:spPr>
          <a:xfrm>
            <a:off x="11103428" y="5669280"/>
            <a:ext cx="574766" cy="39188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38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836614"/>
            <a:ext cx="7170738" cy="5121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07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49275"/>
            <a:ext cx="8229600" cy="5576888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altLang="es-AR" sz="2000" b="1" i="1"/>
              <a:t>EXISTEN TRES TIPOS BASICOS DE SISTEMAS DE CONTROL</a:t>
            </a:r>
          </a:p>
          <a:p>
            <a:pPr algn="just">
              <a:buFontTx/>
              <a:buNone/>
            </a:pPr>
            <a:endParaRPr lang="es-AR" altLang="es-AR" sz="2000" b="1"/>
          </a:p>
          <a:p>
            <a:pPr algn="just">
              <a:buFontTx/>
              <a:buNone/>
            </a:pPr>
            <a:endParaRPr lang="es-ES" altLang="es-AR" sz="2000" b="1"/>
          </a:p>
          <a:p>
            <a:pPr algn="just"/>
            <a:r>
              <a:rPr lang="es-ES" altLang="es-AR" sz="2000" b="1"/>
              <a:t> SISTEMAS DE CONTROL HECHOS POR EL HOMBRE. </a:t>
            </a:r>
          </a:p>
          <a:p>
            <a:pPr algn="just">
              <a:buFontTx/>
              <a:buNone/>
            </a:pPr>
            <a:r>
              <a:rPr lang="es-ES" altLang="es-AR" sz="2000" b="1"/>
              <a:t>	Ej.: Calefactor, termotanques, conmutadores eléctricos.</a:t>
            </a:r>
          </a:p>
          <a:p>
            <a:pPr algn="just"/>
            <a:endParaRPr lang="es-ES" altLang="es-AR" sz="2000" b="1"/>
          </a:p>
          <a:p>
            <a:pPr algn="just"/>
            <a:r>
              <a:rPr lang="es-ES" altLang="es-AR" sz="2000" b="1"/>
              <a:t> SISTEMAS DE CONTROL NATURALES, INCLUYENDO SISTEMAS BIOLOGICOS. </a:t>
            </a:r>
          </a:p>
          <a:p>
            <a:pPr algn="just">
              <a:buFontTx/>
              <a:buNone/>
            </a:pPr>
            <a:r>
              <a:rPr lang="es-AR" altLang="es-AR" sz="2000" b="1"/>
              <a:t>	Ej.: Sistema de transpiración humano, designar un objeto con el dedo.</a:t>
            </a:r>
            <a:endParaRPr lang="es-ES" altLang="es-AR" sz="2000" b="1"/>
          </a:p>
          <a:p>
            <a:pPr algn="just"/>
            <a:endParaRPr lang="es-ES" altLang="es-AR" sz="2000" b="1"/>
          </a:p>
          <a:p>
            <a:pPr algn="just"/>
            <a:r>
              <a:rPr lang="es-ES" altLang="es-AR" sz="2000" b="1"/>
              <a:t> MIXTOS. </a:t>
            </a:r>
          </a:p>
          <a:p>
            <a:pPr algn="just">
              <a:buFontTx/>
              <a:buNone/>
            </a:pPr>
            <a:r>
              <a:rPr lang="es-ES" altLang="es-AR" sz="2000" b="1"/>
              <a:t>	Ej.: Controles en el automóvil. </a:t>
            </a:r>
          </a:p>
        </p:txBody>
      </p:sp>
    </p:spTree>
    <p:extLst>
      <p:ext uri="{BB962C8B-B14F-4D97-AF65-F5344CB8AC3E}">
        <p14:creationId xmlns:p14="http://schemas.microsoft.com/office/powerpoint/2010/main" val="2084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765" y="631572"/>
            <a:ext cx="4297362" cy="5472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1930" y="1500655"/>
            <a:ext cx="6390070" cy="407705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sz="2400"/>
              <a:t>Esquema de un sistema de control y su comparación con el sistema de información</a:t>
            </a:r>
            <a:r>
              <a:rPr lang="es-ES" altLang="es-AR" sz="2000"/>
              <a:t/>
            </a:r>
            <a:br>
              <a:rPr lang="es-ES" altLang="es-AR" sz="2000"/>
            </a:br>
            <a:endParaRPr lang="es-ES" altLang="es-AR" sz="2000"/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1628776"/>
            <a:ext cx="6985000" cy="3076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135188" y="551656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s-ES" altLang="es-AR" sz="2000"/>
              <a:t>En todos los puntos A,B,C  y D se conciben que puedan existir aplicaciones informáticas.</a:t>
            </a:r>
          </a:p>
        </p:txBody>
      </p:sp>
    </p:spTree>
    <p:extLst>
      <p:ext uri="{BB962C8B-B14F-4D97-AF65-F5344CB8AC3E}">
        <p14:creationId xmlns:p14="http://schemas.microsoft.com/office/powerpoint/2010/main" val="181673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272</Words>
  <Application>Microsoft Office PowerPoint</Application>
  <PresentationFormat>Panorámica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Teoría de Control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Esquema de un sistema de control y su comparación con el sistema de información 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Control</dc:title>
  <dc:creator>jose luis</dc:creator>
  <cp:lastModifiedBy>jose luis</cp:lastModifiedBy>
  <cp:revision>15</cp:revision>
  <dcterms:created xsi:type="dcterms:W3CDTF">2017-08-01T19:49:01Z</dcterms:created>
  <dcterms:modified xsi:type="dcterms:W3CDTF">2017-08-16T18:52:40Z</dcterms:modified>
</cp:coreProperties>
</file>