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32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476C855-F58D-4861-AECC-64E79BA06735}" type="datetimeFigureOut">
              <a:rPr lang="es-ES" smtClean="0"/>
              <a:pPr/>
              <a:t>13/05/2016</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66E7B580-BFD7-4846-BF82-068D50EE33A2}"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476C855-F58D-4861-AECC-64E79BA06735}" type="datetimeFigureOut">
              <a:rPr lang="es-ES" smtClean="0"/>
              <a:pPr/>
              <a:t>13/05/2016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6E7B580-BFD7-4846-BF82-068D50EE33A2}"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476C855-F58D-4861-AECC-64E79BA06735}" type="datetimeFigureOut">
              <a:rPr lang="es-ES" smtClean="0"/>
              <a:pPr/>
              <a:t>13/05/2016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6E7B580-BFD7-4846-BF82-068D50EE33A2}"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476C855-F58D-4861-AECC-64E79BA06735}" type="datetimeFigureOut">
              <a:rPr lang="es-ES" smtClean="0"/>
              <a:pPr/>
              <a:t>13/05/2016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6E7B580-BFD7-4846-BF82-068D50EE33A2}"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476C855-F58D-4861-AECC-64E79BA06735}" type="datetimeFigureOut">
              <a:rPr lang="es-ES" smtClean="0"/>
              <a:pPr/>
              <a:t>13/05/2016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6E7B580-BFD7-4846-BF82-068D50EE33A2}"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476C855-F58D-4861-AECC-64E79BA06735}" type="datetimeFigureOut">
              <a:rPr lang="es-ES" smtClean="0"/>
              <a:pPr/>
              <a:t>13/05/2016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6E7B580-BFD7-4846-BF82-068D50EE33A2}"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476C855-F58D-4861-AECC-64E79BA06735}" type="datetimeFigureOut">
              <a:rPr lang="es-ES" smtClean="0"/>
              <a:pPr/>
              <a:t>13/05/2016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6E7B580-BFD7-4846-BF82-068D50EE33A2}"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476C855-F58D-4861-AECC-64E79BA06735}" type="datetimeFigureOut">
              <a:rPr lang="es-ES" smtClean="0"/>
              <a:pPr/>
              <a:t>13/05/2016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66E7B580-BFD7-4846-BF82-068D50EE33A2}"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476C855-F58D-4861-AECC-64E79BA06735}" type="datetimeFigureOut">
              <a:rPr lang="es-ES" smtClean="0"/>
              <a:pPr/>
              <a:t>13/05/2016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66E7B580-BFD7-4846-BF82-068D50EE33A2}"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476C855-F58D-4861-AECC-64E79BA06735}" type="datetimeFigureOut">
              <a:rPr lang="es-ES" smtClean="0"/>
              <a:pPr/>
              <a:t>13/05/2016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6E7B580-BFD7-4846-BF82-068D50EE33A2}"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476C855-F58D-4861-AECC-64E79BA06735}" type="datetimeFigureOut">
              <a:rPr lang="es-ES" smtClean="0"/>
              <a:pPr/>
              <a:t>13/05/2016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66E7B580-BFD7-4846-BF82-068D50EE33A2}" type="slidenum">
              <a:rPr lang="es-ES" smtClean="0"/>
              <a:pPr/>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476C855-F58D-4861-AECC-64E79BA06735}" type="datetimeFigureOut">
              <a:rPr lang="es-ES" smtClean="0"/>
              <a:pPr/>
              <a:t>13/05/2016</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6E7B580-BFD7-4846-BF82-068D50EE33A2}" type="slidenum">
              <a:rPr lang="es-ES" smtClean="0"/>
              <a:pPr/>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pPr algn="ctr"/>
            <a:r>
              <a:rPr lang="es-ES" dirty="0" smtClean="0"/>
              <a:t>Técnico Superior en Negociación de Bienes</a:t>
            </a:r>
            <a:endParaRPr lang="es-ES" dirty="0"/>
          </a:p>
        </p:txBody>
      </p:sp>
      <p:sp>
        <p:nvSpPr>
          <p:cNvPr id="3" name="2 Subtítulo"/>
          <p:cNvSpPr>
            <a:spLocks noGrp="1"/>
          </p:cNvSpPr>
          <p:nvPr>
            <p:ph type="subTitle" idx="1"/>
          </p:nvPr>
        </p:nvSpPr>
        <p:spPr/>
        <p:txBody>
          <a:bodyPr/>
          <a:lstStyle/>
          <a:p>
            <a:pPr algn="ctr"/>
            <a:r>
              <a:rPr lang="es-ES" dirty="0" smtClean="0">
                <a:latin typeface="Times New Roman" pitchFamily="18" charset="0"/>
                <a:cs typeface="Times New Roman" pitchFamily="18" charset="0"/>
              </a:rPr>
              <a:t>PROCESAL  Y PRACTICA REGISTRAL</a:t>
            </a:r>
          </a:p>
          <a:p>
            <a:r>
              <a:rPr lang="es-ES" dirty="0" smtClean="0">
                <a:latin typeface="Times New Roman" pitchFamily="18" charset="0"/>
                <a:cs typeface="Times New Roman" pitchFamily="18" charset="0"/>
              </a:rPr>
              <a:t>Clase V</a:t>
            </a:r>
          </a:p>
          <a:p>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704088"/>
            <a:ext cx="7859216" cy="420656"/>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pPr algn="ctr"/>
            <a:r>
              <a:rPr lang="es-ES" b="1" u="sng" dirty="0" smtClean="0">
                <a:latin typeface="Times New Roman" pitchFamily="18" charset="0"/>
                <a:cs typeface="Times New Roman" pitchFamily="18" charset="0"/>
              </a:rPr>
              <a:t>Confesional</a:t>
            </a:r>
          </a:p>
          <a:p>
            <a:pPr algn="just"/>
            <a:endParaRPr lang="es-ES" dirty="0" smtClean="0">
              <a:latin typeface="Times New Roman" pitchFamily="18" charset="0"/>
              <a:cs typeface="Times New Roman" pitchFamily="18" charset="0"/>
            </a:endParaRPr>
          </a:p>
          <a:p>
            <a:pPr algn="just"/>
            <a:r>
              <a:rPr lang="es-ES" dirty="0" smtClean="0">
                <a:latin typeface="Times New Roman" pitchFamily="18" charset="0"/>
                <a:cs typeface="Times New Roman" pitchFamily="18" charset="0"/>
              </a:rPr>
              <a:t>Reconocer hechos adversos; aquellos que me perjudican en el proceso.-</a:t>
            </a:r>
          </a:p>
          <a:p>
            <a:pPr algn="just"/>
            <a:r>
              <a:rPr lang="es-ES" dirty="0" smtClean="0">
                <a:latin typeface="Times New Roman" pitchFamily="18" charset="0"/>
                <a:cs typeface="Times New Roman" pitchFamily="18" charset="0"/>
              </a:rPr>
              <a:t>Debe tener capacidad procesal -para estar en juicio- ej. Incapaces no pueden.-</a:t>
            </a:r>
          </a:p>
          <a:p>
            <a:pPr algn="just"/>
            <a:r>
              <a:rPr lang="es-ES" dirty="0" smtClean="0">
                <a:latin typeface="Times New Roman" pitchFamily="18" charset="0"/>
                <a:cs typeface="Times New Roman" pitchFamily="18" charset="0"/>
              </a:rPr>
              <a:t>Debe ser rendida por un sujeto que tenga calidad de parte. Si es efectuada por un tercero es una declaración testimonial.-</a:t>
            </a:r>
            <a:endParaRPr lang="es-E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77828" y="620688"/>
            <a:ext cx="7787208" cy="420656"/>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r>
              <a:rPr lang="es-ES" b="1" dirty="0" smtClean="0">
                <a:latin typeface="Times New Roman" pitchFamily="18" charset="0"/>
                <a:cs typeface="Times New Roman" pitchFamily="18" charset="0"/>
              </a:rPr>
              <a:t>Formalidades: </a:t>
            </a:r>
          </a:p>
          <a:p>
            <a:pPr algn="just"/>
            <a:r>
              <a:rPr lang="es-ES" dirty="0" smtClean="0">
                <a:latin typeface="Times New Roman" pitchFamily="18" charset="0"/>
                <a:cs typeface="Times New Roman" pitchFamily="18" charset="0"/>
              </a:rPr>
              <a:t>1) Fundamenten pretensiones de las partes, controvertidos y personales; experimentado en el pasado y percibido a través de sus sentidos.-</a:t>
            </a:r>
          </a:p>
          <a:p>
            <a:pPr algn="just"/>
            <a:r>
              <a:rPr lang="es-ES" dirty="0" smtClean="0">
                <a:latin typeface="Times New Roman" pitchFamily="18" charset="0"/>
                <a:cs typeface="Times New Roman" pitchFamily="18" charset="0"/>
              </a:rPr>
              <a:t>2) Extrajudicial (debe ser introducido por otro medio ej. documental) o Judicial (audiencias, escritos del pleito o confesión </a:t>
            </a:r>
            <a:r>
              <a:rPr lang="es-ES" dirty="0" err="1" smtClean="0">
                <a:latin typeface="Times New Roman" pitchFamily="18" charset="0"/>
                <a:cs typeface="Times New Roman" pitchFamily="18" charset="0"/>
              </a:rPr>
              <a:t>provacada</a:t>
            </a:r>
            <a:r>
              <a:rPr lang="es-ES" dirty="0" smtClean="0">
                <a:latin typeface="Times New Roman" pitchFamily="18" charset="0"/>
                <a:cs typeface="Times New Roman" pitchFamily="18" charset="0"/>
              </a:rPr>
              <a:t> “absolución de posiciones”) puede ser expresa o tácita.-</a:t>
            </a:r>
          </a:p>
          <a:p>
            <a:pPr algn="just"/>
            <a:r>
              <a:rPr lang="es-ES" dirty="0" smtClean="0">
                <a:latin typeface="Times New Roman" pitchFamily="18" charset="0"/>
                <a:cs typeface="Times New Roman" pitchFamily="18" charset="0"/>
              </a:rPr>
              <a:t>Art. 217; 218; 220/240</a:t>
            </a:r>
            <a:endParaRPr lang="es-E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704088"/>
            <a:ext cx="7715200" cy="276640"/>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pPr algn="ctr"/>
            <a:r>
              <a:rPr lang="es-ES" b="1" u="sng" dirty="0" smtClean="0">
                <a:latin typeface="Times New Roman" pitchFamily="18" charset="0"/>
                <a:cs typeface="Times New Roman" pitchFamily="18" charset="0"/>
              </a:rPr>
              <a:t>Documental (art. 241/254)</a:t>
            </a:r>
          </a:p>
          <a:p>
            <a:pPr algn="just"/>
            <a:endParaRPr lang="es-ES" dirty="0" smtClean="0">
              <a:latin typeface="Times New Roman" pitchFamily="18" charset="0"/>
              <a:cs typeface="Times New Roman" pitchFamily="18" charset="0"/>
            </a:endParaRPr>
          </a:p>
          <a:p>
            <a:pPr algn="just"/>
            <a:r>
              <a:rPr lang="es-ES" dirty="0" smtClean="0">
                <a:latin typeface="Times New Roman" pitchFamily="18" charset="0"/>
                <a:cs typeface="Times New Roman" pitchFamily="18" charset="0"/>
              </a:rPr>
              <a:t>Documento es toda cosa que sea producto de un acto humano, perceptible por los sentidos (de la vista del tacto) que sirve de prueba histórica y representativa de un hecho cualquiera (ej. Instrumentos públicos y privados; fotografías, planos, mojones entre otros).-</a:t>
            </a:r>
          </a:p>
          <a:p>
            <a:pPr algn="just">
              <a:buNone/>
            </a:pPr>
            <a:endParaRPr lang="es-E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704088"/>
            <a:ext cx="7931224" cy="564672"/>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pPr algn="ctr"/>
            <a:r>
              <a:rPr lang="es-ES" b="1" u="sng" dirty="0" smtClean="0">
                <a:latin typeface="Times New Roman" pitchFamily="18" charset="0"/>
                <a:cs typeface="Times New Roman" pitchFamily="18" charset="0"/>
              </a:rPr>
              <a:t>Inspección Judicial (Art. 255/258)</a:t>
            </a:r>
          </a:p>
          <a:p>
            <a:pPr algn="just"/>
            <a:endParaRPr lang="es-ES" dirty="0" smtClean="0">
              <a:latin typeface="Times New Roman" pitchFamily="18" charset="0"/>
              <a:cs typeface="Times New Roman" pitchFamily="18" charset="0"/>
            </a:endParaRPr>
          </a:p>
          <a:p>
            <a:pPr algn="just"/>
            <a:r>
              <a:rPr lang="es-ES" dirty="0" smtClean="0">
                <a:latin typeface="Times New Roman" pitchFamily="18" charset="0"/>
                <a:cs typeface="Times New Roman" pitchFamily="18" charset="0"/>
              </a:rPr>
              <a:t>Comprobación personal de un hecho por el Juez (inspección ocular o reconocimiento judicial)</a:t>
            </a:r>
          </a:p>
          <a:p>
            <a:pPr algn="just"/>
            <a:r>
              <a:rPr lang="es-ES" dirty="0" smtClean="0">
                <a:latin typeface="Times New Roman" pitchFamily="18" charset="0"/>
                <a:cs typeface="Times New Roman" pitchFamily="18" charset="0"/>
              </a:rPr>
              <a:t>Finalidad lograr el Juez una vivencia propia</a:t>
            </a:r>
          </a:p>
          <a:p>
            <a:pPr algn="just"/>
            <a:r>
              <a:rPr lang="es-ES" dirty="0" smtClean="0">
                <a:latin typeface="Times New Roman" pitchFamily="18" charset="0"/>
                <a:cs typeface="Times New Roman" pitchFamily="18" charset="0"/>
              </a:rPr>
              <a:t>Puede ser a) inmuebles; b) muebles y c) personas.-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704088"/>
            <a:ext cx="7787208" cy="348648"/>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pPr algn="ctr"/>
            <a:r>
              <a:rPr lang="es-ES" b="1" u="sng" dirty="0" smtClean="0">
                <a:latin typeface="Times New Roman" pitchFamily="18" charset="0"/>
                <a:cs typeface="Times New Roman" pitchFamily="18" charset="0"/>
              </a:rPr>
              <a:t>Informativa (art. 317/324)</a:t>
            </a:r>
          </a:p>
          <a:p>
            <a:pPr algn="just"/>
            <a:r>
              <a:rPr lang="es-ES" dirty="0" smtClean="0">
                <a:latin typeface="Times New Roman" pitchFamily="18" charset="0"/>
                <a:cs typeface="Times New Roman" pitchFamily="18" charset="0"/>
              </a:rPr>
              <a:t>Medio por el cual se aportan al proceso datos sobre hechos concretos, claramente individualizados y controvertidos, que resulten de la documentación, archivos o registros contables de terceros o de las partes, que obran en una repartición pública o privada que no es parte en el proceso.-</a:t>
            </a:r>
          </a:p>
          <a:p>
            <a:pPr algn="just"/>
            <a:r>
              <a:rPr lang="es-ES" dirty="0" smtClean="0">
                <a:latin typeface="Times New Roman" pitchFamily="18" charset="0"/>
                <a:cs typeface="Times New Roman" pitchFamily="18" charset="0"/>
              </a:rPr>
              <a:t>Ej. Choque se solicita informe al registro del automotor para saber quien es el titular del dominio KSE389-</a:t>
            </a:r>
          </a:p>
          <a:p>
            <a:pPr algn="just"/>
            <a:r>
              <a:rPr lang="es-ES" dirty="0" smtClean="0">
                <a:latin typeface="Times New Roman" pitchFamily="18" charset="0"/>
                <a:cs typeface="Times New Roman" pitchFamily="18" charset="0"/>
              </a:rPr>
              <a:t>Art. 317</a:t>
            </a:r>
          </a:p>
          <a:p>
            <a:pPr algn="just"/>
            <a:endParaRPr lang="es-E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704088"/>
            <a:ext cx="7787208" cy="492664"/>
          </a:xfrm>
        </p:spPr>
        <p:txBody>
          <a:bodyPr>
            <a:normAutofit fontScale="90000"/>
          </a:bodyPr>
          <a:lstStyle/>
          <a:p>
            <a:pPr algn="ctr"/>
            <a:endParaRPr lang="es-ES" dirty="0"/>
          </a:p>
        </p:txBody>
      </p:sp>
      <p:sp>
        <p:nvSpPr>
          <p:cNvPr id="3" name="2 Marcador de contenido"/>
          <p:cNvSpPr>
            <a:spLocks noGrp="1"/>
          </p:cNvSpPr>
          <p:nvPr>
            <p:ph idx="1"/>
          </p:nvPr>
        </p:nvSpPr>
        <p:spPr/>
        <p:txBody>
          <a:bodyPr>
            <a:normAutofit fontScale="92500" lnSpcReduction="10000"/>
          </a:bodyPr>
          <a:lstStyle/>
          <a:p>
            <a:pPr algn="ctr"/>
            <a:r>
              <a:rPr lang="es-ES" b="1" u="sng" dirty="0" smtClean="0">
                <a:latin typeface="Times New Roman" pitchFamily="18" charset="0"/>
                <a:cs typeface="Times New Roman" pitchFamily="18" charset="0"/>
              </a:rPr>
              <a:t>Testimonial (art. 284/314))</a:t>
            </a:r>
          </a:p>
          <a:p>
            <a:pPr algn="just"/>
            <a:r>
              <a:rPr lang="es-ES" dirty="0" smtClean="0">
                <a:latin typeface="Times New Roman" pitchFamily="18" charset="0"/>
                <a:cs typeface="Times New Roman" pitchFamily="18" charset="0"/>
              </a:rPr>
              <a:t>Es un medio de prueba que consiste en la declaración representativa realizada por quien no es parte en el proceso que hace ante un juez con fines procesales, sobre lo que sabe respecto de un hecho de cualquier naturaleza.-</a:t>
            </a:r>
          </a:p>
          <a:p>
            <a:pPr algn="just"/>
            <a:r>
              <a:rPr lang="es-ES" dirty="0" smtClean="0">
                <a:latin typeface="Times New Roman" pitchFamily="18" charset="0"/>
                <a:cs typeface="Times New Roman" pitchFamily="18" charset="0"/>
              </a:rPr>
              <a:t>Testigo es aquella persona que es llamada para que declare en forma narrativa sobre hechos o circunstancias que manifiesta conocer y que hubiere caído bajo sus sentidos.-</a:t>
            </a:r>
          </a:p>
          <a:p>
            <a:pPr algn="just"/>
            <a:r>
              <a:rPr lang="es-ES" dirty="0" smtClean="0">
                <a:latin typeface="Times New Roman" pitchFamily="18" charset="0"/>
                <a:cs typeface="Times New Roman" pitchFamily="18" charset="0"/>
              </a:rPr>
              <a:t>Es una carga publica y es un deber comparecer, declarar (excepción art. 308) y ser veraz.-</a:t>
            </a:r>
          </a:p>
          <a:p>
            <a:pPr algn="just"/>
            <a:r>
              <a:rPr lang="es-ES" dirty="0" smtClean="0">
                <a:latin typeface="Times New Roman" pitchFamily="18" charset="0"/>
                <a:cs typeface="Times New Roman" pitchFamily="18" charset="0"/>
              </a:rPr>
              <a:t>Prohibición de atestiguar (art. 309 y su excepción art. 310).- </a:t>
            </a:r>
            <a:endParaRPr lang="es-E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704088"/>
            <a:ext cx="7859216" cy="492664"/>
          </a:xfrm>
        </p:spPr>
        <p:txBody>
          <a:bodyPr>
            <a:normAutofit fontScale="90000"/>
          </a:bodyPr>
          <a:lstStyle/>
          <a:p>
            <a:pPr algn="ctr"/>
            <a:endParaRPr lang="es-ES" dirty="0"/>
          </a:p>
        </p:txBody>
      </p:sp>
      <p:sp>
        <p:nvSpPr>
          <p:cNvPr id="3" name="2 Marcador de contenido"/>
          <p:cNvSpPr>
            <a:spLocks noGrp="1"/>
          </p:cNvSpPr>
          <p:nvPr>
            <p:ph idx="1"/>
          </p:nvPr>
        </p:nvSpPr>
        <p:spPr/>
        <p:txBody>
          <a:bodyPr>
            <a:normAutofit fontScale="92500"/>
          </a:bodyPr>
          <a:lstStyle/>
          <a:p>
            <a:pPr algn="ctr"/>
            <a:r>
              <a:rPr lang="es-ES" b="1" u="sng" dirty="0" smtClean="0">
                <a:latin typeface="Times New Roman" pitchFamily="18" charset="0"/>
                <a:cs typeface="Times New Roman" pitchFamily="18" charset="0"/>
              </a:rPr>
              <a:t>Pericial (art. 259/283)</a:t>
            </a:r>
            <a:r>
              <a:rPr lang="es-ES" dirty="0" smtClean="0"/>
              <a:t> </a:t>
            </a:r>
          </a:p>
          <a:p>
            <a:pPr algn="just"/>
            <a:r>
              <a:rPr lang="es-ES" dirty="0" smtClean="0">
                <a:latin typeface="Times New Roman" pitchFamily="18" charset="0"/>
                <a:cs typeface="Times New Roman" pitchFamily="18" charset="0"/>
              </a:rPr>
              <a:t>Es un medio de prueba desarrollado, en virtud de un encargo, por el cual una persona distinta de las partes del proceso, especialmente calificada por sus conocimientos técnicos, científicos o industriales, suministra al juez argumentos o razones para la formación de su conocimiento respecto de ciertos hechos cuya percepción o cuyo entendimiento escapa de las aptitudes del común de la gente.-</a:t>
            </a:r>
          </a:p>
          <a:p>
            <a:pPr algn="just"/>
            <a:r>
              <a:rPr lang="es-ES" dirty="0" smtClean="0">
                <a:latin typeface="Times New Roman" pitchFamily="18" charset="0"/>
                <a:cs typeface="Times New Roman" pitchFamily="18" charset="0"/>
              </a:rPr>
              <a:t>El perito es aquella persona experta a quien el juez ordena dictaminar sobre un hecho que requiere conocimientos especiales.-</a:t>
            </a:r>
            <a:endParaRPr lang="es-E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87624" y="704088"/>
            <a:ext cx="7499176" cy="276640"/>
          </a:xfrm>
        </p:spPr>
        <p:txBody>
          <a:bodyPr>
            <a:normAutofit fontScale="90000"/>
          </a:bodyPr>
          <a:lstStyle/>
          <a:p>
            <a:pPr algn="ctr"/>
            <a:endParaRPr lang="es-ES" dirty="0"/>
          </a:p>
        </p:txBody>
      </p:sp>
      <p:sp>
        <p:nvSpPr>
          <p:cNvPr id="3" name="2 Marcador de contenido"/>
          <p:cNvSpPr>
            <a:spLocks noGrp="1"/>
          </p:cNvSpPr>
          <p:nvPr>
            <p:ph idx="1"/>
          </p:nvPr>
        </p:nvSpPr>
        <p:spPr/>
        <p:txBody>
          <a:bodyPr>
            <a:normAutofit lnSpcReduction="10000"/>
          </a:bodyPr>
          <a:lstStyle/>
          <a:p>
            <a:pPr algn="just"/>
            <a:r>
              <a:rPr lang="es-ES" dirty="0" smtClean="0">
                <a:latin typeface="Times New Roman" pitchFamily="18" charset="0"/>
                <a:cs typeface="Times New Roman" pitchFamily="18" charset="0"/>
              </a:rPr>
              <a:t>Perito:</a:t>
            </a:r>
          </a:p>
          <a:p>
            <a:pPr algn="just"/>
            <a:r>
              <a:rPr lang="es-ES" dirty="0" smtClean="0">
                <a:latin typeface="Times New Roman" pitchFamily="18" charset="0"/>
                <a:cs typeface="Times New Roman" pitchFamily="18" charset="0"/>
              </a:rPr>
              <a:t> a) </a:t>
            </a:r>
            <a:r>
              <a:rPr lang="es-ES" b="1" dirty="0" smtClean="0">
                <a:latin typeface="Times New Roman" pitchFamily="18" charset="0"/>
                <a:cs typeface="Times New Roman" pitchFamily="18" charset="0"/>
              </a:rPr>
              <a:t>oficial: </a:t>
            </a:r>
            <a:r>
              <a:rPr lang="es-ES" dirty="0" smtClean="0">
                <a:latin typeface="Times New Roman" pitchFamily="18" charset="0"/>
                <a:cs typeface="Times New Roman" pitchFamily="18" charset="0"/>
              </a:rPr>
              <a:t>designado por el tribunal, pudiendo proponerlo de común acuerdo las partes o, de no existir éste, elegido mediante sorteo. Deberá figurar en una lista oficial y podrá ser recusado.-</a:t>
            </a:r>
          </a:p>
          <a:p>
            <a:pPr algn="just"/>
            <a:r>
              <a:rPr lang="es-ES" dirty="0" smtClean="0">
                <a:latin typeface="Times New Roman" pitchFamily="18" charset="0"/>
                <a:cs typeface="Times New Roman" pitchFamily="18" charset="0"/>
              </a:rPr>
              <a:t>b) </a:t>
            </a:r>
            <a:r>
              <a:rPr lang="es-ES" b="1" dirty="0" smtClean="0">
                <a:latin typeface="Times New Roman" pitchFamily="18" charset="0"/>
                <a:cs typeface="Times New Roman" pitchFamily="18" charset="0"/>
              </a:rPr>
              <a:t>control: </a:t>
            </a:r>
            <a:r>
              <a:rPr lang="es-ES" dirty="0" smtClean="0">
                <a:latin typeface="Times New Roman" pitchFamily="18" charset="0"/>
                <a:cs typeface="Times New Roman" pitchFamily="18" charset="0"/>
              </a:rPr>
              <a:t>Son nombrados unilateralmente por cada parte como defensores de los intereses de quien los propuso, facultades de contralor del perito oficial, y de efectuar las criticas u observaciones que corresponden a ella siempre con fundamento especifico, y el plazo para realizarlo es de 5 días.-</a:t>
            </a:r>
          </a:p>
          <a:p>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704088"/>
            <a:ext cx="7715200" cy="564672"/>
          </a:xfrm>
        </p:spPr>
        <p:txBody>
          <a:bodyPr>
            <a:normAutofit fontScale="90000"/>
          </a:bodyPr>
          <a:lstStyle/>
          <a:p>
            <a:pPr algn="ctr"/>
            <a:endParaRPr lang="es-ES" dirty="0"/>
          </a:p>
        </p:txBody>
      </p:sp>
      <p:sp>
        <p:nvSpPr>
          <p:cNvPr id="3" name="2 Marcador de contenido"/>
          <p:cNvSpPr>
            <a:spLocks noGrp="1"/>
          </p:cNvSpPr>
          <p:nvPr>
            <p:ph idx="1"/>
          </p:nvPr>
        </p:nvSpPr>
        <p:spPr/>
        <p:txBody>
          <a:bodyPr>
            <a:normAutofit fontScale="92500" lnSpcReduction="10000"/>
          </a:bodyPr>
          <a:lstStyle/>
          <a:p>
            <a:pPr algn="just"/>
            <a:r>
              <a:rPr lang="es-ES" dirty="0" smtClean="0">
                <a:latin typeface="Times New Roman" pitchFamily="18" charset="0"/>
                <a:cs typeface="Times New Roman" pitchFamily="18" charset="0"/>
              </a:rPr>
              <a:t>El perito esta obligado,  bajo juramento, a desempeñar fiel y legalmente el cargo que le es conferido haciéndose responsable civil y penalmente, si faltara a las obligaciones de su cometido.-</a:t>
            </a:r>
          </a:p>
          <a:p>
            <a:pPr algn="just"/>
            <a:r>
              <a:rPr lang="es-ES" dirty="0" smtClean="0">
                <a:latin typeface="Times New Roman" pitchFamily="18" charset="0"/>
                <a:cs typeface="Times New Roman" pitchFamily="18" charset="0"/>
              </a:rPr>
              <a:t>El </a:t>
            </a:r>
            <a:r>
              <a:rPr lang="es-ES" b="1" dirty="0" smtClean="0">
                <a:latin typeface="Times New Roman" pitchFamily="18" charset="0"/>
                <a:cs typeface="Times New Roman" pitchFamily="18" charset="0"/>
              </a:rPr>
              <a:t>dictamen</a:t>
            </a:r>
            <a:r>
              <a:rPr lang="es-ES" dirty="0" smtClean="0">
                <a:latin typeface="Times New Roman" pitchFamily="18" charset="0"/>
                <a:cs typeface="Times New Roman" pitchFamily="18" charset="0"/>
              </a:rPr>
              <a:t> es la culminación de la diligencia pericial. Debe ser presentado por escrito y debidamente fundado; dentro del plazo fijado por el tribunal.-</a:t>
            </a:r>
          </a:p>
          <a:p>
            <a:pPr algn="just"/>
            <a:r>
              <a:rPr lang="es-ES" dirty="0" smtClean="0">
                <a:latin typeface="Times New Roman" pitchFamily="18" charset="0"/>
                <a:cs typeface="Times New Roman" pitchFamily="18" charset="0"/>
              </a:rPr>
              <a:t>El dictamen debe contener los puntos de pericia los que deberán ser contestados en el orden propuesto por las partes. Luego se deben hacer constar las actividades realizadas, con explicación de las operaciones técnicas llevadas a cabo y los principios científicos en que se funde.-</a:t>
            </a:r>
          </a:p>
          <a:p>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1640" y="704088"/>
            <a:ext cx="7355160" cy="132624"/>
          </a:xfrm>
        </p:spPr>
        <p:txBody>
          <a:bodyPr>
            <a:normAutofit fontScale="90000"/>
          </a:bodyPr>
          <a:lstStyle/>
          <a:p>
            <a:pPr algn="ctr"/>
            <a:endParaRPr lang="es-ES" dirty="0"/>
          </a:p>
        </p:txBody>
      </p:sp>
      <p:sp>
        <p:nvSpPr>
          <p:cNvPr id="3" name="2 Marcador de contenido"/>
          <p:cNvSpPr>
            <a:spLocks noGrp="1"/>
          </p:cNvSpPr>
          <p:nvPr>
            <p:ph idx="1"/>
          </p:nvPr>
        </p:nvSpPr>
        <p:spPr/>
        <p:txBody>
          <a:bodyPr>
            <a:normAutofit/>
          </a:bodyPr>
          <a:lstStyle/>
          <a:p>
            <a:pPr algn="just"/>
            <a:r>
              <a:rPr lang="es-ES" dirty="0" smtClean="0"/>
              <a:t> </a:t>
            </a:r>
            <a:r>
              <a:rPr lang="es-ES" dirty="0" smtClean="0">
                <a:latin typeface="Times New Roman" pitchFamily="18" charset="0"/>
                <a:cs typeface="Times New Roman" pitchFamily="18" charset="0"/>
              </a:rPr>
              <a:t>¿Que debe contener un dictamen? Análisis/experimentación/resultados/elaboración/ síntesis y una conclusión que deberán ser las respuestas dadas a los puntos de pericia de manera clara, precisa y veraces.-</a:t>
            </a:r>
          </a:p>
          <a:p>
            <a:pPr algn="just"/>
            <a:r>
              <a:rPr lang="es-ES" dirty="0" smtClean="0">
                <a:latin typeface="Times New Roman" pitchFamily="18" charset="0"/>
                <a:cs typeface="Times New Roman" pitchFamily="18" charset="0"/>
              </a:rPr>
              <a:t>Por escrito y deberá ser firmado.-</a:t>
            </a:r>
          </a:p>
          <a:p>
            <a:pPr algn="just"/>
            <a:r>
              <a:rPr lang="es-ES" dirty="0" smtClean="0">
                <a:latin typeface="Times New Roman" pitchFamily="18" charset="0"/>
                <a:cs typeface="Times New Roman" pitchFamily="18" charset="0"/>
              </a:rPr>
              <a:t>Ojo con la extralimitación ya que las partes pueden impugnarlo.-</a:t>
            </a:r>
          </a:p>
          <a:p>
            <a:pPr algn="just"/>
            <a:r>
              <a:rPr lang="es-ES" dirty="0" smtClean="0">
                <a:latin typeface="Times New Roman" pitchFamily="18" charset="0"/>
                <a:cs typeface="Times New Roman" pitchFamily="18" charset="0"/>
              </a:rPr>
              <a:t>Puntos de pericia: En el acto de proposición de la prueba, las partes deberán explicar cual el objeto de la pericia y en que </a:t>
            </a:r>
            <a:r>
              <a:rPr lang="es-ES" smtClean="0">
                <a:latin typeface="Times New Roman" pitchFamily="18" charset="0"/>
                <a:cs typeface="Times New Roman" pitchFamily="18" charset="0"/>
              </a:rPr>
              <a:t>va consistir; </a:t>
            </a:r>
            <a:r>
              <a:rPr lang="es-ES" u="sng" dirty="0" smtClean="0">
                <a:latin typeface="Times New Roman" pitchFamily="18" charset="0"/>
                <a:cs typeface="Times New Roman" pitchFamily="18" charset="0"/>
              </a:rPr>
              <a:t>esto se conoce como puntos de pericia</a:t>
            </a:r>
            <a:endParaRPr lang="es-ES" u="sng"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704088"/>
            <a:ext cx="8075240" cy="276640"/>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pPr algn="ctr"/>
            <a:r>
              <a:rPr lang="es-ES" b="1" dirty="0" smtClean="0">
                <a:latin typeface="Times New Roman" pitchFamily="18" charset="0"/>
                <a:cs typeface="Times New Roman" pitchFamily="18" charset="0"/>
              </a:rPr>
              <a:t>¿Qué es la Prueba?</a:t>
            </a:r>
          </a:p>
          <a:p>
            <a:endParaRPr lang="es-ES" dirty="0" smtClean="0">
              <a:latin typeface="Times New Roman" pitchFamily="18" charset="0"/>
              <a:cs typeface="Times New Roman" pitchFamily="18" charset="0"/>
            </a:endParaRPr>
          </a:p>
          <a:p>
            <a:pPr algn="just"/>
            <a:r>
              <a:rPr lang="es-ES" dirty="0" smtClean="0">
                <a:latin typeface="Times New Roman" pitchFamily="18" charset="0"/>
                <a:cs typeface="Times New Roman" pitchFamily="18" charset="0"/>
              </a:rPr>
              <a:t>Movimiento o esfuerzo de todos los sujetos de proceso para incorporar datos de conocimiento que permiten verificar o demostrar la veracidad o autenticidad -o su falta- de los hechos alegados.-</a:t>
            </a:r>
          </a:p>
          <a:p>
            <a:pPr algn="just"/>
            <a:endParaRPr lang="es-ES" dirty="0" smtClean="0">
              <a:latin typeface="Times New Roman" pitchFamily="18" charset="0"/>
              <a:cs typeface="Times New Roman" pitchFamily="18" charset="0"/>
            </a:endParaRPr>
          </a:p>
          <a:p>
            <a:pPr algn="just"/>
            <a:r>
              <a:rPr lang="es-ES" dirty="0" smtClean="0">
                <a:latin typeface="Times New Roman" pitchFamily="18" charset="0"/>
                <a:cs typeface="Times New Roman" pitchFamily="18" charset="0"/>
              </a:rPr>
              <a:t>Diferencia  proceso civil/penal -de oficio lleva adelante la investigación.-</a:t>
            </a:r>
            <a:endParaRPr lang="es-E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704088"/>
            <a:ext cx="8075240" cy="420656"/>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pPr algn="just"/>
            <a:r>
              <a:rPr lang="es-ES" dirty="0" smtClean="0">
                <a:latin typeface="Times New Roman" pitchFamily="18" charset="0"/>
                <a:cs typeface="Times New Roman" pitchFamily="18" charset="0"/>
              </a:rPr>
              <a:t>El perito tiene derechos especiales: percibir una remuneración por su trabajo y exigir que le suministren dinero para los gastos que puede irrogar la pericia.-</a:t>
            </a:r>
            <a:endParaRPr lang="es-E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704088"/>
            <a:ext cx="7931224" cy="492664"/>
          </a:xfrm>
        </p:spPr>
        <p:txBody>
          <a:bodyPr>
            <a:normAutofit fontScale="90000"/>
          </a:bodyPr>
          <a:lstStyle/>
          <a:p>
            <a:pPr algn="ctr"/>
            <a:endParaRPr lang="es-ES" dirty="0"/>
          </a:p>
        </p:txBody>
      </p:sp>
      <p:sp>
        <p:nvSpPr>
          <p:cNvPr id="3" name="2 Marcador de contenido"/>
          <p:cNvSpPr>
            <a:spLocks noGrp="1"/>
          </p:cNvSpPr>
          <p:nvPr>
            <p:ph idx="1"/>
          </p:nvPr>
        </p:nvSpPr>
        <p:spPr/>
        <p:txBody>
          <a:bodyPr>
            <a:normAutofit fontScale="92500"/>
          </a:bodyPr>
          <a:lstStyle/>
          <a:p>
            <a:pPr algn="ctr"/>
            <a:r>
              <a:rPr lang="es-ES" b="1" dirty="0" smtClean="0">
                <a:latin typeface="Times New Roman" pitchFamily="18" charset="0"/>
                <a:cs typeface="Times New Roman" pitchFamily="18" charset="0"/>
              </a:rPr>
              <a:t>Diferencia </a:t>
            </a:r>
          </a:p>
          <a:p>
            <a:pPr algn="just"/>
            <a:r>
              <a:rPr lang="es-ES" dirty="0" smtClean="0">
                <a:latin typeface="Times New Roman" pitchFamily="18" charset="0"/>
                <a:cs typeface="Times New Roman" pitchFamily="18" charset="0"/>
              </a:rPr>
              <a:t>A) </a:t>
            </a:r>
            <a:r>
              <a:rPr lang="es-ES" u="sng" dirty="0" smtClean="0">
                <a:latin typeface="Times New Roman" pitchFamily="18" charset="0"/>
                <a:cs typeface="Times New Roman" pitchFamily="18" charset="0"/>
              </a:rPr>
              <a:t>Medio:</a:t>
            </a:r>
            <a:r>
              <a:rPr lang="es-ES" dirty="0" smtClean="0">
                <a:latin typeface="Times New Roman" pitchFamily="18" charset="0"/>
                <a:cs typeface="Times New Roman" pitchFamily="18" charset="0"/>
              </a:rPr>
              <a:t>  Vías, caminos o procedimientos para introducir válidamente al proceso, elementos de prueba. Generalmente regulados en la normativa procesal -nominados e innominados- (ej. Testimonial,  Pericial, etc. )</a:t>
            </a:r>
          </a:p>
          <a:p>
            <a:pPr algn="just"/>
            <a:r>
              <a:rPr lang="es-ES" dirty="0" smtClean="0">
                <a:latin typeface="Times New Roman" pitchFamily="18" charset="0"/>
                <a:cs typeface="Times New Roman" pitchFamily="18" charset="0"/>
              </a:rPr>
              <a:t>B) </a:t>
            </a:r>
            <a:r>
              <a:rPr lang="es-ES" u="sng" dirty="0" smtClean="0">
                <a:latin typeface="Times New Roman" pitchFamily="18" charset="0"/>
                <a:cs typeface="Times New Roman" pitchFamily="18" charset="0"/>
              </a:rPr>
              <a:t>Elemento:</a:t>
            </a:r>
            <a:r>
              <a:rPr lang="es-ES" dirty="0" smtClean="0">
                <a:latin typeface="Times New Roman" pitchFamily="18" charset="0"/>
                <a:cs typeface="Times New Roman" pitchFamily="18" charset="0"/>
              </a:rPr>
              <a:t> Datos de conocimiento que se obtienen de los medios de prueba, vale aclarar que no siempre la utilización de un medio de prueba nos lleva a obtener un dato de conocimiento (ej. Dichos del testigo, Informe pericial, etc.).-</a:t>
            </a:r>
          </a:p>
          <a:p>
            <a:pPr algn="just"/>
            <a:r>
              <a:rPr lang="es-ES" dirty="0" smtClean="0">
                <a:latin typeface="Times New Roman" pitchFamily="18" charset="0"/>
                <a:cs typeface="Times New Roman" pitchFamily="18" charset="0"/>
              </a:rPr>
              <a:t>C) </a:t>
            </a:r>
            <a:r>
              <a:rPr lang="es-ES" u="sng" dirty="0" smtClean="0">
                <a:latin typeface="Times New Roman" pitchFamily="18" charset="0"/>
                <a:cs typeface="Times New Roman" pitchFamily="18" charset="0"/>
              </a:rPr>
              <a:t>Órgano:</a:t>
            </a:r>
            <a:r>
              <a:rPr lang="es-ES" dirty="0" smtClean="0">
                <a:latin typeface="Times New Roman" pitchFamily="18" charset="0"/>
                <a:cs typeface="Times New Roman" pitchFamily="18" charset="0"/>
              </a:rPr>
              <a:t> Sujeto productor del elemento de prueba (ej. El testigo, el perito, etc.).- </a:t>
            </a:r>
            <a:endParaRPr lang="es-E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704088"/>
            <a:ext cx="7931224" cy="564672"/>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pPr algn="ctr"/>
            <a:r>
              <a:rPr lang="es-ES" b="1" dirty="0" smtClean="0">
                <a:latin typeface="Times New Roman" pitchFamily="18" charset="0"/>
                <a:cs typeface="Times New Roman" pitchFamily="18" charset="0"/>
              </a:rPr>
              <a:t>¿Qué se prueba?</a:t>
            </a:r>
          </a:p>
          <a:p>
            <a:pPr algn="just"/>
            <a:endParaRPr lang="es-ES" dirty="0" smtClean="0">
              <a:latin typeface="Times New Roman" pitchFamily="18" charset="0"/>
              <a:cs typeface="Times New Roman" pitchFamily="18" charset="0"/>
            </a:endParaRPr>
          </a:p>
          <a:p>
            <a:pPr algn="just"/>
            <a:r>
              <a:rPr lang="es-ES" dirty="0" smtClean="0">
                <a:latin typeface="Times New Roman" pitchFamily="18" charset="0"/>
                <a:cs typeface="Times New Roman" pitchFamily="18" charset="0"/>
              </a:rPr>
              <a:t>Todo aquello que es susceptible de comprobación ante el órgano jurisdiccional del estado para los fines del proceso en general.-</a:t>
            </a:r>
          </a:p>
          <a:p>
            <a:pPr algn="just"/>
            <a:r>
              <a:rPr lang="es-ES" dirty="0" smtClean="0">
                <a:latin typeface="Times New Roman" pitchFamily="18" charset="0"/>
                <a:cs typeface="Times New Roman" pitchFamily="18" charset="0"/>
              </a:rPr>
              <a:t>Esto es el objeto de prueba</a:t>
            </a:r>
            <a:endParaRPr lang="es-E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704088"/>
            <a:ext cx="7859216" cy="348648"/>
          </a:xfrm>
        </p:spPr>
        <p:txBody>
          <a:bodyPr>
            <a:normAutofit fontScale="90000"/>
          </a:bodyPr>
          <a:lstStyle/>
          <a:p>
            <a:pPr algn="ctr"/>
            <a:endParaRPr lang="es-ES" dirty="0"/>
          </a:p>
        </p:txBody>
      </p:sp>
      <p:sp>
        <p:nvSpPr>
          <p:cNvPr id="3" name="2 Marcador de contenido"/>
          <p:cNvSpPr>
            <a:spLocks noGrp="1"/>
          </p:cNvSpPr>
          <p:nvPr>
            <p:ph idx="1"/>
          </p:nvPr>
        </p:nvSpPr>
        <p:spPr/>
        <p:txBody>
          <a:bodyPr>
            <a:normAutofit/>
          </a:bodyPr>
          <a:lstStyle/>
          <a:p>
            <a:pPr algn="ctr"/>
            <a:r>
              <a:rPr lang="es-ES" b="1" dirty="0" smtClean="0"/>
              <a:t>¿</a:t>
            </a:r>
            <a:r>
              <a:rPr lang="es-ES" b="1" dirty="0" smtClean="0">
                <a:latin typeface="Times New Roman" pitchFamily="18" charset="0"/>
                <a:cs typeface="Times New Roman" pitchFamily="18" charset="0"/>
              </a:rPr>
              <a:t>Quién debe probar?</a:t>
            </a:r>
          </a:p>
          <a:p>
            <a:pPr algn="just"/>
            <a:endParaRPr lang="es-ES" dirty="0" smtClean="0">
              <a:latin typeface="Times New Roman" pitchFamily="18" charset="0"/>
              <a:cs typeface="Times New Roman" pitchFamily="18" charset="0"/>
            </a:endParaRPr>
          </a:p>
          <a:p>
            <a:pPr algn="just"/>
            <a:r>
              <a:rPr lang="es-ES" dirty="0" smtClean="0">
                <a:latin typeface="Times New Roman" pitchFamily="18" charset="0"/>
                <a:cs typeface="Times New Roman" pitchFamily="18" charset="0"/>
              </a:rPr>
              <a:t>Responsabilidad probatoria.-</a:t>
            </a:r>
          </a:p>
          <a:p>
            <a:pPr algn="just"/>
            <a:r>
              <a:rPr lang="es-ES" dirty="0" smtClean="0">
                <a:latin typeface="Times New Roman" pitchFamily="18" charset="0"/>
                <a:cs typeface="Times New Roman" pitchFamily="18" charset="0"/>
              </a:rPr>
              <a:t>Debe probar quien razonablemente este condicionado para hacerlo.-</a:t>
            </a:r>
          </a:p>
          <a:p>
            <a:pPr algn="just"/>
            <a:r>
              <a:rPr lang="es-ES" dirty="0" smtClean="0">
                <a:latin typeface="Times New Roman" pitchFamily="18" charset="0"/>
                <a:cs typeface="Times New Roman" pitchFamily="18" charset="0"/>
              </a:rPr>
              <a:t>La </a:t>
            </a:r>
            <a:r>
              <a:rPr lang="es-ES" u="sng" dirty="0" smtClean="0">
                <a:latin typeface="Times New Roman" pitchFamily="18" charset="0"/>
                <a:cs typeface="Times New Roman" pitchFamily="18" charset="0"/>
              </a:rPr>
              <a:t>carga de la prueba </a:t>
            </a:r>
            <a:r>
              <a:rPr lang="es-ES" dirty="0" smtClean="0">
                <a:latin typeface="Times New Roman" pitchFamily="18" charset="0"/>
                <a:cs typeface="Times New Roman" pitchFamily="18" charset="0"/>
              </a:rPr>
              <a:t>es una conducta impuesta a uno o ambos litigantes para que acrediten la verdad de los hechos por ellos alegados (fundamento de su pretensión, defensa o excepción).-</a:t>
            </a:r>
          </a:p>
          <a:p>
            <a:pPr algn="just">
              <a:buNone/>
            </a:pPr>
            <a:endParaRPr lang="es-ES" dirty="0" smtClean="0">
              <a:latin typeface="Times New Roman" pitchFamily="18" charset="0"/>
              <a:cs typeface="Times New Roman" pitchFamily="18" charset="0"/>
            </a:endParaRPr>
          </a:p>
          <a:p>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704088"/>
            <a:ext cx="7787208" cy="564672"/>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pPr algn="ctr"/>
            <a:r>
              <a:rPr lang="es-ES" b="1" dirty="0" smtClean="0">
                <a:latin typeface="Times New Roman" pitchFamily="18" charset="0"/>
                <a:cs typeface="Times New Roman" pitchFamily="18" charset="0"/>
              </a:rPr>
              <a:t>¿Cómo se prueba?</a:t>
            </a:r>
          </a:p>
          <a:p>
            <a:pPr algn="just"/>
            <a:endParaRPr lang="es-ES" dirty="0" smtClean="0">
              <a:latin typeface="Times New Roman" pitchFamily="18" charset="0"/>
              <a:cs typeface="Times New Roman" pitchFamily="18" charset="0"/>
            </a:endParaRPr>
          </a:p>
          <a:p>
            <a:pPr algn="just"/>
            <a:r>
              <a:rPr lang="es-ES" dirty="0" smtClean="0">
                <a:latin typeface="Times New Roman" pitchFamily="18" charset="0"/>
                <a:cs typeface="Times New Roman" pitchFamily="18" charset="0"/>
              </a:rPr>
              <a:t>Procedimiento probatorio a) Momento </a:t>
            </a:r>
            <a:r>
              <a:rPr lang="es-ES" dirty="0" err="1" smtClean="0">
                <a:latin typeface="Times New Roman" pitchFamily="18" charset="0"/>
                <a:cs typeface="Times New Roman" pitchFamily="18" charset="0"/>
              </a:rPr>
              <a:t>introductivo</a:t>
            </a:r>
            <a:r>
              <a:rPr lang="es-ES" dirty="0" smtClean="0">
                <a:latin typeface="Times New Roman" pitchFamily="18" charset="0"/>
                <a:cs typeface="Times New Roman" pitchFamily="18" charset="0"/>
              </a:rPr>
              <a:t> o practico y b) Momento valorativo o critico.- </a:t>
            </a:r>
            <a:endParaRPr lang="es-E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704088"/>
            <a:ext cx="8075240" cy="348648"/>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pPr algn="just"/>
            <a:r>
              <a:rPr lang="es-ES" dirty="0" smtClean="0"/>
              <a:t>A) </a:t>
            </a:r>
            <a:r>
              <a:rPr lang="es-ES" b="1" dirty="0" smtClean="0">
                <a:latin typeface="Times New Roman" pitchFamily="18" charset="0"/>
                <a:cs typeface="Times New Roman" pitchFamily="18" charset="0"/>
              </a:rPr>
              <a:t>Momento </a:t>
            </a:r>
            <a:r>
              <a:rPr lang="es-ES" b="1" dirty="0" err="1" smtClean="0">
                <a:latin typeface="Times New Roman" pitchFamily="18" charset="0"/>
                <a:cs typeface="Times New Roman" pitchFamily="18" charset="0"/>
              </a:rPr>
              <a:t>introductivo</a:t>
            </a:r>
            <a:endParaRPr lang="es-ES" b="1" dirty="0" smtClean="0">
              <a:latin typeface="Times New Roman" pitchFamily="18" charset="0"/>
              <a:cs typeface="Times New Roman" pitchFamily="18" charset="0"/>
            </a:endParaRPr>
          </a:p>
          <a:p>
            <a:pPr algn="just"/>
            <a:r>
              <a:rPr lang="es-ES" dirty="0" smtClean="0">
                <a:latin typeface="Times New Roman" pitchFamily="18" charset="0"/>
                <a:cs typeface="Times New Roman" pitchFamily="18" charset="0"/>
              </a:rPr>
              <a:t> 1) </a:t>
            </a:r>
            <a:r>
              <a:rPr lang="es-ES" u="sng" dirty="0" smtClean="0">
                <a:latin typeface="Times New Roman" pitchFamily="18" charset="0"/>
                <a:cs typeface="Times New Roman" pitchFamily="18" charset="0"/>
              </a:rPr>
              <a:t>Ofrecimiento de prueba</a:t>
            </a:r>
            <a:r>
              <a:rPr lang="es-ES" dirty="0" smtClean="0">
                <a:latin typeface="Times New Roman" pitchFamily="18" charset="0"/>
                <a:cs typeface="Times New Roman" pitchFamily="18" charset="0"/>
              </a:rPr>
              <a:t>: corresponde a las partes el ofrecimiento de los medios de prueba -elección de los medios que han de valerse-.- </a:t>
            </a:r>
          </a:p>
          <a:p>
            <a:pPr algn="just"/>
            <a:r>
              <a:rPr lang="es-ES" dirty="0" smtClean="0">
                <a:latin typeface="Times New Roman" pitchFamily="18" charset="0"/>
                <a:cs typeface="Times New Roman" pitchFamily="18" charset="0"/>
              </a:rPr>
              <a:t>2) </a:t>
            </a:r>
            <a:r>
              <a:rPr lang="es-ES" u="sng" dirty="0" smtClean="0">
                <a:latin typeface="Times New Roman" pitchFamily="18" charset="0"/>
                <a:cs typeface="Times New Roman" pitchFamily="18" charset="0"/>
              </a:rPr>
              <a:t>Orden de recepción</a:t>
            </a:r>
            <a:r>
              <a:rPr lang="es-ES" dirty="0" smtClean="0">
                <a:latin typeface="Times New Roman" pitchFamily="18" charset="0"/>
                <a:cs typeface="Times New Roman" pitchFamily="18" charset="0"/>
              </a:rPr>
              <a:t>: al juez le incumbe admitir o no la prueba ofrecida; juicio de admisibilidad formal –oportunidad y/o termino de ofrecimiento y requisitos formales ej. Puntos de pericia junto al ofrecimiento.- </a:t>
            </a:r>
          </a:p>
          <a:p>
            <a:pPr algn="just"/>
            <a:r>
              <a:rPr lang="es-ES" dirty="0" smtClean="0">
                <a:latin typeface="Times New Roman" pitchFamily="18" charset="0"/>
                <a:cs typeface="Times New Roman" pitchFamily="18" charset="0"/>
              </a:rPr>
              <a:t>3) </a:t>
            </a:r>
            <a:r>
              <a:rPr lang="es-ES" u="sng" dirty="0" smtClean="0">
                <a:latin typeface="Times New Roman" pitchFamily="18" charset="0"/>
                <a:cs typeface="Times New Roman" pitchFamily="18" charset="0"/>
              </a:rPr>
              <a:t>Diligenciamiento</a:t>
            </a:r>
            <a:r>
              <a:rPr lang="es-ES" dirty="0" smtClean="0">
                <a:latin typeface="Times New Roman" pitchFamily="18" charset="0"/>
                <a:cs typeface="Times New Roman" pitchFamily="18" charset="0"/>
              </a:rPr>
              <a:t>  </a:t>
            </a:r>
          </a:p>
          <a:p>
            <a:pPr algn="just"/>
            <a:r>
              <a:rPr lang="es-ES" dirty="0" smtClean="0">
                <a:latin typeface="Times New Roman" pitchFamily="18" charset="0"/>
                <a:cs typeface="Times New Roman" pitchFamily="18" charset="0"/>
              </a:rPr>
              <a:t>4) </a:t>
            </a:r>
            <a:r>
              <a:rPr lang="es-ES" u="sng" dirty="0" smtClean="0">
                <a:latin typeface="Times New Roman" pitchFamily="18" charset="0"/>
                <a:cs typeface="Times New Roman" pitchFamily="18" charset="0"/>
              </a:rPr>
              <a:t>Introducción definitiva</a:t>
            </a:r>
            <a:r>
              <a:rPr lang="es-ES" dirty="0" smtClean="0">
                <a:latin typeface="Times New Roman" pitchFamily="18" charset="0"/>
                <a:cs typeface="Times New Roman" pitchFamily="18" charset="0"/>
              </a:rPr>
              <a:t>: se incorpora a la causa</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704088"/>
            <a:ext cx="7787208" cy="492664"/>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pPr algn="just"/>
            <a:r>
              <a:rPr lang="es-ES" b="1" dirty="0" smtClean="0">
                <a:latin typeface="Times New Roman" pitchFamily="18" charset="0"/>
                <a:cs typeface="Times New Roman" pitchFamily="18" charset="0"/>
              </a:rPr>
              <a:t>B) Momento valorativo</a:t>
            </a:r>
          </a:p>
          <a:p>
            <a:pPr algn="just"/>
            <a:r>
              <a:rPr lang="es-ES" dirty="0" smtClean="0">
                <a:latin typeface="Times New Roman" pitchFamily="18" charset="0"/>
                <a:cs typeface="Times New Roman" pitchFamily="18" charset="0"/>
              </a:rPr>
              <a:t>1) </a:t>
            </a:r>
            <a:r>
              <a:rPr lang="es-ES" u="sng" dirty="0" smtClean="0">
                <a:latin typeface="Times New Roman" pitchFamily="18" charset="0"/>
                <a:cs typeface="Times New Roman" pitchFamily="18" charset="0"/>
              </a:rPr>
              <a:t>Parte:</a:t>
            </a:r>
            <a:r>
              <a:rPr lang="es-ES" dirty="0" smtClean="0">
                <a:latin typeface="Times New Roman" pitchFamily="18" charset="0"/>
                <a:cs typeface="Times New Roman" pitchFamily="18" charset="0"/>
              </a:rPr>
              <a:t> Alegatos -destacar el existo del resultado probatorio o su ineficiencia-.-</a:t>
            </a:r>
          </a:p>
          <a:p>
            <a:pPr algn="just"/>
            <a:r>
              <a:rPr lang="es-ES" dirty="0" smtClean="0">
                <a:latin typeface="Times New Roman" pitchFamily="18" charset="0"/>
                <a:cs typeface="Times New Roman" pitchFamily="18" charset="0"/>
              </a:rPr>
              <a:t>2) </a:t>
            </a:r>
            <a:r>
              <a:rPr lang="es-ES" u="sng" dirty="0" smtClean="0">
                <a:latin typeface="Times New Roman" pitchFamily="18" charset="0"/>
                <a:cs typeface="Times New Roman" pitchFamily="18" charset="0"/>
              </a:rPr>
              <a:t>Juez: </a:t>
            </a:r>
            <a:r>
              <a:rPr lang="es-ES" dirty="0" smtClean="0">
                <a:latin typeface="Times New Roman" pitchFamily="18" charset="0"/>
                <a:cs typeface="Times New Roman" pitchFamily="18" charset="0"/>
              </a:rPr>
              <a:t>Analizar los elementos de convicción incorporado al proceso, para fundar su decisión, SANA CRITICA RACIONAL (lógica, psicología y experiencia).-</a:t>
            </a:r>
            <a:endParaRPr lang="es-E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704088"/>
            <a:ext cx="7787208" cy="204632"/>
          </a:xfrm>
        </p:spPr>
        <p:txBody>
          <a:bodyPr>
            <a:normAutofit fontScale="90000"/>
          </a:bodyPr>
          <a:lstStyle/>
          <a:p>
            <a:pPr algn="ctr"/>
            <a:endParaRPr lang="es-ES" dirty="0"/>
          </a:p>
        </p:txBody>
      </p:sp>
      <p:sp>
        <p:nvSpPr>
          <p:cNvPr id="3" name="2 Marcador de contenido"/>
          <p:cNvSpPr>
            <a:spLocks noGrp="1"/>
          </p:cNvSpPr>
          <p:nvPr>
            <p:ph idx="1"/>
          </p:nvPr>
        </p:nvSpPr>
        <p:spPr/>
        <p:txBody>
          <a:bodyPr/>
          <a:lstStyle/>
          <a:p>
            <a:pPr algn="ctr"/>
            <a:r>
              <a:rPr lang="es-ES" b="1" u="sng" dirty="0" smtClean="0">
                <a:latin typeface="Times New Roman" pitchFamily="18" charset="0"/>
                <a:cs typeface="Times New Roman" pitchFamily="18" charset="0"/>
              </a:rPr>
              <a:t>Medios de prueba en particular</a:t>
            </a:r>
          </a:p>
          <a:p>
            <a:pPr algn="just"/>
            <a:endParaRPr lang="es-ES" dirty="0" smtClean="0">
              <a:latin typeface="Times New Roman" pitchFamily="18" charset="0"/>
              <a:cs typeface="Times New Roman" pitchFamily="18" charset="0"/>
            </a:endParaRPr>
          </a:p>
          <a:p>
            <a:pPr algn="just"/>
            <a:r>
              <a:rPr lang="es-ES" dirty="0" smtClean="0">
                <a:latin typeface="Times New Roman" pitchFamily="18" charset="0"/>
                <a:cs typeface="Times New Roman" pitchFamily="18" charset="0"/>
              </a:rPr>
              <a:t>A) Confesional; B)  Documental; C) Inspección judicial; D)  Informativa; E) Testimonial y F) Pericial.-</a:t>
            </a:r>
            <a:endParaRPr lang="es-E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395</TotalTime>
  <Words>1255</Words>
  <Application>Microsoft Office PowerPoint</Application>
  <PresentationFormat>Presentación en pantalla (4:3)</PresentationFormat>
  <Paragraphs>75</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Calibri</vt:lpstr>
      <vt:lpstr>Constantia</vt:lpstr>
      <vt:lpstr>Times New Roman</vt:lpstr>
      <vt:lpstr>Wingdings 2</vt:lpstr>
      <vt:lpstr>Flujo</vt:lpstr>
      <vt:lpstr>Técnico Superior en Negociación de Bienes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USER</dc:creator>
  <cp:lastModifiedBy>Usuario</cp:lastModifiedBy>
  <cp:revision>43</cp:revision>
  <dcterms:created xsi:type="dcterms:W3CDTF">2014-04-06T12:24:48Z</dcterms:created>
  <dcterms:modified xsi:type="dcterms:W3CDTF">2016-05-13T20:28:44Z</dcterms:modified>
</cp:coreProperties>
</file>