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4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0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2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3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62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86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15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3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C64E3-7F9E-4B78-AD87-444982277785}" type="datetimeFigureOut">
              <a:rPr lang="es-ES" smtClean="0"/>
              <a:t>10/06/2016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4CEB-2759-4C9E-9D0D-08A31806D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62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Derecho Intelectual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16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registración de la obra constituye una inscripción deposito de la misma en soporte material.-</a:t>
            </a:r>
          </a:p>
          <a:p>
            <a:endParaRPr lang="es-ES" dirty="0" smtClean="0"/>
          </a:p>
          <a:p>
            <a:r>
              <a:rPr lang="es-ES" dirty="0" smtClean="0"/>
              <a:t>Para el </a:t>
            </a:r>
            <a:r>
              <a:rPr lang="es-ES" b="1" dirty="0" smtClean="0"/>
              <a:t>software</a:t>
            </a:r>
            <a:r>
              <a:rPr lang="es-ES" dirty="0" smtClean="0"/>
              <a:t> se debe incluir en sobre lacrado y firmado todas las expresiones de la obra que juzgue convenientes y sufrientes para identificar su creación y garantizar la reserva de su información secreta. La Confidencialidad es lo que la distingue del resto del tramite.-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53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Tramite</a:t>
            </a:r>
          </a:p>
          <a:p>
            <a:r>
              <a:rPr lang="es-ES" dirty="0" smtClean="0"/>
              <a:t>Con la petición  y el deposito de la obra: certificado provisorio.-</a:t>
            </a:r>
          </a:p>
          <a:p>
            <a:r>
              <a:rPr lang="es-ES" dirty="0" smtClean="0"/>
              <a:t>Se publica edictos  en el boletín oficial.-</a:t>
            </a:r>
          </a:p>
          <a:p>
            <a:r>
              <a:rPr lang="es-ES" dirty="0" smtClean="0"/>
              <a:t>Pasado un mes de su publicación y si el interesado lo solicita se otorga el titulo definitivo.-</a:t>
            </a:r>
          </a:p>
          <a:p>
            <a:r>
              <a:rPr lang="es-ES" dirty="0" smtClean="0"/>
              <a:t>Oposición: por escrito dentro del plazo mencionado- traslado 5 días-resuelve el director dentro de 10 días- apelable 10 días ante el ministerio </a:t>
            </a:r>
            <a:r>
              <a:rPr lang="es-ES" smtClean="0"/>
              <a:t>de justicia</a:t>
            </a:r>
            <a:r>
              <a:rPr lang="es-ES" dirty="0" smtClean="0"/>
              <a:t>.-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6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Tutela legal </a:t>
            </a:r>
          </a:p>
          <a:p>
            <a:endParaRPr lang="es-ES" dirty="0" smtClean="0"/>
          </a:p>
          <a:p>
            <a:r>
              <a:rPr lang="es-ES" dirty="0" smtClean="0"/>
              <a:t>A) Civil</a:t>
            </a:r>
          </a:p>
          <a:p>
            <a:endParaRPr lang="es-ES" dirty="0" smtClean="0"/>
          </a:p>
          <a:p>
            <a:r>
              <a:rPr lang="es-ES" dirty="0" smtClean="0"/>
              <a:t>B) Penal  (remite al art. 172 CP estafa)</a:t>
            </a:r>
          </a:p>
          <a:p>
            <a:r>
              <a:rPr lang="es-ES" dirty="0" smtClean="0"/>
              <a:t>La defraudación intelectual se castiga con prisión de un mes a seis años</a:t>
            </a:r>
          </a:p>
        </p:txBody>
      </p:sp>
    </p:spTree>
    <p:extLst>
      <p:ext uri="{BB962C8B-B14F-4D97-AF65-F5344CB8AC3E}">
        <p14:creationId xmlns:p14="http://schemas.microsoft.com/office/powerpoint/2010/main" val="306876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Plagio</a:t>
            </a:r>
            <a:r>
              <a:rPr lang="es-ES" dirty="0" smtClean="0"/>
              <a:t>: figura </a:t>
            </a:r>
            <a:r>
              <a:rPr lang="es-ES" dirty="0"/>
              <a:t>clásica </a:t>
            </a:r>
            <a:endParaRPr lang="es-ES" dirty="0" smtClean="0"/>
          </a:p>
          <a:p>
            <a:pPr algn="ctr"/>
            <a:endParaRPr lang="es-ES" dirty="0" smtClean="0"/>
          </a:p>
          <a:p>
            <a:r>
              <a:rPr lang="es-ES" dirty="0" smtClean="0"/>
              <a:t>Es la </a:t>
            </a:r>
            <a:r>
              <a:rPr lang="es-ES" dirty="0"/>
              <a:t>apropiación total o parcial de la obra </a:t>
            </a:r>
            <a:r>
              <a:rPr lang="es-ES" dirty="0" smtClean="0"/>
              <a:t>ajena.-</a:t>
            </a:r>
          </a:p>
          <a:p>
            <a:r>
              <a:rPr lang="es-ES" dirty="0" smtClean="0"/>
              <a:t>Se atribuye la autoría o incluye en su trabajo aspecto de lo ajeno  callando el verdadero origen y comunicando al publico como propio lo que no es.-</a:t>
            </a:r>
          </a:p>
          <a:p>
            <a:r>
              <a:rPr lang="es-ES" dirty="0" smtClean="0"/>
              <a:t>Ojo con el plagio inteligente: rebuscar intencionalmente diferencias para ocultar o disimular el </a:t>
            </a:r>
            <a:r>
              <a:rPr lang="es-ES" smtClean="0"/>
              <a:t>hecho precedente.-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1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propiedad intelectual tiene el carácter de una propiedad o derecho real especial que recae sobre un bien inmaterial de naturaleza intangible.-</a:t>
            </a:r>
          </a:p>
          <a:p>
            <a:r>
              <a:rPr lang="es-ES" dirty="0" smtClean="0"/>
              <a:t>Diferencia con el Derecho real de propiedad la cual recae sobre una </a:t>
            </a:r>
            <a:r>
              <a:rPr lang="es-ES" b="1" u="sng" dirty="0" smtClean="0"/>
              <a:t>cosa</a:t>
            </a:r>
            <a:r>
              <a:rPr lang="es-ES" dirty="0" smtClean="0"/>
              <a:t>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RAMAS DEL DERECHO INTELECTUAL</a:t>
            </a:r>
          </a:p>
          <a:p>
            <a:r>
              <a:rPr lang="es-ES" dirty="0" smtClean="0"/>
              <a:t>A) El derecho de autor:</a:t>
            </a:r>
          </a:p>
          <a:p>
            <a:r>
              <a:rPr lang="es-ES" dirty="0" smtClean="0"/>
              <a:t>Constituye una producción del intelecto humano que se manifiesta como una creación de una obra científica, literaria, artística.-</a:t>
            </a:r>
          </a:p>
          <a:p>
            <a:r>
              <a:rPr lang="es-ES" dirty="0" smtClean="0"/>
              <a:t>Ej. novela, composición musical, programa de computación.-</a:t>
            </a:r>
          </a:p>
          <a:p>
            <a:r>
              <a:rPr lang="es-ES" dirty="0" smtClean="0"/>
              <a:t>B) El derecho de propiedad industrial:</a:t>
            </a:r>
          </a:p>
          <a:p>
            <a:r>
              <a:rPr lang="es-ES" dirty="0" smtClean="0"/>
              <a:t>Comprende las patentes de invención, las marcas de fabrica y de comercio y denominaciones de origen y los dibujos, diseños y modelos industriales.-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94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Ambas son frutos de la actividad creadora del ingenio o intelecto humano, que son objetos de una protección bajo principios y normas comunes que deben garantizar tanto al autor como al inventor la propiedad y goce exclusivo de la obra, invento o descubrimiento por el termino que le acuerde la ley.-</a:t>
            </a:r>
          </a:p>
          <a:p>
            <a:r>
              <a:rPr lang="es-ES" dirty="0" smtClean="0"/>
              <a:t>Poder de disposición  o explotación</a:t>
            </a:r>
          </a:p>
          <a:p>
            <a:r>
              <a:rPr lang="es-ES" dirty="0" smtClean="0"/>
              <a:t>Fundamento constitucional: 17 CN</a:t>
            </a:r>
          </a:p>
          <a:p>
            <a:r>
              <a:rPr lang="es-ES" dirty="0" smtClean="0"/>
              <a:t>Ley 11.723/33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44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OBRAS PROTEGIDAS </a:t>
            </a:r>
          </a:p>
          <a:p>
            <a:pPr algn="ctr"/>
            <a:endParaRPr lang="es-ES" dirty="0" smtClean="0"/>
          </a:p>
          <a:p>
            <a:pPr algn="just"/>
            <a:r>
              <a:rPr lang="es-ES" dirty="0" smtClean="0"/>
              <a:t>Toda obra o creación científica, artística, literaria o didáctica y los programas de computación fuente y objeto.</a:t>
            </a:r>
          </a:p>
          <a:p>
            <a:pPr algn="just"/>
            <a:r>
              <a:rPr lang="es-ES" dirty="0" smtClean="0"/>
              <a:t> Asimismo, las compilaciones de datos.-</a:t>
            </a:r>
          </a:p>
          <a:p>
            <a:pPr algn="just"/>
            <a:endParaRPr lang="es-ES" dirty="0" smtClean="0"/>
          </a:p>
          <a:p>
            <a:r>
              <a:rPr lang="es-ES" dirty="0" smtClean="0"/>
              <a:t>(art. 1 ley 11.723) Meramente ejemplificativo o enunciativo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59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s-ES" dirty="0" smtClean="0"/>
              <a:t>Titularidad (art. 4 ley 11.723)</a:t>
            </a:r>
          </a:p>
          <a:p>
            <a:endParaRPr lang="es-ES" dirty="0" smtClean="0"/>
          </a:p>
          <a:p>
            <a:r>
              <a:rPr lang="es-ES" dirty="0" smtClean="0"/>
              <a:t>A) Autor o coautor.-</a:t>
            </a:r>
          </a:p>
          <a:p>
            <a:r>
              <a:rPr lang="es-ES" dirty="0" smtClean="0"/>
              <a:t>B) Herederos o derechohabientes.-</a:t>
            </a:r>
          </a:p>
          <a:p>
            <a:r>
              <a:rPr lang="es-ES" dirty="0" smtClean="0"/>
              <a:t>C) Los que </a:t>
            </a:r>
            <a:r>
              <a:rPr lang="es-ES" u="sng" dirty="0" smtClean="0"/>
              <a:t>con permiso (AUTORIZACIÓN) </a:t>
            </a:r>
            <a:r>
              <a:rPr lang="es-ES" dirty="0" smtClean="0"/>
              <a:t>de autor realizan una adaptación, traducción, modificación entre otras de una obra ya creada.-</a:t>
            </a:r>
          </a:p>
          <a:p>
            <a:r>
              <a:rPr lang="es-ES" dirty="0" smtClean="0"/>
              <a:t>D) Las personas cuyos dependientes, </a:t>
            </a:r>
            <a:r>
              <a:rPr lang="es-ES" u="sng" dirty="0" smtClean="0"/>
              <a:t>contratados para </a:t>
            </a:r>
            <a:r>
              <a:rPr lang="es-ES" dirty="0" smtClean="0"/>
              <a:t>elaborar un programa de computación, </a:t>
            </a:r>
            <a:r>
              <a:rPr lang="es-ES" u="sng" dirty="0" smtClean="0"/>
              <a:t>hubiesen producido </a:t>
            </a:r>
            <a:r>
              <a:rPr lang="es-ES" dirty="0" smtClean="0"/>
              <a:t>un programa de computación, en el </a:t>
            </a:r>
            <a:r>
              <a:rPr lang="es-ES" u="sng" dirty="0" smtClean="0"/>
              <a:t>desempeño de sus funciones </a:t>
            </a:r>
            <a:r>
              <a:rPr lang="es-ES" dirty="0" smtClean="0"/>
              <a:t>laborales, salvo que se hubiere estipulado lo contrario.-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85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Termino de duración</a:t>
            </a:r>
          </a:p>
          <a:p>
            <a:pPr algn="ctr"/>
            <a:endParaRPr lang="es-ES" dirty="0" smtClean="0"/>
          </a:p>
          <a:p>
            <a:r>
              <a:rPr lang="es-ES" dirty="0" smtClean="0"/>
              <a:t>Vitalicio.-</a:t>
            </a:r>
          </a:p>
          <a:p>
            <a:r>
              <a:rPr lang="es-ES" dirty="0" smtClean="0"/>
              <a:t>70 años desde el 1 de enero siguiente de la muerte del autor.-</a:t>
            </a:r>
          </a:p>
          <a:p>
            <a:r>
              <a:rPr lang="es-ES" dirty="0" smtClean="0"/>
              <a:t>Extinción del plazo: Dominio publico.-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8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Formas de Explotación</a:t>
            </a:r>
          </a:p>
          <a:p>
            <a:endParaRPr lang="es-ES" dirty="0" smtClean="0"/>
          </a:p>
          <a:p>
            <a:r>
              <a:rPr lang="es-ES" dirty="0" smtClean="0"/>
              <a:t>Regla: contrato edición, representación y venta.-</a:t>
            </a:r>
          </a:p>
          <a:p>
            <a:r>
              <a:rPr lang="es-ES" dirty="0" smtClean="0"/>
              <a:t>Excepción: Software el cual se explota mediante el contrato de licencia para su uso  o reproducción  (art. 55 bis ley 11723)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96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Registro</a:t>
            </a:r>
          </a:p>
          <a:p>
            <a:pPr algn="ctr"/>
            <a:endParaRPr lang="es-ES" dirty="0" smtClean="0"/>
          </a:p>
          <a:p>
            <a:r>
              <a:rPr lang="es-ES" dirty="0" smtClean="0"/>
              <a:t>Se realizan en el denominado Registro Nacional de la propiedad intelectual y/o Dirección Nacional del Derecho de autor.-</a:t>
            </a:r>
          </a:p>
          <a:p>
            <a:r>
              <a:rPr lang="es-ES" dirty="0" smtClean="0"/>
              <a:t>Registración obligatoria de toda obra publicada dentro del plazo de 3 meses de la misma.-</a:t>
            </a:r>
          </a:p>
          <a:p>
            <a:r>
              <a:rPr lang="es-ES" dirty="0" smtClean="0"/>
              <a:t>FIN: Derecho de autor goce de la tutela legal.-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6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636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Derecho Intelectual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 Intelectual</dc:title>
  <dc:creator>Usuario</dc:creator>
  <cp:lastModifiedBy>Usuario</cp:lastModifiedBy>
  <cp:revision>13</cp:revision>
  <dcterms:created xsi:type="dcterms:W3CDTF">2016-06-10T07:39:27Z</dcterms:created>
  <dcterms:modified xsi:type="dcterms:W3CDTF">2016-06-10T09:31:33Z</dcterms:modified>
</cp:coreProperties>
</file>