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contratos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42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ALEATORIOS:</a:t>
            </a:r>
          </a:p>
          <a:p>
            <a:r>
              <a:rPr lang="es-ES" dirty="0" smtClean="0"/>
              <a:t>Las ventajas o las obligaciones de una o ambas partes queda sometida y depende de un acontecimiento incierto.-</a:t>
            </a:r>
          </a:p>
          <a:p>
            <a:r>
              <a:rPr lang="es-ES" dirty="0" smtClean="0"/>
              <a:t>Ej. Contrato de seguro, contrato de juego, apuesta y suerte.-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FORMALES:</a:t>
            </a:r>
          </a:p>
          <a:p>
            <a:r>
              <a:rPr lang="es-ES" dirty="0" smtClean="0"/>
              <a:t>La ley prescribe una forma (requisito o solemnidad) determinada.- Ej. Escrito.-</a:t>
            </a:r>
          </a:p>
          <a:p>
            <a:r>
              <a:rPr lang="es-ES" dirty="0" smtClean="0"/>
              <a:t>NO FORMALES:</a:t>
            </a:r>
          </a:p>
          <a:p>
            <a:r>
              <a:rPr lang="es-ES" dirty="0" smtClean="0"/>
              <a:t>Las partes pueden sujetar libremente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72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Son contratos nominados o innominados según que la ley los designe o no bajo un nombre determinado, pero no es la sola circunstancia que tenga o no un nombre asignado por ley, sino que tenga o no un régimen legal especifico, capitulo o conjunto de disposiciones que regulan los derechos y obligaciones para las partes. Ej. Nominados: Compraventa, locación, donación.-</a:t>
            </a:r>
          </a:p>
          <a:p>
            <a:r>
              <a:rPr lang="es-ES" dirty="0" smtClean="0"/>
              <a:t>Ej. Innominados: el contrato de garaje que no tiene un régimen legal especifico para ellos.-</a:t>
            </a:r>
          </a:p>
        </p:txBody>
      </p:sp>
    </p:spTree>
    <p:extLst>
      <p:ext uri="{BB962C8B-B14F-4D97-AF65-F5344CB8AC3E}">
        <p14:creationId xmlns:p14="http://schemas.microsoft.com/office/powerpoint/2010/main" val="7266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Contratos. Concepto:</a:t>
            </a:r>
          </a:p>
          <a:p>
            <a:r>
              <a:rPr lang="es-ES" dirty="0" smtClean="0"/>
              <a:t>Acto Jurídico mediante el cual dos o mas partes manifiestan su consentimiento para crear, regular, modificar, transferir o extinguir relaciones jurídicas patrimoniales (art. 957 </a:t>
            </a:r>
            <a:r>
              <a:rPr lang="es-ES" dirty="0" err="1" smtClean="0"/>
              <a:t>CCyC</a:t>
            </a:r>
            <a:r>
              <a:rPr lang="es-ES" dirty="0" smtClean="0"/>
              <a:t> que modifica art. 1137 del CC).- </a:t>
            </a:r>
          </a:p>
          <a:p>
            <a:r>
              <a:rPr lang="es-ES" dirty="0" smtClean="0"/>
              <a:t>Acuerdo de Voluntades entres partes.-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33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Libertad de contratación: Las partes son libres para celebrar y determinar su contenido. Limites: Ley, Orden Publico, la Moral y las buenas costumbres ( </a:t>
            </a:r>
            <a:r>
              <a:rPr lang="es-ES" dirty="0" err="1" smtClean="0"/>
              <a:t>princ</a:t>
            </a:r>
            <a:r>
              <a:rPr lang="es-ES" dirty="0" smtClean="0"/>
              <a:t>. autonomía de la voluntad).-</a:t>
            </a:r>
          </a:p>
          <a:p>
            <a:r>
              <a:rPr lang="es-ES" dirty="0" smtClean="0"/>
              <a:t>Efecto vinculante: Valido obligatorio entre las partes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667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</a:p>
          <a:p>
            <a:r>
              <a:rPr lang="es-ES" dirty="0" smtClean="0"/>
              <a:t>A) Unilaterales o Bilaterales (art. 966 </a:t>
            </a:r>
            <a:r>
              <a:rPr lang="es-ES" dirty="0" err="1" smtClean="0"/>
              <a:t>CCyC</a:t>
            </a:r>
            <a:r>
              <a:rPr lang="es-ES" dirty="0" smtClean="0"/>
              <a:t>)</a:t>
            </a:r>
          </a:p>
          <a:p>
            <a:r>
              <a:rPr lang="es-ES" dirty="0" smtClean="0"/>
              <a:t>B) Onerosos o Gratuitos</a:t>
            </a:r>
            <a:r>
              <a:rPr lang="es-ES" dirty="0">
                <a:solidFill>
                  <a:prstClr val="white"/>
                </a:solidFill>
              </a:rPr>
              <a:t> (art. </a:t>
            </a:r>
            <a:r>
              <a:rPr lang="es-ES" dirty="0" smtClean="0">
                <a:solidFill>
                  <a:prstClr val="white"/>
                </a:solidFill>
              </a:rPr>
              <a:t>967 </a:t>
            </a:r>
            <a:r>
              <a:rPr lang="es-ES" dirty="0" err="1">
                <a:solidFill>
                  <a:prstClr val="white"/>
                </a:solidFill>
              </a:rPr>
              <a:t>CCyC</a:t>
            </a:r>
            <a:r>
              <a:rPr lang="es-ES" dirty="0">
                <a:solidFill>
                  <a:prstClr val="white"/>
                </a:solidFill>
              </a:rPr>
              <a:t>)</a:t>
            </a:r>
            <a:endParaRPr lang="es-ES" dirty="0" smtClean="0"/>
          </a:p>
          <a:p>
            <a:r>
              <a:rPr lang="es-ES" dirty="0" smtClean="0"/>
              <a:t>C) Conmutativos o Aleatorios</a:t>
            </a:r>
            <a:r>
              <a:rPr lang="es-ES" dirty="0">
                <a:solidFill>
                  <a:prstClr val="white"/>
                </a:solidFill>
              </a:rPr>
              <a:t> (art. </a:t>
            </a:r>
            <a:r>
              <a:rPr lang="es-ES" dirty="0" smtClean="0">
                <a:solidFill>
                  <a:prstClr val="white"/>
                </a:solidFill>
              </a:rPr>
              <a:t>968 </a:t>
            </a:r>
            <a:r>
              <a:rPr lang="es-ES" dirty="0" err="1">
                <a:solidFill>
                  <a:prstClr val="white"/>
                </a:solidFill>
              </a:rPr>
              <a:t>CCyC</a:t>
            </a:r>
            <a:r>
              <a:rPr lang="es-ES" dirty="0">
                <a:solidFill>
                  <a:prstClr val="white"/>
                </a:solidFill>
              </a:rPr>
              <a:t>)</a:t>
            </a:r>
            <a:endParaRPr lang="es-ES" dirty="0" smtClean="0"/>
          </a:p>
          <a:p>
            <a:r>
              <a:rPr lang="es-ES" dirty="0" smtClean="0"/>
              <a:t>D) Formales o no Formales</a:t>
            </a:r>
            <a:r>
              <a:rPr lang="es-ES" dirty="0">
                <a:solidFill>
                  <a:prstClr val="white"/>
                </a:solidFill>
              </a:rPr>
              <a:t> (art. </a:t>
            </a:r>
            <a:r>
              <a:rPr lang="es-ES" dirty="0" smtClean="0">
                <a:solidFill>
                  <a:prstClr val="white"/>
                </a:solidFill>
              </a:rPr>
              <a:t>969 </a:t>
            </a:r>
            <a:r>
              <a:rPr lang="es-ES" dirty="0" err="1">
                <a:solidFill>
                  <a:prstClr val="white"/>
                </a:solidFill>
              </a:rPr>
              <a:t>CCyC</a:t>
            </a:r>
            <a:r>
              <a:rPr lang="es-ES" dirty="0">
                <a:solidFill>
                  <a:prstClr val="white"/>
                </a:solidFill>
              </a:rPr>
              <a:t>)</a:t>
            </a:r>
            <a:endParaRPr lang="es-ES" dirty="0" smtClean="0"/>
          </a:p>
          <a:p>
            <a:r>
              <a:rPr lang="es-ES" dirty="0" smtClean="0"/>
              <a:t>E) Nominados e Innominados</a:t>
            </a:r>
            <a:r>
              <a:rPr lang="es-ES" dirty="0">
                <a:solidFill>
                  <a:prstClr val="white"/>
                </a:solidFill>
              </a:rPr>
              <a:t> (art. </a:t>
            </a:r>
            <a:r>
              <a:rPr lang="es-ES" dirty="0" smtClean="0">
                <a:solidFill>
                  <a:prstClr val="white"/>
                </a:solidFill>
              </a:rPr>
              <a:t>970 </a:t>
            </a:r>
            <a:r>
              <a:rPr lang="es-ES" dirty="0" err="1">
                <a:solidFill>
                  <a:prstClr val="white"/>
                </a:solidFill>
              </a:rPr>
              <a:t>CCyC</a:t>
            </a:r>
            <a:r>
              <a:rPr lang="es-ES" dirty="0">
                <a:solidFill>
                  <a:prstClr val="white"/>
                </a:solidFill>
              </a:rPr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3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UNILATERALES: </a:t>
            </a:r>
          </a:p>
          <a:p>
            <a:r>
              <a:rPr lang="es-ES" dirty="0" smtClean="0"/>
              <a:t>1 de las partes se obliga hacia la otra sin que esta ultima quede obligada.-</a:t>
            </a:r>
          </a:p>
          <a:p>
            <a:r>
              <a:rPr lang="es-ES" dirty="0" smtClean="0"/>
              <a:t>Engendran obligaciones para una sola de las partes.-</a:t>
            </a:r>
          </a:p>
          <a:p>
            <a:r>
              <a:rPr lang="es-ES" dirty="0" smtClean="0"/>
              <a:t>Ej. Donación Sin Cargo o Mandato.-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77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BILATERALES:</a:t>
            </a:r>
          </a:p>
          <a:p>
            <a:r>
              <a:rPr lang="es-ES" dirty="0" smtClean="0"/>
              <a:t>Las partes se obligan recíprocamente la una hacia la otra.-</a:t>
            </a:r>
          </a:p>
          <a:p>
            <a:r>
              <a:rPr lang="es-ES" dirty="0" smtClean="0"/>
              <a:t>Ej. Compraventa, Permuta o locación.-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788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ONEROSOS:</a:t>
            </a:r>
          </a:p>
          <a:p>
            <a:r>
              <a:rPr lang="es-ES" dirty="0" smtClean="0"/>
              <a:t>La ventaja que procura </a:t>
            </a:r>
            <a:r>
              <a:rPr lang="es-ES" dirty="0" smtClean="0"/>
              <a:t> </a:t>
            </a:r>
            <a:r>
              <a:rPr lang="es-ES" dirty="0" smtClean="0"/>
              <a:t>una de las partes le son  concedidas por una prestación que ella ha hecho o se obliga a hacer a la otra.-</a:t>
            </a:r>
          </a:p>
          <a:p>
            <a:r>
              <a:rPr lang="es-ES" dirty="0" smtClean="0"/>
              <a:t>En razón de una prestación que ejecuta o promete a la otra.-</a:t>
            </a:r>
          </a:p>
          <a:p>
            <a:r>
              <a:rPr lang="es-ES" dirty="0" smtClean="0"/>
              <a:t>Ej. Compraventa, locación, permuta etc.-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437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GRATUITOS:</a:t>
            </a:r>
          </a:p>
          <a:p>
            <a:r>
              <a:rPr lang="es-ES" dirty="0" smtClean="0"/>
              <a:t>Aseguran a uno u a  otro de los contratantes alguna ventaja, independiente de toda prestación a su cargo.- </a:t>
            </a:r>
          </a:p>
          <a:p>
            <a:r>
              <a:rPr lang="es-ES" dirty="0" smtClean="0"/>
              <a:t>No depende de una prestación propia en favor de la otra.-</a:t>
            </a:r>
          </a:p>
          <a:p>
            <a:r>
              <a:rPr lang="es-ES" dirty="0" smtClean="0"/>
              <a:t>Ej. Donación sin cargo.-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48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CONMUTATIVOS:</a:t>
            </a:r>
          </a:p>
          <a:p>
            <a:r>
              <a:rPr lang="es-ES" dirty="0" smtClean="0"/>
              <a:t>Las obligaciones que asumen las partes son ciertas y apreciables desde el mismo acto de la celebración del contrato.-</a:t>
            </a:r>
          </a:p>
          <a:p>
            <a:r>
              <a:rPr lang="es-ES" dirty="0" smtClean="0"/>
              <a:t>Ej. Compraventa.-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682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186</TotalTime>
  <Words>471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contratos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contratos</dc:title>
  <dc:creator>Usuario</dc:creator>
  <cp:lastModifiedBy>Usuario</cp:lastModifiedBy>
  <cp:revision>16</cp:revision>
  <dcterms:created xsi:type="dcterms:W3CDTF">2016-05-23T14:39:57Z</dcterms:created>
  <dcterms:modified xsi:type="dcterms:W3CDTF">2016-06-03T18:42:14Z</dcterms:modified>
</cp:coreProperties>
</file>