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6" r:id="rId6"/>
    <p:sldId id="259" r:id="rId7"/>
    <p:sldId id="258" r:id="rId8"/>
    <p:sldId id="262" r:id="rId9"/>
    <p:sldId id="264" r:id="rId10"/>
    <p:sldId id="263" r:id="rId11"/>
    <p:sldId id="261" r:id="rId12"/>
    <p:sldId id="265" r:id="rId13"/>
    <p:sldId id="267" r:id="rId14"/>
    <p:sldId id="268" r:id="rId15"/>
    <p:sldId id="269" r:id="rId16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4AC3F3-22B8-45D9-990A-5EB0E087B44A}" v="114" dt="2021-07-28T15:43:50.294"/>
    <p1510:client id="{9AF5C1E8-2AF2-4D05-A9E6-4E2DECDE1FA1}" v="1639" dt="2021-07-28T17:25:42.2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7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A4B7C4-2D19-470A-8C03-E451C5CB7DE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D71239-A39B-4702-968E-CF8A3FE237C6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¿Qué comunidades tienen más camas por habitante?</a:t>
          </a:r>
          <a:endParaRPr lang="en-US"/>
        </a:p>
      </dgm:t>
    </dgm:pt>
    <dgm:pt modelId="{2ED62E46-8A3C-421C-BCAC-61109E44ADBA}" type="parTrans" cxnId="{3F0836A2-D4E6-4998-9760-E9DA1A686772}">
      <dgm:prSet/>
      <dgm:spPr/>
      <dgm:t>
        <a:bodyPr/>
        <a:lstStyle/>
        <a:p>
          <a:endParaRPr lang="en-US"/>
        </a:p>
      </dgm:t>
    </dgm:pt>
    <dgm:pt modelId="{B150DF88-B933-4948-80B5-CC3B7042CC99}" type="sibTrans" cxnId="{3F0836A2-D4E6-4998-9760-E9DA1A68677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4161FEC-5576-4757-A3DF-A7CB1E7247F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¿Hay relación entre el número de camas en hospitales y la inversión por CCAA?</a:t>
          </a:r>
          <a:endParaRPr lang="en-US"/>
        </a:p>
      </dgm:t>
    </dgm:pt>
    <dgm:pt modelId="{521DD6BC-C294-4407-9812-0B70D1F6656C}" type="parTrans" cxnId="{300B87D4-C58F-43AB-97C6-4F6DC6613000}">
      <dgm:prSet/>
      <dgm:spPr/>
      <dgm:t>
        <a:bodyPr/>
        <a:lstStyle/>
        <a:p>
          <a:endParaRPr lang="en-US"/>
        </a:p>
      </dgm:t>
    </dgm:pt>
    <dgm:pt modelId="{54CFEA47-984C-45C4-A7A9-7D6B825AD720}" type="sibTrans" cxnId="{300B87D4-C58F-43AB-97C6-4F6DC661300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8901268-7D6F-4B0D-93CB-7A967AB258D9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¿Qué comunidades gastan más en sanidad por habitante?</a:t>
          </a:r>
          <a:endParaRPr lang="en-US"/>
        </a:p>
      </dgm:t>
    </dgm:pt>
    <dgm:pt modelId="{3A492997-1A2A-4861-857F-1313E770937D}" type="parTrans" cxnId="{15FC76C1-06DB-4205-8F33-0B0DFE75941D}">
      <dgm:prSet/>
      <dgm:spPr/>
      <dgm:t>
        <a:bodyPr/>
        <a:lstStyle/>
        <a:p>
          <a:endParaRPr lang="en-US"/>
        </a:p>
      </dgm:t>
    </dgm:pt>
    <dgm:pt modelId="{6311BC16-07C1-456E-AA5F-5B347ABDD994}" type="sibTrans" cxnId="{15FC76C1-06DB-4205-8F33-0B0DFE75941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B04A69D-291E-4598-A9E0-ECFE1A1E49C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¿Hay relación entre el gasto en sanidad y las máquinas médicas?</a:t>
          </a:r>
          <a:endParaRPr lang="en-US"/>
        </a:p>
      </dgm:t>
    </dgm:pt>
    <dgm:pt modelId="{58DD9C3F-80FF-40ED-8610-BD4C167B420E}" type="parTrans" cxnId="{7F9E648E-6DD7-46A2-9143-16D7D89A24E3}">
      <dgm:prSet/>
      <dgm:spPr/>
      <dgm:t>
        <a:bodyPr/>
        <a:lstStyle/>
        <a:p>
          <a:endParaRPr lang="en-US"/>
        </a:p>
      </dgm:t>
    </dgm:pt>
    <dgm:pt modelId="{12ED433C-1FDC-49B4-960C-7324DDA76B3D}" type="sibTrans" cxnId="{7F9E648E-6DD7-46A2-9143-16D7D89A24E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F433006-585A-40CE-A5F5-3E67DEE64A7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¿Hay relación entre el PIB y el gasto en sanidad?</a:t>
          </a:r>
          <a:endParaRPr lang="en-US"/>
        </a:p>
      </dgm:t>
    </dgm:pt>
    <dgm:pt modelId="{1E88269C-61CC-40DA-AD5E-2AF4C795CCA0}" type="parTrans" cxnId="{376714B0-268A-4BE1-9361-3F41572C3C11}">
      <dgm:prSet/>
      <dgm:spPr/>
      <dgm:t>
        <a:bodyPr/>
        <a:lstStyle/>
        <a:p>
          <a:endParaRPr lang="en-US"/>
        </a:p>
      </dgm:t>
    </dgm:pt>
    <dgm:pt modelId="{3C91A303-9954-4425-95F3-69126CB6EC42}" type="sibTrans" cxnId="{376714B0-268A-4BE1-9361-3F41572C3C11}">
      <dgm:prSet/>
      <dgm:spPr/>
      <dgm:t>
        <a:bodyPr/>
        <a:lstStyle/>
        <a:p>
          <a:endParaRPr lang="en-US"/>
        </a:p>
      </dgm:t>
    </dgm:pt>
    <dgm:pt modelId="{800CFACC-C655-41B5-B64E-38D8DFF11DE9}" type="pres">
      <dgm:prSet presAssocID="{3BA4B7C4-2D19-470A-8C03-E451C5CB7DE9}" presName="root" presStyleCnt="0">
        <dgm:presLayoutVars>
          <dgm:dir/>
          <dgm:resizeHandles val="exact"/>
        </dgm:presLayoutVars>
      </dgm:prSet>
      <dgm:spPr/>
    </dgm:pt>
    <dgm:pt modelId="{CBE14F38-4204-420C-AD6F-F9B76731EAE2}" type="pres">
      <dgm:prSet presAssocID="{3BA4B7C4-2D19-470A-8C03-E451C5CB7DE9}" presName="container" presStyleCnt="0">
        <dgm:presLayoutVars>
          <dgm:dir/>
          <dgm:resizeHandles val="exact"/>
        </dgm:presLayoutVars>
      </dgm:prSet>
      <dgm:spPr/>
    </dgm:pt>
    <dgm:pt modelId="{FD7E4677-AC3B-49EA-9FF4-138FF9B19786}" type="pres">
      <dgm:prSet presAssocID="{3FD71239-A39B-4702-968E-CF8A3FE237C6}" presName="compNode" presStyleCnt="0"/>
      <dgm:spPr/>
    </dgm:pt>
    <dgm:pt modelId="{FD3A5EED-9BA1-45BC-9A4F-6487DCC8E259}" type="pres">
      <dgm:prSet presAssocID="{3FD71239-A39B-4702-968E-CF8A3FE237C6}" presName="iconBgRect" presStyleLbl="bgShp" presStyleIdx="0" presStyleCnt="5"/>
      <dgm:spPr/>
    </dgm:pt>
    <dgm:pt modelId="{88041E2B-0414-419B-9F61-FACAD36B0D58}" type="pres">
      <dgm:prSet presAssocID="{3FD71239-A39B-4702-968E-CF8A3FE237C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ma"/>
        </a:ext>
      </dgm:extLst>
    </dgm:pt>
    <dgm:pt modelId="{8694A618-52DE-4804-B95C-791E79841465}" type="pres">
      <dgm:prSet presAssocID="{3FD71239-A39B-4702-968E-CF8A3FE237C6}" presName="spaceRect" presStyleCnt="0"/>
      <dgm:spPr/>
    </dgm:pt>
    <dgm:pt modelId="{AD592073-F41E-4164-A3DD-661573DAFD70}" type="pres">
      <dgm:prSet presAssocID="{3FD71239-A39B-4702-968E-CF8A3FE237C6}" presName="textRect" presStyleLbl="revTx" presStyleIdx="0" presStyleCnt="5">
        <dgm:presLayoutVars>
          <dgm:chMax val="1"/>
          <dgm:chPref val="1"/>
        </dgm:presLayoutVars>
      </dgm:prSet>
      <dgm:spPr/>
    </dgm:pt>
    <dgm:pt modelId="{6DE0C60E-914B-4060-95AA-0CEC535008BB}" type="pres">
      <dgm:prSet presAssocID="{B150DF88-B933-4948-80B5-CC3B7042CC99}" presName="sibTrans" presStyleLbl="sibTrans2D1" presStyleIdx="0" presStyleCnt="0"/>
      <dgm:spPr/>
    </dgm:pt>
    <dgm:pt modelId="{208476F0-57D2-4B6A-9769-3A345B8C070B}" type="pres">
      <dgm:prSet presAssocID="{44161FEC-5576-4757-A3DF-A7CB1E7247F1}" presName="compNode" presStyleCnt="0"/>
      <dgm:spPr/>
    </dgm:pt>
    <dgm:pt modelId="{C222140E-CBF5-418F-9A60-9AAFC96AC132}" type="pres">
      <dgm:prSet presAssocID="{44161FEC-5576-4757-A3DF-A7CB1E7247F1}" presName="iconBgRect" presStyleLbl="bgShp" presStyleIdx="1" presStyleCnt="5"/>
      <dgm:spPr/>
    </dgm:pt>
    <dgm:pt modelId="{581EC8B5-1630-4E44-A59B-BDF81A55805C}" type="pres">
      <dgm:prSet presAssocID="{44161FEC-5576-4757-A3DF-A7CB1E7247F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rmir"/>
        </a:ext>
      </dgm:extLst>
    </dgm:pt>
    <dgm:pt modelId="{02614261-73E1-4E70-BE3B-F9E18A74E29B}" type="pres">
      <dgm:prSet presAssocID="{44161FEC-5576-4757-A3DF-A7CB1E7247F1}" presName="spaceRect" presStyleCnt="0"/>
      <dgm:spPr/>
    </dgm:pt>
    <dgm:pt modelId="{B45367F3-94E0-44CF-A5EA-191D8A247094}" type="pres">
      <dgm:prSet presAssocID="{44161FEC-5576-4757-A3DF-A7CB1E7247F1}" presName="textRect" presStyleLbl="revTx" presStyleIdx="1" presStyleCnt="5">
        <dgm:presLayoutVars>
          <dgm:chMax val="1"/>
          <dgm:chPref val="1"/>
        </dgm:presLayoutVars>
      </dgm:prSet>
      <dgm:spPr/>
    </dgm:pt>
    <dgm:pt modelId="{EDE33DFC-2F05-4277-B4BF-17008B73DDD8}" type="pres">
      <dgm:prSet presAssocID="{54CFEA47-984C-45C4-A7A9-7D6B825AD720}" presName="sibTrans" presStyleLbl="sibTrans2D1" presStyleIdx="0" presStyleCnt="0"/>
      <dgm:spPr/>
    </dgm:pt>
    <dgm:pt modelId="{6591B319-FB77-40D8-B212-FF102C1088B7}" type="pres">
      <dgm:prSet presAssocID="{F8901268-7D6F-4B0D-93CB-7A967AB258D9}" presName="compNode" presStyleCnt="0"/>
      <dgm:spPr/>
    </dgm:pt>
    <dgm:pt modelId="{65ED019D-D51B-46CE-BFEB-472A9547F6CE}" type="pres">
      <dgm:prSet presAssocID="{F8901268-7D6F-4B0D-93CB-7A967AB258D9}" presName="iconBgRect" presStyleLbl="bgShp" presStyleIdx="2" presStyleCnt="5"/>
      <dgm:spPr/>
    </dgm:pt>
    <dgm:pt modelId="{4F072E76-A1D4-4EE9-8BC1-C65F903E75AF}" type="pres">
      <dgm:prSet presAssocID="{F8901268-7D6F-4B0D-93CB-7A967AB258D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976920BB-D5C7-41E5-B922-E50389FEBD0D}" type="pres">
      <dgm:prSet presAssocID="{F8901268-7D6F-4B0D-93CB-7A967AB258D9}" presName="spaceRect" presStyleCnt="0"/>
      <dgm:spPr/>
    </dgm:pt>
    <dgm:pt modelId="{39864614-C6E8-4DCE-BDA8-4821A767B177}" type="pres">
      <dgm:prSet presAssocID="{F8901268-7D6F-4B0D-93CB-7A967AB258D9}" presName="textRect" presStyleLbl="revTx" presStyleIdx="2" presStyleCnt="5">
        <dgm:presLayoutVars>
          <dgm:chMax val="1"/>
          <dgm:chPref val="1"/>
        </dgm:presLayoutVars>
      </dgm:prSet>
      <dgm:spPr/>
    </dgm:pt>
    <dgm:pt modelId="{521C3CEB-6B88-43F4-8482-FB5D34E35A5C}" type="pres">
      <dgm:prSet presAssocID="{6311BC16-07C1-456E-AA5F-5B347ABDD994}" presName="sibTrans" presStyleLbl="sibTrans2D1" presStyleIdx="0" presStyleCnt="0"/>
      <dgm:spPr/>
    </dgm:pt>
    <dgm:pt modelId="{5270EABA-0950-4D66-BDCA-05AA6FF56C21}" type="pres">
      <dgm:prSet presAssocID="{9B04A69D-291E-4598-A9E0-ECFE1A1E49C0}" presName="compNode" presStyleCnt="0"/>
      <dgm:spPr/>
    </dgm:pt>
    <dgm:pt modelId="{424DE1B9-7763-4C88-9F5F-C4005D3F2BD5}" type="pres">
      <dgm:prSet presAssocID="{9B04A69D-291E-4598-A9E0-ECFE1A1E49C0}" presName="iconBgRect" presStyleLbl="bgShp" presStyleIdx="3" presStyleCnt="5"/>
      <dgm:spPr/>
    </dgm:pt>
    <dgm:pt modelId="{3DE53F88-FE1B-40FF-A7BC-CA47D6CAB90B}" type="pres">
      <dgm:prSet presAssocID="{9B04A69D-291E-4598-A9E0-ECFE1A1E49C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ólar"/>
        </a:ext>
      </dgm:extLst>
    </dgm:pt>
    <dgm:pt modelId="{87E3E258-9295-4239-A864-4ED1218CA532}" type="pres">
      <dgm:prSet presAssocID="{9B04A69D-291E-4598-A9E0-ECFE1A1E49C0}" presName="spaceRect" presStyleCnt="0"/>
      <dgm:spPr/>
    </dgm:pt>
    <dgm:pt modelId="{36E6FFAF-F23D-4638-AD6A-C93BA9D6E653}" type="pres">
      <dgm:prSet presAssocID="{9B04A69D-291E-4598-A9E0-ECFE1A1E49C0}" presName="textRect" presStyleLbl="revTx" presStyleIdx="3" presStyleCnt="5">
        <dgm:presLayoutVars>
          <dgm:chMax val="1"/>
          <dgm:chPref val="1"/>
        </dgm:presLayoutVars>
      </dgm:prSet>
      <dgm:spPr/>
    </dgm:pt>
    <dgm:pt modelId="{966E84B5-31C2-4EDB-834E-8B4B662A3EE2}" type="pres">
      <dgm:prSet presAssocID="{12ED433C-1FDC-49B4-960C-7324DDA76B3D}" presName="sibTrans" presStyleLbl="sibTrans2D1" presStyleIdx="0" presStyleCnt="0"/>
      <dgm:spPr/>
    </dgm:pt>
    <dgm:pt modelId="{72E8D051-7FB7-4D2A-9DD1-1133D73F914F}" type="pres">
      <dgm:prSet presAssocID="{1F433006-585A-40CE-A5F5-3E67DEE64A77}" presName="compNode" presStyleCnt="0"/>
      <dgm:spPr/>
    </dgm:pt>
    <dgm:pt modelId="{0BAC1FB4-4A83-49E9-90E0-4EB47D24D61C}" type="pres">
      <dgm:prSet presAssocID="{1F433006-585A-40CE-A5F5-3E67DEE64A77}" presName="iconBgRect" presStyleLbl="bgShp" presStyleIdx="4" presStyleCnt="5"/>
      <dgm:spPr/>
    </dgm:pt>
    <dgm:pt modelId="{1C86E6E6-7595-4BC5-BDBE-759E5AEA0896}" type="pres">
      <dgm:prSet presAssocID="{1F433006-585A-40CE-A5F5-3E67DEE64A7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nero"/>
        </a:ext>
      </dgm:extLst>
    </dgm:pt>
    <dgm:pt modelId="{64C0AD86-A4A7-4080-B96A-C1CDB99732A6}" type="pres">
      <dgm:prSet presAssocID="{1F433006-585A-40CE-A5F5-3E67DEE64A77}" presName="spaceRect" presStyleCnt="0"/>
      <dgm:spPr/>
    </dgm:pt>
    <dgm:pt modelId="{8D684607-1849-49B5-8D6B-490253CAFDB3}" type="pres">
      <dgm:prSet presAssocID="{1F433006-585A-40CE-A5F5-3E67DEE64A7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B8F5E2A-FE0D-4FC1-8976-4979283D2093}" type="presOf" srcId="{3FD71239-A39B-4702-968E-CF8A3FE237C6}" destId="{AD592073-F41E-4164-A3DD-661573DAFD70}" srcOrd="0" destOrd="0" presId="urn:microsoft.com/office/officeart/2018/2/layout/IconCircleList"/>
    <dgm:cxn modelId="{01F90642-80B6-4FDA-9CC2-91D897151D45}" type="presOf" srcId="{F8901268-7D6F-4B0D-93CB-7A967AB258D9}" destId="{39864614-C6E8-4DCE-BDA8-4821A767B177}" srcOrd="0" destOrd="0" presId="urn:microsoft.com/office/officeart/2018/2/layout/IconCircleList"/>
    <dgm:cxn modelId="{AABA9A57-944C-4CDE-A8E1-EED710BBD1AF}" type="presOf" srcId="{1F433006-585A-40CE-A5F5-3E67DEE64A77}" destId="{8D684607-1849-49B5-8D6B-490253CAFDB3}" srcOrd="0" destOrd="0" presId="urn:microsoft.com/office/officeart/2018/2/layout/IconCircleList"/>
    <dgm:cxn modelId="{F48C2F59-FD18-4F69-9F9A-DB6AB349AA33}" type="presOf" srcId="{6311BC16-07C1-456E-AA5F-5B347ABDD994}" destId="{521C3CEB-6B88-43F4-8482-FB5D34E35A5C}" srcOrd="0" destOrd="0" presId="urn:microsoft.com/office/officeart/2018/2/layout/IconCircleList"/>
    <dgm:cxn modelId="{5A451D7B-B6DD-4F2C-B1D9-390E53F992FE}" type="presOf" srcId="{3BA4B7C4-2D19-470A-8C03-E451C5CB7DE9}" destId="{800CFACC-C655-41B5-B64E-38D8DFF11DE9}" srcOrd="0" destOrd="0" presId="urn:microsoft.com/office/officeart/2018/2/layout/IconCircleList"/>
    <dgm:cxn modelId="{B492C986-8B5F-405E-9885-4AF7FDB0366F}" type="presOf" srcId="{12ED433C-1FDC-49B4-960C-7324DDA76B3D}" destId="{966E84B5-31C2-4EDB-834E-8B4B662A3EE2}" srcOrd="0" destOrd="0" presId="urn:microsoft.com/office/officeart/2018/2/layout/IconCircleList"/>
    <dgm:cxn modelId="{7F9E648E-6DD7-46A2-9143-16D7D89A24E3}" srcId="{3BA4B7C4-2D19-470A-8C03-E451C5CB7DE9}" destId="{9B04A69D-291E-4598-A9E0-ECFE1A1E49C0}" srcOrd="3" destOrd="0" parTransId="{58DD9C3F-80FF-40ED-8610-BD4C167B420E}" sibTransId="{12ED433C-1FDC-49B4-960C-7324DDA76B3D}"/>
    <dgm:cxn modelId="{3F0836A2-D4E6-4998-9760-E9DA1A686772}" srcId="{3BA4B7C4-2D19-470A-8C03-E451C5CB7DE9}" destId="{3FD71239-A39B-4702-968E-CF8A3FE237C6}" srcOrd="0" destOrd="0" parTransId="{2ED62E46-8A3C-421C-BCAC-61109E44ADBA}" sibTransId="{B150DF88-B933-4948-80B5-CC3B7042CC99}"/>
    <dgm:cxn modelId="{E523A0AE-6157-4424-BC10-9320B395BBE5}" type="presOf" srcId="{54CFEA47-984C-45C4-A7A9-7D6B825AD720}" destId="{EDE33DFC-2F05-4277-B4BF-17008B73DDD8}" srcOrd="0" destOrd="0" presId="urn:microsoft.com/office/officeart/2018/2/layout/IconCircleList"/>
    <dgm:cxn modelId="{376714B0-268A-4BE1-9361-3F41572C3C11}" srcId="{3BA4B7C4-2D19-470A-8C03-E451C5CB7DE9}" destId="{1F433006-585A-40CE-A5F5-3E67DEE64A77}" srcOrd="4" destOrd="0" parTransId="{1E88269C-61CC-40DA-AD5E-2AF4C795CCA0}" sibTransId="{3C91A303-9954-4425-95F3-69126CB6EC42}"/>
    <dgm:cxn modelId="{89DF27BD-60EA-463D-AFC4-3058275A42FA}" type="presOf" srcId="{44161FEC-5576-4757-A3DF-A7CB1E7247F1}" destId="{B45367F3-94E0-44CF-A5EA-191D8A247094}" srcOrd="0" destOrd="0" presId="urn:microsoft.com/office/officeart/2018/2/layout/IconCircleList"/>
    <dgm:cxn modelId="{15FC76C1-06DB-4205-8F33-0B0DFE75941D}" srcId="{3BA4B7C4-2D19-470A-8C03-E451C5CB7DE9}" destId="{F8901268-7D6F-4B0D-93CB-7A967AB258D9}" srcOrd="2" destOrd="0" parTransId="{3A492997-1A2A-4861-857F-1313E770937D}" sibTransId="{6311BC16-07C1-456E-AA5F-5B347ABDD994}"/>
    <dgm:cxn modelId="{7BF018CF-8EE5-4902-93A0-11431CA86C38}" type="presOf" srcId="{9B04A69D-291E-4598-A9E0-ECFE1A1E49C0}" destId="{36E6FFAF-F23D-4638-AD6A-C93BA9D6E653}" srcOrd="0" destOrd="0" presId="urn:microsoft.com/office/officeart/2018/2/layout/IconCircleList"/>
    <dgm:cxn modelId="{AAF8BAD1-397A-4D72-A0EB-541DA0704DA7}" type="presOf" srcId="{B150DF88-B933-4948-80B5-CC3B7042CC99}" destId="{6DE0C60E-914B-4060-95AA-0CEC535008BB}" srcOrd="0" destOrd="0" presId="urn:microsoft.com/office/officeart/2018/2/layout/IconCircleList"/>
    <dgm:cxn modelId="{300B87D4-C58F-43AB-97C6-4F6DC6613000}" srcId="{3BA4B7C4-2D19-470A-8C03-E451C5CB7DE9}" destId="{44161FEC-5576-4757-A3DF-A7CB1E7247F1}" srcOrd="1" destOrd="0" parTransId="{521DD6BC-C294-4407-9812-0B70D1F6656C}" sibTransId="{54CFEA47-984C-45C4-A7A9-7D6B825AD720}"/>
    <dgm:cxn modelId="{5126EC19-9241-4083-8381-77979BA57901}" type="presParOf" srcId="{800CFACC-C655-41B5-B64E-38D8DFF11DE9}" destId="{CBE14F38-4204-420C-AD6F-F9B76731EAE2}" srcOrd="0" destOrd="0" presId="urn:microsoft.com/office/officeart/2018/2/layout/IconCircleList"/>
    <dgm:cxn modelId="{7BFF7A26-2A68-4DC0-911B-B6FD96C2A56A}" type="presParOf" srcId="{CBE14F38-4204-420C-AD6F-F9B76731EAE2}" destId="{FD7E4677-AC3B-49EA-9FF4-138FF9B19786}" srcOrd="0" destOrd="0" presId="urn:microsoft.com/office/officeart/2018/2/layout/IconCircleList"/>
    <dgm:cxn modelId="{2F854E81-1A99-4BA6-AE1A-784207C121B3}" type="presParOf" srcId="{FD7E4677-AC3B-49EA-9FF4-138FF9B19786}" destId="{FD3A5EED-9BA1-45BC-9A4F-6487DCC8E259}" srcOrd="0" destOrd="0" presId="urn:microsoft.com/office/officeart/2018/2/layout/IconCircleList"/>
    <dgm:cxn modelId="{D3CECE0B-0E4F-443F-8F8A-1BF13ED2EF46}" type="presParOf" srcId="{FD7E4677-AC3B-49EA-9FF4-138FF9B19786}" destId="{88041E2B-0414-419B-9F61-FACAD36B0D58}" srcOrd="1" destOrd="0" presId="urn:microsoft.com/office/officeart/2018/2/layout/IconCircleList"/>
    <dgm:cxn modelId="{CDA4C688-1BF5-4B15-AA64-FBCE1A0968DB}" type="presParOf" srcId="{FD7E4677-AC3B-49EA-9FF4-138FF9B19786}" destId="{8694A618-52DE-4804-B95C-791E79841465}" srcOrd="2" destOrd="0" presId="urn:microsoft.com/office/officeart/2018/2/layout/IconCircleList"/>
    <dgm:cxn modelId="{B92DD3F4-7CC7-40D0-B720-36810385DD81}" type="presParOf" srcId="{FD7E4677-AC3B-49EA-9FF4-138FF9B19786}" destId="{AD592073-F41E-4164-A3DD-661573DAFD70}" srcOrd="3" destOrd="0" presId="urn:microsoft.com/office/officeart/2018/2/layout/IconCircleList"/>
    <dgm:cxn modelId="{5517F3F3-CCB6-4C99-A8DF-A966619483F0}" type="presParOf" srcId="{CBE14F38-4204-420C-AD6F-F9B76731EAE2}" destId="{6DE0C60E-914B-4060-95AA-0CEC535008BB}" srcOrd="1" destOrd="0" presId="urn:microsoft.com/office/officeart/2018/2/layout/IconCircleList"/>
    <dgm:cxn modelId="{5CE305A2-CB0E-4AF7-8D6E-25E05CADE602}" type="presParOf" srcId="{CBE14F38-4204-420C-AD6F-F9B76731EAE2}" destId="{208476F0-57D2-4B6A-9769-3A345B8C070B}" srcOrd="2" destOrd="0" presId="urn:microsoft.com/office/officeart/2018/2/layout/IconCircleList"/>
    <dgm:cxn modelId="{A0342642-BBA9-425F-A34D-FDC2201FD2CB}" type="presParOf" srcId="{208476F0-57D2-4B6A-9769-3A345B8C070B}" destId="{C222140E-CBF5-418F-9A60-9AAFC96AC132}" srcOrd="0" destOrd="0" presId="urn:microsoft.com/office/officeart/2018/2/layout/IconCircleList"/>
    <dgm:cxn modelId="{EE64921A-2F79-43CA-84BE-BC8B782D7DBD}" type="presParOf" srcId="{208476F0-57D2-4B6A-9769-3A345B8C070B}" destId="{581EC8B5-1630-4E44-A59B-BDF81A55805C}" srcOrd="1" destOrd="0" presId="urn:microsoft.com/office/officeart/2018/2/layout/IconCircleList"/>
    <dgm:cxn modelId="{974BF682-8AC1-48AB-8C05-93FD6B2B5CA9}" type="presParOf" srcId="{208476F0-57D2-4B6A-9769-3A345B8C070B}" destId="{02614261-73E1-4E70-BE3B-F9E18A74E29B}" srcOrd="2" destOrd="0" presId="urn:microsoft.com/office/officeart/2018/2/layout/IconCircleList"/>
    <dgm:cxn modelId="{C7487597-BFB4-4ED3-B170-4BBCB8049006}" type="presParOf" srcId="{208476F0-57D2-4B6A-9769-3A345B8C070B}" destId="{B45367F3-94E0-44CF-A5EA-191D8A247094}" srcOrd="3" destOrd="0" presId="urn:microsoft.com/office/officeart/2018/2/layout/IconCircleList"/>
    <dgm:cxn modelId="{C4F7E155-9548-4D28-B6E7-A145841DEEFF}" type="presParOf" srcId="{CBE14F38-4204-420C-AD6F-F9B76731EAE2}" destId="{EDE33DFC-2F05-4277-B4BF-17008B73DDD8}" srcOrd="3" destOrd="0" presId="urn:microsoft.com/office/officeart/2018/2/layout/IconCircleList"/>
    <dgm:cxn modelId="{5438E0A4-3E5C-4824-B038-FB8FAEA9E5D9}" type="presParOf" srcId="{CBE14F38-4204-420C-AD6F-F9B76731EAE2}" destId="{6591B319-FB77-40D8-B212-FF102C1088B7}" srcOrd="4" destOrd="0" presId="urn:microsoft.com/office/officeart/2018/2/layout/IconCircleList"/>
    <dgm:cxn modelId="{995BDDB8-CB42-4DA0-813E-2975D40606AD}" type="presParOf" srcId="{6591B319-FB77-40D8-B212-FF102C1088B7}" destId="{65ED019D-D51B-46CE-BFEB-472A9547F6CE}" srcOrd="0" destOrd="0" presId="urn:microsoft.com/office/officeart/2018/2/layout/IconCircleList"/>
    <dgm:cxn modelId="{1C5BAF91-4693-4798-B862-ADCB063BF4ED}" type="presParOf" srcId="{6591B319-FB77-40D8-B212-FF102C1088B7}" destId="{4F072E76-A1D4-4EE9-8BC1-C65F903E75AF}" srcOrd="1" destOrd="0" presId="urn:microsoft.com/office/officeart/2018/2/layout/IconCircleList"/>
    <dgm:cxn modelId="{07FBFDDE-8ADC-4CB1-87B4-FA44A4AB0FCB}" type="presParOf" srcId="{6591B319-FB77-40D8-B212-FF102C1088B7}" destId="{976920BB-D5C7-41E5-B922-E50389FEBD0D}" srcOrd="2" destOrd="0" presId="urn:microsoft.com/office/officeart/2018/2/layout/IconCircleList"/>
    <dgm:cxn modelId="{3396B008-0B71-4FB9-8203-C36DD1EBD7DE}" type="presParOf" srcId="{6591B319-FB77-40D8-B212-FF102C1088B7}" destId="{39864614-C6E8-4DCE-BDA8-4821A767B177}" srcOrd="3" destOrd="0" presId="urn:microsoft.com/office/officeart/2018/2/layout/IconCircleList"/>
    <dgm:cxn modelId="{35723811-EDEE-4A13-9FB6-7EE80564F7DF}" type="presParOf" srcId="{CBE14F38-4204-420C-AD6F-F9B76731EAE2}" destId="{521C3CEB-6B88-43F4-8482-FB5D34E35A5C}" srcOrd="5" destOrd="0" presId="urn:microsoft.com/office/officeart/2018/2/layout/IconCircleList"/>
    <dgm:cxn modelId="{F8EB022E-FE87-4122-9843-FEAB89FC30BA}" type="presParOf" srcId="{CBE14F38-4204-420C-AD6F-F9B76731EAE2}" destId="{5270EABA-0950-4D66-BDCA-05AA6FF56C21}" srcOrd="6" destOrd="0" presId="urn:microsoft.com/office/officeart/2018/2/layout/IconCircleList"/>
    <dgm:cxn modelId="{2363FA70-1048-4983-8A54-094153CE40E3}" type="presParOf" srcId="{5270EABA-0950-4D66-BDCA-05AA6FF56C21}" destId="{424DE1B9-7763-4C88-9F5F-C4005D3F2BD5}" srcOrd="0" destOrd="0" presId="urn:microsoft.com/office/officeart/2018/2/layout/IconCircleList"/>
    <dgm:cxn modelId="{057A2C08-180F-42D9-A7A4-E7291B340102}" type="presParOf" srcId="{5270EABA-0950-4D66-BDCA-05AA6FF56C21}" destId="{3DE53F88-FE1B-40FF-A7BC-CA47D6CAB90B}" srcOrd="1" destOrd="0" presId="urn:microsoft.com/office/officeart/2018/2/layout/IconCircleList"/>
    <dgm:cxn modelId="{78A51D4F-90BD-4376-9785-D7D83797A8F1}" type="presParOf" srcId="{5270EABA-0950-4D66-BDCA-05AA6FF56C21}" destId="{87E3E258-9295-4239-A864-4ED1218CA532}" srcOrd="2" destOrd="0" presId="urn:microsoft.com/office/officeart/2018/2/layout/IconCircleList"/>
    <dgm:cxn modelId="{D01475CF-5B80-4D5B-B18C-3BA240E2997E}" type="presParOf" srcId="{5270EABA-0950-4D66-BDCA-05AA6FF56C21}" destId="{36E6FFAF-F23D-4638-AD6A-C93BA9D6E653}" srcOrd="3" destOrd="0" presId="urn:microsoft.com/office/officeart/2018/2/layout/IconCircleList"/>
    <dgm:cxn modelId="{C6800DCE-E1E0-491C-96AF-3D87211E3966}" type="presParOf" srcId="{CBE14F38-4204-420C-AD6F-F9B76731EAE2}" destId="{966E84B5-31C2-4EDB-834E-8B4B662A3EE2}" srcOrd="7" destOrd="0" presId="urn:microsoft.com/office/officeart/2018/2/layout/IconCircleList"/>
    <dgm:cxn modelId="{3DE8EDEF-0906-4DFA-A086-6850B6932DF5}" type="presParOf" srcId="{CBE14F38-4204-420C-AD6F-F9B76731EAE2}" destId="{72E8D051-7FB7-4D2A-9DD1-1133D73F914F}" srcOrd="8" destOrd="0" presId="urn:microsoft.com/office/officeart/2018/2/layout/IconCircleList"/>
    <dgm:cxn modelId="{58D6C3D1-7AA8-4B6B-BE94-3C0A80094E1D}" type="presParOf" srcId="{72E8D051-7FB7-4D2A-9DD1-1133D73F914F}" destId="{0BAC1FB4-4A83-49E9-90E0-4EB47D24D61C}" srcOrd="0" destOrd="0" presId="urn:microsoft.com/office/officeart/2018/2/layout/IconCircleList"/>
    <dgm:cxn modelId="{CEF1683E-82F2-4A6D-907B-F75B6042ED49}" type="presParOf" srcId="{72E8D051-7FB7-4D2A-9DD1-1133D73F914F}" destId="{1C86E6E6-7595-4BC5-BDBE-759E5AEA0896}" srcOrd="1" destOrd="0" presId="urn:microsoft.com/office/officeart/2018/2/layout/IconCircleList"/>
    <dgm:cxn modelId="{B028AA33-5D87-4CC7-8B2C-C12E016036B0}" type="presParOf" srcId="{72E8D051-7FB7-4D2A-9DD1-1133D73F914F}" destId="{64C0AD86-A4A7-4080-B96A-C1CDB99732A6}" srcOrd="2" destOrd="0" presId="urn:microsoft.com/office/officeart/2018/2/layout/IconCircleList"/>
    <dgm:cxn modelId="{69CACAC0-76F3-454E-BE97-336311890D68}" type="presParOf" srcId="{72E8D051-7FB7-4D2A-9DD1-1133D73F914F}" destId="{8D684607-1849-49B5-8D6B-490253CAFDB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D58B25-DF3B-4AB4-8CEB-9C03E651C2F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1618C11-7CDC-4A35-802E-8E5F4DF9664A}">
      <dgm:prSet/>
      <dgm:spPr/>
      <dgm:t>
        <a:bodyPr/>
        <a:lstStyle/>
        <a:p>
          <a:r>
            <a:rPr lang="es-ES"/>
            <a:t>Aunque los dos hospitales con mayor número de camas se encuentran en Galicia, podemos observar que no guarda relación con las camas por habitante, ya que Cataluña está a la cabeza.</a:t>
          </a:r>
          <a:endParaRPr lang="en-US"/>
        </a:p>
      </dgm:t>
    </dgm:pt>
    <dgm:pt modelId="{F2E4EF31-AC52-477E-A6F3-2F469C770FD0}" type="parTrans" cxnId="{CBA1E44B-6759-4A2F-8596-55989BF85131}">
      <dgm:prSet/>
      <dgm:spPr/>
      <dgm:t>
        <a:bodyPr/>
        <a:lstStyle/>
        <a:p>
          <a:endParaRPr lang="en-US"/>
        </a:p>
      </dgm:t>
    </dgm:pt>
    <dgm:pt modelId="{3E495F94-7538-4308-9A57-3537A52057A1}" type="sibTrans" cxnId="{CBA1E44B-6759-4A2F-8596-55989BF85131}">
      <dgm:prSet/>
      <dgm:spPr/>
      <dgm:t>
        <a:bodyPr/>
        <a:lstStyle/>
        <a:p>
          <a:endParaRPr lang="en-US"/>
        </a:p>
      </dgm:t>
    </dgm:pt>
    <dgm:pt modelId="{3AA8A3EC-D57D-4606-BDE7-E91B63797357}">
      <dgm:prSet/>
      <dgm:spPr/>
      <dgm:t>
        <a:bodyPr/>
        <a:lstStyle/>
        <a:p>
          <a:r>
            <a:rPr lang="es-ES"/>
            <a:t>No existe relación entre la población y la inversión en sanidad por Comunidad Autónoma.</a:t>
          </a:r>
          <a:endParaRPr lang="en-US"/>
        </a:p>
      </dgm:t>
    </dgm:pt>
    <dgm:pt modelId="{1DE638D3-1E33-4D29-94BE-9BA917C20EFB}" type="parTrans" cxnId="{36DCF477-D26D-4EC9-9BC2-D64B6181F954}">
      <dgm:prSet/>
      <dgm:spPr/>
      <dgm:t>
        <a:bodyPr/>
        <a:lstStyle/>
        <a:p>
          <a:endParaRPr lang="en-US"/>
        </a:p>
      </dgm:t>
    </dgm:pt>
    <dgm:pt modelId="{356993D4-3B28-42CD-9CAB-FA6BCD817A22}" type="sibTrans" cxnId="{36DCF477-D26D-4EC9-9BC2-D64B6181F954}">
      <dgm:prSet/>
      <dgm:spPr/>
      <dgm:t>
        <a:bodyPr/>
        <a:lstStyle/>
        <a:p>
          <a:endParaRPr lang="en-US"/>
        </a:p>
      </dgm:t>
    </dgm:pt>
    <dgm:pt modelId="{0E454E77-43D7-41EF-89A5-A8F03D0BCE26}" type="pres">
      <dgm:prSet presAssocID="{F7D58B25-DF3B-4AB4-8CEB-9C03E651C2F3}" presName="linear" presStyleCnt="0">
        <dgm:presLayoutVars>
          <dgm:animLvl val="lvl"/>
          <dgm:resizeHandles val="exact"/>
        </dgm:presLayoutVars>
      </dgm:prSet>
      <dgm:spPr/>
    </dgm:pt>
    <dgm:pt modelId="{BEC64CFE-1E9C-452C-9DBD-E1A53B24BC7C}" type="pres">
      <dgm:prSet presAssocID="{E1618C11-7CDC-4A35-802E-8E5F4DF9664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1DD2CA9-1C16-4A6B-B675-8949EC6F5961}" type="pres">
      <dgm:prSet presAssocID="{3E495F94-7538-4308-9A57-3537A52057A1}" presName="spacer" presStyleCnt="0"/>
      <dgm:spPr/>
    </dgm:pt>
    <dgm:pt modelId="{C9F3BCC8-859B-40DE-A464-FABA22F313D9}" type="pres">
      <dgm:prSet presAssocID="{3AA8A3EC-D57D-4606-BDE7-E91B6379735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BA1E44B-6759-4A2F-8596-55989BF85131}" srcId="{F7D58B25-DF3B-4AB4-8CEB-9C03E651C2F3}" destId="{E1618C11-7CDC-4A35-802E-8E5F4DF9664A}" srcOrd="0" destOrd="0" parTransId="{F2E4EF31-AC52-477E-A6F3-2F469C770FD0}" sibTransId="{3E495F94-7538-4308-9A57-3537A52057A1}"/>
    <dgm:cxn modelId="{36DCF477-D26D-4EC9-9BC2-D64B6181F954}" srcId="{F7D58B25-DF3B-4AB4-8CEB-9C03E651C2F3}" destId="{3AA8A3EC-D57D-4606-BDE7-E91B63797357}" srcOrd="1" destOrd="0" parTransId="{1DE638D3-1E33-4D29-94BE-9BA917C20EFB}" sibTransId="{356993D4-3B28-42CD-9CAB-FA6BCD817A22}"/>
    <dgm:cxn modelId="{F6D71C78-4663-4A2A-BDDB-A4988AC0784D}" type="presOf" srcId="{3AA8A3EC-D57D-4606-BDE7-E91B63797357}" destId="{C9F3BCC8-859B-40DE-A464-FABA22F313D9}" srcOrd="0" destOrd="0" presId="urn:microsoft.com/office/officeart/2005/8/layout/vList2"/>
    <dgm:cxn modelId="{BB41BE79-CD42-4B1E-A6A3-07DF3EBEE6CD}" type="presOf" srcId="{F7D58B25-DF3B-4AB4-8CEB-9C03E651C2F3}" destId="{0E454E77-43D7-41EF-89A5-A8F03D0BCE26}" srcOrd="0" destOrd="0" presId="urn:microsoft.com/office/officeart/2005/8/layout/vList2"/>
    <dgm:cxn modelId="{1090F887-63F3-4D1F-91C3-02901AB9EE3E}" type="presOf" srcId="{E1618C11-7CDC-4A35-802E-8E5F4DF9664A}" destId="{BEC64CFE-1E9C-452C-9DBD-E1A53B24BC7C}" srcOrd="0" destOrd="0" presId="urn:microsoft.com/office/officeart/2005/8/layout/vList2"/>
    <dgm:cxn modelId="{37963C2C-7609-4B60-8895-CC34A7E54A2B}" type="presParOf" srcId="{0E454E77-43D7-41EF-89A5-A8F03D0BCE26}" destId="{BEC64CFE-1E9C-452C-9DBD-E1A53B24BC7C}" srcOrd="0" destOrd="0" presId="urn:microsoft.com/office/officeart/2005/8/layout/vList2"/>
    <dgm:cxn modelId="{2F33DB4E-A333-4747-A226-901485E405B3}" type="presParOf" srcId="{0E454E77-43D7-41EF-89A5-A8F03D0BCE26}" destId="{81DD2CA9-1C16-4A6B-B675-8949EC6F5961}" srcOrd="1" destOrd="0" presId="urn:microsoft.com/office/officeart/2005/8/layout/vList2"/>
    <dgm:cxn modelId="{28DC182C-407F-42F2-8F66-A8CA6BA9B03E}" type="presParOf" srcId="{0E454E77-43D7-41EF-89A5-A8F03D0BCE26}" destId="{C9F3BCC8-859B-40DE-A464-FABA22F313D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562E6E-301E-4A8D-AF54-85EC6CD9194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27391EB-3243-42A6-8861-6956386ED00A}">
      <dgm:prSet/>
      <dgm:spPr/>
      <dgm:t>
        <a:bodyPr/>
        <a:lstStyle/>
        <a:p>
          <a:r>
            <a:rPr lang="es-ES"/>
            <a:t>Hay una fuerte relación positiva entre gasto en sanidad y número de camas por Comunidad Autónoma.</a:t>
          </a:r>
          <a:endParaRPr lang="en-US"/>
        </a:p>
      </dgm:t>
    </dgm:pt>
    <dgm:pt modelId="{FB60A49E-407D-474F-B9DD-BD7FE3D989DA}" type="parTrans" cxnId="{A7020F6A-5146-4062-B46D-6CA404CB0D4F}">
      <dgm:prSet/>
      <dgm:spPr/>
      <dgm:t>
        <a:bodyPr/>
        <a:lstStyle/>
        <a:p>
          <a:endParaRPr lang="en-US"/>
        </a:p>
      </dgm:t>
    </dgm:pt>
    <dgm:pt modelId="{297752C4-C93D-4CBB-AA56-CD7425652B7C}" type="sibTrans" cxnId="{A7020F6A-5146-4062-B46D-6CA404CB0D4F}">
      <dgm:prSet/>
      <dgm:spPr/>
      <dgm:t>
        <a:bodyPr/>
        <a:lstStyle/>
        <a:p>
          <a:endParaRPr lang="en-US"/>
        </a:p>
      </dgm:t>
    </dgm:pt>
    <dgm:pt modelId="{CB77F4DB-3C75-4D62-A241-81C00EFC611E}">
      <dgm:prSet/>
      <dgm:spPr/>
      <dgm:t>
        <a:bodyPr/>
        <a:lstStyle/>
        <a:p>
          <a:r>
            <a:rPr lang="es-ES"/>
            <a:t>Hay una relación negativa entre gasto en sanidad y número de camas por habitante.</a:t>
          </a:r>
          <a:endParaRPr lang="en-US"/>
        </a:p>
      </dgm:t>
    </dgm:pt>
    <dgm:pt modelId="{DE429354-895C-414C-A9D8-23856C542792}" type="parTrans" cxnId="{2112AC35-8E78-4F54-A393-F75755704559}">
      <dgm:prSet/>
      <dgm:spPr/>
      <dgm:t>
        <a:bodyPr/>
        <a:lstStyle/>
        <a:p>
          <a:endParaRPr lang="en-US"/>
        </a:p>
      </dgm:t>
    </dgm:pt>
    <dgm:pt modelId="{F46CA5B5-E3E4-44D0-A793-9D3F70607482}" type="sibTrans" cxnId="{2112AC35-8E78-4F54-A393-F75755704559}">
      <dgm:prSet/>
      <dgm:spPr/>
      <dgm:t>
        <a:bodyPr/>
        <a:lstStyle/>
        <a:p>
          <a:endParaRPr lang="en-US"/>
        </a:p>
      </dgm:t>
    </dgm:pt>
    <dgm:pt modelId="{FD1A4879-A031-4FD0-8422-649C437778A9}">
      <dgm:prSet/>
      <dgm:spPr/>
      <dgm:t>
        <a:bodyPr/>
        <a:lstStyle/>
        <a:p>
          <a:r>
            <a:rPr lang="es-ES"/>
            <a:t>Hay una fuerte relación positiva entre gasto en sanidad y número de máquinas por Comunidad Autónoma.</a:t>
          </a:r>
          <a:endParaRPr lang="en-US"/>
        </a:p>
      </dgm:t>
    </dgm:pt>
    <dgm:pt modelId="{2D8C3D1D-236B-4486-A38F-B9D7945EB0B2}" type="parTrans" cxnId="{F7EE1DB9-D1B0-4546-9DEB-CC36239B7EA9}">
      <dgm:prSet/>
      <dgm:spPr/>
      <dgm:t>
        <a:bodyPr/>
        <a:lstStyle/>
        <a:p>
          <a:endParaRPr lang="en-US"/>
        </a:p>
      </dgm:t>
    </dgm:pt>
    <dgm:pt modelId="{5679C2D0-2632-4920-A6EB-62392F64F068}" type="sibTrans" cxnId="{F7EE1DB9-D1B0-4546-9DEB-CC36239B7EA9}">
      <dgm:prSet/>
      <dgm:spPr/>
      <dgm:t>
        <a:bodyPr/>
        <a:lstStyle/>
        <a:p>
          <a:endParaRPr lang="en-US"/>
        </a:p>
      </dgm:t>
    </dgm:pt>
    <dgm:pt modelId="{503F0308-028E-4D20-A3CC-F7A066EBF4B4}">
      <dgm:prSet/>
      <dgm:spPr/>
      <dgm:t>
        <a:bodyPr/>
        <a:lstStyle/>
        <a:p>
          <a:r>
            <a:rPr lang="es-ES"/>
            <a:t>Hay una relación negativa entre gasto en sanidad y número de máquinas por habitante.</a:t>
          </a:r>
          <a:endParaRPr lang="en-US"/>
        </a:p>
      </dgm:t>
    </dgm:pt>
    <dgm:pt modelId="{3E730AC2-8C4C-4A67-BE1A-FAB2B93B25B8}" type="parTrans" cxnId="{7BAEED03-879E-4EE5-AFE0-CBBA4373EE2D}">
      <dgm:prSet/>
      <dgm:spPr/>
      <dgm:t>
        <a:bodyPr/>
        <a:lstStyle/>
        <a:p>
          <a:endParaRPr lang="en-US"/>
        </a:p>
      </dgm:t>
    </dgm:pt>
    <dgm:pt modelId="{DCFF65DA-FDE2-4C87-A320-873A544A286C}" type="sibTrans" cxnId="{7BAEED03-879E-4EE5-AFE0-CBBA4373EE2D}">
      <dgm:prSet/>
      <dgm:spPr/>
      <dgm:t>
        <a:bodyPr/>
        <a:lstStyle/>
        <a:p>
          <a:endParaRPr lang="en-US"/>
        </a:p>
      </dgm:t>
    </dgm:pt>
    <dgm:pt modelId="{4EA7C754-235C-4A4B-8FD9-B6507342D988}">
      <dgm:prSet/>
      <dgm:spPr/>
      <dgm:t>
        <a:bodyPr/>
        <a:lstStyle/>
        <a:p>
          <a:r>
            <a:rPr lang="es-ES"/>
            <a:t>Hay una fuerte relación positiva entre gasto en sanidad y PIB por Comunidad Autónoma.</a:t>
          </a:r>
          <a:endParaRPr lang="en-US"/>
        </a:p>
      </dgm:t>
    </dgm:pt>
    <dgm:pt modelId="{5684A3D7-27D2-4A3E-87D8-B990077CB20C}" type="parTrans" cxnId="{682ABCE8-4F35-41BB-92B0-2B7B2976FD3A}">
      <dgm:prSet/>
      <dgm:spPr/>
      <dgm:t>
        <a:bodyPr/>
        <a:lstStyle/>
        <a:p>
          <a:endParaRPr lang="en-US"/>
        </a:p>
      </dgm:t>
    </dgm:pt>
    <dgm:pt modelId="{259BA650-0DB3-48AE-B261-AFD54BB76677}" type="sibTrans" cxnId="{682ABCE8-4F35-41BB-92B0-2B7B2976FD3A}">
      <dgm:prSet/>
      <dgm:spPr/>
      <dgm:t>
        <a:bodyPr/>
        <a:lstStyle/>
        <a:p>
          <a:endParaRPr lang="en-US"/>
        </a:p>
      </dgm:t>
    </dgm:pt>
    <dgm:pt modelId="{1444794F-FEB0-4D12-B5C4-6290EBEFAAD0}">
      <dgm:prSet/>
      <dgm:spPr/>
      <dgm:t>
        <a:bodyPr/>
        <a:lstStyle/>
        <a:p>
          <a:r>
            <a:rPr lang="es-ES"/>
            <a:t>Hay una relación negativa entre gasto en sanidad y PIB per capita.</a:t>
          </a:r>
          <a:endParaRPr lang="en-US"/>
        </a:p>
      </dgm:t>
    </dgm:pt>
    <dgm:pt modelId="{9C2E5E60-25FE-4DB5-9D73-4A9CB2115707}" type="parTrans" cxnId="{4F2C8529-AA1C-4F35-BD85-3122F7C9EFC5}">
      <dgm:prSet/>
      <dgm:spPr/>
      <dgm:t>
        <a:bodyPr/>
        <a:lstStyle/>
        <a:p>
          <a:endParaRPr lang="en-US"/>
        </a:p>
      </dgm:t>
    </dgm:pt>
    <dgm:pt modelId="{4D7EF7A1-4997-48B6-93D4-A5EE22F9539A}" type="sibTrans" cxnId="{4F2C8529-AA1C-4F35-BD85-3122F7C9EFC5}">
      <dgm:prSet/>
      <dgm:spPr/>
      <dgm:t>
        <a:bodyPr/>
        <a:lstStyle/>
        <a:p>
          <a:endParaRPr lang="en-US"/>
        </a:p>
      </dgm:t>
    </dgm:pt>
    <dgm:pt modelId="{4A281F35-0C43-4D6B-A767-D786E3D28776}" type="pres">
      <dgm:prSet presAssocID="{DD562E6E-301E-4A8D-AF54-85EC6CD9194B}" presName="linear" presStyleCnt="0">
        <dgm:presLayoutVars>
          <dgm:animLvl val="lvl"/>
          <dgm:resizeHandles val="exact"/>
        </dgm:presLayoutVars>
      </dgm:prSet>
      <dgm:spPr/>
    </dgm:pt>
    <dgm:pt modelId="{BBA563F8-46C9-4C5A-AFE8-6DE4ED45E550}" type="pres">
      <dgm:prSet presAssocID="{727391EB-3243-42A6-8861-6956386ED00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6FD1CA4-2298-41C3-8823-8DADF9705D4F}" type="pres">
      <dgm:prSet presAssocID="{297752C4-C93D-4CBB-AA56-CD7425652B7C}" presName="spacer" presStyleCnt="0"/>
      <dgm:spPr/>
    </dgm:pt>
    <dgm:pt modelId="{69A666B6-EE67-4F9D-820F-4DDCE03280F8}" type="pres">
      <dgm:prSet presAssocID="{CB77F4DB-3C75-4D62-A241-81C00EFC611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9F737C5-5F7F-4B60-BE77-072DA9EDE902}" type="pres">
      <dgm:prSet presAssocID="{F46CA5B5-E3E4-44D0-A793-9D3F70607482}" presName="spacer" presStyleCnt="0"/>
      <dgm:spPr/>
    </dgm:pt>
    <dgm:pt modelId="{B15E99A4-9FA7-4065-B85C-43752433DA39}" type="pres">
      <dgm:prSet presAssocID="{FD1A4879-A031-4FD0-8422-649C437778A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65AB8DD-AF35-489A-BF00-11CCCDCC8CE7}" type="pres">
      <dgm:prSet presAssocID="{5679C2D0-2632-4920-A6EB-62392F64F068}" presName="spacer" presStyleCnt="0"/>
      <dgm:spPr/>
    </dgm:pt>
    <dgm:pt modelId="{CF8B455D-3583-4758-A7A4-430FC8EA0196}" type="pres">
      <dgm:prSet presAssocID="{503F0308-028E-4D20-A3CC-F7A066EBF4B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F96C041-5B39-4387-ABF6-0A9568DA1898}" type="pres">
      <dgm:prSet presAssocID="{DCFF65DA-FDE2-4C87-A320-873A544A286C}" presName="spacer" presStyleCnt="0"/>
      <dgm:spPr/>
    </dgm:pt>
    <dgm:pt modelId="{648A4DAE-00A8-49FA-A3D0-EDD3E90B605A}" type="pres">
      <dgm:prSet presAssocID="{4EA7C754-235C-4A4B-8FD9-B6507342D98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A359D4C-5AB5-460C-9CB2-13AC7CF00A6E}" type="pres">
      <dgm:prSet presAssocID="{259BA650-0DB3-48AE-B261-AFD54BB76677}" presName="spacer" presStyleCnt="0"/>
      <dgm:spPr/>
    </dgm:pt>
    <dgm:pt modelId="{9907A033-FA7D-4DA7-8393-0A635040EF0D}" type="pres">
      <dgm:prSet presAssocID="{1444794F-FEB0-4D12-B5C4-6290EBEFAAD0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BAEED03-879E-4EE5-AFE0-CBBA4373EE2D}" srcId="{DD562E6E-301E-4A8D-AF54-85EC6CD9194B}" destId="{503F0308-028E-4D20-A3CC-F7A066EBF4B4}" srcOrd="3" destOrd="0" parTransId="{3E730AC2-8C4C-4A67-BE1A-FAB2B93B25B8}" sibTransId="{DCFF65DA-FDE2-4C87-A320-873A544A286C}"/>
    <dgm:cxn modelId="{25CBE80F-1551-49C1-8338-BF734168EA46}" type="presOf" srcId="{727391EB-3243-42A6-8861-6956386ED00A}" destId="{BBA563F8-46C9-4C5A-AFE8-6DE4ED45E550}" srcOrd="0" destOrd="0" presId="urn:microsoft.com/office/officeart/2005/8/layout/vList2"/>
    <dgm:cxn modelId="{819F5318-F417-44FD-A412-564AEDFFCA88}" type="presOf" srcId="{CB77F4DB-3C75-4D62-A241-81C00EFC611E}" destId="{69A666B6-EE67-4F9D-820F-4DDCE03280F8}" srcOrd="0" destOrd="0" presId="urn:microsoft.com/office/officeart/2005/8/layout/vList2"/>
    <dgm:cxn modelId="{4F2C8529-AA1C-4F35-BD85-3122F7C9EFC5}" srcId="{DD562E6E-301E-4A8D-AF54-85EC6CD9194B}" destId="{1444794F-FEB0-4D12-B5C4-6290EBEFAAD0}" srcOrd="5" destOrd="0" parTransId="{9C2E5E60-25FE-4DB5-9D73-4A9CB2115707}" sibTransId="{4D7EF7A1-4997-48B6-93D4-A5EE22F9539A}"/>
    <dgm:cxn modelId="{59A1C42E-4324-4729-9770-0DC3CD96093A}" type="presOf" srcId="{FD1A4879-A031-4FD0-8422-649C437778A9}" destId="{B15E99A4-9FA7-4065-B85C-43752433DA39}" srcOrd="0" destOrd="0" presId="urn:microsoft.com/office/officeart/2005/8/layout/vList2"/>
    <dgm:cxn modelId="{2112AC35-8E78-4F54-A393-F75755704559}" srcId="{DD562E6E-301E-4A8D-AF54-85EC6CD9194B}" destId="{CB77F4DB-3C75-4D62-A241-81C00EFC611E}" srcOrd="1" destOrd="0" parTransId="{DE429354-895C-414C-A9D8-23856C542792}" sibTransId="{F46CA5B5-E3E4-44D0-A793-9D3F70607482}"/>
    <dgm:cxn modelId="{A7020F6A-5146-4062-B46D-6CA404CB0D4F}" srcId="{DD562E6E-301E-4A8D-AF54-85EC6CD9194B}" destId="{727391EB-3243-42A6-8861-6956386ED00A}" srcOrd="0" destOrd="0" parTransId="{FB60A49E-407D-474F-B9DD-BD7FE3D989DA}" sibTransId="{297752C4-C93D-4CBB-AA56-CD7425652B7C}"/>
    <dgm:cxn modelId="{5674B186-19E7-45B4-98F1-67C9EE768839}" type="presOf" srcId="{1444794F-FEB0-4D12-B5C4-6290EBEFAAD0}" destId="{9907A033-FA7D-4DA7-8393-0A635040EF0D}" srcOrd="0" destOrd="0" presId="urn:microsoft.com/office/officeart/2005/8/layout/vList2"/>
    <dgm:cxn modelId="{F7EE1DB9-D1B0-4546-9DEB-CC36239B7EA9}" srcId="{DD562E6E-301E-4A8D-AF54-85EC6CD9194B}" destId="{FD1A4879-A031-4FD0-8422-649C437778A9}" srcOrd="2" destOrd="0" parTransId="{2D8C3D1D-236B-4486-A38F-B9D7945EB0B2}" sibTransId="{5679C2D0-2632-4920-A6EB-62392F64F068}"/>
    <dgm:cxn modelId="{C55E1DE6-0D66-4CE2-BE49-D8D3D24C539E}" type="presOf" srcId="{DD562E6E-301E-4A8D-AF54-85EC6CD9194B}" destId="{4A281F35-0C43-4D6B-A767-D786E3D28776}" srcOrd="0" destOrd="0" presId="urn:microsoft.com/office/officeart/2005/8/layout/vList2"/>
    <dgm:cxn modelId="{682ABCE8-4F35-41BB-92B0-2B7B2976FD3A}" srcId="{DD562E6E-301E-4A8D-AF54-85EC6CD9194B}" destId="{4EA7C754-235C-4A4B-8FD9-B6507342D988}" srcOrd="4" destOrd="0" parTransId="{5684A3D7-27D2-4A3E-87D8-B990077CB20C}" sibTransId="{259BA650-0DB3-48AE-B261-AFD54BB76677}"/>
    <dgm:cxn modelId="{609EA7E9-F2B0-4E8E-B1B4-093E284E88B4}" type="presOf" srcId="{503F0308-028E-4D20-A3CC-F7A066EBF4B4}" destId="{CF8B455D-3583-4758-A7A4-430FC8EA0196}" srcOrd="0" destOrd="0" presId="urn:microsoft.com/office/officeart/2005/8/layout/vList2"/>
    <dgm:cxn modelId="{4CEFFEEE-664B-4F0D-BB37-8C28B7520B95}" type="presOf" srcId="{4EA7C754-235C-4A4B-8FD9-B6507342D988}" destId="{648A4DAE-00A8-49FA-A3D0-EDD3E90B605A}" srcOrd="0" destOrd="0" presId="urn:microsoft.com/office/officeart/2005/8/layout/vList2"/>
    <dgm:cxn modelId="{E79B5C5C-C166-42B6-B610-A657F2C147CA}" type="presParOf" srcId="{4A281F35-0C43-4D6B-A767-D786E3D28776}" destId="{BBA563F8-46C9-4C5A-AFE8-6DE4ED45E550}" srcOrd="0" destOrd="0" presId="urn:microsoft.com/office/officeart/2005/8/layout/vList2"/>
    <dgm:cxn modelId="{95B12B6A-A55B-4767-8A74-78DEF6D775AE}" type="presParOf" srcId="{4A281F35-0C43-4D6B-A767-D786E3D28776}" destId="{D6FD1CA4-2298-41C3-8823-8DADF9705D4F}" srcOrd="1" destOrd="0" presId="urn:microsoft.com/office/officeart/2005/8/layout/vList2"/>
    <dgm:cxn modelId="{424DAB22-4B99-4566-9652-2B1EBC9BC25B}" type="presParOf" srcId="{4A281F35-0C43-4D6B-A767-D786E3D28776}" destId="{69A666B6-EE67-4F9D-820F-4DDCE03280F8}" srcOrd="2" destOrd="0" presId="urn:microsoft.com/office/officeart/2005/8/layout/vList2"/>
    <dgm:cxn modelId="{2BFEA04A-99F8-4F79-8351-E74EBE536BA0}" type="presParOf" srcId="{4A281F35-0C43-4D6B-A767-D786E3D28776}" destId="{59F737C5-5F7F-4B60-BE77-072DA9EDE902}" srcOrd="3" destOrd="0" presId="urn:microsoft.com/office/officeart/2005/8/layout/vList2"/>
    <dgm:cxn modelId="{216EA05D-E624-4C38-B7DE-905529BA63A1}" type="presParOf" srcId="{4A281F35-0C43-4D6B-A767-D786E3D28776}" destId="{B15E99A4-9FA7-4065-B85C-43752433DA39}" srcOrd="4" destOrd="0" presId="urn:microsoft.com/office/officeart/2005/8/layout/vList2"/>
    <dgm:cxn modelId="{BDD96FC6-4C91-4486-8460-7E57C461A265}" type="presParOf" srcId="{4A281F35-0C43-4D6B-A767-D786E3D28776}" destId="{565AB8DD-AF35-489A-BF00-11CCCDCC8CE7}" srcOrd="5" destOrd="0" presId="urn:microsoft.com/office/officeart/2005/8/layout/vList2"/>
    <dgm:cxn modelId="{4FD4469F-0DB1-4F2F-B191-66D9DEB8C517}" type="presParOf" srcId="{4A281F35-0C43-4D6B-A767-D786E3D28776}" destId="{CF8B455D-3583-4758-A7A4-430FC8EA0196}" srcOrd="6" destOrd="0" presId="urn:microsoft.com/office/officeart/2005/8/layout/vList2"/>
    <dgm:cxn modelId="{56687609-7BED-4189-A3BB-B0402FF006B4}" type="presParOf" srcId="{4A281F35-0C43-4D6B-A767-D786E3D28776}" destId="{8F96C041-5B39-4387-ABF6-0A9568DA1898}" srcOrd="7" destOrd="0" presId="urn:microsoft.com/office/officeart/2005/8/layout/vList2"/>
    <dgm:cxn modelId="{15D9528B-E333-4BF6-8120-94F49278A19D}" type="presParOf" srcId="{4A281F35-0C43-4D6B-A767-D786E3D28776}" destId="{648A4DAE-00A8-49FA-A3D0-EDD3E90B605A}" srcOrd="8" destOrd="0" presId="urn:microsoft.com/office/officeart/2005/8/layout/vList2"/>
    <dgm:cxn modelId="{61F9EDB6-6EA6-4847-96DB-DF4230CFB3CA}" type="presParOf" srcId="{4A281F35-0C43-4D6B-A767-D786E3D28776}" destId="{6A359D4C-5AB5-460C-9CB2-13AC7CF00A6E}" srcOrd="9" destOrd="0" presId="urn:microsoft.com/office/officeart/2005/8/layout/vList2"/>
    <dgm:cxn modelId="{01BB732A-7145-4AD0-9642-66A2669DD59E}" type="presParOf" srcId="{4A281F35-0C43-4D6B-A767-D786E3D28776}" destId="{9907A033-FA7D-4DA7-8393-0A635040EF0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07C67B-6F83-4FEE-9E40-77E3725C5A9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6A9AF63-5F64-48C4-8420-8B8816886ED3}">
      <dgm:prSet/>
      <dgm:spPr/>
      <dgm:t>
        <a:bodyPr/>
        <a:lstStyle/>
        <a:p>
          <a:r>
            <a:rPr lang="es-ES"/>
            <a:t>Desarrollar una asignación económica en función de los habitantes para garantizar la óptima distribución de los medios por el total del territorio.</a:t>
          </a:r>
          <a:endParaRPr lang="en-US"/>
        </a:p>
      </dgm:t>
    </dgm:pt>
    <dgm:pt modelId="{679E21AB-1F91-4C4F-A301-66BB9DF95A44}" type="parTrans" cxnId="{C086D949-1553-475C-88F7-6EF7C70946AF}">
      <dgm:prSet/>
      <dgm:spPr/>
      <dgm:t>
        <a:bodyPr/>
        <a:lstStyle/>
        <a:p>
          <a:endParaRPr lang="en-US"/>
        </a:p>
      </dgm:t>
    </dgm:pt>
    <dgm:pt modelId="{F65CDA4C-92F0-413B-A3D1-D4FB4A0A0191}" type="sibTrans" cxnId="{C086D949-1553-475C-88F7-6EF7C70946AF}">
      <dgm:prSet/>
      <dgm:spPr/>
      <dgm:t>
        <a:bodyPr/>
        <a:lstStyle/>
        <a:p>
          <a:endParaRPr lang="en-US"/>
        </a:p>
      </dgm:t>
    </dgm:pt>
    <dgm:pt modelId="{640DA7EE-C07D-4E28-9129-07A98E010B12}">
      <dgm:prSet/>
      <dgm:spPr/>
      <dgm:t>
        <a:bodyPr/>
        <a:lstStyle/>
        <a:p>
          <a:r>
            <a:rPr lang="es-ES"/>
            <a:t>Reorganizar el número de camas por hospital en función de la población para evitar colapsos, por ejemplo, en épocas de pandemias.</a:t>
          </a:r>
          <a:endParaRPr lang="en-US"/>
        </a:p>
      </dgm:t>
    </dgm:pt>
    <dgm:pt modelId="{B9D04858-8A47-456E-A6E4-5526B827CA61}" type="parTrans" cxnId="{7A5AA8FB-B770-4739-A660-F0C0A9F4F112}">
      <dgm:prSet/>
      <dgm:spPr/>
      <dgm:t>
        <a:bodyPr/>
        <a:lstStyle/>
        <a:p>
          <a:endParaRPr lang="en-US"/>
        </a:p>
      </dgm:t>
    </dgm:pt>
    <dgm:pt modelId="{9AC148A9-81A0-48F7-B36C-4B1198822002}" type="sibTrans" cxnId="{7A5AA8FB-B770-4739-A660-F0C0A9F4F112}">
      <dgm:prSet/>
      <dgm:spPr/>
      <dgm:t>
        <a:bodyPr/>
        <a:lstStyle/>
        <a:p>
          <a:endParaRPr lang="en-US"/>
        </a:p>
      </dgm:t>
    </dgm:pt>
    <dgm:pt modelId="{52F73B62-C657-45AB-9630-ABD773EC895F}" type="pres">
      <dgm:prSet presAssocID="{A907C67B-6F83-4FEE-9E40-77E3725C5A9A}" presName="linear" presStyleCnt="0">
        <dgm:presLayoutVars>
          <dgm:animLvl val="lvl"/>
          <dgm:resizeHandles val="exact"/>
        </dgm:presLayoutVars>
      </dgm:prSet>
      <dgm:spPr/>
    </dgm:pt>
    <dgm:pt modelId="{7D5904D3-EC2E-47A1-A4E5-46DDE66E9371}" type="pres">
      <dgm:prSet presAssocID="{86A9AF63-5F64-48C4-8420-8B8816886ED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0B2A06E-220D-44BF-87FE-49B87779E2BA}" type="pres">
      <dgm:prSet presAssocID="{F65CDA4C-92F0-413B-A3D1-D4FB4A0A0191}" presName="spacer" presStyleCnt="0"/>
      <dgm:spPr/>
    </dgm:pt>
    <dgm:pt modelId="{66B94534-09F6-4859-9E4A-348618279686}" type="pres">
      <dgm:prSet presAssocID="{640DA7EE-C07D-4E28-9129-07A98E010B1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F71723A-566E-4006-A908-EF48354BAC7F}" type="presOf" srcId="{A907C67B-6F83-4FEE-9E40-77E3725C5A9A}" destId="{52F73B62-C657-45AB-9630-ABD773EC895F}" srcOrd="0" destOrd="0" presId="urn:microsoft.com/office/officeart/2005/8/layout/vList2"/>
    <dgm:cxn modelId="{E4BEAD62-96F4-4541-B49B-17A865FBF248}" type="presOf" srcId="{86A9AF63-5F64-48C4-8420-8B8816886ED3}" destId="{7D5904D3-EC2E-47A1-A4E5-46DDE66E9371}" srcOrd="0" destOrd="0" presId="urn:microsoft.com/office/officeart/2005/8/layout/vList2"/>
    <dgm:cxn modelId="{C086D949-1553-475C-88F7-6EF7C70946AF}" srcId="{A907C67B-6F83-4FEE-9E40-77E3725C5A9A}" destId="{86A9AF63-5F64-48C4-8420-8B8816886ED3}" srcOrd="0" destOrd="0" parTransId="{679E21AB-1F91-4C4F-A301-66BB9DF95A44}" sibTransId="{F65CDA4C-92F0-413B-A3D1-D4FB4A0A0191}"/>
    <dgm:cxn modelId="{F62B42A0-60CD-4465-B486-0800073AB6E3}" type="presOf" srcId="{640DA7EE-C07D-4E28-9129-07A98E010B12}" destId="{66B94534-09F6-4859-9E4A-348618279686}" srcOrd="0" destOrd="0" presId="urn:microsoft.com/office/officeart/2005/8/layout/vList2"/>
    <dgm:cxn modelId="{7A5AA8FB-B770-4739-A660-F0C0A9F4F112}" srcId="{A907C67B-6F83-4FEE-9E40-77E3725C5A9A}" destId="{640DA7EE-C07D-4E28-9129-07A98E010B12}" srcOrd="1" destOrd="0" parTransId="{B9D04858-8A47-456E-A6E4-5526B827CA61}" sibTransId="{9AC148A9-81A0-48F7-B36C-4B1198822002}"/>
    <dgm:cxn modelId="{ED7702FA-EFFB-4ABC-87D8-E8D1ADA5B0DC}" type="presParOf" srcId="{52F73B62-C657-45AB-9630-ABD773EC895F}" destId="{7D5904D3-EC2E-47A1-A4E5-46DDE66E9371}" srcOrd="0" destOrd="0" presId="urn:microsoft.com/office/officeart/2005/8/layout/vList2"/>
    <dgm:cxn modelId="{B05B36A9-9FAF-4F73-8741-44C3475A23D1}" type="presParOf" srcId="{52F73B62-C657-45AB-9630-ABD773EC895F}" destId="{80B2A06E-220D-44BF-87FE-49B87779E2BA}" srcOrd="1" destOrd="0" presId="urn:microsoft.com/office/officeart/2005/8/layout/vList2"/>
    <dgm:cxn modelId="{77A5EECD-3BA3-4710-9FFA-DA88003AAC03}" type="presParOf" srcId="{52F73B62-C657-45AB-9630-ABD773EC895F}" destId="{66B94534-09F6-4859-9E4A-34861827968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3A5EED-9BA1-45BC-9A4F-6487DCC8E259}">
      <dsp:nvSpPr>
        <dsp:cNvPr id="0" name=""/>
        <dsp:cNvSpPr/>
      </dsp:nvSpPr>
      <dsp:spPr>
        <a:xfrm>
          <a:off x="39446" y="53020"/>
          <a:ext cx="821198" cy="82119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041E2B-0414-419B-9F61-FACAD36B0D58}">
      <dsp:nvSpPr>
        <dsp:cNvPr id="0" name=""/>
        <dsp:cNvSpPr/>
      </dsp:nvSpPr>
      <dsp:spPr>
        <a:xfrm>
          <a:off x="211898" y="225472"/>
          <a:ext cx="476295" cy="4762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592073-F41E-4164-A3DD-661573DAFD70}">
      <dsp:nvSpPr>
        <dsp:cNvPr id="0" name=""/>
        <dsp:cNvSpPr/>
      </dsp:nvSpPr>
      <dsp:spPr>
        <a:xfrm>
          <a:off x="1036615" y="53020"/>
          <a:ext cx="1935681" cy="821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¿Qué comunidades tienen más camas por habitante?</a:t>
          </a:r>
          <a:endParaRPr lang="en-US" sz="1300" kern="1200"/>
        </a:p>
      </dsp:txBody>
      <dsp:txXfrm>
        <a:off x="1036615" y="53020"/>
        <a:ext cx="1935681" cy="821198"/>
      </dsp:txXfrm>
    </dsp:sp>
    <dsp:sp modelId="{C222140E-CBF5-418F-9A60-9AAFC96AC132}">
      <dsp:nvSpPr>
        <dsp:cNvPr id="0" name=""/>
        <dsp:cNvSpPr/>
      </dsp:nvSpPr>
      <dsp:spPr>
        <a:xfrm>
          <a:off x="3309575" y="53020"/>
          <a:ext cx="821198" cy="82119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1EC8B5-1630-4E44-A59B-BDF81A55805C}">
      <dsp:nvSpPr>
        <dsp:cNvPr id="0" name=""/>
        <dsp:cNvSpPr/>
      </dsp:nvSpPr>
      <dsp:spPr>
        <a:xfrm>
          <a:off x="3482027" y="225472"/>
          <a:ext cx="476295" cy="4762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5367F3-94E0-44CF-A5EA-191D8A247094}">
      <dsp:nvSpPr>
        <dsp:cNvPr id="0" name=""/>
        <dsp:cNvSpPr/>
      </dsp:nvSpPr>
      <dsp:spPr>
        <a:xfrm>
          <a:off x="4306744" y="53020"/>
          <a:ext cx="1935681" cy="821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¿Hay relación entre el número de camas en hospitales y la inversión por CCAA?</a:t>
          </a:r>
          <a:endParaRPr lang="en-US" sz="1300" kern="1200"/>
        </a:p>
      </dsp:txBody>
      <dsp:txXfrm>
        <a:off x="4306744" y="53020"/>
        <a:ext cx="1935681" cy="821198"/>
      </dsp:txXfrm>
    </dsp:sp>
    <dsp:sp modelId="{65ED019D-D51B-46CE-BFEB-472A9547F6CE}">
      <dsp:nvSpPr>
        <dsp:cNvPr id="0" name=""/>
        <dsp:cNvSpPr/>
      </dsp:nvSpPr>
      <dsp:spPr>
        <a:xfrm>
          <a:off x="39446" y="1536094"/>
          <a:ext cx="821198" cy="82119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72E76-A1D4-4EE9-8BC1-C65F903E75AF}">
      <dsp:nvSpPr>
        <dsp:cNvPr id="0" name=""/>
        <dsp:cNvSpPr/>
      </dsp:nvSpPr>
      <dsp:spPr>
        <a:xfrm>
          <a:off x="211898" y="1708546"/>
          <a:ext cx="476295" cy="4762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64614-C6E8-4DCE-BDA8-4821A767B177}">
      <dsp:nvSpPr>
        <dsp:cNvPr id="0" name=""/>
        <dsp:cNvSpPr/>
      </dsp:nvSpPr>
      <dsp:spPr>
        <a:xfrm>
          <a:off x="1036615" y="1536094"/>
          <a:ext cx="1935681" cy="821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¿Qué comunidades gastan más en sanidad por habitante?</a:t>
          </a:r>
          <a:endParaRPr lang="en-US" sz="1300" kern="1200"/>
        </a:p>
      </dsp:txBody>
      <dsp:txXfrm>
        <a:off x="1036615" y="1536094"/>
        <a:ext cx="1935681" cy="821198"/>
      </dsp:txXfrm>
    </dsp:sp>
    <dsp:sp modelId="{424DE1B9-7763-4C88-9F5F-C4005D3F2BD5}">
      <dsp:nvSpPr>
        <dsp:cNvPr id="0" name=""/>
        <dsp:cNvSpPr/>
      </dsp:nvSpPr>
      <dsp:spPr>
        <a:xfrm>
          <a:off x="3309575" y="1536094"/>
          <a:ext cx="821198" cy="82119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E53F88-FE1B-40FF-A7BC-CA47D6CAB90B}">
      <dsp:nvSpPr>
        <dsp:cNvPr id="0" name=""/>
        <dsp:cNvSpPr/>
      </dsp:nvSpPr>
      <dsp:spPr>
        <a:xfrm>
          <a:off x="3482027" y="1708546"/>
          <a:ext cx="476295" cy="4762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6FFAF-F23D-4638-AD6A-C93BA9D6E653}">
      <dsp:nvSpPr>
        <dsp:cNvPr id="0" name=""/>
        <dsp:cNvSpPr/>
      </dsp:nvSpPr>
      <dsp:spPr>
        <a:xfrm>
          <a:off x="4306744" y="1536094"/>
          <a:ext cx="1935681" cy="821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¿Hay relación entre el gasto en sanidad y las máquinas médicas?</a:t>
          </a:r>
          <a:endParaRPr lang="en-US" sz="1300" kern="1200"/>
        </a:p>
      </dsp:txBody>
      <dsp:txXfrm>
        <a:off x="4306744" y="1536094"/>
        <a:ext cx="1935681" cy="821198"/>
      </dsp:txXfrm>
    </dsp:sp>
    <dsp:sp modelId="{0BAC1FB4-4A83-49E9-90E0-4EB47D24D61C}">
      <dsp:nvSpPr>
        <dsp:cNvPr id="0" name=""/>
        <dsp:cNvSpPr/>
      </dsp:nvSpPr>
      <dsp:spPr>
        <a:xfrm>
          <a:off x="39446" y="3019169"/>
          <a:ext cx="821198" cy="82119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86E6E6-7595-4BC5-BDBE-759E5AEA0896}">
      <dsp:nvSpPr>
        <dsp:cNvPr id="0" name=""/>
        <dsp:cNvSpPr/>
      </dsp:nvSpPr>
      <dsp:spPr>
        <a:xfrm>
          <a:off x="211898" y="3191620"/>
          <a:ext cx="476295" cy="47629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84607-1849-49B5-8D6B-490253CAFDB3}">
      <dsp:nvSpPr>
        <dsp:cNvPr id="0" name=""/>
        <dsp:cNvSpPr/>
      </dsp:nvSpPr>
      <dsp:spPr>
        <a:xfrm>
          <a:off x="1036615" y="3019169"/>
          <a:ext cx="1935681" cy="821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¿Hay relación entre el PIB y el gasto en sanidad?</a:t>
          </a:r>
          <a:endParaRPr lang="en-US" sz="1300" kern="1200"/>
        </a:p>
      </dsp:txBody>
      <dsp:txXfrm>
        <a:off x="1036615" y="3019169"/>
        <a:ext cx="1935681" cy="8211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64CFE-1E9C-452C-9DBD-E1A53B24BC7C}">
      <dsp:nvSpPr>
        <dsp:cNvPr id="0" name=""/>
        <dsp:cNvSpPr/>
      </dsp:nvSpPr>
      <dsp:spPr>
        <a:xfrm>
          <a:off x="0" y="51228"/>
          <a:ext cx="5821767" cy="2555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/>
            <a:t>Aunque los dos hospitales con mayor número de camas se encuentran en Galicia, podemos observar que no guarda relación con las camas por habitante, ya que Cataluña está a la cabeza.</a:t>
          </a:r>
          <a:endParaRPr lang="en-US" sz="2600" kern="1200"/>
        </a:p>
      </dsp:txBody>
      <dsp:txXfrm>
        <a:off x="124738" y="175966"/>
        <a:ext cx="5572291" cy="2305804"/>
      </dsp:txXfrm>
    </dsp:sp>
    <dsp:sp modelId="{C9F3BCC8-859B-40DE-A464-FABA22F313D9}">
      <dsp:nvSpPr>
        <dsp:cNvPr id="0" name=""/>
        <dsp:cNvSpPr/>
      </dsp:nvSpPr>
      <dsp:spPr>
        <a:xfrm>
          <a:off x="0" y="2681389"/>
          <a:ext cx="5821767" cy="2555280"/>
        </a:xfrm>
        <a:prstGeom prst="roundRect">
          <a:avLst/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/>
            <a:t>No existe relación entre la población y la inversión en sanidad por Comunidad Autónoma.</a:t>
          </a:r>
          <a:endParaRPr lang="en-US" sz="2600" kern="1200"/>
        </a:p>
      </dsp:txBody>
      <dsp:txXfrm>
        <a:off x="124738" y="2806127"/>
        <a:ext cx="5572291" cy="23058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563F8-46C9-4C5A-AFE8-6DE4ED45E550}">
      <dsp:nvSpPr>
        <dsp:cNvPr id="0" name=""/>
        <dsp:cNvSpPr/>
      </dsp:nvSpPr>
      <dsp:spPr>
        <a:xfrm>
          <a:off x="0" y="429408"/>
          <a:ext cx="6292263" cy="6949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Hay una fuerte relación positiva entre gasto en sanidad y número de camas por Comunidad Autónoma.</a:t>
          </a:r>
          <a:endParaRPr lang="en-US" sz="1800" kern="1200"/>
        </a:p>
      </dsp:txBody>
      <dsp:txXfrm>
        <a:off x="33926" y="463334"/>
        <a:ext cx="6224411" cy="627128"/>
      </dsp:txXfrm>
    </dsp:sp>
    <dsp:sp modelId="{69A666B6-EE67-4F9D-820F-4DDCE03280F8}">
      <dsp:nvSpPr>
        <dsp:cNvPr id="0" name=""/>
        <dsp:cNvSpPr/>
      </dsp:nvSpPr>
      <dsp:spPr>
        <a:xfrm>
          <a:off x="0" y="1176229"/>
          <a:ext cx="6292263" cy="694980"/>
        </a:xfrm>
        <a:prstGeom prst="roundRect">
          <a:avLst/>
        </a:prstGeom>
        <a:solidFill>
          <a:schemeClr val="accent2">
            <a:hueOff val="505987"/>
            <a:satOff val="-9572"/>
            <a:lumOff val="-66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Hay una relación negativa entre gasto en sanidad y número de camas por habitante.</a:t>
          </a:r>
          <a:endParaRPr lang="en-US" sz="1800" kern="1200"/>
        </a:p>
      </dsp:txBody>
      <dsp:txXfrm>
        <a:off x="33926" y="1210155"/>
        <a:ext cx="6224411" cy="627128"/>
      </dsp:txXfrm>
    </dsp:sp>
    <dsp:sp modelId="{B15E99A4-9FA7-4065-B85C-43752433DA39}">
      <dsp:nvSpPr>
        <dsp:cNvPr id="0" name=""/>
        <dsp:cNvSpPr/>
      </dsp:nvSpPr>
      <dsp:spPr>
        <a:xfrm>
          <a:off x="0" y="1923048"/>
          <a:ext cx="6292263" cy="694980"/>
        </a:xfrm>
        <a:prstGeom prst="roundRect">
          <a:avLst/>
        </a:prstGeom>
        <a:solidFill>
          <a:schemeClr val="accent2">
            <a:hueOff val="1011974"/>
            <a:satOff val="-19145"/>
            <a:lumOff val="-133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Hay una fuerte relación positiva entre gasto en sanidad y número de máquinas por Comunidad Autónoma.</a:t>
          </a:r>
          <a:endParaRPr lang="en-US" sz="1800" kern="1200"/>
        </a:p>
      </dsp:txBody>
      <dsp:txXfrm>
        <a:off x="33926" y="1956974"/>
        <a:ext cx="6224411" cy="627128"/>
      </dsp:txXfrm>
    </dsp:sp>
    <dsp:sp modelId="{CF8B455D-3583-4758-A7A4-430FC8EA0196}">
      <dsp:nvSpPr>
        <dsp:cNvPr id="0" name=""/>
        <dsp:cNvSpPr/>
      </dsp:nvSpPr>
      <dsp:spPr>
        <a:xfrm>
          <a:off x="0" y="2669868"/>
          <a:ext cx="6292263" cy="694980"/>
        </a:xfrm>
        <a:prstGeom prst="roundRect">
          <a:avLst/>
        </a:prstGeom>
        <a:solidFill>
          <a:schemeClr val="accent2">
            <a:hueOff val="1517960"/>
            <a:satOff val="-28717"/>
            <a:lumOff val="-200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Hay una relación negativa entre gasto en sanidad y número de máquinas por habitante.</a:t>
          </a:r>
          <a:endParaRPr lang="en-US" sz="1800" kern="1200"/>
        </a:p>
      </dsp:txBody>
      <dsp:txXfrm>
        <a:off x="33926" y="2703794"/>
        <a:ext cx="6224411" cy="627128"/>
      </dsp:txXfrm>
    </dsp:sp>
    <dsp:sp modelId="{648A4DAE-00A8-49FA-A3D0-EDD3E90B605A}">
      <dsp:nvSpPr>
        <dsp:cNvPr id="0" name=""/>
        <dsp:cNvSpPr/>
      </dsp:nvSpPr>
      <dsp:spPr>
        <a:xfrm>
          <a:off x="0" y="3416688"/>
          <a:ext cx="6292263" cy="694980"/>
        </a:xfrm>
        <a:prstGeom prst="roundRect">
          <a:avLst/>
        </a:prstGeom>
        <a:solidFill>
          <a:schemeClr val="accent2">
            <a:hueOff val="2023947"/>
            <a:satOff val="-38290"/>
            <a:lumOff val="-266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Hay una fuerte relación positiva entre gasto en sanidad y PIB por Comunidad Autónoma.</a:t>
          </a:r>
          <a:endParaRPr lang="en-US" sz="1800" kern="1200"/>
        </a:p>
      </dsp:txBody>
      <dsp:txXfrm>
        <a:off x="33926" y="3450614"/>
        <a:ext cx="6224411" cy="627128"/>
      </dsp:txXfrm>
    </dsp:sp>
    <dsp:sp modelId="{9907A033-FA7D-4DA7-8393-0A635040EF0D}">
      <dsp:nvSpPr>
        <dsp:cNvPr id="0" name=""/>
        <dsp:cNvSpPr/>
      </dsp:nvSpPr>
      <dsp:spPr>
        <a:xfrm>
          <a:off x="0" y="4163508"/>
          <a:ext cx="6292263" cy="694980"/>
        </a:xfrm>
        <a:prstGeom prst="roundRect">
          <a:avLst/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Hay una relación negativa entre gasto en sanidad y PIB per capita.</a:t>
          </a:r>
          <a:endParaRPr lang="en-US" sz="1800" kern="1200"/>
        </a:p>
      </dsp:txBody>
      <dsp:txXfrm>
        <a:off x="33926" y="4197434"/>
        <a:ext cx="6224411" cy="6271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5904D3-EC2E-47A1-A4E5-46DDE66E9371}">
      <dsp:nvSpPr>
        <dsp:cNvPr id="0" name=""/>
        <dsp:cNvSpPr/>
      </dsp:nvSpPr>
      <dsp:spPr>
        <a:xfrm>
          <a:off x="0" y="330588"/>
          <a:ext cx="5821767" cy="2274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Desarrollar una asignación económica en función de los habitantes para garantizar la óptima distribución de los medios por el total del territorio.</a:t>
          </a:r>
          <a:endParaRPr lang="en-US" sz="2700" kern="1200"/>
        </a:p>
      </dsp:txBody>
      <dsp:txXfrm>
        <a:off x="111031" y="441619"/>
        <a:ext cx="5599705" cy="2052418"/>
      </dsp:txXfrm>
    </dsp:sp>
    <dsp:sp modelId="{66B94534-09F6-4859-9E4A-348618279686}">
      <dsp:nvSpPr>
        <dsp:cNvPr id="0" name=""/>
        <dsp:cNvSpPr/>
      </dsp:nvSpPr>
      <dsp:spPr>
        <a:xfrm>
          <a:off x="0" y="2682828"/>
          <a:ext cx="5821767" cy="2274480"/>
        </a:xfrm>
        <a:prstGeom prst="roundRect">
          <a:avLst/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Reorganizar el número de camas por hospital en función de la población para evitar colapsos, por ejemplo, en épocas de pandemias.</a:t>
          </a:r>
          <a:endParaRPr lang="en-US" sz="2700" kern="1200"/>
        </a:p>
      </dsp:txBody>
      <dsp:txXfrm>
        <a:off x="111031" y="2793859"/>
        <a:ext cx="5599705" cy="2052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D53708-50CA-4BA7-A7C8-9D8336FAC807}" type="datetime1">
              <a:rPr lang="es-ES" smtClean="0"/>
              <a:t>28/07/2021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0D98A85-43CB-4CDC-8FF1-647F52B29F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1091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CA9AA67-3F62-40E5-A5AA-010960116835}" type="datetime1">
              <a:rPr lang="es-ES" noProof="0" smtClean="0"/>
              <a:t>28/07/2021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3B4569-3B6E-468D-B981-DA515F47BCE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382088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F3B4569-3B6E-468D-B981-DA515F47BCE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656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upo 88"/>
          <p:cNvGrpSpPr/>
          <p:nvPr/>
        </p:nvGrpSpPr>
        <p:grpSpPr>
          <a:xfrm>
            <a:off x="-329674" y="-59376"/>
            <a:ext cx="12515851" cy="6934071"/>
            <a:chOff x="-329674" y="-51881"/>
            <a:chExt cx="12515851" cy="6934071"/>
          </a:xfrm>
        </p:grpSpPr>
        <p:sp>
          <p:nvSpPr>
            <p:cNvPr id="90" name="Forma libre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bre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bre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bre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bre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bre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bre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a libre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a libre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a libre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orma libre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orma libre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orma libre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orma libre 18"/>
            <p:cNvSpPr/>
            <p:nvPr/>
          </p:nvSpPr>
          <p:spPr bwMode="auto">
            <a:xfrm>
              <a:off x="6463239" y="15853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orma libre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orma libre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orma libre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orma libre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orma libre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upo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ángulo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Triángulo isósceles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ángulo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rtlCol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pPr rtl="0"/>
            <a:fld id="{5692D049-2D87-4CFA-BD29-9440164EB1E3}" type="datetime1">
              <a:rPr lang="es-ES" noProof="0" smtClean="0"/>
              <a:t>28/07/2021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o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orma lib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orma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orma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orma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orma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orma lib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a lib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a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a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a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a lib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a lib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a lib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a lib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a lib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b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b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b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b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upo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ángulo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Triángulo isósceles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ángulo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9C2F6A-DEA7-4E19-94ED-1A59A1F05733}" type="datetime1">
              <a:rPr lang="es-ES" noProof="0" smtClean="0"/>
              <a:t>28/07/2021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o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orma lib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orma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orma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orma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orma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orma lib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a lib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a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a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a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a lib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a lib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a lib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a lib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a lib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b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b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b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b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upo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ángulo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Triángulo isósceles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ángulo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 rtlCol="0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F24220AD-FA31-4FB6-BA17-D1DC0C452999}" type="datetime1">
              <a:rPr lang="es-ES" noProof="0" smtClean="0"/>
              <a:t>28/07/2021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upo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orma lib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a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a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a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a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a lib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a lib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a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a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a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b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b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b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b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b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b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a lib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a lib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a lib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orma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orma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upo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ángulo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Triángulo isósceles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ángulo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rtlCol="0" anchor="ctr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C3AD73-C50E-4D07-9154-7685F3E0965A}" type="datetime1">
              <a:rPr lang="es-ES" noProof="0" smtClean="0"/>
              <a:t>28/07/2021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upo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orma libre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orma libre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orma libre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orma libre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a libre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a libre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a libre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a libre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a libre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a libre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a libre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a libre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a libre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bre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bre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bre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bre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bre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bre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upo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ángulo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Triángulo isósceles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ángulo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rtlCol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8C8B929B-0EA9-4AE0-8254-EEBB65D63B30}" type="datetime1">
              <a:rPr lang="es-ES" noProof="0" smtClean="0"/>
              <a:t>28/07/2021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orma lib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orma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orma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orma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orma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orma lib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orma lib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orma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orma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orma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orma lib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orma lib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orma lib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orma lib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orma lib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orma lib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orma lib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orma lib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orma lib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orma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orma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upo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ángulo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Triángulo isósceles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ángulo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DF21931E-1BC5-40A0-8014-8FA768A25834}" type="datetime1">
              <a:rPr lang="es-ES" noProof="0" smtClean="0"/>
              <a:t>28/07/2021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o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orma lib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orma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orma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orma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orma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orma lib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orma lib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orma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orma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orma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orma lib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orma lib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orma lib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orma lib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orma lib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orma lib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orma lib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orma lib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orma lib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orma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orma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upo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ángulo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Triángulo isósceles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ángulo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F8EAAC98-FCB1-4D3F-9C41-3A2A7CE3A37C}" type="datetime1">
              <a:rPr lang="es-ES" noProof="0" smtClean="0"/>
              <a:t>28/07/2021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upo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orma lib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orma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orma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orma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a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a lib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a lib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a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a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a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a lib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a lib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a lib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b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b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b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b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b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b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a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a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upo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ángulo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Triángulo isósceles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ángulo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A5D934-2C1D-429C-ADD1-0D504C7BD388}" type="datetime1">
              <a:rPr lang="es-ES" noProof="0" smtClean="0"/>
              <a:t>28/07/2021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8FC0CA16-E284-4F73-ABC7-F82EA0B2D8EE}" type="datetime1">
              <a:rPr lang="es-ES" noProof="0" smtClean="0"/>
              <a:t>28/07/2021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upo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orma lib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orma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orma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orma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orma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orma lib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orma lib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a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a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a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a lib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a lib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a lib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a lib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a lib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a lib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b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b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b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upo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ángulo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Triángulo isósceles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ángulo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rtlCol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rtlCol="0" anchor="ctr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 rtlCol="0"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2CF1DD-700C-482D-B50D-A8F4F75CF9D8}" type="datetime1">
              <a:rPr lang="es-ES" noProof="0" smtClean="0"/>
              <a:t>28/07/2021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upo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orma libre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a libre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a libre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a libre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a libre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a libre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a libre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a libre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a libre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a libre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bre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bre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bre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bre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bre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bre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a libre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a libre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a libre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upo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ángulo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Triángulo isósceles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ángulo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rtlCol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89DC3ADA-FCB2-4B68-8689-BC48DF9A07DC}" type="datetime1">
              <a:rPr lang="es-ES" noProof="0" smtClean="0"/>
              <a:t>28/07/2021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  <a:p>
            <a:pPr lvl="5" rtl="0"/>
            <a:r>
              <a:rPr lang="es-ES" noProof="0"/>
              <a:t>6</a:t>
            </a:r>
          </a:p>
          <a:p>
            <a:pPr lvl="6" rtl="0"/>
            <a:r>
              <a:rPr lang="es-ES" noProof="0"/>
              <a:t>7</a:t>
            </a:r>
          </a:p>
          <a:p>
            <a:pPr lvl="7" rtl="0"/>
            <a:r>
              <a:rPr lang="es-ES" noProof="0"/>
              <a:t>8</a:t>
            </a:r>
          </a:p>
          <a:p>
            <a:pPr lvl="8" rtl="0"/>
            <a:r>
              <a:rPr lang="es-ES" noProof="0"/>
              <a:t>9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CEFD621-B35E-4109-83EE-BF38A078E795}" type="datetime1">
              <a:rPr lang="es-ES" noProof="0" smtClean="0"/>
              <a:t>28/07/2021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s-ES" dirty="0">
                <a:cs typeface="Calibri Light"/>
              </a:rPr>
              <a:t>MATERIALES E INVERSIONES EN EL ÁMBITO SANITARIO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4852373"/>
            <a:ext cx="8673427" cy="376480"/>
          </a:xfrm>
        </p:spPr>
        <p:txBody>
          <a:bodyPr vert="horz" lIns="91440" tIns="0" rIns="91440" bIns="45720" rtlCol="0" anchor="t">
            <a:normAutofit/>
          </a:bodyPr>
          <a:lstStyle/>
          <a:p>
            <a:pPr algn="r"/>
            <a:r>
              <a:rPr lang="es-ES" dirty="0"/>
              <a:t>Gonzalo Pérez Díez</a:t>
            </a:r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334A2EF-69D9-41C1-9876-91D7FCF7C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4C0C03-1202-4DC9-BA33-998DDFB3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60BF984B-F4C1-4BF0-B296-72CAD881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2E887C16-A8CC-48BD-A34B-69B5D14BE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1194B805-0CE2-4FD6-804E-2771E18BB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96000EBD-113B-4BB5-94F2-B2C961094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C2C37892-BF6A-4DDB-BAA9-48B6A051E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B3A53A2B-EB9B-4318-A7F9-E371D211E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59001F5F-9338-43E1-BB4B-21C681CA2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24781ABE-347F-40E9-9BB2-3E35C8F15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6D8A7767-4D16-4AB7-8277-D66FEC7F7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1B7D649D-9559-4E1D-937A-351948350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45AA5D21-8C7B-4C77-815C-C3A8EA0A5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D7A46675-AA96-41DB-B9DB-CAA471A2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82090F8A-ECF2-423C-98D0-8EF226220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A5DE46B-A4BE-407F-835A-693D3E979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429E4297-5489-465D-A6D7-03BD468E0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69A4CFA1-B603-453B-AC53-49E8A8DF7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7A997EDF-8927-490B-AD5F-046317B8B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3C91BE84-B1A4-4592-A942-2C72C86DD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A0AAA5CD-6E44-429A-91FA-D650BAF9E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852098F-955B-4A69-A6E4-163E8A704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871" y="2775047"/>
            <a:ext cx="3849624" cy="2123300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/>
            <a:r>
              <a:rPr lang="en-US" sz="3400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¿Hay </a:t>
            </a:r>
            <a:r>
              <a:rPr lang="en-US" sz="3400" dirty="0" err="1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relación</a:t>
            </a:r>
            <a:r>
              <a:rPr lang="en-US" sz="3400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 entre </a:t>
            </a:r>
            <a:r>
              <a:rPr lang="en-US" sz="3400" dirty="0" err="1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el</a:t>
            </a:r>
            <a:r>
              <a:rPr lang="en-US" sz="3400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 PIB y </a:t>
            </a:r>
            <a:r>
              <a:rPr lang="en-US" sz="3400" dirty="0" err="1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el</a:t>
            </a:r>
            <a:r>
              <a:rPr lang="en-US" sz="3400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 </a:t>
            </a:r>
            <a:r>
              <a:rPr lang="en-US" sz="3400" dirty="0" err="1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gasto</a:t>
            </a:r>
            <a:r>
              <a:rPr lang="en-US" sz="3400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 </a:t>
            </a:r>
            <a:r>
              <a:rPr lang="en-US" sz="3400" dirty="0" err="1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en</a:t>
            </a:r>
            <a:r>
              <a:rPr lang="en-US" sz="3400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 </a:t>
            </a:r>
            <a:r>
              <a:rPr lang="en-US" sz="3400" dirty="0" err="1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sanidad</a:t>
            </a:r>
            <a:r>
              <a:rPr lang="en-US" sz="3400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?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ea typeface="+mj-lt"/>
              <a:cs typeface="+mj-lt"/>
            </a:endParaRPr>
          </a:p>
          <a:p>
            <a:pPr algn="l">
              <a:lnSpc>
                <a:spcPct val="80000"/>
              </a:lnSpc>
            </a:pPr>
            <a:endParaRPr lang="en-US" sz="3400" dirty="0">
              <a:solidFill>
                <a:schemeClr val="tx2"/>
              </a:solidFill>
              <a:cs typeface="Calibri Light"/>
            </a:endParaRPr>
          </a:p>
          <a:p>
            <a:pPr algn="l">
              <a:lnSpc>
                <a:spcPct val="80000"/>
              </a:lnSpc>
            </a:pPr>
            <a:endParaRPr lang="en-US" sz="3400">
              <a:solidFill>
                <a:schemeClr val="tx2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8CA0C52-5ACA-4F17-AA4A-312E0E110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C61D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50273" y="3291386"/>
            <a:ext cx="407233" cy="3510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F825132B-052D-4505-B3B3-9A994DCFB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46" y="855589"/>
            <a:ext cx="5883252" cy="513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75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FA3AD-84BB-4DC1-B379-2820B9324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es-ES" dirty="0">
                <a:cs typeface="Calibri Light"/>
              </a:rPr>
              <a:t>Conclusiones</a:t>
            </a:r>
            <a:endParaRPr lang="es-E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4721C8B-B6FA-45AE-B781-09F6E638A9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9471940"/>
              </p:ext>
            </p:extLst>
          </p:nvPr>
        </p:nvGraphicFramePr>
        <p:xfrm>
          <a:off x="5104394" y="803186"/>
          <a:ext cx="6292263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8351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E5B5A-6A96-4C31-9D1C-6F464441B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es-ES" dirty="0">
                <a:cs typeface="Calibri Light"/>
              </a:rPr>
              <a:t>Posibles utilidades del EDA</a:t>
            </a:r>
            <a:endParaRPr lang="es-E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2275534-35BC-4FF1-87C0-048557DAC2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919451"/>
              </p:ext>
            </p:extLst>
          </p:nvPr>
        </p:nvGraphicFramePr>
        <p:xfrm>
          <a:off x="5574890" y="803186"/>
          <a:ext cx="5821767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6379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A8A53-1B13-45AF-AE7F-020CE7A7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Proposiciones</a:t>
            </a:r>
            <a:endParaRPr lang="es-E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98F9D5F-5F61-4913-8816-15637FAE577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26393" y="1391306"/>
          <a:ext cx="6281873" cy="3893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200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0ABBC-8078-4F6B-B919-DCA55C266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Hospitales con mayor número de camas</a:t>
            </a:r>
          </a:p>
        </p:txBody>
      </p:sp>
      <p:pic>
        <p:nvPicPr>
          <p:cNvPr id="3" name="Imagen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F6A1FBF8-9B6B-4121-95DD-C486D34BF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38" y="935241"/>
            <a:ext cx="11544554" cy="577508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05C8601-4EC5-453E-869F-B77E83B02C48}"/>
              </a:ext>
            </a:extLst>
          </p:cNvPr>
          <p:cNvSpPr txBox="1"/>
          <p:nvPr/>
        </p:nvSpPr>
        <p:spPr>
          <a:xfrm>
            <a:off x="571757" y="198427"/>
            <a:ext cx="719757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dirty="0"/>
              <a:t>Hospitales con mayor número de camas</a:t>
            </a:r>
          </a:p>
        </p:txBody>
      </p:sp>
    </p:spTree>
    <p:extLst>
      <p:ext uri="{BB962C8B-B14F-4D97-AF65-F5344CB8AC3E}">
        <p14:creationId xmlns:p14="http://schemas.microsoft.com/office/powerpoint/2010/main" val="417635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DE7D0-66F6-40EE-8D91-95C0AE4D0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2" y="2416408"/>
            <a:ext cx="3501196" cy="2389959"/>
          </a:xfrm>
        </p:spPr>
        <p:txBody>
          <a:bodyPr>
            <a:normAutofit/>
          </a:bodyPr>
          <a:lstStyle/>
          <a:p>
            <a:r>
              <a:rPr lang="es-ES" sz="3600" dirty="0">
                <a:ea typeface="+mj-lt"/>
                <a:cs typeface="+mj-lt"/>
              </a:rPr>
              <a:t>¿Qué comunidades tienen más camas por habitante?</a:t>
            </a:r>
          </a:p>
          <a:p>
            <a:endParaRPr lang="es-ES" dirty="0">
              <a:ea typeface="+mj-lt"/>
              <a:cs typeface="+mj-lt"/>
            </a:endParaRPr>
          </a:p>
        </p:txBody>
      </p:sp>
      <p:pic>
        <p:nvPicPr>
          <p:cNvPr id="3" name="Imagen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AB7276CA-DC97-4624-89B1-B28CB287A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86" y="699992"/>
            <a:ext cx="11728661" cy="600522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67DDC0-52CE-489F-9D18-19541DB258CD}"/>
              </a:ext>
            </a:extLst>
          </p:cNvPr>
          <p:cNvSpPr txBox="1"/>
          <p:nvPr/>
        </p:nvSpPr>
        <p:spPr>
          <a:xfrm>
            <a:off x="469473" y="111487"/>
            <a:ext cx="951937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dirty="0">
                <a:ea typeface="+mn-lt"/>
                <a:cs typeface="+mn-lt"/>
              </a:rPr>
              <a:t>¿Qué comunidades tienen más camas por habitante?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551345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F258A-E421-4465-B111-8A81F11F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ea typeface="+mj-lt"/>
                <a:cs typeface="+mj-lt"/>
              </a:rPr>
              <a:t>¿Qué comunidades gastan más en sanidad por habitante?</a:t>
            </a:r>
            <a:endParaRPr lang="es-ES" dirty="0"/>
          </a:p>
        </p:txBody>
      </p:sp>
      <p:pic>
        <p:nvPicPr>
          <p:cNvPr id="3" name="Imagen 3" descr="Gráfico, Histograma&#10;&#10;Descripción generada automáticamente">
            <a:extLst>
              <a:ext uri="{FF2B5EF4-FFF2-40B4-BE49-F238E27FC236}">
                <a16:creationId xmlns:a16="http://schemas.microsoft.com/office/drawing/2014/main" id="{B9CBEA56-C99B-4EEA-A731-2A4C6CB82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32" y="623282"/>
            <a:ext cx="11887198" cy="602056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041E314-734E-4426-BAA4-C88AB9138A68}"/>
              </a:ext>
            </a:extLst>
          </p:cNvPr>
          <p:cNvSpPr txBox="1"/>
          <p:nvPr/>
        </p:nvSpPr>
        <p:spPr>
          <a:xfrm>
            <a:off x="505272" y="-1023"/>
            <a:ext cx="1015863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dirty="0">
                <a:ea typeface="+mn-lt"/>
                <a:cs typeface="+mn-lt"/>
              </a:rPr>
              <a:t>¿Qué comunidades gastan más en sanidad por habitante?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467079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03C923A2-08DB-4C44-B6AC-1E7850CE8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15" y="582368"/>
            <a:ext cx="11779802" cy="619444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B10C0DB-DD5D-4319-A2EF-0BC2E36E2032}"/>
              </a:ext>
            </a:extLst>
          </p:cNvPr>
          <p:cNvSpPr txBox="1"/>
          <p:nvPr/>
        </p:nvSpPr>
        <p:spPr>
          <a:xfrm>
            <a:off x="213769" y="60347"/>
            <a:ext cx="868577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dirty="0"/>
              <a:t>Población por Comunidad Autónoma</a:t>
            </a:r>
          </a:p>
        </p:txBody>
      </p:sp>
    </p:spTree>
    <p:extLst>
      <p:ext uri="{BB962C8B-B14F-4D97-AF65-F5344CB8AC3E}">
        <p14:creationId xmlns:p14="http://schemas.microsoft.com/office/powerpoint/2010/main" val="382154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BB6AC-333C-4BE8-AA77-2B8E6BFC9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es-ES" dirty="0">
                <a:cs typeface="Calibri Light"/>
              </a:rPr>
              <a:t>Conclusiones</a:t>
            </a:r>
            <a:endParaRPr lang="es-E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D5E8D1B-F11B-450E-9631-0C067CB5A4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530560"/>
              </p:ext>
            </p:extLst>
          </p:nvPr>
        </p:nvGraphicFramePr>
        <p:xfrm>
          <a:off x="5574890" y="803186"/>
          <a:ext cx="5821767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7394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334A2EF-69D9-41C1-9876-91D7FCF7C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4C0C03-1202-4DC9-BA33-998DDFB3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60BF984B-F4C1-4BF0-B296-72CAD881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2E887C16-A8CC-48BD-A34B-69B5D14BE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1194B805-0CE2-4FD6-804E-2771E18BB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96000EBD-113B-4BB5-94F2-B2C961094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C2C37892-BF6A-4DDB-BAA9-48B6A051E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B3A53A2B-EB9B-4318-A7F9-E371D211E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59001F5F-9338-43E1-BB4B-21C681CA2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24781ABE-347F-40E9-9BB2-3E35C8F15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6D8A7767-4D16-4AB7-8277-D66FEC7F7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1B7D649D-9559-4E1D-937A-351948350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45AA5D21-8C7B-4C77-815C-C3A8EA0A5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D7A46675-AA96-41DB-B9DB-CAA471A2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82090F8A-ECF2-423C-98D0-8EF226220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A5DE46B-A4BE-407F-835A-693D3E979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429E4297-5489-465D-A6D7-03BD468E0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69A4CFA1-B603-453B-AC53-49E8A8DF7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7A997EDF-8927-490B-AD5F-046317B8B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3C91BE84-B1A4-4592-A942-2C72C86DD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A0AAA5CD-6E44-429A-91FA-D650BAF9E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852098F-955B-4A69-A6E4-163E8A704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663" y="2284094"/>
            <a:ext cx="3849624" cy="2312521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3400">
                <a:solidFill>
                  <a:schemeClr val="tx2"/>
                </a:solidFill>
              </a:rPr>
              <a:t>¿Hay relación entre el número de camas en hospitales y la inversión por CCAA?</a:t>
            </a:r>
          </a:p>
          <a:p>
            <a:pPr algn="l">
              <a:lnSpc>
                <a:spcPct val="80000"/>
              </a:lnSpc>
            </a:pPr>
            <a:endParaRPr lang="en-US" sz="3400">
              <a:solidFill>
                <a:schemeClr val="tx2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8CA0C52-5ACA-4F17-AA4A-312E0E110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C61D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50273" y="3291386"/>
            <a:ext cx="407233" cy="3510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5" descr="Tabla, Calendario&#10;&#10;Descripción generada automáticamente">
            <a:extLst>
              <a:ext uri="{FF2B5EF4-FFF2-40B4-BE49-F238E27FC236}">
                <a16:creationId xmlns:a16="http://schemas.microsoft.com/office/drawing/2014/main" id="{A8E0C3CB-1F52-4CB5-B2FF-B7A94C42A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74" y="850474"/>
            <a:ext cx="5862794" cy="515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97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334A2EF-69D9-41C1-9876-91D7FCF7C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4C0C03-1202-4DC9-BA33-998DDFB3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60BF984B-F4C1-4BF0-B296-72CAD881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2E887C16-A8CC-48BD-A34B-69B5D14BE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1194B805-0CE2-4FD6-804E-2771E18BB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96000EBD-113B-4BB5-94F2-B2C961094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C2C37892-BF6A-4DDB-BAA9-48B6A051E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B3A53A2B-EB9B-4318-A7F9-E371D211E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59001F5F-9338-43E1-BB4B-21C681CA2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24781ABE-347F-40E9-9BB2-3E35C8F15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6D8A7767-4D16-4AB7-8277-D66FEC7F7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1B7D649D-9559-4E1D-937A-351948350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45AA5D21-8C7B-4C77-815C-C3A8EA0A5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D7A46675-AA96-41DB-B9DB-CAA471A2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82090F8A-ECF2-423C-98D0-8EF226220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A5DE46B-A4BE-407F-835A-693D3E979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429E4297-5489-465D-A6D7-03BD468E0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69A4CFA1-B603-453B-AC53-49E8A8DF7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7A997EDF-8927-490B-AD5F-046317B8B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3C91BE84-B1A4-4592-A942-2C72C86DD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A0AAA5CD-6E44-429A-91FA-D650BAF9E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852098F-955B-4A69-A6E4-163E8A704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871" y="2775047"/>
            <a:ext cx="3849624" cy="2123300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/>
            <a:r>
              <a:rPr lang="en-US" sz="3400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¿Hay </a:t>
            </a:r>
            <a:r>
              <a:rPr lang="en-US" sz="3400" dirty="0" err="1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relación</a:t>
            </a:r>
            <a:r>
              <a:rPr lang="en-US" sz="3400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 entre </a:t>
            </a:r>
            <a:r>
              <a:rPr lang="en-US" sz="3400" dirty="0" err="1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el</a:t>
            </a:r>
            <a:r>
              <a:rPr lang="en-US" sz="3400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 </a:t>
            </a:r>
            <a:r>
              <a:rPr lang="en-US" sz="3400" dirty="0" err="1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gasto</a:t>
            </a:r>
            <a:r>
              <a:rPr lang="en-US" sz="3400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 </a:t>
            </a:r>
            <a:r>
              <a:rPr lang="en-US" sz="3400" dirty="0" err="1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en</a:t>
            </a:r>
            <a:r>
              <a:rPr lang="en-US" sz="3400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 </a:t>
            </a:r>
            <a:r>
              <a:rPr lang="en-US" sz="3400" dirty="0" err="1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sanidad</a:t>
            </a:r>
            <a:r>
              <a:rPr lang="en-US" sz="3400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 y las </a:t>
            </a:r>
            <a:r>
              <a:rPr lang="en-US" sz="3400" dirty="0" err="1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máquinas</a:t>
            </a:r>
            <a:r>
              <a:rPr lang="en-US" sz="3400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 </a:t>
            </a:r>
            <a:r>
              <a:rPr lang="en-US" sz="3400" dirty="0" err="1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médicas</a:t>
            </a:r>
            <a:r>
              <a:rPr lang="en-US" sz="3400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?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ea typeface="+mj-lt"/>
              <a:cs typeface="+mj-lt"/>
            </a:endParaRPr>
          </a:p>
          <a:p>
            <a:pPr algn="l">
              <a:lnSpc>
                <a:spcPct val="80000"/>
              </a:lnSpc>
            </a:pPr>
            <a:endParaRPr lang="en-US" sz="3400" dirty="0">
              <a:solidFill>
                <a:schemeClr val="tx2"/>
              </a:solidFill>
              <a:cs typeface="Calibri Light"/>
            </a:endParaRPr>
          </a:p>
          <a:p>
            <a:pPr algn="l">
              <a:lnSpc>
                <a:spcPct val="80000"/>
              </a:lnSpc>
            </a:pPr>
            <a:endParaRPr lang="en-US" sz="3400">
              <a:solidFill>
                <a:schemeClr val="tx2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8CA0C52-5ACA-4F17-AA4A-312E0E110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C61D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50273" y="3291386"/>
            <a:ext cx="407233" cy="3510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3" descr="Imagen que contiene Tabla&#10;&#10;Descripción generada automáticamente">
            <a:extLst>
              <a:ext uri="{FF2B5EF4-FFF2-40B4-BE49-F238E27FC236}">
                <a16:creationId xmlns:a16="http://schemas.microsoft.com/office/drawing/2014/main" id="{68B71BA4-11B4-4430-B4D9-52B7E4649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19" y="799334"/>
            <a:ext cx="5919051" cy="517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5590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239BB0-53B8-40A5-8BB9-15D2ED1AEB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E480F86-A978-4060-BF60-56AAB322F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</Words>
  <Application>Microsoft Office PowerPoint</Application>
  <PresentationFormat>Panorámica</PresentationFormat>
  <Paragraphs>1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Atlas</vt:lpstr>
      <vt:lpstr>MATERIALES E INVERSIONES EN EL ÁMBITO SANITARIO</vt:lpstr>
      <vt:lpstr>Proposiciones</vt:lpstr>
      <vt:lpstr>Hospitales con mayor número de camas</vt:lpstr>
      <vt:lpstr>¿Qué comunidades tienen más camas por habitante? </vt:lpstr>
      <vt:lpstr>¿Qué comunidades gastan más en sanidad por habitante?</vt:lpstr>
      <vt:lpstr>Presentación de PowerPoint</vt:lpstr>
      <vt:lpstr>Conclusiones</vt:lpstr>
      <vt:lpstr>¿Hay relación entre el número de camas en hospitales y la inversión por CCAA? </vt:lpstr>
      <vt:lpstr>¿Hay relación entre el gasto en sanidad y las máquinas médicas?  </vt:lpstr>
      <vt:lpstr>¿Hay relación entre el PIB y el gasto en sanidad?  </vt:lpstr>
      <vt:lpstr>Conclusiones</vt:lpstr>
      <vt:lpstr>Posibles utilidades del EDA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299</cp:revision>
  <dcterms:created xsi:type="dcterms:W3CDTF">2021-07-28T15:33:33Z</dcterms:created>
  <dcterms:modified xsi:type="dcterms:W3CDTF">2021-07-28T17:28:57Z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