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gPfttvlmxfs3x61S/ewHovaj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3" name="Google Shape;183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6" name="Google Shape;136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0" name="Google Shape;150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ikit-learn.org/stable/modules/svm.html#svc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Para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caso</a:t>
            </a:r>
            <a:r>
              <a:rPr lang="en-GB" sz="1800" dirty="0"/>
              <a:t> del kernel </a:t>
            </a:r>
            <a:r>
              <a:rPr lang="en-GB" sz="1800" dirty="0" err="1"/>
              <a:t>polinómico</a:t>
            </a:r>
            <a:r>
              <a:rPr lang="en-GB" sz="1800" dirty="0"/>
              <a:t>, </a:t>
            </a:r>
            <a:r>
              <a:rPr lang="en-GB" sz="1800" dirty="0" err="1"/>
              <a:t>podemos</a:t>
            </a:r>
            <a:r>
              <a:rPr lang="en-GB" sz="1800" dirty="0"/>
              <a:t> </a:t>
            </a:r>
            <a:r>
              <a:rPr lang="en-GB" sz="1800" dirty="0" err="1"/>
              <a:t>obtener</a:t>
            </a:r>
            <a:r>
              <a:rPr lang="en-GB" sz="1800" dirty="0"/>
              <a:t>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mismo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que </a:t>
            </a:r>
            <a:r>
              <a:rPr lang="en-GB" sz="1800" dirty="0" err="1"/>
              <a:t>añadiendo</a:t>
            </a:r>
            <a:r>
              <a:rPr lang="en-GB" sz="1800" dirty="0"/>
              <a:t> features </a:t>
            </a:r>
            <a:r>
              <a:rPr lang="en-GB" sz="1800" dirty="0" err="1"/>
              <a:t>polinómicas</a:t>
            </a:r>
            <a:r>
              <a:rPr lang="en-GB" sz="1800" dirty="0"/>
              <a:t>, </a:t>
            </a:r>
            <a:r>
              <a:rPr lang="en-GB" sz="1800" dirty="0" err="1"/>
              <a:t>pero</a:t>
            </a:r>
            <a:r>
              <a:rPr lang="en-GB" sz="1800" dirty="0"/>
              <a:t> </a:t>
            </a:r>
            <a:r>
              <a:rPr lang="en-GB" sz="1800" dirty="0" err="1"/>
              <a:t>realmente</a:t>
            </a:r>
            <a:r>
              <a:rPr lang="en-GB" sz="1800" dirty="0"/>
              <a:t> sin que las </a:t>
            </a:r>
            <a:r>
              <a:rPr lang="en-GB" sz="1800" dirty="0" err="1"/>
              <a:t>estemos</a:t>
            </a:r>
            <a:r>
              <a:rPr lang="en-GB" sz="1800" dirty="0"/>
              <a:t> </a:t>
            </a:r>
            <a:r>
              <a:rPr lang="en-GB" sz="1800" dirty="0" err="1"/>
              <a:t>añadiendo</a:t>
            </a:r>
            <a:r>
              <a:rPr lang="en-GB" sz="1800" dirty="0"/>
              <a:t>. </a:t>
            </a:r>
            <a:r>
              <a:rPr lang="en-GB" sz="1800" dirty="0" err="1"/>
              <a:t>Esta</a:t>
            </a:r>
            <a:r>
              <a:rPr lang="en-GB" sz="1800" dirty="0"/>
              <a:t> </a:t>
            </a:r>
            <a:r>
              <a:rPr lang="en-GB" sz="1800" dirty="0" err="1"/>
              <a:t>simulación</a:t>
            </a:r>
            <a:r>
              <a:rPr lang="en-GB" sz="1800" dirty="0"/>
              <a:t> es lo que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b="1" dirty="0"/>
              <a:t>kernel trick</a:t>
            </a:r>
            <a:r>
              <a:rPr lang="en-GB" sz="1800" dirty="0"/>
              <a:t>. Son </a:t>
            </a:r>
            <a:r>
              <a:rPr lang="en-GB" sz="1800" dirty="0" err="1"/>
              <a:t>funciones</a:t>
            </a:r>
            <a:r>
              <a:rPr lang="en-GB" sz="1800" dirty="0"/>
              <a:t> que </a:t>
            </a:r>
            <a:r>
              <a:rPr lang="en-GB" sz="1800" dirty="0" err="1"/>
              <a:t>devuelven</a:t>
            </a:r>
            <a:r>
              <a:rPr lang="en-GB" sz="1800" dirty="0"/>
              <a:t> </a:t>
            </a:r>
            <a:r>
              <a:rPr lang="en-GB" sz="1800" dirty="0" err="1"/>
              <a:t>el</a:t>
            </a:r>
            <a:r>
              <a:rPr lang="en-GB" sz="1800" dirty="0"/>
              <a:t> product </a:t>
            </a:r>
            <a:r>
              <a:rPr lang="en-GB" sz="1800" dirty="0" err="1"/>
              <a:t>escalar</a:t>
            </a:r>
            <a:r>
              <a:rPr lang="en-GB" sz="1800" dirty="0"/>
              <a:t> de dos </a:t>
            </a:r>
            <a:r>
              <a:rPr lang="en-GB" sz="1800" dirty="0" err="1"/>
              <a:t>vectores</a:t>
            </a:r>
            <a:r>
              <a:rPr lang="en-GB" sz="1800" dirty="0"/>
              <a:t> , </a:t>
            </a:r>
            <a:r>
              <a:rPr lang="en-GB" sz="1800" dirty="0" err="1"/>
              <a:t>realizado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un nuevo </a:t>
            </a:r>
            <a:r>
              <a:rPr lang="en-GB" sz="1800" dirty="0" err="1"/>
              <a:t>espacio</a:t>
            </a:r>
            <a:r>
              <a:rPr lang="en-GB" sz="1800" dirty="0"/>
              <a:t> dimensional.</a:t>
            </a:r>
            <a:endParaRPr sz="2200" b="1" dirty="0"/>
          </a:p>
        </p:txBody>
      </p:sp>
      <p:pic>
        <p:nvPicPr>
          <p:cNvPr id="162" name="Google Shape;162;ga67f89b02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838200" y="2724393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/>
              <a:t>Kernels</a:t>
            </a:r>
            <a:endParaRPr sz="1900" b="1" dirty="0"/>
          </a:p>
        </p:txBody>
      </p:sp>
      <p:pic>
        <p:nvPicPr>
          <p:cNvPr id="164" name="Google Shape;164;ga67f89b02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69" y="3183531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¿</a:t>
            </a:r>
            <a:r>
              <a:rPr lang="en-GB" sz="1800" dirty="0" err="1"/>
              <a:t>Cuándo</a:t>
            </a:r>
            <a:r>
              <a:rPr lang="en-GB" sz="1800" dirty="0"/>
              <a:t> usar un kernel u </a:t>
            </a:r>
            <a:r>
              <a:rPr lang="en-GB" sz="1800" dirty="0" err="1"/>
              <a:t>otro</a:t>
            </a:r>
            <a:r>
              <a:rPr lang="en-GB" sz="1800" dirty="0"/>
              <a:t>? </a:t>
            </a:r>
            <a:r>
              <a:rPr lang="en-GB" sz="1800" dirty="0" err="1"/>
              <a:t>Probar</a:t>
            </a:r>
            <a:r>
              <a:rPr lang="en-GB" sz="1800" dirty="0"/>
              <a:t> </a:t>
            </a:r>
            <a:r>
              <a:rPr lang="en-GB" sz="1800" dirty="0" err="1"/>
              <a:t>siempre</a:t>
            </a:r>
            <a:r>
              <a:rPr lang="en-GB" sz="1800" dirty="0"/>
              <a:t> primero con </a:t>
            </a:r>
            <a:r>
              <a:rPr lang="en-GB" sz="1800" dirty="0" err="1"/>
              <a:t>el</a:t>
            </a:r>
            <a:r>
              <a:rPr lang="en-GB" sz="1800" dirty="0"/>
              <a:t> lineal (</a:t>
            </a:r>
            <a:r>
              <a:rPr lang="en-GB" sz="1800" dirty="0" err="1"/>
              <a:t>LinearSVC</a:t>
            </a:r>
            <a:r>
              <a:rPr lang="en-GB" sz="1800" dirty="0"/>
              <a:t> </a:t>
            </a:r>
            <a:r>
              <a:rPr lang="en-GB" sz="1800" dirty="0" err="1"/>
              <a:t>más</a:t>
            </a:r>
            <a:r>
              <a:rPr lang="en-GB" sz="1800" dirty="0"/>
              <a:t> </a:t>
            </a:r>
            <a:r>
              <a:rPr lang="en-GB" sz="1800" dirty="0" err="1"/>
              <a:t>rápido</a:t>
            </a:r>
            <a:r>
              <a:rPr lang="en-GB" sz="1800" dirty="0"/>
              <a:t> que SVC(linear)). Si </a:t>
            </a:r>
            <a:r>
              <a:rPr lang="en-GB" sz="1800" dirty="0" err="1"/>
              <a:t>el</a:t>
            </a:r>
            <a:r>
              <a:rPr lang="en-GB" sz="1800" dirty="0"/>
              <a:t> set de </a:t>
            </a:r>
            <a:r>
              <a:rPr lang="en-GB" sz="1800" dirty="0" err="1"/>
              <a:t>datos</a:t>
            </a:r>
            <a:r>
              <a:rPr lang="en-GB" sz="1800" dirty="0"/>
              <a:t> no es </a:t>
            </a:r>
            <a:r>
              <a:rPr lang="en-GB" sz="1800" dirty="0" err="1"/>
              <a:t>muy</a:t>
            </a:r>
            <a:r>
              <a:rPr lang="en-GB" sz="1800" dirty="0"/>
              <a:t> </a:t>
            </a:r>
            <a:r>
              <a:rPr lang="en-GB" sz="1800" dirty="0" err="1"/>
              <a:t>grande</a:t>
            </a:r>
            <a:r>
              <a:rPr lang="en-GB" sz="1800" dirty="0"/>
              <a:t>, </a:t>
            </a:r>
            <a:r>
              <a:rPr lang="en-GB" sz="1800" dirty="0" err="1"/>
              <a:t>prueba</a:t>
            </a:r>
            <a:r>
              <a:rPr lang="en-GB" sz="1800" dirty="0"/>
              <a:t> con Gaussian RBF (Radial Basis Function) y </a:t>
            </a:r>
            <a:r>
              <a:rPr lang="en-GB" sz="1800" dirty="0" err="1"/>
              <a:t>el</a:t>
            </a:r>
            <a:r>
              <a:rPr lang="en-GB" sz="1800" dirty="0"/>
              <a:t> Polynomial, que dan buenos </a:t>
            </a:r>
            <a:r>
              <a:rPr lang="en-GB" sz="1800" dirty="0" err="1"/>
              <a:t>resultados</a:t>
            </a:r>
            <a:r>
              <a:rPr lang="en-GB" sz="1800" dirty="0"/>
              <a:t>.</a:t>
            </a:r>
            <a:endParaRPr sz="2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Podemos </a:t>
            </a:r>
            <a:r>
              <a:rPr lang="en-GB" sz="1800" dirty="0" err="1"/>
              <a:t>utilizar</a:t>
            </a:r>
            <a:r>
              <a:rPr lang="en-GB" sz="1800" dirty="0"/>
              <a:t> SVM para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. A </a:t>
            </a:r>
            <a:r>
              <a:rPr lang="en-GB" sz="1800" dirty="0" err="1"/>
              <a:t>diferencia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,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inverso</a:t>
            </a:r>
            <a:r>
              <a:rPr lang="en-GB" sz="1800" dirty="0"/>
              <a:t>, SVM Regression </a:t>
            </a:r>
            <a:r>
              <a:rPr lang="en-GB" sz="1800" dirty="0" err="1"/>
              <a:t>intenta</a:t>
            </a:r>
            <a:r>
              <a:rPr lang="en-GB" sz="1800" dirty="0"/>
              <a:t> </a:t>
            </a:r>
            <a:r>
              <a:rPr lang="en-GB" sz="1800" dirty="0" err="1"/>
              <a:t>ajustarse</a:t>
            </a:r>
            <a:r>
              <a:rPr lang="en-GB" sz="1800" dirty="0"/>
              <a:t> al </a:t>
            </a:r>
            <a:r>
              <a:rPr lang="en-GB" sz="1800" dirty="0" err="1"/>
              <a:t>máximo</a:t>
            </a:r>
            <a:r>
              <a:rPr lang="en-GB" sz="1800" dirty="0"/>
              <a:t> para que </a:t>
            </a:r>
            <a:r>
              <a:rPr lang="en-GB" sz="1800" dirty="0" err="1"/>
              <a:t>abarque</a:t>
            </a:r>
            <a:r>
              <a:rPr lang="en-GB" sz="1800" dirty="0"/>
              <a:t> la mayor </a:t>
            </a:r>
            <a:r>
              <a:rPr lang="en-GB" sz="1800" dirty="0" err="1"/>
              <a:t>cantidad</a:t>
            </a:r>
            <a:r>
              <a:rPr lang="en-GB" sz="1800" dirty="0"/>
              <a:t> de </a:t>
            </a:r>
            <a:r>
              <a:rPr lang="en-GB" sz="1800" dirty="0" err="1"/>
              <a:t>muestras</a:t>
            </a:r>
            <a:r>
              <a:rPr lang="en-GB" sz="1800" dirty="0"/>
              <a:t>.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La </a:t>
            </a:r>
            <a:r>
              <a:rPr lang="en-GB" sz="1800" dirty="0" err="1"/>
              <a:t>anchura</a:t>
            </a:r>
            <a:r>
              <a:rPr lang="en-GB" sz="1800" dirty="0"/>
              <a:t> de los </a:t>
            </a:r>
            <a:r>
              <a:rPr lang="en-GB" sz="1800" dirty="0" err="1"/>
              <a:t>márgenes</a:t>
            </a:r>
            <a:r>
              <a:rPr lang="en-GB" sz="1800" dirty="0"/>
              <a:t> la </a:t>
            </a:r>
            <a:r>
              <a:rPr lang="en-GB" sz="1800" dirty="0" err="1"/>
              <a:t>controlaremos</a:t>
            </a:r>
            <a:r>
              <a:rPr lang="en-GB" sz="1800" dirty="0"/>
              <a:t> con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hiperparámetro</a:t>
            </a:r>
            <a:r>
              <a:rPr lang="en-GB" sz="1800" dirty="0"/>
              <a:t> ε, que es la </a:t>
            </a:r>
            <a:r>
              <a:rPr lang="en-GB" sz="1800" dirty="0" err="1"/>
              <a:t>tolerancia</a:t>
            </a:r>
            <a:r>
              <a:rPr lang="en-GB" sz="1800" dirty="0"/>
              <a:t>, </a:t>
            </a:r>
            <a:r>
              <a:rPr lang="en-GB" sz="1800" dirty="0" err="1"/>
              <a:t>cuanto</a:t>
            </a:r>
            <a:r>
              <a:rPr lang="en-GB" sz="1800" dirty="0"/>
              <a:t> </a:t>
            </a:r>
            <a:r>
              <a:rPr lang="en-GB" sz="1800" dirty="0" err="1"/>
              <a:t>más</a:t>
            </a:r>
            <a:r>
              <a:rPr lang="en-GB" sz="1800" dirty="0"/>
              <a:t> bajo, major </a:t>
            </a:r>
            <a:r>
              <a:rPr lang="en-GB" sz="1800" dirty="0" err="1"/>
              <a:t>generalizará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También</a:t>
            </a:r>
            <a:r>
              <a:rPr lang="en-GB" sz="1800" dirty="0"/>
              <a:t> </a:t>
            </a:r>
            <a:r>
              <a:rPr lang="en-GB" sz="1800" dirty="0" err="1"/>
              <a:t>podemos</a:t>
            </a:r>
            <a:r>
              <a:rPr lang="en-GB" sz="1800" dirty="0"/>
              <a:t> usar kernels para </a:t>
            </a:r>
            <a:r>
              <a:rPr lang="en-GB" sz="1800" dirty="0" err="1"/>
              <a:t>problemas</a:t>
            </a:r>
            <a:r>
              <a:rPr lang="en-GB" sz="1800" dirty="0"/>
              <a:t> no </a:t>
            </a:r>
            <a:r>
              <a:rPr lang="en-GB" sz="1800" dirty="0" err="1"/>
              <a:t>lineales</a:t>
            </a:r>
            <a:r>
              <a:rPr lang="en-GB" sz="1800" dirty="0"/>
              <a:t>.</a:t>
            </a:r>
            <a:endParaRPr sz="1800" dirty="0"/>
          </a:p>
        </p:txBody>
      </p:sp>
      <p:pic>
        <p:nvPicPr>
          <p:cNvPr id="179" name="Google Shape;179;ga67f89b02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7" name="Google Shape;187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25924" y="253565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 dirty="0" err="1"/>
              <a:t>Hiperplano</a:t>
            </a:r>
            <a:r>
              <a:rPr lang="en-GB" sz="1600" b="1" u="sng" dirty="0"/>
              <a:t> </a:t>
            </a:r>
            <a:r>
              <a:rPr lang="en-GB" sz="1600" b="1" u="sng" dirty="0" err="1"/>
              <a:t>óptimo</a:t>
            </a:r>
            <a:endParaRPr sz="1600" b="1" u="sng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dirty="0" err="1"/>
              <a:t>Aquel</a:t>
            </a:r>
            <a:r>
              <a:rPr lang="en-GB" sz="1600" dirty="0"/>
              <a:t> que </a:t>
            </a:r>
            <a:r>
              <a:rPr lang="en-GB" sz="1600" dirty="0" err="1"/>
              <a:t>tenga</a:t>
            </a:r>
            <a:r>
              <a:rPr lang="en-GB" sz="1600" dirty="0"/>
              <a:t> la mayor </a:t>
            </a:r>
            <a:r>
              <a:rPr lang="en-GB" sz="1600" dirty="0" err="1"/>
              <a:t>distancia</a:t>
            </a:r>
            <a:r>
              <a:rPr lang="en-GB" sz="1600" dirty="0"/>
              <a:t> </a:t>
            </a:r>
            <a:r>
              <a:rPr lang="en-GB" sz="1600" dirty="0" err="1"/>
              <a:t>mínima</a:t>
            </a:r>
            <a:r>
              <a:rPr lang="en-GB" sz="1600" dirty="0"/>
              <a:t> de las </a:t>
            </a:r>
            <a:r>
              <a:rPr lang="en-GB" sz="1600" dirty="0" err="1"/>
              <a:t>observaciones</a:t>
            </a:r>
            <a:r>
              <a:rPr lang="en-GB" sz="1600" dirty="0"/>
              <a:t> al </a:t>
            </a:r>
            <a:r>
              <a:rPr lang="en-GB" sz="1600" dirty="0" err="1"/>
              <a:t>hiperplano</a:t>
            </a:r>
            <a:r>
              <a:rPr lang="en-GB" sz="1600" dirty="0"/>
              <a:t>, </a:t>
            </a:r>
            <a:r>
              <a:rPr lang="en-GB" sz="1600" dirty="0" err="1"/>
              <a:t>el</a:t>
            </a:r>
            <a:r>
              <a:rPr lang="en-GB" sz="1600" dirty="0"/>
              <a:t> mayor </a:t>
            </a:r>
            <a:r>
              <a:rPr lang="en-GB" sz="1600" b="1" dirty="0" err="1"/>
              <a:t>margen</a:t>
            </a:r>
            <a:r>
              <a:rPr lang="en-GB" sz="1600" b="1" dirty="0"/>
              <a:t>.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 dirty="0"/>
              <a:t>Support Vector</a:t>
            </a:r>
            <a:endParaRPr sz="1600" b="1" u="sng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dirty="0"/>
              <a:t>Son los </a:t>
            </a:r>
            <a:r>
              <a:rPr lang="en-GB" sz="1600" dirty="0" err="1"/>
              <a:t>vectores</a:t>
            </a:r>
            <a:r>
              <a:rPr lang="en-GB" sz="1600" dirty="0"/>
              <a:t> que </a:t>
            </a:r>
            <a:r>
              <a:rPr lang="en-GB" sz="1600" dirty="0" err="1"/>
              <a:t>aguantan</a:t>
            </a:r>
            <a:r>
              <a:rPr lang="en-GB" sz="1600" dirty="0"/>
              <a:t> (</a:t>
            </a:r>
            <a:r>
              <a:rPr lang="en-GB" sz="1600" i="1" dirty="0" err="1"/>
              <a:t>soportan</a:t>
            </a:r>
            <a:r>
              <a:rPr lang="en-GB" sz="1600" dirty="0"/>
              <a:t>) al </a:t>
            </a:r>
            <a:r>
              <a:rPr lang="en-GB" sz="1600" dirty="0" err="1"/>
              <a:t>hiperplano</a:t>
            </a:r>
            <a:r>
              <a:rPr lang="en-GB" sz="1600" dirty="0"/>
              <a:t> </a:t>
            </a:r>
            <a:r>
              <a:rPr lang="en-GB" sz="1600" dirty="0" err="1"/>
              <a:t>óptimo</a:t>
            </a:r>
            <a:r>
              <a:rPr lang="en-GB" sz="1600" dirty="0"/>
              <a:t> de </a:t>
            </a:r>
            <a:r>
              <a:rPr lang="en-GB" sz="1600" dirty="0" err="1"/>
              <a:t>separación</a:t>
            </a:r>
            <a:r>
              <a:rPr lang="en-GB" sz="1600" dirty="0"/>
              <a:t>. Si </a:t>
            </a:r>
            <a:r>
              <a:rPr lang="en-GB" sz="1600" dirty="0" err="1"/>
              <a:t>estos</a:t>
            </a:r>
            <a:r>
              <a:rPr lang="en-GB" sz="1600" dirty="0"/>
              <a:t> </a:t>
            </a:r>
            <a:r>
              <a:rPr lang="en-GB" sz="1600" dirty="0" err="1"/>
              <a:t>cambian</a:t>
            </a:r>
            <a:r>
              <a:rPr lang="en-GB" sz="1600" dirty="0"/>
              <a:t>, </a:t>
            </a:r>
            <a:r>
              <a:rPr lang="en-GB" sz="1600" dirty="0" err="1"/>
              <a:t>el</a:t>
            </a:r>
            <a:r>
              <a:rPr lang="en-GB" sz="1600" dirty="0"/>
              <a:t> </a:t>
            </a:r>
            <a:r>
              <a:rPr lang="en-GB" sz="1600" dirty="0" err="1"/>
              <a:t>hiperplano</a:t>
            </a:r>
            <a:r>
              <a:rPr lang="en-GB" sz="1600" dirty="0"/>
              <a:t> </a:t>
            </a:r>
            <a:r>
              <a:rPr lang="en-GB" sz="1600" dirty="0" err="1"/>
              <a:t>también</a:t>
            </a:r>
            <a:r>
              <a:rPr lang="en-GB" sz="1600" dirty="0"/>
              <a:t> lo </a:t>
            </a:r>
            <a:r>
              <a:rPr lang="en-GB" sz="1600" dirty="0" err="1"/>
              <a:t>hará</a:t>
            </a:r>
            <a:r>
              <a:rPr lang="en-GB" sz="1600" dirty="0"/>
              <a:t>. El </a:t>
            </a:r>
            <a:r>
              <a:rPr lang="en-GB" sz="1600" dirty="0" err="1"/>
              <a:t>movimiento</a:t>
            </a:r>
            <a:r>
              <a:rPr lang="en-GB" sz="1600" dirty="0"/>
              <a:t> del resto de </a:t>
            </a:r>
            <a:r>
              <a:rPr lang="en-GB" sz="1600" dirty="0" err="1"/>
              <a:t>observaciones</a:t>
            </a:r>
            <a:r>
              <a:rPr lang="en-GB" sz="1600" dirty="0"/>
              <a:t> no </a:t>
            </a:r>
            <a:r>
              <a:rPr lang="en-GB" sz="1600" dirty="0" err="1"/>
              <a:t>tiene</a:t>
            </a:r>
            <a:r>
              <a:rPr lang="en-GB" sz="1600" dirty="0"/>
              <a:t> </a:t>
            </a:r>
            <a:r>
              <a:rPr lang="en-GB" sz="1600" dirty="0" err="1"/>
              <a:t>impacto</a:t>
            </a:r>
            <a:r>
              <a:rPr lang="en-GB" sz="1600" dirty="0"/>
              <a:t>.</a:t>
            </a:r>
            <a:endParaRPr sz="1600" dirty="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402706" y="2480437"/>
            <a:ext cx="4245348" cy="3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D7E156-F339-4230-BAE9-FA1B93D20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06" y="4961510"/>
            <a:ext cx="2227853" cy="15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4D1000-CE9A-433B-8C9E-EAEAF7AA427A}"/>
              </a:ext>
            </a:extLst>
          </p:cNvPr>
          <p:cNvSpPr txBox="1"/>
          <p:nvPr/>
        </p:nvSpPr>
        <p:spPr>
          <a:xfrm>
            <a:off x="6269724" y="6248673"/>
            <a:ext cx="23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linkClick r:id="rId5"/>
              </a:rPr>
              <a:t>Optimización Dual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/>
              <a:t>Son los </a:t>
            </a:r>
            <a:r>
              <a:rPr lang="en-GB" sz="2000" dirty="0" err="1"/>
              <a:t>clasificadores</a:t>
            </a:r>
            <a:r>
              <a:rPr lang="en-GB" sz="2000" dirty="0"/>
              <a:t> que </a:t>
            </a:r>
            <a:r>
              <a:rPr lang="en-GB" sz="2000" dirty="0" err="1"/>
              <a:t>utilizan</a:t>
            </a:r>
            <a:r>
              <a:rPr lang="en-GB" sz="2000" dirty="0"/>
              <a:t> un </a:t>
            </a:r>
            <a:r>
              <a:rPr lang="en-GB" sz="2000" dirty="0" err="1"/>
              <a:t>hiperplano</a:t>
            </a:r>
            <a:r>
              <a:rPr lang="en-GB" sz="2000" dirty="0"/>
              <a:t> </a:t>
            </a:r>
            <a:r>
              <a:rPr lang="en-GB" sz="2000" dirty="0" err="1"/>
              <a:t>óptimo</a:t>
            </a:r>
            <a:r>
              <a:rPr lang="en-GB" sz="2000" dirty="0"/>
              <a:t>. </a:t>
            </a:r>
            <a:r>
              <a:rPr lang="en-GB" sz="2000" dirty="0" err="1"/>
              <a:t>Presentan</a:t>
            </a:r>
            <a:r>
              <a:rPr lang="en-GB" sz="2000" dirty="0"/>
              <a:t> </a:t>
            </a:r>
            <a:r>
              <a:rPr lang="en-GB" sz="2000" dirty="0" err="1"/>
              <a:t>ciertos</a:t>
            </a:r>
            <a:r>
              <a:rPr lang="en-GB" sz="2000" dirty="0"/>
              <a:t> </a:t>
            </a:r>
            <a:r>
              <a:rPr lang="en-GB" sz="2000" dirty="0" err="1"/>
              <a:t>problemas</a:t>
            </a:r>
            <a:r>
              <a:rPr lang="en-GB" sz="2000" dirty="0"/>
              <a:t>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 dirty="0"/>
              <a:t>Son </a:t>
            </a:r>
            <a:r>
              <a:rPr lang="en-GB" sz="2000" dirty="0" err="1"/>
              <a:t>sensibles</a:t>
            </a:r>
            <a:r>
              <a:rPr lang="en-GB" sz="2000" dirty="0"/>
              <a:t> a overfitting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 dirty="0" err="1"/>
              <a:t>Funcionan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los </a:t>
            </a:r>
            <a:r>
              <a:rPr lang="en-GB" sz="2000" dirty="0" err="1"/>
              <a:t>datos</a:t>
            </a:r>
            <a:r>
              <a:rPr lang="en-GB" sz="2000" dirty="0"/>
              <a:t> </a:t>
            </a:r>
            <a:r>
              <a:rPr lang="en-GB" sz="2000" dirty="0" err="1"/>
              <a:t>están</a:t>
            </a:r>
            <a:r>
              <a:rPr lang="en-GB" sz="2000" dirty="0"/>
              <a:t> </a:t>
            </a:r>
            <a:r>
              <a:rPr lang="en-GB" sz="2000" dirty="0" err="1"/>
              <a:t>linealmente</a:t>
            </a:r>
            <a:r>
              <a:rPr lang="en-GB" sz="2000" dirty="0"/>
              <a:t> </a:t>
            </a:r>
            <a:r>
              <a:rPr lang="en-GB" sz="2000" dirty="0" err="1"/>
              <a:t>separados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 dirty="0" err="1"/>
              <a:t>Muy</a:t>
            </a:r>
            <a:r>
              <a:rPr lang="en-GB" sz="2000" dirty="0"/>
              <a:t> sensible a outliers</a:t>
            </a:r>
            <a:endParaRPr sz="20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 dirty="0"/>
          </a:p>
        </p:txBody>
      </p:sp>
      <p:pic>
        <p:nvPicPr>
          <p:cNvPr id="132" name="Google Shape;132;ga67f89b02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Hiperplano</a:t>
            </a:r>
            <a:r>
              <a:rPr lang="en-GB" sz="1800" dirty="0"/>
              <a:t> que no </a:t>
            </a:r>
            <a:r>
              <a:rPr lang="en-GB" sz="1800" dirty="0" err="1"/>
              <a:t>separa</a:t>
            </a:r>
            <a:r>
              <a:rPr lang="en-GB" sz="1800" dirty="0"/>
              <a:t> </a:t>
            </a:r>
            <a:r>
              <a:rPr lang="en-GB" sz="1800" dirty="0" err="1"/>
              <a:t>perfectamente</a:t>
            </a:r>
            <a:r>
              <a:rPr lang="en-GB" sz="1800" dirty="0"/>
              <a:t> las </a:t>
            </a:r>
            <a:r>
              <a:rPr lang="en-GB" sz="1800" dirty="0" err="1"/>
              <a:t>clases</a:t>
            </a:r>
            <a:r>
              <a:rPr lang="en-GB" sz="1800" dirty="0"/>
              <a:t>, </a:t>
            </a:r>
            <a:r>
              <a:rPr lang="en-GB" sz="1800" dirty="0" err="1"/>
              <a:t>permitiendo</a:t>
            </a:r>
            <a:r>
              <a:rPr lang="en-GB" sz="1800" dirty="0"/>
              <a:t> que </a:t>
            </a:r>
            <a:r>
              <a:rPr lang="en-GB" sz="1800" dirty="0" err="1"/>
              <a:t>algunas</a:t>
            </a:r>
            <a:r>
              <a:rPr lang="en-GB" sz="1800" dirty="0"/>
              <a:t> </a:t>
            </a:r>
            <a:r>
              <a:rPr lang="en-GB" sz="1800" dirty="0" err="1"/>
              <a:t>observaciones</a:t>
            </a:r>
            <a:r>
              <a:rPr lang="en-GB" sz="1800" dirty="0"/>
              <a:t> </a:t>
            </a:r>
            <a:r>
              <a:rPr lang="en-GB" sz="1800" dirty="0" err="1"/>
              <a:t>caigan</a:t>
            </a:r>
            <a:r>
              <a:rPr lang="en-GB" sz="1800" dirty="0"/>
              <a:t> del </a:t>
            </a:r>
            <a:r>
              <a:rPr lang="en-GB" sz="1800" dirty="0" err="1"/>
              <a:t>lado</a:t>
            </a:r>
            <a:r>
              <a:rPr lang="en-GB" sz="1800" dirty="0"/>
              <a:t> </a:t>
            </a:r>
            <a:r>
              <a:rPr lang="en-GB" sz="1800" dirty="0" err="1"/>
              <a:t>incorrecto</a:t>
            </a:r>
            <a:r>
              <a:rPr lang="en-GB" sz="1800" dirty="0"/>
              <a:t>.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Ahora</a:t>
            </a:r>
            <a:r>
              <a:rPr lang="en-GB" sz="1800" dirty="0"/>
              <a:t> los </a:t>
            </a:r>
            <a:r>
              <a:rPr lang="en-GB" sz="1800" b="1" dirty="0"/>
              <a:t>support vectors</a:t>
            </a:r>
            <a:r>
              <a:rPr lang="en-GB" sz="1800" dirty="0"/>
              <a:t> </a:t>
            </a:r>
            <a:r>
              <a:rPr lang="en-GB" sz="1800" dirty="0" err="1"/>
              <a:t>serán</a:t>
            </a:r>
            <a:r>
              <a:rPr lang="en-GB" sz="1800" dirty="0"/>
              <a:t> tanto los que se </a:t>
            </a:r>
            <a:r>
              <a:rPr lang="en-GB" sz="1800" dirty="0" err="1"/>
              <a:t>encuentren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margen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los que </a:t>
            </a:r>
            <a:r>
              <a:rPr lang="en-GB" sz="1800" dirty="0" err="1"/>
              <a:t>violen</a:t>
            </a:r>
            <a:r>
              <a:rPr lang="en-GB" sz="1800" dirty="0"/>
              <a:t>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margen</a:t>
            </a:r>
            <a:r>
              <a:rPr lang="en-GB" sz="1800" dirty="0"/>
              <a:t>.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Esta</a:t>
            </a:r>
            <a:r>
              <a:rPr lang="en-GB" sz="1800" dirty="0"/>
              <a:t> </a:t>
            </a:r>
            <a:r>
              <a:rPr lang="en-GB" sz="1800" dirty="0" err="1"/>
              <a:t>flexibilidad</a:t>
            </a:r>
            <a:r>
              <a:rPr lang="en-GB" sz="1800" dirty="0"/>
              <a:t> se </a:t>
            </a:r>
            <a:r>
              <a:rPr lang="en-GB" sz="1800" dirty="0" err="1"/>
              <a:t>controla</a:t>
            </a:r>
            <a:r>
              <a:rPr lang="en-GB" sz="1800" dirty="0"/>
              <a:t> </a:t>
            </a:r>
            <a:r>
              <a:rPr lang="en-GB" sz="1800" dirty="0" err="1"/>
              <a:t>mediante</a:t>
            </a:r>
            <a:r>
              <a:rPr lang="en-GB" sz="1800" dirty="0"/>
              <a:t> C. </a:t>
            </a:r>
            <a:r>
              <a:rPr lang="en-GB" sz="1800" dirty="0" err="1"/>
              <a:t>Cuanto</a:t>
            </a:r>
            <a:r>
              <a:rPr lang="en-GB" sz="1800" dirty="0"/>
              <a:t> </a:t>
            </a:r>
            <a:r>
              <a:rPr lang="en-GB" sz="1800" dirty="0" err="1"/>
              <a:t>menor</a:t>
            </a:r>
            <a:r>
              <a:rPr lang="en-GB" sz="1800" dirty="0"/>
              <a:t> es C, </a:t>
            </a:r>
            <a:r>
              <a:rPr lang="en-GB" sz="1800" dirty="0" err="1"/>
              <a:t>más</a:t>
            </a:r>
            <a:r>
              <a:rPr lang="en-GB" sz="1800" dirty="0"/>
              <a:t> es la </a:t>
            </a:r>
            <a:r>
              <a:rPr lang="en-GB" sz="1800" dirty="0" err="1"/>
              <a:t>flexibilidad</a:t>
            </a:r>
            <a:r>
              <a:rPr lang="en-GB" sz="1800" dirty="0"/>
              <a:t>/</a:t>
            </a:r>
            <a:r>
              <a:rPr lang="en-GB" sz="1800" dirty="0" err="1"/>
              <a:t>tolerante</a:t>
            </a:r>
            <a:r>
              <a:rPr lang="en-GB" sz="1800" dirty="0"/>
              <a:t> es mi </a:t>
            </a:r>
            <a:r>
              <a:rPr lang="en-GB" sz="1800" dirty="0" err="1"/>
              <a:t>modelo</a:t>
            </a:r>
            <a:r>
              <a:rPr lang="en-GB" sz="1800" dirty="0"/>
              <a:t>, y por tanto </a:t>
            </a:r>
            <a:r>
              <a:rPr lang="en-GB" sz="1800" dirty="0" err="1"/>
              <a:t>generalizará</a:t>
            </a:r>
            <a:r>
              <a:rPr lang="en-GB" sz="1800" dirty="0"/>
              <a:t> </a:t>
            </a:r>
            <a:r>
              <a:rPr lang="en-GB" sz="1800" dirty="0" err="1"/>
              <a:t>mejor</a:t>
            </a:r>
            <a:r>
              <a:rPr lang="en-GB" sz="1800" dirty="0"/>
              <a:t>. Más </a:t>
            </a:r>
            <a:r>
              <a:rPr lang="en-GB" sz="1800" dirty="0" err="1"/>
              <a:t>robusto</a:t>
            </a:r>
            <a:r>
              <a:rPr lang="en-GB" sz="1800" dirty="0"/>
              <a:t>, y por tanto, </a:t>
            </a:r>
            <a:r>
              <a:rPr lang="en-GB" sz="1800" dirty="0" err="1"/>
              <a:t>menos</a:t>
            </a:r>
            <a:r>
              <a:rPr lang="en-GB" sz="1800" dirty="0"/>
              <a:t> overfitting. Bias vs Variance.</a:t>
            </a:r>
            <a:endParaRPr sz="1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 dirty="0"/>
          </a:p>
        </p:txBody>
      </p:sp>
      <p:pic>
        <p:nvPicPr>
          <p:cNvPr id="140" name="Google Shape;140;ga67f89b02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4" name="Google Shape;154;ga67f89b02d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629</Words>
  <Application>Microsoft Office PowerPoint</Application>
  <PresentationFormat>Panorámica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Support Vector Machines</dc:title>
  <dc:creator>Gabriel VT</dc:creator>
  <cp:lastModifiedBy>Daniel Ortiz</cp:lastModifiedBy>
  <cp:revision>2</cp:revision>
  <dcterms:created xsi:type="dcterms:W3CDTF">2020-05-12T19:48:30Z</dcterms:created>
  <dcterms:modified xsi:type="dcterms:W3CDTF">2021-09-03T06:36:59Z</dcterms:modified>
</cp:coreProperties>
</file>