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8" r:id="rId3"/>
    <p:sldId id="283" r:id="rId4"/>
    <p:sldId id="279" r:id="rId5"/>
    <p:sldId id="280" r:id="rId6"/>
    <p:sldId id="281" r:id="rId7"/>
    <p:sldId id="278" r:id="rId8"/>
    <p:sldId id="285" r:id="rId9"/>
    <p:sldId id="277" r:id="rId10"/>
    <p:sldId id="282" r:id="rId11"/>
    <p:sldId id="284"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hgxzVKiFrh/FvCA65y685RhuC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9104CC-F54D-4E95-A425-7713EC7E1A2D}">
  <a:tblStyle styleId="{FE9104CC-F54D-4E95-A425-7713EC7E1A2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991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1315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9513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9529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2946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160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8878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04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147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6" name="Google Shape;2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9" name="Google Shape;39;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 name="Google Shape;41;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Casos de uso Machine </a:t>
            </a:r>
            <a:r>
              <a:rPr lang="es-ES" dirty="0" err="1"/>
              <a:t>Learning</a:t>
            </a:r>
            <a:endParaRPr dirty="0"/>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86" name="Google Shape;86;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Deep </a:t>
            </a:r>
            <a:r>
              <a:rPr lang="es-ES" dirty="0" err="1"/>
              <a:t>Learning</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587829" y="1727200"/>
            <a:ext cx="10644673" cy="4449763"/>
          </a:xfrm>
        </p:spPr>
        <p:txBody>
          <a:bodyPr>
            <a:normAutofit/>
          </a:bodyPr>
          <a:lstStyle/>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Clasificados binario de radiografías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Hay veces que un modelo de Deep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Learning</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puede detectar patrones mejor que el ojo humano. Con radiografías de pulmones con o sin cáncer, podremos montar un clasificador.</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Automóvil</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Detección de señales, peatones, líneas de la carretera,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etc</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Esta es la base de la conducción autónoma.</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Ciberseguridad en el móvil</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Sistema de clasificador binario de caras para desbloqueo del teléfono. Es o no es el dueño.</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Amazon </a:t>
            </a:r>
            <a:r>
              <a:rPr kumimoji="0" lang="es-ES" sz="2000" b="1" i="0" u="sng" strike="noStrike" kern="0" cap="none" spc="0" normalizeH="0" baseline="0" noProof="0" dirty="0" err="1">
                <a:ln>
                  <a:noFill/>
                </a:ln>
                <a:solidFill>
                  <a:srgbClr val="FFFFFF"/>
                </a:solidFill>
                <a:effectLst/>
                <a:uLnTx/>
                <a:uFillTx/>
                <a:latin typeface="Calibri"/>
                <a:cs typeface="Calibri"/>
                <a:sym typeface="Calibri"/>
              </a:rPr>
              <a:t>Go</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Tiendas de Amazon totalmente desatendidas. Mucha tecnología está implicada en este tipo de tiendas y el reconocimiento de imágenes es una de ellas. Mediante diferentes cámaras  es posible detectar al cliente con algoritmos de clasificación.</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indent="0">
              <a:buNone/>
            </a:pPr>
            <a:endParaRPr lang="es-ES" sz="2000" dirty="0"/>
          </a:p>
        </p:txBody>
      </p:sp>
      <p:sp>
        <p:nvSpPr>
          <p:cNvPr id="5" name="CuadroTexto 4">
            <a:extLst>
              <a:ext uri="{FF2B5EF4-FFF2-40B4-BE49-F238E27FC236}">
                <a16:creationId xmlns:a16="http://schemas.microsoft.com/office/drawing/2014/main" id="{1BC7E764-DAFF-47CC-B328-8111FF773EBE}"/>
              </a:ext>
            </a:extLst>
          </p:cNvPr>
          <p:cNvSpPr txBox="1"/>
          <p:nvPr/>
        </p:nvSpPr>
        <p:spPr>
          <a:xfrm>
            <a:off x="785327" y="1296151"/>
            <a:ext cx="4277360" cy="338554"/>
          </a:xfrm>
          <a:prstGeom prst="rect">
            <a:avLst/>
          </a:prstGeom>
          <a:noFill/>
        </p:spPr>
        <p:txBody>
          <a:bodyPr wrap="square" rtlCol="0">
            <a:spAutoFit/>
          </a:bodyPr>
          <a:lstStyle/>
          <a:p>
            <a:r>
              <a:rPr lang="es-ES" sz="1600" i="1" dirty="0">
                <a:solidFill>
                  <a:schemeClr val="bg1">
                    <a:lumMod val="85000"/>
                  </a:schemeClr>
                </a:solidFill>
                <a:latin typeface="Calibri" panose="020F0502020204030204" pitchFamily="34" charset="0"/>
                <a:cs typeface="Calibri" panose="020F0502020204030204" pitchFamily="34" charset="0"/>
              </a:rPr>
              <a:t>Imágenes</a:t>
            </a:r>
          </a:p>
        </p:txBody>
      </p:sp>
    </p:spTree>
    <p:extLst>
      <p:ext uri="{BB962C8B-B14F-4D97-AF65-F5344CB8AC3E}">
        <p14:creationId xmlns:p14="http://schemas.microsoft.com/office/powerpoint/2010/main" val="93347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Inteligencia artificial</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587829" y="1767840"/>
            <a:ext cx="10644673" cy="4409123"/>
          </a:xfrm>
        </p:spPr>
        <p:txBody>
          <a:bodyPr>
            <a:normAutofit/>
          </a:bodyPr>
          <a:lstStyle/>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err="1">
                <a:ln>
                  <a:noFill/>
                </a:ln>
                <a:solidFill>
                  <a:srgbClr val="FFFFFF"/>
                </a:solidFill>
                <a:effectLst/>
                <a:uLnTx/>
                <a:uFillTx/>
                <a:latin typeface="Calibri"/>
                <a:cs typeface="Calibri"/>
                <a:sym typeface="Calibri"/>
              </a:rPr>
              <a:t>Ima</a:t>
            </a:r>
            <a:r>
              <a:rPr lang="es-ES" sz="2000" b="1" u="sng" dirty="0">
                <a:solidFill>
                  <a:srgbClr val="FFFFFF"/>
                </a:solidFill>
              </a:rPr>
              <a:t>genes + drones</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Existen lugares de difícil acceso que quizá necesiten alguna clase de trabajo humano. Por ejemplo, tejados en mal estado. Con un sistema de reconocimiento de imágenes, ya sea satélite o por drones, podremos, mediante un modelo predictivo, saber automáticamente si un tejado necesita de reparación sin tener que enviar a una persona para que los revise todos. O cualquier infraestructura que esté en zona montañosa/desierto… se puede realizar un análisis preliminar y automático de la situación con algoritmos e infraestructura de este estilo.</a:t>
            </a: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Discapacidades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Lo que pretendemos con la inteligencia artificial es simular las capacidades cognitivas humanas como el entendimiento del lenguaje, la vista, el sonido, el habla… Aplicaciones que hagan las funciones de estos sentidos resultan de gran utilidad para personas con alguna discapacidad.</a:t>
            </a: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indent="0">
              <a:buNone/>
            </a:pPr>
            <a:endParaRPr lang="es-ES" sz="2000" dirty="0"/>
          </a:p>
        </p:txBody>
      </p:sp>
    </p:spTree>
    <p:extLst>
      <p:ext uri="{BB962C8B-B14F-4D97-AF65-F5344CB8AC3E}">
        <p14:creationId xmlns:p14="http://schemas.microsoft.com/office/powerpoint/2010/main" val="405014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Algoritmos supervisados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587829" y="1634706"/>
            <a:ext cx="10765971" cy="4914152"/>
          </a:xfrm>
        </p:spPr>
        <p:txBody>
          <a:bodyPr>
            <a:normAutofit fontScale="92500" lnSpcReduction="10000"/>
          </a:bodyPr>
          <a:lstStyle/>
          <a:p>
            <a:pPr marL="114300" indent="0">
              <a:buNone/>
            </a:pPr>
            <a:r>
              <a:rPr lang="es-ES" sz="2000" b="1" u="sng" dirty="0"/>
              <a:t>Default en banca</a:t>
            </a:r>
          </a:p>
          <a:p>
            <a:pPr marL="114300" indent="0">
              <a:buNone/>
            </a:pPr>
            <a:r>
              <a:rPr lang="es-ES" sz="1400" dirty="0"/>
              <a:t>Clasificador binario de crédito. Me paga/no me paga. A partir del histórico de datos de clientes con y sin impagos, entreno un modelo que a utilizando algunas variables del cliente como: dinero en la cuenta, deudas, estado civil, </a:t>
            </a:r>
            <a:r>
              <a:rPr lang="es-ES" sz="1400" dirty="0" err="1"/>
              <a:t>etc</a:t>
            </a:r>
            <a:r>
              <a:rPr lang="es-ES" sz="1400" dirty="0"/>
              <a:t>… determina si el cliente va a ser buen o mal pagador antes de prestar capital al mismo.</a:t>
            </a:r>
          </a:p>
          <a:p>
            <a:pPr marL="114300" indent="0">
              <a:buNone/>
            </a:pPr>
            <a:endParaRPr lang="es-ES" sz="2000" dirty="0"/>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2000" b="1" u="sng" dirty="0">
                <a:solidFill>
                  <a:srgbClr val="FFFFFF"/>
                </a:solidFill>
              </a:rPr>
              <a:t>Fuga de clientes</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Típico caso de fuga de clientes de una </a:t>
            </a:r>
            <a:r>
              <a:rPr lang="es-ES" sz="1400" dirty="0" err="1">
                <a:solidFill>
                  <a:srgbClr val="FFFFFF"/>
                </a:solidFill>
              </a:rPr>
              <a:t>telco</a:t>
            </a:r>
            <a:r>
              <a:rPr lang="es-ES" sz="1400" dirty="0">
                <a:solidFill>
                  <a:srgbClr val="FFFFFF"/>
                </a:solidFill>
              </a:rPr>
              <a:t>. Contamos con histórico de datos de consumo de cada cliente, personales y si se han fugado o no. Entrenando un modelo que me prediga si un cliente se va a ir a otra compañía permite anticiparse a la fuga y ofrecerle un producto que mejor se adapte al cliente. Si sabemos qué es lo que retiene o lo que hace que se fugue el cliente, podremos revertir la situación, cambiar estrategia.</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Enfermedades de pacientes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Predicción de padecer o reincidir en una enfermedad. A partir del histórico de datos de pacientes que han padecido, por ejemplo, un ataque cardiaco. Es posible anticiparse a ese ataque mediante un modelo predictivo. Para ello habrá que contar con un histórico de pacientes con su historial clínico y si han padecido o no, por ejemplo, ataques cardiacos.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NOTA: Para todos los históricos de pacientes/clientes que se mencionan en esta sección tendrá que ser el dato homogéneo. Si el modelo predice con 5 variables de pacientes, esas 5 variables tienen que estar en el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dataset</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para todos los pacientes y además esa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info</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también tendrá que estar disponible cuando me llegue un paciente nuevo. El objetivo es predecir una variable (contrae o no enfermedad), a partir de otras que ya se.</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p:txBody>
      </p:sp>
      <p:sp>
        <p:nvSpPr>
          <p:cNvPr id="4" name="CuadroTexto 3">
            <a:extLst>
              <a:ext uri="{FF2B5EF4-FFF2-40B4-BE49-F238E27FC236}">
                <a16:creationId xmlns:a16="http://schemas.microsoft.com/office/drawing/2014/main" id="{650EB208-B2B0-4FA3-9A71-302BF5FD9C7F}"/>
              </a:ext>
            </a:extLst>
          </p:cNvPr>
          <p:cNvSpPr txBox="1"/>
          <p:nvPr/>
        </p:nvSpPr>
        <p:spPr>
          <a:xfrm>
            <a:off x="785327" y="1296151"/>
            <a:ext cx="4277360" cy="338554"/>
          </a:xfrm>
          <a:prstGeom prst="rect">
            <a:avLst/>
          </a:prstGeom>
          <a:noFill/>
        </p:spPr>
        <p:txBody>
          <a:bodyPr wrap="square" rtlCol="0">
            <a:spAutoFit/>
          </a:bodyPr>
          <a:lstStyle/>
          <a:p>
            <a:r>
              <a:rPr lang="es-ES" sz="1600" i="1" dirty="0">
                <a:solidFill>
                  <a:schemeClr val="bg1">
                    <a:lumMod val="85000"/>
                  </a:schemeClr>
                </a:solidFill>
                <a:latin typeface="Calibri" panose="020F0502020204030204" pitchFamily="34" charset="0"/>
                <a:cs typeface="Calibri" panose="020F0502020204030204" pitchFamily="34" charset="0"/>
              </a:rPr>
              <a:t>Clasificación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Algoritmos supervisados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716902" y="1778000"/>
            <a:ext cx="10997578" cy="4770858"/>
          </a:xfrm>
        </p:spPr>
        <p:txBody>
          <a:bodyPr>
            <a:normAutofit/>
          </a:bodyPr>
          <a:lstStyle/>
          <a:p>
            <a:pPr marL="114300" indent="0">
              <a:buNone/>
            </a:pPr>
            <a:r>
              <a:rPr lang="es-ES" sz="2000" b="1" u="sng" dirty="0"/>
              <a:t>Detección de fraude</a:t>
            </a:r>
          </a:p>
          <a:p>
            <a:pPr marL="114300" indent="0">
              <a:buNone/>
            </a:pPr>
            <a:r>
              <a:rPr lang="es-ES" sz="1400" dirty="0"/>
              <a:t>Por ejemplo, en banca. Movimientos bancarios fraudulentos. Contando con un histórico de datos de movimientos fraudulentos y no fraudulentos, podremos detectar si hay algo raro en una cuenta y avisar al cliente lo antes posible.</a:t>
            </a:r>
          </a:p>
          <a:p>
            <a:pPr marL="114300" indent="0">
              <a:buNone/>
            </a:pPr>
            <a:endParaRPr lang="es-ES" sz="1400" dirty="0"/>
          </a:p>
          <a:p>
            <a:pPr marL="114300" indent="0">
              <a:buNone/>
            </a:pPr>
            <a:r>
              <a:rPr lang="es-ES" sz="2000" b="1" u="sng" dirty="0"/>
              <a:t>Sensores corporales</a:t>
            </a:r>
          </a:p>
          <a:p>
            <a:pPr marL="114300" indent="0">
              <a:buNone/>
            </a:pPr>
            <a:r>
              <a:rPr lang="es-ES" sz="1400" dirty="0"/>
              <a:t>Cada vez generamos más información de nuestra actividad diaria, o bien a través del móvil, o con wearables. Estos sensores pueden servir para anticiparnos a enfermedades y tratarlas antes de que se manifiesten. Con los wearables y móviles sabemos la ubicación del usuario en todo momento, con giroscopio o acelerómetro podemos detectar caídas, datos de las pulsaciones, sueño… Pueden desarrollarse apps muy útiles para las personas mayores.</a:t>
            </a:r>
          </a:p>
          <a:p>
            <a:pPr marL="114300" indent="0">
              <a:buNone/>
            </a:pPr>
            <a:endParaRPr lang="es-ES" sz="1400" dirty="0"/>
          </a:p>
          <a:p>
            <a:pPr marL="114300" indent="0">
              <a:buNone/>
            </a:pPr>
            <a:r>
              <a:rPr lang="es-ES" sz="2000" b="1" u="sng" dirty="0"/>
              <a:t>Anticipación de cancelaciones en hoteles</a:t>
            </a:r>
          </a:p>
          <a:p>
            <a:pPr marL="114300" indent="0">
              <a:buNone/>
            </a:pPr>
            <a:r>
              <a:rPr lang="es-ES" sz="1400" dirty="0"/>
              <a:t>Con un histórico de datos de clientes de una cadena hotelera o portal como </a:t>
            </a:r>
            <a:r>
              <a:rPr lang="es-ES" sz="1400" dirty="0" err="1"/>
              <a:t>booking</a:t>
            </a:r>
            <a:r>
              <a:rPr lang="es-ES" sz="1400" dirty="0"/>
              <a:t>, datos etiquetados como cancelación o no cancelación, podemos montar un modelo que clasifique las cancelaciones antes de que se produzcan, de tal manera que nos permita anticiparse y tenerlo en cuenta para ofrecer otra cosa al cliente, o bien manejar mejor las futuras reservas y que no se quede el hotel vacío.</a:t>
            </a:r>
          </a:p>
          <a:p>
            <a:pPr marL="114300" indent="0">
              <a:buNone/>
            </a:pPr>
            <a:endParaRPr lang="es-ES" sz="1400" dirty="0"/>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p:txBody>
      </p:sp>
      <p:sp>
        <p:nvSpPr>
          <p:cNvPr id="4" name="CuadroTexto 3">
            <a:extLst>
              <a:ext uri="{FF2B5EF4-FFF2-40B4-BE49-F238E27FC236}">
                <a16:creationId xmlns:a16="http://schemas.microsoft.com/office/drawing/2014/main" id="{650EB208-B2B0-4FA3-9A71-302BF5FD9C7F}"/>
              </a:ext>
            </a:extLst>
          </p:cNvPr>
          <p:cNvSpPr txBox="1"/>
          <p:nvPr/>
        </p:nvSpPr>
        <p:spPr>
          <a:xfrm>
            <a:off x="785327" y="1296151"/>
            <a:ext cx="4277360" cy="338554"/>
          </a:xfrm>
          <a:prstGeom prst="rect">
            <a:avLst/>
          </a:prstGeom>
          <a:noFill/>
        </p:spPr>
        <p:txBody>
          <a:bodyPr wrap="square" rtlCol="0">
            <a:spAutoFit/>
          </a:bodyPr>
          <a:lstStyle/>
          <a:p>
            <a:r>
              <a:rPr lang="es-ES" sz="1600" i="1" dirty="0">
                <a:solidFill>
                  <a:schemeClr val="bg1">
                    <a:lumMod val="85000"/>
                  </a:schemeClr>
                </a:solidFill>
                <a:latin typeface="Calibri" panose="020F0502020204030204" pitchFamily="34" charset="0"/>
                <a:cs typeface="Calibri" panose="020F0502020204030204" pitchFamily="34" charset="0"/>
              </a:rPr>
              <a:t>Clasificación</a:t>
            </a:r>
          </a:p>
        </p:txBody>
      </p:sp>
    </p:spTree>
    <p:extLst>
      <p:ext uri="{BB962C8B-B14F-4D97-AF65-F5344CB8AC3E}">
        <p14:creationId xmlns:p14="http://schemas.microsoft.com/office/powerpoint/2010/main" val="262612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Algoritmos supervisados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785327" y="1717040"/>
            <a:ext cx="10858033" cy="4831817"/>
          </a:xfrm>
        </p:spPr>
        <p:txBody>
          <a:bodyPr>
            <a:normAutofit/>
          </a:bodyPr>
          <a:lstStyle/>
          <a:p>
            <a:pPr marL="114300" indent="0">
              <a:buNone/>
            </a:pPr>
            <a:r>
              <a:rPr lang="es-ES" sz="2000" b="1" u="sng" dirty="0"/>
              <a:t>Predicción  de precios de casas</a:t>
            </a:r>
          </a:p>
          <a:p>
            <a:pPr marL="114300" indent="0">
              <a:buNone/>
            </a:pPr>
            <a:r>
              <a:rPr lang="es-ES" sz="1400" dirty="0"/>
              <a:t>Útil para portales inmobiliarios como Idealista, o para inmobiliarias en general. Cuentan con una base de </a:t>
            </a:r>
            <a:r>
              <a:rPr lang="es-ES" sz="1400" dirty="0" err="1"/>
              <a:t>datosde</a:t>
            </a:r>
            <a:r>
              <a:rPr lang="es-ES" sz="1400" dirty="0"/>
              <a:t> viviendas, con todas sus características y sus precios. El modelo predictivo va a determinar el precio de la casa gracias a una serie de inputs, como los metros cuadrados o número de habitaciones.</a:t>
            </a: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Predicción de precios de </a:t>
            </a:r>
            <a:r>
              <a:rPr kumimoji="0" lang="es-ES" sz="2000" b="1" i="0" u="sng" strike="noStrike" kern="0" cap="none" spc="0" normalizeH="0" baseline="0" noProof="0" dirty="0" err="1">
                <a:ln>
                  <a:noFill/>
                </a:ln>
                <a:solidFill>
                  <a:srgbClr val="FFFFFF"/>
                </a:solidFill>
                <a:effectLst/>
                <a:uLnTx/>
                <a:uFillTx/>
                <a:latin typeface="Calibri"/>
                <a:cs typeface="Calibri"/>
                <a:sym typeface="Calibri"/>
              </a:rPr>
              <a:t>items</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Para un e-</a:t>
            </a:r>
            <a:r>
              <a:rPr lang="es-ES" sz="1400" dirty="0" err="1">
                <a:solidFill>
                  <a:srgbClr val="FFFFFF"/>
                </a:solidFill>
              </a:rPr>
              <a:t>commerce</a:t>
            </a:r>
            <a:r>
              <a:rPr lang="es-ES" sz="1400" dirty="0">
                <a:solidFill>
                  <a:srgbClr val="FFFFFF"/>
                </a:solidFill>
              </a:rPr>
              <a:t> o tienda de artículos de segunda mano. Gracias a la información histórica de productos vendidos de clientes, podremos realizar una predicción del precio de venta que debería tener, en función de sus características o fotos.</a:t>
            </a: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Anticipación a averías en logística y maquinaria</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Toda fábrica o motor con gran cantidad de sensores se puede utilizar para montar un modelo predictivo de averías y anticiparnos a las mismas. Maquinaria industrial, motores de aviones, camiones…</a:t>
            </a: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p:txBody>
      </p:sp>
      <p:sp>
        <p:nvSpPr>
          <p:cNvPr id="4" name="CuadroTexto 3">
            <a:extLst>
              <a:ext uri="{FF2B5EF4-FFF2-40B4-BE49-F238E27FC236}">
                <a16:creationId xmlns:a16="http://schemas.microsoft.com/office/drawing/2014/main" id="{650EB208-B2B0-4FA3-9A71-302BF5FD9C7F}"/>
              </a:ext>
            </a:extLst>
          </p:cNvPr>
          <p:cNvSpPr txBox="1"/>
          <p:nvPr/>
        </p:nvSpPr>
        <p:spPr>
          <a:xfrm>
            <a:off x="785327" y="1296151"/>
            <a:ext cx="4277360" cy="338554"/>
          </a:xfrm>
          <a:prstGeom prst="rect">
            <a:avLst/>
          </a:prstGeom>
          <a:noFill/>
        </p:spPr>
        <p:txBody>
          <a:bodyPr wrap="square" rtlCol="0">
            <a:spAutoFit/>
          </a:bodyPr>
          <a:lstStyle/>
          <a:p>
            <a:r>
              <a:rPr lang="es-ES" sz="1600" i="1" dirty="0">
                <a:solidFill>
                  <a:schemeClr val="bg1">
                    <a:lumMod val="85000"/>
                  </a:schemeClr>
                </a:solidFill>
                <a:latin typeface="Calibri" panose="020F0502020204030204" pitchFamily="34" charset="0"/>
                <a:cs typeface="Calibri" panose="020F0502020204030204" pitchFamily="34" charset="0"/>
              </a:rPr>
              <a:t>Regresión</a:t>
            </a:r>
          </a:p>
        </p:txBody>
      </p:sp>
    </p:spTree>
    <p:extLst>
      <p:ext uri="{BB962C8B-B14F-4D97-AF65-F5344CB8AC3E}">
        <p14:creationId xmlns:p14="http://schemas.microsoft.com/office/powerpoint/2010/main" val="155245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No supervisado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716902" y="1634706"/>
            <a:ext cx="10636898" cy="4914152"/>
          </a:xfrm>
        </p:spPr>
        <p:txBody>
          <a:bodyPr>
            <a:normAutofit/>
          </a:bodyPr>
          <a:lstStyle/>
          <a:p>
            <a:pPr marL="114300" indent="0">
              <a:buNone/>
            </a:pPr>
            <a:r>
              <a:rPr lang="es-ES" sz="2000" b="1" u="sng" dirty="0" err="1"/>
              <a:t>Recomendador</a:t>
            </a:r>
            <a:endParaRPr lang="es-ES" sz="2000" b="1" u="sng" dirty="0"/>
          </a:p>
          <a:p>
            <a:pPr marL="114300" indent="0">
              <a:buNone/>
            </a:pPr>
            <a:r>
              <a:rPr kumimoji="0" lang="es-ES" sz="1400" b="0" i="0" u="none" strike="noStrike" kern="0" cap="none" spc="0" normalizeH="0" baseline="0" noProof="0" dirty="0">
                <a:ln>
                  <a:noFill/>
                </a:ln>
                <a:solidFill>
                  <a:srgbClr val="FFFFFF"/>
                </a:solidFill>
                <a:effectLst/>
                <a:uLnTx/>
                <a:uFillTx/>
                <a:latin typeface="Calibri"/>
                <a:cs typeface="Calibri"/>
                <a:sym typeface="Calibri"/>
              </a:rPr>
              <a:t>Sistema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recomendador</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a:t>
            </a:r>
            <a:r>
              <a:rPr lang="es-ES" sz="1400" dirty="0">
                <a:solidFill>
                  <a:srgbClr val="FFFFFF"/>
                </a:solidFill>
              </a:rPr>
              <a:t>a partir de los gustos del usuario. Se pueden hacer </a:t>
            </a:r>
            <a:r>
              <a:rPr lang="es-ES" sz="1400" dirty="0" err="1">
                <a:solidFill>
                  <a:srgbClr val="FFFFFF"/>
                </a:solidFill>
              </a:rPr>
              <a:t>recomendadores</a:t>
            </a:r>
            <a:r>
              <a:rPr lang="es-ES" sz="1400" dirty="0">
                <a:solidFill>
                  <a:srgbClr val="FFFFFF"/>
                </a:solidFill>
              </a:rPr>
              <a:t> de muchísimas casuísticas: películas, libros, música, series, lugares vacacionales, alimentos…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2000" b="1" u="sng" dirty="0">
                <a:solidFill>
                  <a:srgbClr val="FFFFFF"/>
                </a:solidFill>
              </a:rPr>
              <a:t>Experiencia de usuario</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Ofrecer contenido que le guste al cliente: tendremos que ver qué tipos de clientes tenemos y en qué está interesado cada uno. Con eso, podremos montar un sistema de recomendación en el que ofreceremos a cada cliente experiencias personalizadas basándonos en similitudes vistas con otros clientes.</a:t>
            </a: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Agrupación automática de clientes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Mediante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clustering</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teniendo datos sin etiquetar, va a agrupar a los clientes en función de sus similitudes (los datos que tengamos de los mismos). Esta clasificación me sirve para ofrecer experiencias diferentes dependiendo del tipo de cliente (caso de arriba).</a:t>
            </a: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p:txBody>
      </p:sp>
    </p:spTree>
    <p:extLst>
      <p:ext uri="{BB962C8B-B14F-4D97-AF65-F5344CB8AC3E}">
        <p14:creationId xmlns:p14="http://schemas.microsoft.com/office/powerpoint/2010/main" val="341519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Time Series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716902" y="1554480"/>
            <a:ext cx="10636898" cy="4994377"/>
          </a:xfrm>
        </p:spPr>
        <p:txBody>
          <a:bodyPr>
            <a:normAutofit/>
          </a:bodyPr>
          <a:lstStyle/>
          <a:p>
            <a:pPr marL="114300" indent="0">
              <a:buNone/>
            </a:pPr>
            <a:r>
              <a:rPr lang="es-ES" sz="2000" b="1" u="sng" dirty="0"/>
              <a:t>Proyección de ventas</a:t>
            </a:r>
          </a:p>
          <a:p>
            <a:pPr marL="114300" indent="0">
              <a:buNone/>
            </a:pPr>
            <a:r>
              <a:rPr kumimoji="0" lang="es-ES" sz="1400" b="0" i="0" u="none" strike="noStrike" kern="0" cap="none" spc="0" normalizeH="0" baseline="0" noProof="0" dirty="0">
                <a:ln>
                  <a:noFill/>
                </a:ln>
                <a:solidFill>
                  <a:srgbClr val="FFFFFF"/>
                </a:solidFill>
                <a:effectLst/>
                <a:uLnTx/>
                <a:uFillTx/>
                <a:latin typeface="Calibri"/>
                <a:cs typeface="Calibri"/>
                <a:sym typeface="Calibri"/>
              </a:rPr>
              <a:t>Teniendo un histórico de varios años de las ventas (o gastos, o beneficios…) de la empresa, podremos entrenar un modelo de series temporales que prediga con cierta exactitud las ventas en los próximos meses, teniendo en cuenta los ciclos anuales que se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produ</a:t>
            </a:r>
            <a:r>
              <a:rPr lang="es-ES" sz="1400" dirty="0" err="1">
                <a:solidFill>
                  <a:srgbClr val="FFFFFF"/>
                </a:solidFill>
              </a:rPr>
              <a:t>zcan</a:t>
            </a:r>
            <a:r>
              <a:rPr lang="es-ES" sz="1400" dirty="0">
                <a:solidFill>
                  <a:srgbClr val="FFFFFF"/>
                </a:solidFill>
              </a:rPr>
              <a:t> en las ventas debido a la naturaleza del negocio. Por ejemplo, si vendemos helados, el modelo tendrá en cuenta las estaciones (en verano venderemos más). </a:t>
            </a:r>
            <a:r>
              <a:rPr kumimoji="0" lang="es-ES" sz="1400" b="0" i="0" u="none" strike="noStrike" kern="0" cap="none" spc="0" normalizeH="0" baseline="0" noProof="0" dirty="0">
                <a:ln>
                  <a:noFill/>
                </a:ln>
                <a:solidFill>
                  <a:srgbClr val="FFFFFF"/>
                </a:solidFill>
                <a:effectLst/>
                <a:uLnTx/>
                <a:uFillTx/>
                <a:latin typeface="Calibri"/>
                <a:cs typeface="Calibri"/>
                <a:sym typeface="Calibri"/>
              </a:rPr>
              <a:t>Esto me va a ayudar a anticiparme a necesidades de stock.</a:t>
            </a: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Predicción de afluencia de gente</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Con un histórico de pasajeros podré predecir cuántos pasajeros tendré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diara</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o mensualmente. Así me anticipo a la cantidad de naves necesarias para cada mes.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Aplicable también al turismo: a nivel país, comunidad autónoma o ciudad. Podremos anticiparnos a las necesidades que tendremos cuando aumente la cantidad de usuarios/turistas.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Predicción de la bolsa</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Es difícil montar un algoritmo con el que sacar dinero de la bosa. Ahora bien, además de los datos de stock, el algoritmo podría estar alimentado con otras muchas variables de la web como noticias, foros, datos de cuentas de empresas… Hay que dar con un histórico que sirva, y que de verdad sea predictivo.</a:t>
            </a: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20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20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p:txBody>
      </p:sp>
    </p:spTree>
    <p:extLst>
      <p:ext uri="{BB962C8B-B14F-4D97-AF65-F5344CB8AC3E}">
        <p14:creationId xmlns:p14="http://schemas.microsoft.com/office/powerpoint/2010/main" val="187891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NLP (Natural </a:t>
            </a:r>
            <a:r>
              <a:rPr lang="es-ES" dirty="0" err="1"/>
              <a:t>Language</a:t>
            </a:r>
            <a:r>
              <a:rPr lang="es-ES" dirty="0"/>
              <a:t> Processing)</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716902" y="1634705"/>
            <a:ext cx="10636898" cy="4542258"/>
          </a:xfrm>
        </p:spPr>
        <p:txBody>
          <a:bodyPr>
            <a:normAutofit fontScale="92500" lnSpcReduction="10000"/>
          </a:bodyPr>
          <a:lstStyle/>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SPAM en mails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A partir de un histórico de mails, etiquetados como SPAM/NO SPAM, es posible montar un modelo predictivo que clasifique los mails únicamente con el texto del contenido. Básicamente estos modelos tienen un conteo de palabras clave que determinan si es SPAM o no: promoción, oferta, suscripción…</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Entender al cliente</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Hay muchísima información que dan los clientes (o futuros clientes) y que estamos pasando por alto. </a:t>
            </a:r>
            <a:r>
              <a:rPr lang="es-ES" sz="1400" dirty="0">
                <a:solidFill>
                  <a:srgbClr val="FFFFFF"/>
                </a:solidFill>
              </a:rPr>
              <a:t>Podemos realizar análisis de sentimientos o detección de palabras clave en comentarios de redes sociales, escritos que haya hecho el cliente, peticiones… Llamadas telefónicas: la voz se pasa a texto y el texto se analiza mediante algoritmos de NLP.</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Traductores real time</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Existen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APIs</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que traducen de un idioma a otro. El propio Skype lo puede realizar en real time, permitiendo comunicar a varias personas en idiomas totalmente diferentes. Pasa de voz a texto, luego traduce y le aparece de subtítulos a los otros participantes.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Descripción de productos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Mediante análisis automático de la semántica podremos detectar las características de un producto publicado en una web. Color, tejido de fabricación, caducidad… Y todas esas variables que sirvan como tags o como inputs de un modelo predictivo, para , simplemente con esa descripción y sin necesidad de una persona, saber qué producto es y en qué sección tendría que ir.</a:t>
            </a: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indent="0">
              <a:buNone/>
            </a:pPr>
            <a:endParaRPr lang="es-ES" sz="2000" dirty="0"/>
          </a:p>
        </p:txBody>
      </p:sp>
    </p:spTree>
    <p:extLst>
      <p:ext uri="{BB962C8B-B14F-4D97-AF65-F5344CB8AC3E}">
        <p14:creationId xmlns:p14="http://schemas.microsoft.com/office/powerpoint/2010/main" val="22263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NLP (Natural </a:t>
            </a:r>
            <a:r>
              <a:rPr lang="es-ES" dirty="0" err="1"/>
              <a:t>Language</a:t>
            </a:r>
            <a:r>
              <a:rPr lang="es-ES" dirty="0"/>
              <a:t> Processing)</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587829" y="1706880"/>
            <a:ext cx="10765971" cy="4470083"/>
          </a:xfrm>
        </p:spPr>
        <p:txBody>
          <a:bodyPr>
            <a:normAutofit/>
          </a:bodyPr>
          <a:lstStyle/>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err="1">
                <a:ln>
                  <a:noFill/>
                </a:ln>
                <a:solidFill>
                  <a:srgbClr val="FFFFFF"/>
                </a:solidFill>
                <a:effectLst/>
                <a:uLnTx/>
                <a:uFillTx/>
                <a:latin typeface="Calibri"/>
                <a:cs typeface="Calibri"/>
                <a:sym typeface="Calibri"/>
              </a:rPr>
              <a:t>Chatbots</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Algoritmos entrenados con intenciones y entidades, capaces de mantener una conversación o acceder a datos web. Suelen estar bastante acotados a unas pocas acciones y cuando no entienden se van a un buscador o a Wikipedia. Ahorra muchos costes en </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call</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centers y resolución de dudas sencillas de clientes.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Twitter &amp; Redes Sociales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Análisis de sentimientos de las redes sociales. ¿De qué están hablando? Sacar palabras clave. Esto nos puede servir para campañas de marketing. Obtendremos de manera automática el impacto de la campaña en los </a:t>
            </a:r>
            <a:r>
              <a:rPr lang="es-ES" sz="1400" dirty="0">
                <a:solidFill>
                  <a:srgbClr val="FFFFFF"/>
                </a:solidFill>
              </a:rPr>
              <a:t>usuarios</a:t>
            </a:r>
            <a:r>
              <a:rPr kumimoji="0" lang="es-ES" sz="1400" b="0" i="0" u="none" strike="noStrike" kern="0" cap="none" spc="0" normalizeH="0" baseline="0" noProof="0" dirty="0">
                <a:ln>
                  <a:noFill/>
                </a:ln>
                <a:solidFill>
                  <a:srgbClr val="FFFFFF"/>
                </a:solidFill>
                <a:effectLst/>
                <a:uLnTx/>
                <a:uFillTx/>
                <a:latin typeface="Calibri"/>
                <a:cs typeface="Calibri"/>
                <a:sym typeface="Calibri"/>
              </a:rPr>
              <a:t> de </a:t>
            </a:r>
            <a:r>
              <a:rPr lang="es-ES" sz="1400" dirty="0">
                <a:solidFill>
                  <a:srgbClr val="FFFFFF"/>
                </a:solidFill>
              </a:rPr>
              <a:t>T</a:t>
            </a:r>
            <a:r>
              <a:rPr kumimoji="0" lang="es-ES" sz="1400" b="0" i="0" u="none" strike="noStrike" kern="0" cap="none" spc="0" normalizeH="0" baseline="0" noProof="0" dirty="0" err="1">
                <a:ln>
                  <a:noFill/>
                </a:ln>
                <a:solidFill>
                  <a:srgbClr val="FFFFFF"/>
                </a:solidFill>
                <a:effectLst/>
                <a:uLnTx/>
                <a:uFillTx/>
                <a:latin typeface="Calibri"/>
                <a:cs typeface="Calibri"/>
                <a:sym typeface="Calibri"/>
              </a:rPr>
              <a:t>witter</a:t>
            </a:r>
            <a:r>
              <a:rPr kumimoji="0" lang="es-ES" sz="1400" b="0" i="0" u="none" strike="noStrike" kern="0" cap="none" spc="0" normalizeH="0" baseline="0" noProof="0" dirty="0">
                <a:ln>
                  <a:noFill/>
                </a:ln>
                <a:solidFill>
                  <a:srgbClr val="FFFFFF"/>
                </a:solidFill>
                <a:effectLst/>
                <a:uLnTx/>
                <a:uFillTx/>
                <a:latin typeface="Calibri"/>
                <a:cs typeface="Calibri"/>
                <a:sym typeface="Calibri"/>
              </a:rPr>
              <a:t>.</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indent="0">
              <a:buNone/>
            </a:pPr>
            <a:endParaRPr lang="es-ES" sz="2000" dirty="0"/>
          </a:p>
        </p:txBody>
      </p:sp>
    </p:spTree>
    <p:extLst>
      <p:ext uri="{BB962C8B-B14F-4D97-AF65-F5344CB8AC3E}">
        <p14:creationId xmlns:p14="http://schemas.microsoft.com/office/powerpoint/2010/main" val="172640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Deep </a:t>
            </a:r>
            <a:r>
              <a:rPr lang="es-ES" dirty="0" err="1"/>
              <a:t>Learning</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D23B0926-6DA8-4B0A-A0C4-25E08A4BC329}"/>
              </a:ext>
            </a:extLst>
          </p:cNvPr>
          <p:cNvSpPr>
            <a:spLocks noGrp="1"/>
          </p:cNvSpPr>
          <p:nvPr>
            <p:ph type="body" idx="1"/>
          </p:nvPr>
        </p:nvSpPr>
        <p:spPr>
          <a:xfrm>
            <a:off x="587829" y="1634705"/>
            <a:ext cx="10644673" cy="4542258"/>
          </a:xfrm>
        </p:spPr>
        <p:txBody>
          <a:bodyPr>
            <a:normAutofit fontScale="92500"/>
          </a:bodyPr>
          <a:lstStyle/>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Clasificación de imágenes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1400" b="0" i="0" u="none" strike="noStrike" kern="0" cap="none" spc="0" normalizeH="0" baseline="0" noProof="0" dirty="0">
                <a:ln>
                  <a:noFill/>
                </a:ln>
                <a:solidFill>
                  <a:srgbClr val="FFFFFF"/>
                </a:solidFill>
                <a:effectLst/>
                <a:uLnTx/>
                <a:uFillTx/>
                <a:latin typeface="Calibri"/>
                <a:cs typeface="Calibri"/>
                <a:sym typeface="Calibri"/>
              </a:rPr>
              <a:t>Con un histórico de imágenes etiquetado, puedo entrenar un modelo para que reconozca qué hay en una imagen. Por ejemplo, imágenes de 10 especies animales diferentes, con cientos de imágenes, entreno el modelo y cuando venga una nueva, va a saber clasificarla entre esas 10 especies.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lang="es-ES" sz="1400" dirty="0">
              <a:solidFill>
                <a:srgbClr val="FFFFFF"/>
              </a:solidFill>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Clasificación de imágenes con transfer </a:t>
            </a:r>
            <a:r>
              <a:rPr kumimoji="0" lang="es-ES" sz="2000" b="1" i="0" u="sng" strike="noStrike" kern="0" cap="none" spc="0" normalizeH="0" baseline="0" noProof="0" dirty="0" err="1">
                <a:ln>
                  <a:noFill/>
                </a:ln>
                <a:solidFill>
                  <a:srgbClr val="FFFFFF"/>
                </a:solidFill>
                <a:effectLst/>
                <a:uLnTx/>
                <a:uFillTx/>
                <a:latin typeface="Calibri"/>
                <a:cs typeface="Calibri"/>
                <a:sym typeface="Calibri"/>
              </a:rPr>
              <a:t>learning</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Muy similar al caso anterior. Para este contamos con modelos ya entrenados con arquitecturas de modelos muy testadas. Estas redes están ya </a:t>
            </a:r>
            <a:r>
              <a:rPr lang="es-ES" sz="1400" dirty="0" err="1">
                <a:solidFill>
                  <a:srgbClr val="FFFFFF"/>
                </a:solidFill>
              </a:rPr>
              <a:t>preentrenadas</a:t>
            </a:r>
            <a:r>
              <a:rPr lang="es-ES" sz="1400" dirty="0">
                <a:solidFill>
                  <a:srgbClr val="FFFFFF"/>
                </a:solidFill>
              </a:rPr>
              <a:t> con muchísimos casos y son clasificadores multiclase muy potentes. Se puede partir de uno de estos y particularizarlo para nuestro caso.</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kumimoji="0" lang="es-ES" sz="2000" b="1" i="0" u="sng" strike="noStrike" kern="0" cap="none" spc="0" normalizeH="0" baseline="0" noProof="0" dirty="0">
                <a:ln>
                  <a:noFill/>
                </a:ln>
                <a:solidFill>
                  <a:srgbClr val="FFFFFF"/>
                </a:solidFill>
                <a:effectLst/>
                <a:uLnTx/>
                <a:uFillTx/>
                <a:latin typeface="Calibri"/>
                <a:cs typeface="Calibri"/>
                <a:sym typeface="Calibri"/>
              </a:rPr>
              <a:t>Etiquetar en fotos</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Detección de “objetos” (caras) en una foto y posterior clasificación del individuo. El algoritmo cuenta con un histórico de fotos de personas y con ese histórico entrena el modelo. Una vez entrenado sabe distinguir en una foto una persona de otra. </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2000" b="1" u="sng" dirty="0">
                <a:solidFill>
                  <a:srgbClr val="FFFFFF"/>
                </a:solidFill>
              </a:rPr>
              <a:t>Productos e-</a:t>
            </a:r>
            <a:r>
              <a:rPr lang="es-ES" sz="2000" b="1" u="sng" dirty="0" err="1">
                <a:solidFill>
                  <a:srgbClr val="FFFFFF"/>
                </a:solidFill>
              </a:rPr>
              <a:t>commerce</a:t>
            </a:r>
            <a:endParaRPr kumimoji="0" lang="es-ES" sz="2000" b="1" i="0" u="sng"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r>
              <a:rPr lang="es-ES" sz="1400" dirty="0">
                <a:solidFill>
                  <a:srgbClr val="FFFFFF"/>
                </a:solidFill>
              </a:rPr>
              <a:t>Con un clasificador automático de imágenes, podremos tener clasificados todos los productos de un e-</a:t>
            </a:r>
            <a:r>
              <a:rPr lang="es-ES" sz="1400" dirty="0" err="1">
                <a:solidFill>
                  <a:srgbClr val="FFFFFF"/>
                </a:solidFill>
              </a:rPr>
              <a:t>commerce</a:t>
            </a:r>
            <a:r>
              <a:rPr lang="es-ES" sz="1400" dirty="0">
                <a:solidFill>
                  <a:srgbClr val="FFFFFF"/>
                </a:solidFill>
              </a:rPr>
              <a:t> con alta volumetría de productos, como por ejemplo Amazon. No será necesario que haya una persona etiquetando todas las imágenes (Esto es un abrigo, esto es un móvil…).</a:t>
            </a: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marR="0" lvl="0" indent="0" algn="l" defTabSz="914400" rtl="0" eaLnBrk="1" fontAlgn="auto" latinLnBrk="0" hangingPunct="1">
              <a:lnSpc>
                <a:spcPct val="90000"/>
              </a:lnSpc>
              <a:spcBef>
                <a:spcPts val="1000"/>
              </a:spcBef>
              <a:spcAft>
                <a:spcPts val="0"/>
              </a:spcAft>
              <a:buClr>
                <a:srgbClr val="FFFFFF"/>
              </a:buClr>
              <a:buSzPts val="1800"/>
              <a:buFont typeface="Arial"/>
              <a:buNone/>
              <a:tabLst/>
              <a:defRPr/>
            </a:pPr>
            <a:endParaRPr kumimoji="0" lang="es-ES" sz="1400" b="0" i="0" u="none" strike="noStrike" kern="0" cap="none" spc="0" normalizeH="0" baseline="0" noProof="0" dirty="0">
              <a:ln>
                <a:noFill/>
              </a:ln>
              <a:solidFill>
                <a:srgbClr val="FFFFFF"/>
              </a:solidFill>
              <a:effectLst/>
              <a:uLnTx/>
              <a:uFillTx/>
              <a:latin typeface="Calibri"/>
              <a:cs typeface="Calibri"/>
              <a:sym typeface="Calibri"/>
            </a:endParaRPr>
          </a:p>
          <a:p>
            <a:pPr marL="114300" indent="0">
              <a:buNone/>
            </a:pPr>
            <a:endParaRPr lang="es-ES" sz="2000" dirty="0"/>
          </a:p>
        </p:txBody>
      </p:sp>
      <p:sp>
        <p:nvSpPr>
          <p:cNvPr id="5" name="CuadroTexto 4">
            <a:extLst>
              <a:ext uri="{FF2B5EF4-FFF2-40B4-BE49-F238E27FC236}">
                <a16:creationId xmlns:a16="http://schemas.microsoft.com/office/drawing/2014/main" id="{1BC7E764-DAFF-47CC-B328-8111FF773EBE}"/>
              </a:ext>
            </a:extLst>
          </p:cNvPr>
          <p:cNvSpPr txBox="1"/>
          <p:nvPr/>
        </p:nvSpPr>
        <p:spPr>
          <a:xfrm>
            <a:off x="785327" y="1296151"/>
            <a:ext cx="4277360" cy="338554"/>
          </a:xfrm>
          <a:prstGeom prst="rect">
            <a:avLst/>
          </a:prstGeom>
          <a:noFill/>
        </p:spPr>
        <p:txBody>
          <a:bodyPr wrap="square" rtlCol="0">
            <a:spAutoFit/>
          </a:bodyPr>
          <a:lstStyle/>
          <a:p>
            <a:r>
              <a:rPr lang="es-ES" sz="1600" i="1" dirty="0">
                <a:solidFill>
                  <a:schemeClr val="bg1">
                    <a:lumMod val="85000"/>
                  </a:schemeClr>
                </a:solidFill>
                <a:latin typeface="Calibri" panose="020F0502020204030204" pitchFamily="34" charset="0"/>
                <a:cs typeface="Calibri" panose="020F0502020204030204" pitchFamily="34" charset="0"/>
              </a:rPr>
              <a:t>Imágenes</a:t>
            </a:r>
          </a:p>
        </p:txBody>
      </p:sp>
    </p:spTree>
    <p:extLst>
      <p:ext uri="{BB962C8B-B14F-4D97-AF65-F5344CB8AC3E}">
        <p14:creationId xmlns:p14="http://schemas.microsoft.com/office/powerpoint/2010/main" val="1710609377"/>
      </p:ext>
    </p:extLst>
  </p:cSld>
  <p:clrMapOvr>
    <a:masterClrMapping/>
  </p:clrMapOvr>
</p:sld>
</file>

<file path=ppt/theme/theme1.xml><?xml version="1.0" encoding="utf-8"?>
<a:theme xmlns:a="http://schemas.openxmlformats.org/drawingml/2006/main" name="Office Them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1880</Words>
  <Application>Microsoft Office PowerPoint</Application>
  <PresentationFormat>Panorámica</PresentationFormat>
  <Paragraphs>133</Paragraphs>
  <Slides>11</Slides>
  <Notes>11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Calibri</vt:lpstr>
      <vt:lpstr>Office Theme</vt:lpstr>
      <vt:lpstr>Casos de uso Machine Learning</vt:lpstr>
      <vt:lpstr>Algoritmos supervisados</vt:lpstr>
      <vt:lpstr>Algoritmos supervisados</vt:lpstr>
      <vt:lpstr>Algoritmos supervisados</vt:lpstr>
      <vt:lpstr>No supervisado</vt:lpstr>
      <vt:lpstr>Time Series</vt:lpstr>
      <vt:lpstr>NLP (Natural Language Processing)</vt:lpstr>
      <vt:lpstr>NLP (Natural Language Processing)</vt:lpstr>
      <vt:lpstr>Deep Learning</vt:lpstr>
      <vt:lpstr>Deep Learning</vt:lpstr>
      <vt:lpstr>Inteligencia artificial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Casos de uso Machine Learning</dc:title>
  <dc:creator>Daniel Ortiz</dc:creator>
  <cp:lastModifiedBy>Daniel Ortiz</cp:lastModifiedBy>
  <cp:revision>13</cp:revision>
  <dcterms:created xsi:type="dcterms:W3CDTF">2020-10-12T14:09:12Z</dcterms:created>
  <dcterms:modified xsi:type="dcterms:W3CDTF">2021-08-31T05:30:41Z</dcterms:modified>
</cp:coreProperties>
</file>