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56" r:id="rId3"/>
    <p:sldId id="260" r:id="rId4"/>
    <p:sldId id="258" r:id="rId5"/>
    <p:sldId id="261" r:id="rId6"/>
    <p:sldId id="262" r:id="rId7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s-ES" sz="52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DD025AD-7A1B-4D51-BD2E-4AC347B7D9DF}" type="slidenum">
              <a:rPr lang="es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es-ES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190E9E-C331-4808-A167-46194B0C05F1}"/>
              </a:ext>
            </a:extLst>
          </p:cNvPr>
          <p:cNvSpPr txBox="1"/>
          <p:nvPr/>
        </p:nvSpPr>
        <p:spPr>
          <a:xfrm>
            <a:off x="1258134" y="2110085"/>
            <a:ext cx="6627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RAMP UP</a:t>
            </a:r>
          </a:p>
        </p:txBody>
      </p:sp>
    </p:spTree>
    <p:extLst>
      <p:ext uri="{BB962C8B-B14F-4D97-AF65-F5344CB8AC3E}">
        <p14:creationId xmlns:p14="http://schemas.microsoft.com/office/powerpoint/2010/main" val="298945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931423" y="807608"/>
            <a:ext cx="3106621" cy="38845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400" b="0" strike="noStrike" spc="-1" dirty="0">
                <a:solidFill>
                  <a:schemeClr val="bg1">
                    <a:lumMod val="95000"/>
                  </a:schemeClr>
                </a:solidFill>
                <a:uFillTx/>
                <a:latin typeface="Arial"/>
                <a:ea typeface="Arial"/>
              </a:rPr>
              <a:t>¿Qué hemos visto?</a:t>
            </a: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Data Science Toolkit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Jupyter notebook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Git/Github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Pycharm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Python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Basics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Colecciones (listas, tuplas, diccionarios, sets)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Flujos de control: if/else, for, while, try/except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Funciones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Clases y objetos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Módulos y paquetes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900" i="1" spc="-1" dirty="0" err="1">
                <a:solidFill>
                  <a:schemeClr val="bg1">
                    <a:lumMod val="95000"/>
                  </a:schemeClr>
                </a:solidFill>
                <a:latin typeface="Arial"/>
              </a:rPr>
              <a:t>Computational</a:t>
            </a:r>
            <a:r>
              <a:rPr lang="es-ES" sz="900" i="1" spc="-1" dirty="0">
                <a:solidFill>
                  <a:schemeClr val="bg1">
                    <a:lumMod val="95000"/>
                  </a:schemeClr>
                </a:solidFill>
                <a:latin typeface="Arial"/>
              </a:rPr>
              <a:t> </a:t>
            </a:r>
            <a:r>
              <a:rPr lang="es-ES" sz="900" i="1" spc="-1" dirty="0" err="1">
                <a:solidFill>
                  <a:schemeClr val="bg1">
                    <a:lumMod val="95000"/>
                  </a:schemeClr>
                </a:solidFill>
                <a:latin typeface="Arial"/>
              </a:rPr>
              <a:t>thinking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Otros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SQL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Markdown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4572000" y="807608"/>
            <a:ext cx="4018320" cy="40487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400" b="0" strike="noStrike" spc="-1" dirty="0">
                <a:solidFill>
                  <a:schemeClr val="bg1">
                    <a:lumMod val="95000"/>
                  </a:schemeClr>
                </a:solidFill>
                <a:uFillTx/>
                <a:latin typeface="Arial"/>
                <a:ea typeface="Arial"/>
              </a:rPr>
              <a:t>¿Qué hemos aprendido a hacer?</a:t>
            </a: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Data Science Toolkit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Git/GitHub: Manejo con la herramienta de control de versiones más utilizada en la empresa.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Trabajar con la suite de Anaconda: Notebooks de Jupyter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Pycharm. Entorno de desarrollo de empresa: scripting, debugging.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Python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Fundamentos de uno de los lenguajes de programación más utilizados en el mundo.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Aprender a crear programas desde 0. Casos de uso del día a día.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Programación orientada a objetos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Otros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Markdown: saber formatear texto en notebooks, githubs, artículos en la web...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B168EA6-5D7A-4302-8177-E6CC65EBB1B4}"/>
              </a:ext>
            </a:extLst>
          </p:cNvPr>
          <p:cNvSpPr/>
          <p:nvPr/>
        </p:nvSpPr>
        <p:spPr>
          <a:xfrm>
            <a:off x="406440" y="251127"/>
            <a:ext cx="3944520" cy="453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2400" u="sng" spc="-1" dirty="0">
                <a:solidFill>
                  <a:srgbClr val="FFFFFF"/>
                </a:solidFill>
                <a:latin typeface="Arial"/>
              </a:rPr>
              <a:t>RAMP UP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190E9E-C331-4808-A167-46194B0C05F1}"/>
              </a:ext>
            </a:extLst>
          </p:cNvPr>
          <p:cNvSpPr txBox="1"/>
          <p:nvPr/>
        </p:nvSpPr>
        <p:spPr>
          <a:xfrm>
            <a:off x="1258134" y="2110085"/>
            <a:ext cx="6627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66412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362DC8F1-6F84-44B3-A221-5073E5F94AF8}"/>
              </a:ext>
            </a:extLst>
          </p:cNvPr>
          <p:cNvSpPr/>
          <p:nvPr/>
        </p:nvSpPr>
        <p:spPr>
          <a:xfrm>
            <a:off x="605820" y="305850"/>
            <a:ext cx="3633120" cy="392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¿Qué hemos visto?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Numpy y pandas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Manejo de datos matriciales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DataFrames pandas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Merge, missings, filter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Visualización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Matplotlib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Seaborn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Plotly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</a:rPr>
              <a:t>Mapas con Folium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Power BI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Streamlit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Data Sources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SQL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Lectura/Escritura archivos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Atacar APIs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Web Scrapping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Archivos JSON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Feature Engineering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Texto,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RegEx</a:t>
            </a:r>
            <a:endParaRPr lang="es-ES" sz="1000" b="0" i="1" strike="noStrike" spc="-1" dirty="0">
              <a:solidFill>
                <a:srgbClr val="CCCCCC"/>
              </a:solidFill>
              <a:latin typeface="Arial"/>
              <a:ea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Series Temporales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Escalado de variables</a:t>
            </a:r>
            <a:endParaRPr lang="es-ES" sz="1000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9C3E1013-8EE7-4319-AFDF-7133C9846101}"/>
              </a:ext>
            </a:extLst>
          </p:cNvPr>
          <p:cNvSpPr/>
          <p:nvPr/>
        </p:nvSpPr>
        <p:spPr>
          <a:xfrm>
            <a:off x="4550340" y="305850"/>
            <a:ext cx="4018320" cy="46319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¿Qué hemos aprendido a hacer?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Numpy y pandas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Comprender el contenido de un dataset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Limpiar un dataset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Reshape de datasets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Visualización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Cómo realizar una analítica descriptiva de tus datos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Aprender a elegir qué gráfica necesito en cada momento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Dashboards interactivos y gratuitos con Python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Realizar un EDA de manera rápida con una herramienta de BI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Montar un dashboard interactivo con una herramienta de BI líder del mercado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Data Sources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1" i="1" strike="noStrike" spc="-1" dirty="0">
                <a:solidFill>
                  <a:srgbClr val="CCCCCC"/>
                </a:solidFill>
                <a:latin typeface="Arial"/>
                <a:ea typeface="Arial"/>
              </a:rPr>
              <a:t>Aprender a buscar tus propias fuentes de datos, sin importar el formato ni el origen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Utilizar servicios de datos publicados mediante una API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Lectura/escritura y manejo de los estándares de archivos más utilizados.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Feature Engineering &amp; Otros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Utilizar el eje tiempo para la analítica.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1" i="1" strike="noStrike" spc="-1" dirty="0">
                <a:solidFill>
                  <a:srgbClr val="CCCCCC"/>
                </a:solidFill>
                <a:latin typeface="Arial"/>
                <a:ea typeface="Arial"/>
              </a:rPr>
              <a:t>Crear tu primer programa perfectamente funcional, mediante un IDE profesional</a:t>
            </a:r>
            <a:endParaRPr lang="es-ES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213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717840" y="340560"/>
            <a:ext cx="3633120" cy="43248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Python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Variables, tipos de datos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Sentencias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if</a:t>
            </a: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/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else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Bucles: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for</a:t>
            </a:r>
            <a:r>
              <a:rPr lang="es-ES" sz="1000" i="1" spc="-1" dirty="0">
                <a:solidFill>
                  <a:srgbClr val="CCCCCC"/>
                </a:solidFill>
                <a:latin typeface="Arial"/>
                <a:ea typeface="Arial"/>
              </a:rPr>
              <a:t>,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  <a:ea typeface="Arial"/>
              </a:rPr>
              <a:t>while</a:t>
            </a:r>
            <a:endParaRPr lang="es-ES" sz="1000" i="1" spc="-1" dirty="0">
              <a:solidFill>
                <a:srgbClr val="CCCCCC"/>
              </a:solidFill>
              <a:latin typeface="Arial"/>
              <a:ea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Try/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Except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Funciones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Clases y objetos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Módulos y paquetes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</a:rPr>
              <a:t>Pro</a:t>
            </a:r>
            <a:r>
              <a:rPr lang="es" sz="1000" i="1" spc="-1" dirty="0">
                <a:solidFill>
                  <a:srgbClr val="CCCCCC"/>
                </a:solidFill>
                <a:latin typeface="Arial"/>
              </a:rPr>
              <a:t>gramación funcional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717840" y="2571750"/>
            <a:ext cx="4018320" cy="26555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u="sng" strike="noStrike" spc="-1" dirty="0" err="1">
                <a:solidFill>
                  <a:srgbClr val="FFFFFF"/>
                </a:solidFill>
                <a:uFillTx/>
                <a:latin typeface="Arial"/>
                <a:ea typeface="Arial"/>
              </a:rPr>
              <a:t>Numpy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Concepto de Array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Atributos del array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Indexing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Slicing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Reshape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Tipos de los datos en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numpy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Concatenado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Sustitución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Copias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Splitting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Agregaciones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Máscaras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80D006C7-818B-4656-BE1A-D45FECC0BFE2}"/>
              </a:ext>
            </a:extLst>
          </p:cNvPr>
          <p:cNvSpPr/>
          <p:nvPr/>
        </p:nvSpPr>
        <p:spPr>
          <a:xfrm>
            <a:off x="4238280" y="409309"/>
            <a:ext cx="3633120" cy="27377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Pandas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Estructuras de datos</a:t>
            </a: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Series</a:t>
            </a: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DataFrame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Index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Selección e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indexing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Exploración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DataFrame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: head, describe,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info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Lectura de datos: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read_csv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Filtrado de filas</a:t>
            </a: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Missings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Uniendo tablas</a:t>
            </a: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Concat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Merge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Agregaciones: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groupby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Trabajar con texto</a:t>
            </a: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Trabajar con Time Series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B89F0FD8-8278-410B-B16C-DEB99945A0E6}"/>
              </a:ext>
            </a:extLst>
          </p:cNvPr>
          <p:cNvSpPr/>
          <p:nvPr/>
        </p:nvSpPr>
        <p:spPr>
          <a:xfrm>
            <a:off x="4238280" y="3301014"/>
            <a:ext cx="3633120" cy="17723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Data </a:t>
            </a:r>
            <a:r>
              <a:rPr lang="es-ES" sz="1500" b="0" u="sng" strike="noStrike" spc="-1" dirty="0" err="1">
                <a:solidFill>
                  <a:srgbClr val="FFFFFF"/>
                </a:solidFill>
                <a:uFillTx/>
                <a:latin typeface="Arial"/>
                <a:ea typeface="Arial"/>
              </a:rPr>
              <a:t>Sources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SQL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Lectura/Escritura de archivos: CSV,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txt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, Excel, JSON, XML</a:t>
            </a: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Requests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APIs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455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D9C894AC-3F01-4BB9-8C66-7BE4D1DF9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527" y="1653527"/>
            <a:ext cx="2405772" cy="217050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7BF978C-EA3E-41EA-9DA8-5F7FF8C51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68" y="1651860"/>
            <a:ext cx="2378479" cy="2111734"/>
          </a:xfrm>
          <a:prstGeom prst="rect">
            <a:avLst/>
          </a:prstGeom>
        </p:spPr>
      </p:pic>
      <p:sp>
        <p:nvSpPr>
          <p:cNvPr id="93" name="CustomShape 1"/>
          <p:cNvSpPr/>
          <p:nvPr/>
        </p:nvSpPr>
        <p:spPr>
          <a:xfrm>
            <a:off x="491580" y="247140"/>
            <a:ext cx="5290920" cy="10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3250" b="1" spc="-1">
                <a:solidFill>
                  <a:srgbClr val="F7F9F8"/>
                </a:solidFill>
                <a:latin typeface="Segoe UI"/>
                <a:ea typeface="Muli"/>
              </a:rPr>
              <a:t>Calendario</a:t>
            </a:r>
            <a:endParaRPr lang="es-ES" sz="3250" spc="-1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1400" i="1" spc="-1">
                <a:solidFill>
                  <a:srgbClr val="F7F9F8"/>
                </a:solidFill>
                <a:latin typeface="Segoe UI"/>
                <a:ea typeface="Arial"/>
              </a:rPr>
              <a:t>Google calendar</a:t>
            </a:r>
            <a:endParaRPr lang="es-ES" sz="1400" spc="-1">
              <a:latin typeface="Arial"/>
            </a:endParaRPr>
          </a:p>
        </p:txBody>
      </p:sp>
      <p:pic>
        <p:nvPicPr>
          <p:cNvPr id="94" name="Google Shape;108;p3"/>
          <p:cNvPicPr/>
          <p:nvPr/>
        </p:nvPicPr>
        <p:blipFill>
          <a:blip r:embed="rId4"/>
          <a:stretch/>
        </p:blipFill>
        <p:spPr>
          <a:xfrm>
            <a:off x="7537860" y="4581900"/>
            <a:ext cx="1605780" cy="561240"/>
          </a:xfrm>
          <a:prstGeom prst="rect">
            <a:avLst/>
          </a:prstGeom>
          <a:ln w="0"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6415320" y="1604406"/>
            <a:ext cx="358740" cy="276840"/>
          </a:xfrm>
          <a:prstGeom prst="rect">
            <a:avLst/>
          </a:prstGeom>
          <a:solidFill>
            <a:srgbClr val="4AA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>
            <a:off x="6415320" y="1955946"/>
            <a:ext cx="358740" cy="276840"/>
          </a:xfrm>
          <a:prstGeom prst="rect">
            <a:avLst/>
          </a:prstGeom>
          <a:solidFill>
            <a:srgbClr val="2C4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>
            <a:off x="6869640" y="1604226"/>
            <a:ext cx="2118240" cy="2427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1200" i="1" spc="-1" dirty="0">
                <a:solidFill>
                  <a:srgbClr val="F7F9F8"/>
                </a:solidFill>
                <a:latin typeface="Segoe UI"/>
                <a:ea typeface="Arial"/>
              </a:rPr>
              <a:t>Machine Learning</a:t>
            </a:r>
            <a:endParaRPr lang="es-ES" sz="1200" spc="-1" dirty="0">
              <a:latin typeface="Arial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6869640" y="1930386"/>
            <a:ext cx="2118240" cy="2427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1200" i="1" spc="-1">
                <a:solidFill>
                  <a:srgbClr val="F7F9F8"/>
                </a:solidFill>
                <a:latin typeface="Segoe UI"/>
                <a:ea typeface="Arial"/>
              </a:rPr>
              <a:t>Business</a:t>
            </a:r>
            <a:endParaRPr lang="es-ES" sz="1200" spc="-1">
              <a:latin typeface="Arial"/>
            </a:endParaRPr>
          </a:p>
        </p:txBody>
      </p:sp>
      <p:sp>
        <p:nvSpPr>
          <p:cNvPr id="112" name="CustomShape 14"/>
          <p:cNvSpPr/>
          <p:nvPr/>
        </p:nvSpPr>
        <p:spPr>
          <a:xfrm>
            <a:off x="484198" y="2161258"/>
            <a:ext cx="2266621" cy="1032424"/>
          </a:xfrm>
          <a:prstGeom prst="roundRect">
            <a:avLst>
              <a:gd name="adj" fmla="val 16667"/>
            </a:avLst>
          </a:prstGeom>
          <a:solidFill>
            <a:srgbClr val="4AABC5">
              <a:alpha val="7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5"/>
          <p:cNvSpPr/>
          <p:nvPr/>
        </p:nvSpPr>
        <p:spPr>
          <a:xfrm>
            <a:off x="484198" y="3251629"/>
            <a:ext cx="2266621" cy="253500"/>
          </a:xfrm>
          <a:prstGeom prst="roundRect">
            <a:avLst>
              <a:gd name="adj" fmla="val 16667"/>
            </a:avLst>
          </a:prstGeom>
          <a:solidFill>
            <a:srgbClr val="2C4C74">
              <a:alpha val="7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6"/>
          <p:cNvSpPr/>
          <p:nvPr/>
        </p:nvSpPr>
        <p:spPr>
          <a:xfrm>
            <a:off x="2966438" y="2427604"/>
            <a:ext cx="2276122" cy="506096"/>
          </a:xfrm>
          <a:prstGeom prst="roundRect">
            <a:avLst>
              <a:gd name="adj" fmla="val 16667"/>
            </a:avLst>
          </a:prstGeom>
          <a:solidFill>
            <a:srgbClr val="2C4C74">
              <a:alpha val="7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17"/>
          <p:cNvSpPr/>
          <p:nvPr/>
        </p:nvSpPr>
        <p:spPr>
          <a:xfrm rot="16200000">
            <a:off x="348030" y="3826292"/>
            <a:ext cx="869940" cy="1236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322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18"/>
          <p:cNvSpPr/>
          <p:nvPr/>
        </p:nvSpPr>
        <p:spPr>
          <a:xfrm>
            <a:off x="4523703" y="4524973"/>
            <a:ext cx="930240" cy="2608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22500" rIns="45000" bIns="225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700" spc="-1" dirty="0" err="1">
                <a:solidFill>
                  <a:srgbClr val="FFFFFF"/>
                </a:solidFill>
                <a:latin typeface="Arial"/>
                <a:ea typeface="Arial"/>
              </a:rPr>
              <a:t>Career</a:t>
            </a:r>
            <a:r>
              <a:rPr lang="es-ES" sz="700" spc="-1" dirty="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s-ES" sz="700" spc="-1" dirty="0" err="1">
                <a:solidFill>
                  <a:srgbClr val="FFFFFF"/>
                </a:solidFill>
                <a:latin typeface="Arial"/>
                <a:ea typeface="Arial"/>
              </a:rPr>
              <a:t>Rediness</a:t>
            </a:r>
            <a:endParaRPr lang="es-ES" sz="700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700" spc="-1" dirty="0">
                <a:solidFill>
                  <a:srgbClr val="FFFFFF"/>
                </a:solidFill>
                <a:latin typeface="Arial"/>
                <a:ea typeface="Arial"/>
              </a:rPr>
              <a:t>Desafío tripulaciones</a:t>
            </a:r>
            <a:endParaRPr lang="es-ES" sz="700" spc="-1" dirty="0">
              <a:latin typeface="Arial"/>
            </a:endParaRPr>
          </a:p>
        </p:txBody>
      </p:sp>
      <p:sp>
        <p:nvSpPr>
          <p:cNvPr id="44" name="CustomShape 5">
            <a:extLst>
              <a:ext uri="{FF2B5EF4-FFF2-40B4-BE49-F238E27FC236}">
                <a16:creationId xmlns:a16="http://schemas.microsoft.com/office/drawing/2014/main" id="{72F36277-1849-42D8-A350-5678EEB0AB23}"/>
              </a:ext>
            </a:extLst>
          </p:cNvPr>
          <p:cNvSpPr/>
          <p:nvPr/>
        </p:nvSpPr>
        <p:spPr>
          <a:xfrm>
            <a:off x="6415320" y="2309769"/>
            <a:ext cx="358740" cy="2768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9">
            <a:extLst>
              <a:ext uri="{FF2B5EF4-FFF2-40B4-BE49-F238E27FC236}">
                <a16:creationId xmlns:a16="http://schemas.microsoft.com/office/drawing/2014/main" id="{7D3C15B4-327C-4895-9F30-20520CBAF290}"/>
              </a:ext>
            </a:extLst>
          </p:cNvPr>
          <p:cNvSpPr/>
          <p:nvPr/>
        </p:nvSpPr>
        <p:spPr>
          <a:xfrm>
            <a:off x="6869640" y="2284209"/>
            <a:ext cx="2118240" cy="2427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1200" i="1" spc="-1" dirty="0" err="1">
                <a:solidFill>
                  <a:srgbClr val="F7F9F8"/>
                </a:solidFill>
                <a:latin typeface="Segoe UI"/>
                <a:ea typeface="Arial"/>
              </a:rPr>
              <a:t>Epílogo</a:t>
            </a:r>
            <a:endParaRPr lang="es-ES" sz="1200" spc="-1" dirty="0">
              <a:latin typeface="Arial"/>
            </a:endParaRPr>
          </a:p>
        </p:txBody>
      </p:sp>
      <p:sp>
        <p:nvSpPr>
          <p:cNvPr id="46" name="CustomShape 16">
            <a:extLst>
              <a:ext uri="{FF2B5EF4-FFF2-40B4-BE49-F238E27FC236}">
                <a16:creationId xmlns:a16="http://schemas.microsoft.com/office/drawing/2014/main" id="{FEB843EB-4AAE-4DB2-AA88-82E65A94A750}"/>
              </a:ext>
            </a:extLst>
          </p:cNvPr>
          <p:cNvSpPr/>
          <p:nvPr/>
        </p:nvSpPr>
        <p:spPr>
          <a:xfrm>
            <a:off x="2966438" y="2990438"/>
            <a:ext cx="2276122" cy="522382"/>
          </a:xfrm>
          <a:prstGeom prst="roundRect">
            <a:avLst>
              <a:gd name="adj" fmla="val 16667"/>
            </a:avLst>
          </a:prstGeom>
          <a:solidFill>
            <a:srgbClr val="E46C0A">
              <a:alpha val="69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Estrella: 5 puntas 49">
            <a:extLst>
              <a:ext uri="{FF2B5EF4-FFF2-40B4-BE49-F238E27FC236}">
                <a16:creationId xmlns:a16="http://schemas.microsoft.com/office/drawing/2014/main" id="{BD9924A4-EE62-4E5C-B896-0EF9274111D9}"/>
              </a:ext>
            </a:extLst>
          </p:cNvPr>
          <p:cNvSpPr/>
          <p:nvPr/>
        </p:nvSpPr>
        <p:spPr>
          <a:xfrm>
            <a:off x="1867575" y="2998243"/>
            <a:ext cx="204841" cy="203059"/>
          </a:xfrm>
          <a:prstGeom prst="star5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51" name="Estrella: 5 puntas 50">
            <a:extLst>
              <a:ext uri="{FF2B5EF4-FFF2-40B4-BE49-F238E27FC236}">
                <a16:creationId xmlns:a16="http://schemas.microsoft.com/office/drawing/2014/main" id="{2CADC3CC-547D-4733-A5E4-F6BF89A3E23A}"/>
              </a:ext>
            </a:extLst>
          </p:cNvPr>
          <p:cNvSpPr/>
          <p:nvPr/>
        </p:nvSpPr>
        <p:spPr>
          <a:xfrm>
            <a:off x="6492270" y="3302070"/>
            <a:ext cx="204841" cy="203059"/>
          </a:xfrm>
          <a:prstGeom prst="star5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52" name="CustomShape 9">
            <a:extLst>
              <a:ext uri="{FF2B5EF4-FFF2-40B4-BE49-F238E27FC236}">
                <a16:creationId xmlns:a16="http://schemas.microsoft.com/office/drawing/2014/main" id="{D5F349D7-5479-4C34-9E38-B3329E5482DC}"/>
              </a:ext>
            </a:extLst>
          </p:cNvPr>
          <p:cNvSpPr/>
          <p:nvPr/>
        </p:nvSpPr>
        <p:spPr>
          <a:xfrm>
            <a:off x="6869640" y="3270061"/>
            <a:ext cx="2118240" cy="2427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1200" i="1" spc="-1" dirty="0">
                <a:solidFill>
                  <a:srgbClr val="F7F9F8"/>
                </a:solidFill>
                <a:latin typeface="Segoe UI"/>
                <a:ea typeface="Arial"/>
              </a:rPr>
              <a:t>Días no </a:t>
            </a:r>
            <a:r>
              <a:rPr lang="en-US" sz="1200" i="1" spc="-1" dirty="0" err="1">
                <a:solidFill>
                  <a:srgbClr val="F7F9F8"/>
                </a:solidFill>
                <a:latin typeface="Segoe UI"/>
                <a:ea typeface="Arial"/>
              </a:rPr>
              <a:t>lectivos</a:t>
            </a:r>
            <a:endParaRPr lang="es-ES" sz="1200" spc="-1" dirty="0">
              <a:latin typeface="Arial"/>
            </a:endParaRPr>
          </a:p>
        </p:txBody>
      </p:sp>
      <p:sp>
        <p:nvSpPr>
          <p:cNvPr id="53" name="CustomShape 5">
            <a:extLst>
              <a:ext uri="{FF2B5EF4-FFF2-40B4-BE49-F238E27FC236}">
                <a16:creationId xmlns:a16="http://schemas.microsoft.com/office/drawing/2014/main" id="{2C02CBFA-3871-456B-B418-D465A5C15CEF}"/>
              </a:ext>
            </a:extLst>
          </p:cNvPr>
          <p:cNvSpPr/>
          <p:nvPr/>
        </p:nvSpPr>
        <p:spPr>
          <a:xfrm>
            <a:off x="6415320" y="2890248"/>
            <a:ext cx="358740" cy="276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9">
            <a:extLst>
              <a:ext uri="{FF2B5EF4-FFF2-40B4-BE49-F238E27FC236}">
                <a16:creationId xmlns:a16="http://schemas.microsoft.com/office/drawing/2014/main" id="{EC56613F-4BD6-405B-9DF7-DB9A4927075B}"/>
              </a:ext>
            </a:extLst>
          </p:cNvPr>
          <p:cNvSpPr/>
          <p:nvPr/>
        </p:nvSpPr>
        <p:spPr>
          <a:xfrm>
            <a:off x="6869640" y="2864688"/>
            <a:ext cx="2118240" cy="2427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1200" i="1" spc="-1" dirty="0" err="1">
                <a:solidFill>
                  <a:srgbClr val="F7F9F8"/>
                </a:solidFill>
                <a:latin typeface="Segoe UI"/>
                <a:ea typeface="Arial"/>
              </a:rPr>
              <a:t>Festivos</a:t>
            </a:r>
            <a:r>
              <a:rPr lang="en-US" sz="1200" i="1" spc="-1" dirty="0">
                <a:solidFill>
                  <a:srgbClr val="F7F9F8"/>
                </a:solidFill>
                <a:latin typeface="Segoe UI"/>
                <a:ea typeface="Arial"/>
              </a:rPr>
              <a:t>/</a:t>
            </a:r>
            <a:r>
              <a:rPr lang="en-US" sz="1200" i="1" spc="-1" dirty="0" err="1">
                <a:solidFill>
                  <a:srgbClr val="F7F9F8"/>
                </a:solidFill>
                <a:latin typeface="Segoe UI"/>
                <a:ea typeface="Arial"/>
              </a:rPr>
              <a:t>Vacaciones</a:t>
            </a:r>
            <a:endParaRPr lang="es-ES" sz="1200" spc="-1" dirty="0">
              <a:latin typeface="Arial"/>
            </a:endParaRPr>
          </a:p>
        </p:txBody>
      </p:sp>
      <p:sp>
        <p:nvSpPr>
          <p:cNvPr id="57" name="CustomShape 13">
            <a:extLst>
              <a:ext uri="{FF2B5EF4-FFF2-40B4-BE49-F238E27FC236}">
                <a16:creationId xmlns:a16="http://schemas.microsoft.com/office/drawing/2014/main" id="{B2E32431-1E9C-43BA-BA2D-E070CB033EEB}"/>
              </a:ext>
            </a:extLst>
          </p:cNvPr>
          <p:cNvSpPr/>
          <p:nvPr/>
        </p:nvSpPr>
        <p:spPr>
          <a:xfrm>
            <a:off x="3280744" y="2800878"/>
            <a:ext cx="245531" cy="141580"/>
          </a:xfrm>
          <a:prstGeom prst="roundRect">
            <a:avLst>
              <a:gd name="adj" fmla="val 16667"/>
            </a:avLst>
          </a:prstGeom>
          <a:solidFill>
            <a:srgbClr val="FF0000">
              <a:alpha val="70000"/>
            </a:srgbClr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13">
            <a:extLst>
              <a:ext uri="{FF2B5EF4-FFF2-40B4-BE49-F238E27FC236}">
                <a16:creationId xmlns:a16="http://schemas.microsoft.com/office/drawing/2014/main" id="{FE82CC2B-59D4-4CF4-A998-EBC72A3DC3C1}"/>
              </a:ext>
            </a:extLst>
          </p:cNvPr>
          <p:cNvSpPr/>
          <p:nvPr/>
        </p:nvSpPr>
        <p:spPr>
          <a:xfrm>
            <a:off x="491580" y="3270060"/>
            <a:ext cx="582840" cy="166559"/>
          </a:xfrm>
          <a:prstGeom prst="roundRect">
            <a:avLst>
              <a:gd name="adj" fmla="val 16667"/>
            </a:avLst>
          </a:prstGeom>
          <a:solidFill>
            <a:srgbClr val="92D050">
              <a:alpha val="41000"/>
            </a:srgbClr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18">
            <a:extLst>
              <a:ext uri="{FF2B5EF4-FFF2-40B4-BE49-F238E27FC236}">
                <a16:creationId xmlns:a16="http://schemas.microsoft.com/office/drawing/2014/main" id="{86B86C5C-F232-4785-A23D-267531140827}"/>
              </a:ext>
            </a:extLst>
          </p:cNvPr>
          <p:cNvSpPr/>
          <p:nvPr/>
        </p:nvSpPr>
        <p:spPr>
          <a:xfrm>
            <a:off x="317880" y="4448393"/>
            <a:ext cx="930240" cy="1531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22500" rIns="45000" bIns="225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700" spc="-1" dirty="0">
                <a:solidFill>
                  <a:srgbClr val="FFFFFF"/>
                </a:solidFill>
                <a:latin typeface="Arial"/>
              </a:rPr>
              <a:t>Presentación ML</a:t>
            </a:r>
            <a:endParaRPr lang="es-ES" sz="700" spc="-1" dirty="0">
              <a:latin typeface="Arial"/>
            </a:endParaRPr>
          </a:p>
        </p:txBody>
      </p:sp>
      <p:sp>
        <p:nvSpPr>
          <p:cNvPr id="43" name="CustomShape 17">
            <a:extLst>
              <a:ext uri="{FF2B5EF4-FFF2-40B4-BE49-F238E27FC236}">
                <a16:creationId xmlns:a16="http://schemas.microsoft.com/office/drawing/2014/main" id="{7611E0FC-575F-42CE-8431-B0D216A9C934}"/>
              </a:ext>
            </a:extLst>
          </p:cNvPr>
          <p:cNvSpPr/>
          <p:nvPr/>
        </p:nvSpPr>
        <p:spPr>
          <a:xfrm rot="16200000">
            <a:off x="4553853" y="3917811"/>
            <a:ext cx="869940" cy="1236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322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13">
            <a:extLst>
              <a:ext uri="{FF2B5EF4-FFF2-40B4-BE49-F238E27FC236}">
                <a16:creationId xmlns:a16="http://schemas.microsoft.com/office/drawing/2014/main" id="{07C9FF98-C115-4F44-8A06-2D64914CCA8B}"/>
              </a:ext>
            </a:extLst>
          </p:cNvPr>
          <p:cNvSpPr/>
          <p:nvPr/>
        </p:nvSpPr>
        <p:spPr>
          <a:xfrm>
            <a:off x="3641020" y="2505335"/>
            <a:ext cx="930980" cy="162548"/>
          </a:xfrm>
          <a:prstGeom prst="roundRect">
            <a:avLst>
              <a:gd name="adj" fmla="val 16667"/>
            </a:avLst>
          </a:prstGeom>
          <a:solidFill>
            <a:srgbClr val="92D050">
              <a:alpha val="41000"/>
            </a:srgbClr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3">
            <a:extLst>
              <a:ext uri="{FF2B5EF4-FFF2-40B4-BE49-F238E27FC236}">
                <a16:creationId xmlns:a16="http://schemas.microsoft.com/office/drawing/2014/main" id="{2A822A2F-DD4A-4157-9152-662456A2A9D7}"/>
              </a:ext>
            </a:extLst>
          </p:cNvPr>
          <p:cNvSpPr/>
          <p:nvPr/>
        </p:nvSpPr>
        <p:spPr>
          <a:xfrm>
            <a:off x="3654923" y="2752038"/>
            <a:ext cx="930980" cy="162548"/>
          </a:xfrm>
          <a:prstGeom prst="roundRect">
            <a:avLst>
              <a:gd name="adj" fmla="val 16667"/>
            </a:avLst>
          </a:prstGeom>
          <a:solidFill>
            <a:srgbClr val="92D050">
              <a:alpha val="41000"/>
            </a:srgbClr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7">
            <a:extLst>
              <a:ext uri="{FF2B5EF4-FFF2-40B4-BE49-F238E27FC236}">
                <a16:creationId xmlns:a16="http://schemas.microsoft.com/office/drawing/2014/main" id="{E85B906A-5E89-4FF6-AECE-61B226A196AD}"/>
              </a:ext>
            </a:extLst>
          </p:cNvPr>
          <p:cNvSpPr/>
          <p:nvPr/>
        </p:nvSpPr>
        <p:spPr>
          <a:xfrm rot="16200000">
            <a:off x="3081127" y="3652898"/>
            <a:ext cx="1396429" cy="12699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322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8">
            <a:extLst>
              <a:ext uri="{FF2B5EF4-FFF2-40B4-BE49-F238E27FC236}">
                <a16:creationId xmlns:a16="http://schemas.microsoft.com/office/drawing/2014/main" id="{27289F05-4404-4374-B212-1C6B3C6783F1}"/>
              </a:ext>
            </a:extLst>
          </p:cNvPr>
          <p:cNvSpPr/>
          <p:nvPr/>
        </p:nvSpPr>
        <p:spPr>
          <a:xfrm>
            <a:off x="3198837" y="4524972"/>
            <a:ext cx="1161007" cy="2608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5000" tIns="22500" rIns="45000" bIns="225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700" spc="-1" dirty="0" err="1">
                <a:solidFill>
                  <a:srgbClr val="FFFFFF"/>
                </a:solidFill>
                <a:latin typeface="Arial"/>
              </a:rPr>
              <a:t>Feedback</a:t>
            </a:r>
            <a:r>
              <a:rPr lang="es-ES" sz="700" spc="-1" dirty="0">
                <a:solidFill>
                  <a:srgbClr val="FFFFFF"/>
                </a:solidFill>
                <a:latin typeface="Arial"/>
              </a:rPr>
              <a:t> curso</a:t>
            </a:r>
          </a:p>
          <a:p>
            <a:pPr algn="ctr">
              <a:lnSpc>
                <a:spcPct val="100000"/>
              </a:lnSpc>
            </a:pPr>
            <a:r>
              <a:rPr lang="es-ES" sz="700" spc="-1" dirty="0" err="1">
                <a:solidFill>
                  <a:srgbClr val="FFFFFF"/>
                </a:solidFill>
                <a:latin typeface="Arial"/>
              </a:rPr>
              <a:t>Ultimos</a:t>
            </a:r>
            <a:r>
              <a:rPr lang="es-ES" sz="700" spc="-1" dirty="0">
                <a:solidFill>
                  <a:srgbClr val="FFFFFF"/>
                </a:solidFill>
                <a:latin typeface="Arial"/>
              </a:rPr>
              <a:t> días de clase</a:t>
            </a:r>
            <a:endParaRPr lang="es-ES" sz="700" spc="-1" dirty="0">
              <a:latin typeface="Arial"/>
            </a:endParaRPr>
          </a:p>
        </p:txBody>
      </p:sp>
      <p:sp>
        <p:nvSpPr>
          <p:cNvPr id="61" name="CustomShape 17">
            <a:extLst>
              <a:ext uri="{FF2B5EF4-FFF2-40B4-BE49-F238E27FC236}">
                <a16:creationId xmlns:a16="http://schemas.microsoft.com/office/drawing/2014/main" id="{F299E2AC-75A5-471E-BEEE-F09EA189C52F}"/>
              </a:ext>
            </a:extLst>
          </p:cNvPr>
          <p:cNvSpPr/>
          <p:nvPr/>
        </p:nvSpPr>
        <p:spPr>
          <a:xfrm rot="5400000">
            <a:off x="3441287" y="1949989"/>
            <a:ext cx="973325" cy="9938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322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18">
            <a:extLst>
              <a:ext uri="{FF2B5EF4-FFF2-40B4-BE49-F238E27FC236}">
                <a16:creationId xmlns:a16="http://schemas.microsoft.com/office/drawing/2014/main" id="{E5B3BDE5-6B79-4EEE-BB27-CE20AA113767}"/>
              </a:ext>
            </a:extLst>
          </p:cNvPr>
          <p:cNvSpPr/>
          <p:nvPr/>
        </p:nvSpPr>
        <p:spPr>
          <a:xfrm>
            <a:off x="3362696" y="1277725"/>
            <a:ext cx="1161007" cy="1531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5000" tIns="22500" rIns="45000" bIns="225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700" spc="-1" dirty="0">
                <a:solidFill>
                  <a:srgbClr val="FFFFFF"/>
                </a:solidFill>
                <a:latin typeface="Arial"/>
              </a:rPr>
              <a:t>Proyecto por equipos</a:t>
            </a:r>
          </a:p>
        </p:txBody>
      </p:sp>
      <p:sp>
        <p:nvSpPr>
          <p:cNvPr id="33" name="CustomShape 13">
            <a:extLst>
              <a:ext uri="{FF2B5EF4-FFF2-40B4-BE49-F238E27FC236}">
                <a16:creationId xmlns:a16="http://schemas.microsoft.com/office/drawing/2014/main" id="{EA2286BD-A612-4516-ABBB-23F968AE4C7A}"/>
              </a:ext>
            </a:extLst>
          </p:cNvPr>
          <p:cNvSpPr/>
          <p:nvPr/>
        </p:nvSpPr>
        <p:spPr>
          <a:xfrm>
            <a:off x="1800537" y="2485556"/>
            <a:ext cx="282176" cy="182327"/>
          </a:xfrm>
          <a:prstGeom prst="roundRect">
            <a:avLst>
              <a:gd name="adj" fmla="val 16667"/>
            </a:avLst>
          </a:prstGeom>
          <a:solidFill>
            <a:schemeClr val="tx1">
              <a:alpha val="41000"/>
            </a:schemeClr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ustomShape 13">
            <a:extLst>
              <a:ext uri="{FF2B5EF4-FFF2-40B4-BE49-F238E27FC236}">
                <a16:creationId xmlns:a16="http://schemas.microsoft.com/office/drawing/2014/main" id="{B037305C-DB3C-483E-B171-6815D9A63DC8}"/>
              </a:ext>
            </a:extLst>
          </p:cNvPr>
          <p:cNvSpPr/>
          <p:nvPr/>
        </p:nvSpPr>
        <p:spPr>
          <a:xfrm>
            <a:off x="1812719" y="2697048"/>
            <a:ext cx="282176" cy="182327"/>
          </a:xfrm>
          <a:prstGeom prst="roundRect">
            <a:avLst>
              <a:gd name="adj" fmla="val 16667"/>
            </a:avLst>
          </a:prstGeom>
          <a:solidFill>
            <a:schemeClr val="tx1">
              <a:alpha val="41000"/>
            </a:schemeClr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CustomShape 17">
            <a:extLst>
              <a:ext uri="{FF2B5EF4-FFF2-40B4-BE49-F238E27FC236}">
                <a16:creationId xmlns:a16="http://schemas.microsoft.com/office/drawing/2014/main" id="{39030B85-8DC5-45EE-82EC-A69EEF9A7A40}"/>
              </a:ext>
            </a:extLst>
          </p:cNvPr>
          <p:cNvSpPr/>
          <p:nvPr/>
        </p:nvSpPr>
        <p:spPr>
          <a:xfrm rot="5400000">
            <a:off x="1431054" y="1905348"/>
            <a:ext cx="973325" cy="9938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322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" name="CustomShape 18">
            <a:extLst>
              <a:ext uri="{FF2B5EF4-FFF2-40B4-BE49-F238E27FC236}">
                <a16:creationId xmlns:a16="http://schemas.microsoft.com/office/drawing/2014/main" id="{D07D913F-C138-43C8-8FC6-0DAAD1D97FF2}"/>
              </a:ext>
            </a:extLst>
          </p:cNvPr>
          <p:cNvSpPr/>
          <p:nvPr/>
        </p:nvSpPr>
        <p:spPr>
          <a:xfrm>
            <a:off x="1352463" y="1233084"/>
            <a:ext cx="1161007" cy="1531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5000" tIns="22500" rIns="45000" bIns="225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700" spc="-1" dirty="0">
                <a:solidFill>
                  <a:srgbClr val="FFFFFF"/>
                </a:solidFill>
                <a:latin typeface="Arial"/>
              </a:rPr>
              <a:t>Kaggles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</TotalTime>
  <Words>483</Words>
  <Application>Microsoft Office PowerPoint</Application>
  <PresentationFormat>Presentación en pantalla (16:9)</PresentationFormat>
  <Paragraphs>155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Segoe UI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Daniel Ortiz</cp:lastModifiedBy>
  <cp:revision>13</cp:revision>
  <dcterms:modified xsi:type="dcterms:W3CDTF">2021-08-29T20:06:55Z</dcterms:modified>
  <dc:language>es-ES</dc:language>
</cp:coreProperties>
</file>