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363" r:id="rId2"/>
    <p:sldId id="401" r:id="rId3"/>
    <p:sldId id="406" r:id="rId4"/>
    <p:sldId id="409" r:id="rId5"/>
    <p:sldId id="365" r:id="rId6"/>
    <p:sldId id="407" r:id="rId7"/>
    <p:sldId id="404" r:id="rId8"/>
    <p:sldId id="340" r:id="rId9"/>
    <p:sldId id="359" r:id="rId10"/>
    <p:sldId id="366" r:id="rId11"/>
    <p:sldId id="402" r:id="rId12"/>
    <p:sldId id="380" r:id="rId13"/>
    <p:sldId id="413" r:id="rId14"/>
    <p:sldId id="392" r:id="rId15"/>
    <p:sldId id="394" r:id="rId16"/>
    <p:sldId id="395" r:id="rId17"/>
    <p:sldId id="400" r:id="rId18"/>
    <p:sldId id="403" r:id="rId19"/>
    <p:sldId id="393" r:id="rId20"/>
    <p:sldId id="391"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4" roundtripDataSignature="AMtx7mgy8Q33eZXfoNut22cPRCqlbQqU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57" autoAdjust="0"/>
  </p:normalViewPr>
  <p:slideViewPr>
    <p:cSldViewPr snapToGrid="0">
      <p:cViewPr varScale="1">
        <p:scale>
          <a:sx n="78" d="100"/>
          <a:sy n="78" d="100"/>
        </p:scale>
        <p:origin x="7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9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9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9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9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12</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755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14</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972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go.volarisgroup.com/rs/430-MBX-989/images/ProPublica_Commentary_Final_070616.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www.crj.org/assets/2017/07/9_Machine_bias_rejoinder.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propublica.org/article/technical-response-to-northpointe" TargetMode="External"/><Relationship Id="rId2" Type="http://schemas.openxmlformats.org/officeDocument/2006/relationships/hyperlink" Target="https://www.propublica.org/article/propublica-responds-to-companys-critique-of-machine-bias-story" TargetMode="External"/><Relationship Id="rId1" Type="http://schemas.openxmlformats.org/officeDocument/2006/relationships/slideLayout" Target="../slideLayouts/slideLayout3.xml"/><Relationship Id="rId6" Type="http://schemas.openxmlformats.org/officeDocument/2006/relationships/hyperlink" Target="https://www.technologyreview.es/s/7950/unamonos-para-evitar-la-discriminacion-de-los-algoritmos-que-nos-gobiernan" TargetMode="External"/><Relationship Id="rId5" Type="http://schemas.openxmlformats.org/officeDocument/2006/relationships/hyperlink" Target="https://www.technologyreview.com/2019/10/17/75285/ai-fairer-than-judge-criminal-risk-assessment-algorithm/" TargetMode="External"/><Relationship Id="rId4" Type="http://schemas.openxmlformats.org/officeDocument/2006/relationships/hyperlink" Target="https://www.documentcloud.org/documents/3248777-Lowenkamp-Fedprobation-sept2016-0.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nologyreview.com/author/jonathan-stray/" TargetMode="External"/><Relationship Id="rId2" Type="http://schemas.openxmlformats.org/officeDocument/2006/relationships/hyperlink" Target="https://www.technologyreview.com/author/karen-hao/"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technologyreview.com/2019/10/17/75285/ai-fairer-than-judge-criminal-risk-assessment-algorithm/"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arxiv.org/pdf/1703.00056.pdf"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chnologyreview.es/s/7950/unamonos-para-evitar-la-discriminacion-de-los-algoritmos-que-nos-gobiernan" TargetMode="External"/><Relationship Id="rId2" Type="http://schemas.openxmlformats.org/officeDocument/2006/relationships/hyperlink" Target="https://www.propublica.org/article/machine-bias-risk-assessments-in-criminal-sentencing" TargetMode="External"/><Relationship Id="rId1" Type="http://schemas.openxmlformats.org/officeDocument/2006/relationships/slideLayout" Target="../slideLayouts/slideLayout1.xml"/><Relationship Id="rId4" Type="http://schemas.openxmlformats.org/officeDocument/2006/relationships/hyperlink" Target="https://www.propublica.org/article/propublica-responds-to-companys-critique-of-machine-bias-sto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www.documentcloud.org/documents/2702103-Sample-Risk-Assessment-COMPAS-COR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publica.org/article/how-we-analyzed-the-compas-recidivism-algorithm" TargetMode="External"/><Relationship Id="rId2" Type="http://schemas.openxmlformats.org/officeDocument/2006/relationships/hyperlink" Target="https://www.propublica.org/article/machine-bias-risk-assessments-in-criminal-sentencing"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airness_(machine_learning)"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96B901D-FCA0-4E94-86A2-7AA02D90527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9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8E8D5B9-8A70-4DF8-86AF-20D744578539}"/>
              </a:ext>
            </a:extLst>
          </p:cNvPr>
          <p:cNvSpPr>
            <a:spLocks noGrp="1"/>
          </p:cNvSpPr>
          <p:nvPr>
            <p:ph type="title"/>
          </p:nvPr>
        </p:nvSpPr>
        <p:spPr>
          <a:xfrm>
            <a:off x="4611330" y="2684206"/>
            <a:ext cx="7364194" cy="3998303"/>
          </a:xfrm>
        </p:spPr>
        <p:txBody>
          <a:bodyPr>
            <a:normAutofit fontScale="90000"/>
          </a:bodyPr>
          <a:lstStyle/>
          <a:p>
            <a:pPr algn="r"/>
            <a:br>
              <a:rPr lang="es-ES" sz="7300" dirty="0"/>
            </a:br>
            <a:br>
              <a:rPr lang="es-ES" sz="7300" dirty="0"/>
            </a:br>
            <a:br>
              <a:rPr lang="es-ES" sz="7300" dirty="0"/>
            </a:br>
            <a:br>
              <a:rPr lang="es-ES" sz="7300" dirty="0"/>
            </a:br>
            <a:r>
              <a:rPr lang="es-ES" sz="7300" dirty="0"/>
              <a:t>TALLER</a:t>
            </a:r>
            <a:br>
              <a:rPr lang="es-ES" dirty="0"/>
            </a:br>
            <a:r>
              <a:rPr lang="es-ES" sz="8000" dirty="0">
                <a:solidFill>
                  <a:srgbClr val="FF0000"/>
                </a:solidFill>
                <a:latin typeface="ReithSans"/>
              </a:rPr>
              <a:t>¿Qué entiendes por Justicia?</a:t>
            </a:r>
            <a:endParaRPr lang="es-ES" sz="2700" dirty="0">
              <a:solidFill>
                <a:srgbClr val="FF0000"/>
              </a:solidFill>
            </a:endParaRPr>
          </a:p>
        </p:txBody>
      </p:sp>
    </p:spTree>
    <p:extLst>
      <p:ext uri="{BB962C8B-B14F-4D97-AF65-F5344CB8AC3E}">
        <p14:creationId xmlns:p14="http://schemas.microsoft.com/office/powerpoint/2010/main" val="126205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134">
            <a:extLst>
              <a:ext uri="{FF2B5EF4-FFF2-40B4-BE49-F238E27FC236}">
                <a16:creationId xmlns:a16="http://schemas.microsoft.com/office/drawing/2014/main" id="{F5A0D4D0-DC11-4CAA-AA17-A6B0C2B4F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84E13B-3509-4EDB-86E7-A487E128F24D}"/>
              </a:ext>
            </a:extLst>
          </p:cNvPr>
          <p:cNvSpPr>
            <a:spLocks noGrp="1"/>
          </p:cNvSpPr>
          <p:nvPr>
            <p:ph type="title"/>
          </p:nvPr>
        </p:nvSpPr>
        <p:spPr>
          <a:xfrm>
            <a:off x="838734" y="363557"/>
            <a:ext cx="6143625" cy="1229022"/>
          </a:xfrm>
        </p:spPr>
        <p:txBody>
          <a:bodyPr vert="horz" lIns="91440" tIns="45720" rIns="91440" bIns="45720" rtlCol="0" anchor="b">
            <a:normAutofit/>
          </a:bodyPr>
          <a:lstStyle/>
          <a:p>
            <a:pPr>
              <a:spcBef>
                <a:spcPct val="0"/>
              </a:spcBef>
            </a:pPr>
            <a:r>
              <a:rPr lang="en-US" sz="7200" kern="1200" dirty="0" err="1">
                <a:solidFill>
                  <a:srgbClr val="FF0000"/>
                </a:solidFill>
                <a:latin typeface="+mj-lt"/>
                <a:ea typeface="+mj-ea"/>
                <a:cs typeface="+mj-cs"/>
              </a:rPr>
              <a:t>Análisis</a:t>
            </a:r>
            <a:endParaRPr lang="en-US" sz="7200" kern="1200" dirty="0">
              <a:solidFill>
                <a:srgbClr val="FF0000"/>
              </a:solidFill>
              <a:latin typeface="+mj-lt"/>
              <a:ea typeface="+mj-ea"/>
              <a:cs typeface="+mj-cs"/>
            </a:endParaRPr>
          </a:p>
        </p:txBody>
      </p:sp>
      <p:sp>
        <p:nvSpPr>
          <p:cNvPr id="3" name="Marcador de texto 2">
            <a:extLst>
              <a:ext uri="{FF2B5EF4-FFF2-40B4-BE49-F238E27FC236}">
                <a16:creationId xmlns:a16="http://schemas.microsoft.com/office/drawing/2014/main" id="{2297BAFF-5274-4252-902D-843F780C2BB6}"/>
              </a:ext>
            </a:extLst>
          </p:cNvPr>
          <p:cNvSpPr>
            <a:spLocks noGrp="1"/>
          </p:cNvSpPr>
          <p:nvPr>
            <p:ph type="body" idx="1"/>
          </p:nvPr>
        </p:nvSpPr>
        <p:spPr>
          <a:xfrm>
            <a:off x="883854" y="1592579"/>
            <a:ext cx="6381650" cy="4332287"/>
          </a:xfrm>
        </p:spPr>
        <p:txBody>
          <a:bodyPr vert="horz" lIns="91440" tIns="45720" rIns="91440" bIns="45720" rtlCol="0">
            <a:normAutofit fontScale="92500" lnSpcReduction="10000"/>
          </a:bodyPr>
          <a:lstStyle/>
          <a:p>
            <a:pPr indent="-457200">
              <a:buFont typeface="+mj-lt"/>
              <a:buAutoNum type="arabicPeriod"/>
            </a:pPr>
            <a:r>
              <a:rPr lang="en-US" sz="2000" kern="1200" dirty="0">
                <a:solidFill>
                  <a:schemeClr val="bg1"/>
                </a:solidFill>
                <a:latin typeface="Calibri" panose="020F0502020204030204" pitchFamily="34" charset="0"/>
                <a:ea typeface="+mn-ea"/>
                <a:cs typeface="Calibri" panose="020F0502020204030204" pitchFamily="34" charset="0"/>
              </a:rPr>
              <a:t>¿</a:t>
            </a:r>
            <a:r>
              <a:rPr lang="en-US" sz="2000" kern="1200" dirty="0" err="1">
                <a:solidFill>
                  <a:schemeClr val="bg1"/>
                </a:solidFill>
                <a:latin typeface="Calibri" panose="020F0502020204030204" pitchFamily="34" charset="0"/>
                <a:ea typeface="+mn-ea"/>
                <a:cs typeface="Calibri" panose="020F0502020204030204" pitchFamily="34" charset="0"/>
              </a:rPr>
              <a:t>Qué</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tipo</a:t>
            </a:r>
            <a:r>
              <a:rPr lang="en-US" sz="2000" kern="1200" dirty="0">
                <a:solidFill>
                  <a:schemeClr val="bg1"/>
                </a:solidFill>
                <a:latin typeface="Calibri" panose="020F0502020204030204" pitchFamily="34" charset="0"/>
                <a:ea typeface="+mn-ea"/>
                <a:cs typeface="Calibri" panose="020F0502020204030204" pitchFamily="34" charset="0"/>
              </a:rPr>
              <a:t> o </a:t>
            </a:r>
            <a:r>
              <a:rPr lang="en-US" sz="2000" kern="1200" dirty="0" err="1">
                <a:solidFill>
                  <a:schemeClr val="bg1"/>
                </a:solidFill>
                <a:latin typeface="Calibri" panose="020F0502020204030204" pitchFamily="34" charset="0"/>
                <a:ea typeface="+mn-ea"/>
                <a:cs typeface="Calibri" panose="020F0502020204030204" pitchFamily="34" charset="0"/>
              </a:rPr>
              <a:t>tipos</a:t>
            </a:r>
            <a:r>
              <a:rPr lang="en-US" sz="2000" kern="1200" dirty="0">
                <a:solidFill>
                  <a:schemeClr val="bg1"/>
                </a:solidFill>
                <a:latin typeface="Calibri" panose="020F0502020204030204" pitchFamily="34" charset="0"/>
                <a:ea typeface="+mn-ea"/>
                <a:cs typeface="Calibri" panose="020F0502020204030204" pitchFamily="34" charset="0"/>
              </a:rPr>
              <a:t> de </a:t>
            </a:r>
            <a:r>
              <a:rPr lang="en-US" sz="2000" kern="1200" dirty="0" err="1">
                <a:solidFill>
                  <a:schemeClr val="bg1"/>
                </a:solidFill>
                <a:latin typeface="Calibri" panose="020F0502020204030204" pitchFamily="34" charset="0"/>
                <a:ea typeface="+mn-ea"/>
                <a:cs typeface="Calibri" panose="020F0502020204030204" pitchFamily="34" charset="0"/>
              </a:rPr>
              <a:t>daños</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consideráis</a:t>
            </a:r>
            <a:r>
              <a:rPr lang="en-US" sz="2000" kern="1200" dirty="0">
                <a:solidFill>
                  <a:schemeClr val="bg1"/>
                </a:solidFill>
                <a:latin typeface="Calibri" panose="020F0502020204030204" pitchFamily="34" charset="0"/>
                <a:ea typeface="+mn-ea"/>
                <a:cs typeface="Calibri" panose="020F0502020204030204" pitchFamily="34" charset="0"/>
              </a:rPr>
              <a:t> que </a:t>
            </a:r>
            <a:r>
              <a:rPr lang="en-US" sz="2000" kern="1200" dirty="0" err="1">
                <a:solidFill>
                  <a:schemeClr val="bg1"/>
                </a:solidFill>
                <a:latin typeface="Calibri" panose="020F0502020204030204" pitchFamily="34" charset="0"/>
                <a:ea typeface="+mn-ea"/>
                <a:cs typeface="Calibri" panose="020F0502020204030204" pitchFamily="34" charset="0"/>
              </a:rPr>
              <a:t>está</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produciendo</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el</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modelo</a:t>
            </a:r>
            <a:r>
              <a:rPr lang="en-US" sz="2000" kern="1200" dirty="0">
                <a:solidFill>
                  <a:schemeClr val="bg1"/>
                </a:solidFill>
                <a:latin typeface="Calibri" panose="020F0502020204030204" pitchFamily="34" charset="0"/>
                <a:ea typeface="+mn-ea"/>
                <a:cs typeface="Calibri" panose="020F0502020204030204" pitchFamily="34" charset="0"/>
              </a:rPr>
              <a:t>?</a:t>
            </a:r>
          </a:p>
          <a:p>
            <a:pPr indent="-457200">
              <a:buFont typeface="+mj-lt"/>
              <a:buAutoNum type="arabicPeriod"/>
            </a:pPr>
            <a:r>
              <a:rPr lang="en-US" sz="2000" kern="1200" dirty="0">
                <a:solidFill>
                  <a:schemeClr val="bg1"/>
                </a:solidFill>
                <a:latin typeface="Calibri" panose="020F0502020204030204" pitchFamily="34" charset="0"/>
                <a:ea typeface="+mn-ea"/>
                <a:cs typeface="Calibri" panose="020F0502020204030204" pitchFamily="34" charset="0"/>
              </a:rPr>
              <a:t>La </a:t>
            </a:r>
            <a:r>
              <a:rPr lang="en-US" sz="2000" kern="1200" dirty="0" err="1">
                <a:solidFill>
                  <a:schemeClr val="bg1"/>
                </a:solidFill>
                <a:latin typeface="Calibri" panose="020F0502020204030204" pitchFamily="34" charset="0"/>
                <a:ea typeface="+mn-ea"/>
                <a:cs typeface="Calibri" panose="020F0502020204030204" pitchFamily="34" charset="0"/>
              </a:rPr>
              <a:t>raza</a:t>
            </a:r>
            <a:r>
              <a:rPr lang="en-US" sz="2000" kern="1200" dirty="0">
                <a:solidFill>
                  <a:schemeClr val="bg1"/>
                </a:solidFill>
                <a:latin typeface="Calibri" panose="020F0502020204030204" pitchFamily="34" charset="0"/>
                <a:ea typeface="+mn-ea"/>
                <a:cs typeface="Calibri" panose="020F0502020204030204" pitchFamily="34" charset="0"/>
              </a:rPr>
              <a:t> no se </a:t>
            </a:r>
            <a:r>
              <a:rPr lang="en-US" sz="2000" kern="1200" dirty="0" err="1">
                <a:solidFill>
                  <a:schemeClr val="bg1"/>
                </a:solidFill>
                <a:latin typeface="Calibri" panose="020F0502020204030204" pitchFamily="34" charset="0"/>
                <a:ea typeface="+mn-ea"/>
                <a:cs typeface="Calibri" panose="020F0502020204030204" pitchFamily="34" charset="0"/>
              </a:rPr>
              <a:t>utilizó</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como</a:t>
            </a:r>
            <a:r>
              <a:rPr lang="en-US" sz="2000" kern="1200" dirty="0">
                <a:solidFill>
                  <a:schemeClr val="bg1"/>
                </a:solidFill>
                <a:latin typeface="Calibri" panose="020F0502020204030204" pitchFamily="34" charset="0"/>
                <a:ea typeface="+mn-ea"/>
                <a:cs typeface="Calibri" panose="020F0502020204030204" pitchFamily="34" charset="0"/>
              </a:rPr>
              <a:t> variable a los </a:t>
            </a:r>
            <a:r>
              <a:rPr lang="en-US" sz="2000" kern="1200" dirty="0" err="1">
                <a:solidFill>
                  <a:schemeClr val="bg1"/>
                </a:solidFill>
                <a:latin typeface="Calibri" panose="020F0502020204030204" pitchFamily="34" charset="0"/>
                <a:ea typeface="+mn-ea"/>
                <a:cs typeface="Calibri" panose="020F0502020204030204" pitchFamily="34" charset="0"/>
              </a:rPr>
              <a:t>efectos</a:t>
            </a:r>
            <a:r>
              <a:rPr lang="en-US" sz="2000" kern="1200" dirty="0">
                <a:solidFill>
                  <a:schemeClr val="bg1"/>
                </a:solidFill>
                <a:latin typeface="Calibri" panose="020F0502020204030204" pitchFamily="34" charset="0"/>
                <a:ea typeface="+mn-ea"/>
                <a:cs typeface="Calibri" panose="020F0502020204030204" pitchFamily="34" charset="0"/>
              </a:rPr>
              <a:t> de </a:t>
            </a:r>
            <a:r>
              <a:rPr lang="en-US" sz="2000" kern="1200" dirty="0" err="1">
                <a:solidFill>
                  <a:schemeClr val="bg1"/>
                </a:solidFill>
                <a:latin typeface="Calibri" panose="020F0502020204030204" pitchFamily="34" charset="0"/>
                <a:ea typeface="+mn-ea"/>
                <a:cs typeface="Calibri" panose="020F0502020204030204" pitchFamily="34" charset="0"/>
              </a:rPr>
              <a:t>entrenar</a:t>
            </a:r>
            <a:r>
              <a:rPr lang="en-US" sz="2000" kern="1200" dirty="0">
                <a:solidFill>
                  <a:schemeClr val="bg1"/>
                </a:solidFill>
                <a:latin typeface="Calibri" panose="020F0502020204030204" pitchFamily="34" charset="0"/>
                <a:ea typeface="+mn-ea"/>
                <a:cs typeface="Calibri" panose="020F0502020204030204" pitchFamily="34" charset="0"/>
              </a:rPr>
              <a:t> o </a:t>
            </a:r>
            <a:r>
              <a:rPr lang="en-US" sz="2000" kern="1200" dirty="0" err="1">
                <a:solidFill>
                  <a:schemeClr val="bg1"/>
                </a:solidFill>
                <a:latin typeface="Calibri" panose="020F0502020204030204" pitchFamily="34" charset="0"/>
                <a:ea typeface="+mn-ea"/>
                <a:cs typeface="Calibri" panose="020F0502020204030204" pitchFamily="34" charset="0"/>
              </a:rPr>
              <a:t>testear</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el</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algoritmo</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Cuáles</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pensáis</a:t>
            </a:r>
            <a:r>
              <a:rPr lang="en-US" sz="2000" kern="1200" dirty="0">
                <a:solidFill>
                  <a:schemeClr val="bg1"/>
                </a:solidFill>
                <a:latin typeface="Calibri" panose="020F0502020204030204" pitchFamily="34" charset="0"/>
                <a:ea typeface="+mn-ea"/>
                <a:cs typeface="Calibri" panose="020F0502020204030204" pitchFamily="34" charset="0"/>
              </a:rPr>
              <a:t> que </a:t>
            </a:r>
            <a:r>
              <a:rPr lang="en-US" sz="2000" kern="1200" dirty="0" err="1">
                <a:solidFill>
                  <a:schemeClr val="bg1"/>
                </a:solidFill>
                <a:latin typeface="Calibri" panose="020F0502020204030204" pitchFamily="34" charset="0"/>
                <a:ea typeface="+mn-ea"/>
                <a:cs typeface="Calibri" panose="020F0502020204030204" pitchFamily="34" charset="0"/>
              </a:rPr>
              <a:t>fueron</a:t>
            </a:r>
            <a:r>
              <a:rPr lang="en-US" sz="2000" kern="1200" dirty="0">
                <a:solidFill>
                  <a:schemeClr val="bg1"/>
                </a:solidFill>
                <a:latin typeface="Calibri" panose="020F0502020204030204" pitchFamily="34" charset="0"/>
                <a:ea typeface="+mn-ea"/>
                <a:cs typeface="Calibri" panose="020F0502020204030204" pitchFamily="34" charset="0"/>
              </a:rPr>
              <a:t> las proxies?</a:t>
            </a:r>
          </a:p>
          <a:p>
            <a:pPr indent="-457200">
              <a:buFont typeface="+mj-lt"/>
              <a:buAutoNum type="arabicPeriod"/>
            </a:pPr>
            <a:r>
              <a:rPr lang="en-US" sz="2000" kern="1200" dirty="0">
                <a:solidFill>
                  <a:schemeClr val="bg1"/>
                </a:solidFill>
                <a:latin typeface="Calibri" panose="020F0502020204030204" pitchFamily="34" charset="0"/>
                <a:ea typeface="+mn-ea"/>
                <a:cs typeface="Calibri" panose="020F0502020204030204" pitchFamily="34" charset="0"/>
              </a:rPr>
              <a:t>¿</a:t>
            </a:r>
            <a:r>
              <a:rPr lang="en-US" sz="2000" kern="1200" dirty="0" err="1">
                <a:solidFill>
                  <a:schemeClr val="bg1"/>
                </a:solidFill>
                <a:latin typeface="Calibri" panose="020F0502020204030204" pitchFamily="34" charset="0"/>
                <a:ea typeface="+mn-ea"/>
                <a:cs typeface="Calibri" panose="020F0502020204030204" pitchFamily="34" charset="0"/>
              </a:rPr>
              <a:t>Qué</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sesgos</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podéis</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identificar</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en</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qué</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fases</a:t>
            </a:r>
            <a:r>
              <a:rPr lang="en-US" sz="2000" kern="1200" dirty="0">
                <a:solidFill>
                  <a:schemeClr val="bg1"/>
                </a:solidFill>
                <a:latin typeface="Calibri" panose="020F0502020204030204" pitchFamily="34" charset="0"/>
                <a:ea typeface="+mn-ea"/>
                <a:cs typeface="Calibri" panose="020F0502020204030204" pitchFamily="34" charset="0"/>
              </a:rPr>
              <a:t> de </a:t>
            </a:r>
            <a:r>
              <a:rPr lang="en-US" sz="2000" kern="1200" dirty="0" err="1">
                <a:solidFill>
                  <a:schemeClr val="bg1"/>
                </a:solidFill>
                <a:latin typeface="Calibri" panose="020F0502020204030204" pitchFamily="34" charset="0"/>
                <a:ea typeface="+mn-ea"/>
                <a:cs typeface="Calibri" panose="020F0502020204030204" pitchFamily="34" charset="0"/>
              </a:rPr>
              <a:t>desarrollo</a:t>
            </a:r>
            <a:r>
              <a:rPr lang="en-US" sz="2000" kern="1200" dirty="0">
                <a:solidFill>
                  <a:schemeClr val="bg1"/>
                </a:solidFill>
                <a:latin typeface="Calibri" panose="020F0502020204030204" pitchFamily="34" charset="0"/>
                <a:ea typeface="+mn-ea"/>
                <a:cs typeface="Calibri" panose="020F0502020204030204" pitchFamily="34" charset="0"/>
              </a:rPr>
              <a:t> del </a:t>
            </a:r>
            <a:r>
              <a:rPr lang="en-US" sz="2000" kern="1200" dirty="0" err="1">
                <a:solidFill>
                  <a:schemeClr val="bg1"/>
                </a:solidFill>
                <a:latin typeface="Calibri" panose="020F0502020204030204" pitchFamily="34" charset="0"/>
                <a:ea typeface="+mn-ea"/>
                <a:cs typeface="Calibri" panose="020F0502020204030204" pitchFamily="34" charset="0"/>
              </a:rPr>
              <a:t>modelo</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pensáis</a:t>
            </a:r>
            <a:r>
              <a:rPr lang="en-US" sz="2000" kern="1200" dirty="0">
                <a:solidFill>
                  <a:schemeClr val="bg1"/>
                </a:solidFill>
                <a:latin typeface="Calibri" panose="020F0502020204030204" pitchFamily="34" charset="0"/>
                <a:ea typeface="+mn-ea"/>
                <a:cs typeface="Calibri" panose="020F0502020204030204" pitchFamily="34" charset="0"/>
              </a:rPr>
              <a:t> que se </a:t>
            </a:r>
            <a:r>
              <a:rPr lang="en-US" sz="2000" kern="1200" dirty="0" err="1">
                <a:solidFill>
                  <a:schemeClr val="bg1"/>
                </a:solidFill>
                <a:latin typeface="Calibri" panose="020F0502020204030204" pitchFamily="34" charset="0"/>
                <a:ea typeface="+mn-ea"/>
                <a:cs typeface="Calibri" panose="020F0502020204030204" pitchFamily="34" charset="0"/>
              </a:rPr>
              <a:t>están</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introduciendo</a:t>
            </a:r>
            <a:r>
              <a:rPr lang="en-US" sz="2000" kern="1200" dirty="0">
                <a:solidFill>
                  <a:schemeClr val="bg1"/>
                </a:solidFill>
                <a:latin typeface="Calibri" panose="020F0502020204030204" pitchFamily="34" charset="0"/>
                <a:ea typeface="+mn-ea"/>
                <a:cs typeface="Calibri" panose="020F0502020204030204" pitchFamily="34" charset="0"/>
              </a:rPr>
              <a:t> los </a:t>
            </a:r>
            <a:r>
              <a:rPr lang="en-US" sz="2000" kern="1200" dirty="0" err="1">
                <a:solidFill>
                  <a:schemeClr val="bg1"/>
                </a:solidFill>
                <a:latin typeface="Calibri" panose="020F0502020204030204" pitchFamily="34" charset="0"/>
                <a:ea typeface="+mn-ea"/>
                <a:cs typeface="Calibri" panose="020F0502020204030204" pitchFamily="34" charset="0"/>
              </a:rPr>
              <a:t>sesgos</a:t>
            </a:r>
            <a:r>
              <a:rPr lang="en-US" sz="2000" kern="1200" dirty="0">
                <a:solidFill>
                  <a:schemeClr val="bg1"/>
                </a:solidFill>
                <a:latin typeface="Calibri" panose="020F0502020204030204" pitchFamily="34" charset="0"/>
                <a:ea typeface="+mn-ea"/>
                <a:cs typeface="Calibri" panose="020F0502020204030204" pitchFamily="34" charset="0"/>
              </a:rPr>
              <a:t>?</a:t>
            </a:r>
          </a:p>
          <a:p>
            <a:pPr indent="-457200">
              <a:buFont typeface="+mj-lt"/>
              <a:buAutoNum type="arabicPeriod"/>
            </a:pPr>
            <a:r>
              <a:rPr lang="en-US" sz="2000" kern="1200" dirty="0">
                <a:solidFill>
                  <a:schemeClr val="bg1"/>
                </a:solidFill>
                <a:latin typeface="Calibri" panose="020F0502020204030204" pitchFamily="34" charset="0"/>
                <a:ea typeface="+mn-ea"/>
                <a:cs typeface="Calibri" panose="020F0502020204030204" pitchFamily="34" charset="0"/>
              </a:rPr>
              <a:t>¿</a:t>
            </a:r>
            <a:r>
              <a:rPr lang="en-US" sz="2000" kern="1200" dirty="0" err="1">
                <a:solidFill>
                  <a:schemeClr val="bg1"/>
                </a:solidFill>
                <a:latin typeface="Calibri" panose="020F0502020204030204" pitchFamily="34" charset="0"/>
                <a:ea typeface="+mn-ea"/>
                <a:cs typeface="Calibri" panose="020F0502020204030204" pitchFamily="34" charset="0"/>
              </a:rPr>
              <a:t>Qué</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sesgos</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creéis</a:t>
            </a:r>
            <a:r>
              <a:rPr lang="en-US" sz="2000" kern="1200" dirty="0">
                <a:solidFill>
                  <a:schemeClr val="bg1"/>
                </a:solidFill>
                <a:latin typeface="Calibri" panose="020F0502020204030204" pitchFamily="34" charset="0"/>
                <a:ea typeface="+mn-ea"/>
                <a:cs typeface="Calibri" panose="020F0502020204030204" pitchFamily="34" charset="0"/>
              </a:rPr>
              <a:t> que </a:t>
            </a:r>
            <a:r>
              <a:rPr lang="en-US" sz="2000" kern="1200" dirty="0" err="1">
                <a:solidFill>
                  <a:schemeClr val="bg1"/>
                </a:solidFill>
                <a:latin typeface="Calibri" panose="020F0502020204030204" pitchFamily="34" charset="0"/>
                <a:ea typeface="+mn-ea"/>
                <a:cs typeface="Calibri" panose="020F0502020204030204" pitchFamily="34" charset="0"/>
              </a:rPr>
              <a:t>pueden</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estar</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distorsionando</a:t>
            </a:r>
            <a:r>
              <a:rPr lang="en-US" sz="2000" kern="1200" dirty="0">
                <a:solidFill>
                  <a:schemeClr val="bg1"/>
                </a:solidFill>
                <a:latin typeface="Calibri" panose="020F0502020204030204" pitchFamily="34" charset="0"/>
                <a:ea typeface="+mn-ea"/>
                <a:cs typeface="Calibri" panose="020F0502020204030204" pitchFamily="34" charset="0"/>
              </a:rPr>
              <a:t> la </a:t>
            </a:r>
            <a:r>
              <a:rPr lang="en-US" sz="2000" kern="1200" dirty="0" err="1">
                <a:solidFill>
                  <a:schemeClr val="bg1"/>
                </a:solidFill>
                <a:latin typeface="Calibri" panose="020F0502020204030204" pitchFamily="34" charset="0"/>
                <a:ea typeface="+mn-ea"/>
                <a:cs typeface="Calibri" panose="020F0502020204030204" pitchFamily="34" charset="0"/>
              </a:rPr>
              <a:t>aplicación</a:t>
            </a:r>
            <a:r>
              <a:rPr lang="en-US" sz="2000" kern="1200" dirty="0">
                <a:solidFill>
                  <a:schemeClr val="bg1"/>
                </a:solidFill>
                <a:latin typeface="Calibri" panose="020F0502020204030204" pitchFamily="34" charset="0"/>
                <a:ea typeface="+mn-ea"/>
                <a:cs typeface="Calibri" panose="020F0502020204030204" pitchFamily="34" charset="0"/>
              </a:rPr>
              <a:t> del </a:t>
            </a:r>
            <a:r>
              <a:rPr lang="en-US" sz="2000" kern="1200" dirty="0" err="1">
                <a:solidFill>
                  <a:schemeClr val="bg1"/>
                </a:solidFill>
                <a:latin typeface="Calibri" panose="020F0502020204030204" pitchFamily="34" charset="0"/>
                <a:ea typeface="+mn-ea"/>
                <a:cs typeface="Calibri" panose="020F0502020204030204" pitchFamily="34" charset="0"/>
              </a:rPr>
              <a:t>modelo</a:t>
            </a:r>
            <a:r>
              <a:rPr lang="en-US" sz="2000" kern="1200" dirty="0">
                <a:solidFill>
                  <a:schemeClr val="bg1"/>
                </a:solidFill>
                <a:latin typeface="Calibri" panose="020F0502020204030204" pitchFamily="34" charset="0"/>
                <a:ea typeface="+mn-ea"/>
                <a:cs typeface="Calibri" panose="020F0502020204030204" pitchFamily="34" charset="0"/>
              </a:rPr>
              <a:t> por los </a:t>
            </a:r>
            <a:r>
              <a:rPr lang="en-US" sz="2000" kern="1200" dirty="0" err="1">
                <a:solidFill>
                  <a:schemeClr val="bg1"/>
                </a:solidFill>
                <a:latin typeface="Calibri" panose="020F0502020204030204" pitchFamily="34" charset="0"/>
                <a:ea typeface="+mn-ea"/>
                <a:cs typeface="Calibri" panose="020F0502020204030204" pitchFamily="34" charset="0"/>
              </a:rPr>
              <a:t>jueces</a:t>
            </a:r>
            <a:r>
              <a:rPr lang="en-US" sz="2000" kern="1200" dirty="0">
                <a:solidFill>
                  <a:schemeClr val="bg1"/>
                </a:solidFill>
                <a:latin typeface="Calibri" panose="020F0502020204030204" pitchFamily="34" charset="0"/>
                <a:ea typeface="+mn-ea"/>
                <a:cs typeface="Calibri" panose="020F0502020204030204" pitchFamily="34" charset="0"/>
              </a:rPr>
              <a:t>?</a:t>
            </a:r>
          </a:p>
          <a:p>
            <a:pPr indent="-457200">
              <a:buFont typeface="+mj-lt"/>
              <a:buAutoNum type="arabicPeriod"/>
            </a:pPr>
            <a:r>
              <a:rPr lang="en-US" sz="2000" kern="1200" dirty="0">
                <a:solidFill>
                  <a:schemeClr val="bg1"/>
                </a:solidFill>
                <a:latin typeface="Calibri" panose="020F0502020204030204" pitchFamily="34" charset="0"/>
                <a:ea typeface="+mn-ea"/>
                <a:cs typeface="Calibri" panose="020F0502020204030204" pitchFamily="34" charset="0"/>
              </a:rPr>
              <a:t>¿</a:t>
            </a:r>
            <a:r>
              <a:rPr lang="en-US" sz="2000" kern="1200" dirty="0" err="1">
                <a:solidFill>
                  <a:schemeClr val="bg1"/>
                </a:solidFill>
                <a:latin typeface="Calibri" panose="020F0502020204030204" pitchFamily="34" charset="0"/>
                <a:ea typeface="+mn-ea"/>
                <a:cs typeface="Calibri" panose="020F0502020204030204" pitchFamily="34" charset="0"/>
              </a:rPr>
              <a:t>Qué</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os</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parece</a:t>
            </a:r>
            <a:r>
              <a:rPr lang="en-US" sz="2000" kern="1200" dirty="0">
                <a:solidFill>
                  <a:schemeClr val="bg1"/>
                </a:solidFill>
                <a:latin typeface="Calibri" panose="020F0502020204030204" pitchFamily="34" charset="0"/>
                <a:ea typeface="+mn-ea"/>
                <a:cs typeface="Calibri" panose="020F0502020204030204" pitchFamily="34" charset="0"/>
              </a:rPr>
              <a:t> la accuracy del </a:t>
            </a:r>
            <a:r>
              <a:rPr lang="en-US" sz="2000" kern="1200" dirty="0" err="1">
                <a:solidFill>
                  <a:schemeClr val="bg1"/>
                </a:solidFill>
                <a:latin typeface="Calibri" panose="020F0502020204030204" pitchFamily="34" charset="0"/>
                <a:ea typeface="+mn-ea"/>
                <a:cs typeface="Calibri" panose="020F0502020204030204" pitchFamily="34" charset="0"/>
              </a:rPr>
              <a:t>modelo</a:t>
            </a:r>
            <a:r>
              <a:rPr lang="en-US" sz="2000" kern="1200" dirty="0">
                <a:solidFill>
                  <a:schemeClr val="bg1"/>
                </a:solidFill>
                <a:latin typeface="Calibri" panose="020F0502020204030204" pitchFamily="34" charset="0"/>
                <a:ea typeface="+mn-ea"/>
                <a:cs typeface="Calibri" panose="020F0502020204030204" pitchFamily="34" charset="0"/>
              </a:rPr>
              <a:t>? </a:t>
            </a:r>
          </a:p>
          <a:p>
            <a:pPr indent="-457200">
              <a:buFont typeface="+mj-lt"/>
              <a:buAutoNum type="arabicPeriod"/>
            </a:pPr>
            <a:r>
              <a:rPr lang="en-US" sz="2000" kern="1200" dirty="0">
                <a:solidFill>
                  <a:schemeClr val="bg1"/>
                </a:solidFill>
                <a:latin typeface="Calibri" panose="020F0502020204030204" pitchFamily="34" charset="0"/>
                <a:ea typeface="+mn-ea"/>
                <a:cs typeface="Calibri" panose="020F0502020204030204" pitchFamily="34" charset="0"/>
              </a:rPr>
              <a:t>¿</a:t>
            </a:r>
            <a:r>
              <a:rPr lang="en-US" sz="2000" kern="1200" dirty="0" err="1">
                <a:solidFill>
                  <a:schemeClr val="bg1"/>
                </a:solidFill>
                <a:latin typeface="Calibri" panose="020F0502020204030204" pitchFamily="34" charset="0"/>
                <a:ea typeface="+mn-ea"/>
                <a:cs typeface="Calibri" panose="020F0502020204030204" pitchFamily="34" charset="0"/>
              </a:rPr>
              <a:t>Qué</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otros</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problemas</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detectáis</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en</a:t>
            </a:r>
            <a:r>
              <a:rPr lang="en-US" sz="2000" kern="1200" dirty="0">
                <a:solidFill>
                  <a:schemeClr val="bg1"/>
                </a:solidFill>
                <a:latin typeface="Calibri" panose="020F0502020204030204" pitchFamily="34" charset="0"/>
                <a:ea typeface="+mn-ea"/>
                <a:cs typeface="Calibri" panose="020F0502020204030204" pitchFamily="34" charset="0"/>
              </a:rPr>
              <a:t> la forma </a:t>
            </a:r>
            <a:r>
              <a:rPr lang="en-US" sz="2000" kern="1200" dirty="0" err="1">
                <a:solidFill>
                  <a:schemeClr val="bg1"/>
                </a:solidFill>
                <a:latin typeface="Calibri" panose="020F0502020204030204" pitchFamily="34" charset="0"/>
                <a:ea typeface="+mn-ea"/>
                <a:cs typeface="Calibri" panose="020F0502020204030204" pitchFamily="34" charset="0"/>
              </a:rPr>
              <a:t>en</a:t>
            </a:r>
            <a:r>
              <a:rPr lang="en-US" sz="2000" kern="1200" dirty="0">
                <a:solidFill>
                  <a:schemeClr val="bg1"/>
                </a:solidFill>
                <a:latin typeface="Calibri" panose="020F0502020204030204" pitchFamily="34" charset="0"/>
                <a:ea typeface="+mn-ea"/>
                <a:cs typeface="Calibri" panose="020F0502020204030204" pitchFamily="34" charset="0"/>
              </a:rPr>
              <a:t> que se ha </a:t>
            </a:r>
            <a:r>
              <a:rPr lang="en-US" sz="2000" kern="1200" dirty="0" err="1">
                <a:solidFill>
                  <a:schemeClr val="bg1"/>
                </a:solidFill>
                <a:latin typeface="Calibri" panose="020F0502020204030204" pitchFamily="34" charset="0"/>
                <a:ea typeface="+mn-ea"/>
                <a:cs typeface="Calibri" panose="020F0502020204030204" pitchFamily="34" charset="0"/>
              </a:rPr>
              <a:t>implementado</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el</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modelo</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en</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el</a:t>
            </a:r>
            <a:r>
              <a:rPr lang="en-US" sz="2000" kern="1200" dirty="0">
                <a:solidFill>
                  <a:schemeClr val="bg1"/>
                </a:solidFill>
                <a:latin typeface="Calibri" panose="020F0502020204030204" pitchFamily="34" charset="0"/>
                <a:ea typeface="+mn-ea"/>
                <a:cs typeface="Calibri" panose="020F0502020204030204" pitchFamily="34" charset="0"/>
              </a:rPr>
              <a:t> </a:t>
            </a:r>
            <a:r>
              <a:rPr lang="en-US" sz="2000" kern="1200" dirty="0" err="1">
                <a:solidFill>
                  <a:schemeClr val="bg1"/>
                </a:solidFill>
                <a:latin typeface="Calibri" panose="020F0502020204030204" pitchFamily="34" charset="0"/>
                <a:ea typeface="+mn-ea"/>
                <a:cs typeface="Calibri" panose="020F0502020204030204" pitchFamily="34" charset="0"/>
              </a:rPr>
              <a:t>sistema</a:t>
            </a:r>
            <a:r>
              <a:rPr lang="en-US" sz="2000" kern="1200" dirty="0">
                <a:solidFill>
                  <a:schemeClr val="bg1"/>
                </a:solidFill>
                <a:latin typeface="Calibri" panose="020F0502020204030204" pitchFamily="34" charset="0"/>
                <a:ea typeface="+mn-ea"/>
                <a:cs typeface="Calibri" panose="020F0502020204030204" pitchFamily="34" charset="0"/>
              </a:rPr>
              <a:t> penal </a:t>
            </a:r>
            <a:r>
              <a:rPr lang="en-US" sz="2000" kern="1200" dirty="0" err="1">
                <a:solidFill>
                  <a:schemeClr val="bg1"/>
                </a:solidFill>
                <a:latin typeface="Calibri" panose="020F0502020204030204" pitchFamily="34" charset="0"/>
                <a:ea typeface="+mn-ea"/>
                <a:cs typeface="Calibri" panose="020F0502020204030204" pitchFamily="34" charset="0"/>
              </a:rPr>
              <a:t>norteamericano</a:t>
            </a:r>
            <a:r>
              <a:rPr lang="en-US" sz="2000" kern="1200" dirty="0">
                <a:solidFill>
                  <a:schemeClr val="bg1"/>
                </a:solidFill>
                <a:latin typeface="Calibri" panose="020F0502020204030204" pitchFamily="34" charset="0"/>
                <a:ea typeface="+mn-ea"/>
                <a:cs typeface="Calibri" panose="020F0502020204030204" pitchFamily="34" charset="0"/>
              </a:rPr>
              <a:t>? </a:t>
            </a:r>
            <a:br>
              <a:rPr lang="en-US" sz="2000" kern="1200" dirty="0">
                <a:solidFill>
                  <a:schemeClr val="bg1"/>
                </a:solidFill>
                <a:latin typeface="+mn-lt"/>
                <a:ea typeface="+mn-ea"/>
                <a:cs typeface="+mn-cs"/>
              </a:rPr>
            </a:br>
            <a:endParaRPr lang="en-US" sz="2000" kern="1200" dirty="0">
              <a:solidFill>
                <a:schemeClr val="bg1"/>
              </a:solidFill>
              <a:latin typeface="+mn-lt"/>
              <a:ea typeface="+mn-ea"/>
              <a:cs typeface="+mn-cs"/>
            </a:endParaRPr>
          </a:p>
          <a:p>
            <a:pPr marL="0" indent="0"/>
            <a:endParaRPr lang="en-US" sz="600" kern="1200" dirty="0">
              <a:solidFill>
                <a:schemeClr val="bg1"/>
              </a:solidFill>
              <a:latin typeface="+mn-lt"/>
              <a:ea typeface="+mn-ea"/>
              <a:cs typeface="+mn-cs"/>
            </a:endParaRPr>
          </a:p>
          <a:p>
            <a:pPr marL="0" indent="0"/>
            <a:endParaRPr lang="en-US" sz="600" kern="1200" dirty="0">
              <a:solidFill>
                <a:schemeClr val="bg1"/>
              </a:solidFill>
              <a:latin typeface="+mn-lt"/>
              <a:ea typeface="+mn-ea"/>
              <a:cs typeface="+mn-cs"/>
            </a:endParaRPr>
          </a:p>
          <a:p>
            <a:pPr marL="0" indent="0"/>
            <a:endParaRPr lang="en-US" sz="600" kern="1200" dirty="0">
              <a:solidFill>
                <a:schemeClr val="bg1"/>
              </a:solidFill>
              <a:latin typeface="+mn-lt"/>
              <a:ea typeface="+mn-ea"/>
              <a:cs typeface="+mn-cs"/>
            </a:endParaRPr>
          </a:p>
          <a:p>
            <a:pPr marL="0" indent="0"/>
            <a:endParaRPr lang="en-US" sz="600" kern="1200" dirty="0">
              <a:solidFill>
                <a:schemeClr val="bg1"/>
              </a:solidFill>
              <a:latin typeface="+mn-lt"/>
              <a:ea typeface="+mn-ea"/>
              <a:cs typeface="+mn-cs"/>
            </a:endParaRPr>
          </a:p>
        </p:txBody>
      </p:sp>
      <p:pic>
        <p:nvPicPr>
          <p:cNvPr id="4098" name="Picture 2" descr="Acuarela, Tinta, Texturado, Cuadro, Mezcla, Arte">
            <a:extLst>
              <a:ext uri="{FF2B5EF4-FFF2-40B4-BE49-F238E27FC236}">
                <a16:creationId xmlns:a16="http://schemas.microsoft.com/office/drawing/2014/main" id="{48AFDEE8-D9D8-4CD5-B655-E6DB71E29A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10" r="9071"/>
          <a:stretch/>
        </p:blipFill>
        <p:spPr bwMode="auto">
          <a:xfrm>
            <a:off x="7668829" y="10"/>
            <a:ext cx="4523171" cy="6857990"/>
          </a:xfrm>
          <a:custGeom>
            <a:avLst/>
            <a:gdLst/>
            <a:ahLst/>
            <a:cxnLst/>
            <a:rect l="l" t="t" r="r" b="b"/>
            <a:pathLst>
              <a:path w="4523171"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1"/>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1"/>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5"/>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5"/>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4" y="2435912"/>
                </a:cubicBezTo>
                <a:lnTo>
                  <a:pt x="415304" y="2435912"/>
                </a:lnTo>
                <a:lnTo>
                  <a:pt x="415303" y="2435912"/>
                </a:lnTo>
                <a:lnTo>
                  <a:pt x="412309" y="2449831"/>
                </a:lnTo>
                <a:lnTo>
                  <a:pt x="409472" y="2463016"/>
                </a:lnTo>
                <a:lnTo>
                  <a:pt x="409472" y="2463017"/>
                </a:lnTo>
                <a:lnTo>
                  <a:pt x="411535" y="2490550"/>
                </a:lnTo>
                <a:lnTo>
                  <a:pt x="418115" y="2518262"/>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2"/>
                </a:lnTo>
                <a:lnTo>
                  <a:pt x="409472" y="2463017"/>
                </a:lnTo>
                <a:lnTo>
                  <a:pt x="412309" y="2449831"/>
                </a:lnTo>
                <a:lnTo>
                  <a:pt x="415304"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3" y="338902"/>
                </a:lnTo>
                <a:lnTo>
                  <a:pt x="778363" y="367327"/>
                </a:lnTo>
                <a:lnTo>
                  <a:pt x="774553" y="395639"/>
                </a:lnTo>
                <a:lnTo>
                  <a:pt x="784453" y="338902"/>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23171" y="1"/>
                </a:lnTo>
                <a:lnTo>
                  <a:pt x="4523171"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4105" name="Group 136">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38" name="Freeform: Shape 137">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9" name="Freeform: Shape 138">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84905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55B7A5-6383-4E59-A855-C1D6BC9BC1CC}"/>
              </a:ext>
            </a:extLst>
          </p:cNvPr>
          <p:cNvSpPr txBox="1">
            <a:spLocks/>
          </p:cNvSpPr>
          <p:nvPr/>
        </p:nvSpPr>
        <p:spPr>
          <a:xfrm>
            <a:off x="2733153" y="1544315"/>
            <a:ext cx="8032955" cy="3356424"/>
          </a:xfrm>
          <a:prstGeom prst="rect">
            <a:avLst/>
          </a:prstGeom>
        </p:spPr>
        <p:txBody>
          <a:bodyPr>
            <a:normAutofit fontScale="5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4000" dirty="0"/>
              <a:t>TALLER</a:t>
            </a:r>
            <a:br>
              <a:rPr lang="es-ES" dirty="0"/>
            </a:br>
            <a:br>
              <a:rPr lang="es-ES" sz="11400" dirty="0"/>
            </a:br>
            <a:r>
              <a:rPr lang="es-ES" sz="11400" dirty="0">
                <a:solidFill>
                  <a:schemeClr val="bg1"/>
                </a:solidFill>
                <a:latin typeface="ReithSans"/>
              </a:rPr>
              <a:t>Pero…es más complicado de lo que parece…</a:t>
            </a:r>
            <a:endParaRPr lang="es-ES" sz="11400" dirty="0"/>
          </a:p>
        </p:txBody>
      </p:sp>
    </p:spTree>
    <p:extLst>
      <p:ext uri="{BB962C8B-B14F-4D97-AF65-F5344CB8AC3E}">
        <p14:creationId xmlns:p14="http://schemas.microsoft.com/office/powerpoint/2010/main" val="31423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D2886CE-8A3D-44EC-8829-79A90B38C56C}"/>
              </a:ext>
            </a:extLst>
          </p:cNvPr>
          <p:cNvSpPr txBox="1"/>
          <p:nvPr/>
        </p:nvSpPr>
        <p:spPr>
          <a:xfrm>
            <a:off x="727586" y="1636657"/>
            <a:ext cx="10594258" cy="5564793"/>
          </a:xfrm>
          <a:prstGeom prst="rect">
            <a:avLst/>
          </a:prstGeom>
          <a:noFill/>
        </p:spPr>
        <p:txBody>
          <a:bodyPr wrap="square">
            <a:spAutoFit/>
          </a:bodyPr>
          <a:lstStyle/>
          <a:p>
            <a:pPr marL="342900" lvl="0" indent="-342900">
              <a:lnSpc>
                <a:spcPct val="107000"/>
              </a:lnSpc>
              <a:spcAft>
                <a:spcPts val="800"/>
              </a:spcAft>
              <a:buClr>
                <a:schemeClr val="bg1"/>
              </a:buClr>
              <a:buSzPct val="150000"/>
              <a:buFont typeface="Arial" panose="020B0604020202020204" pitchFamily="34" charset="0"/>
              <a:buChar char="•"/>
            </a:pPr>
            <a:r>
              <a:rPr lang="en-US" sz="18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Nortpoint.Inc</a:t>
            </a: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research department, July 8, 2016.</a:t>
            </a:r>
            <a:endParaRPr lang="es-E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54013" lvl="1"/>
            <a:r>
              <a:rPr lang="en-US" sz="1600" i="1" dirty="0">
                <a:solidFill>
                  <a:schemeClr val="bg1"/>
                </a:solidFill>
                <a:latin typeface="Calibri" panose="020F0502020204030204" pitchFamily="34" charset="0"/>
                <a:cs typeface="Calibri" panose="020F0502020204030204" pitchFamily="34" charset="0"/>
              </a:rPr>
              <a:t>“In its paper, Northpointe dismissed the racial disparities we detected by saying “this pattern does not show evidence of bias, but rather is a natural consequence of using unbiased scoring rules for groups that happen to have different distributions of scores.”</a:t>
            </a:r>
          </a:p>
          <a:p>
            <a:pPr marL="354013" lvl="1"/>
            <a:endParaRPr lang="en-US" sz="1100" i="1" dirty="0">
              <a:solidFill>
                <a:schemeClr val="bg1"/>
              </a:solidFill>
              <a:latin typeface="Calibri" panose="020F0502020204030204" pitchFamily="34" charset="0"/>
              <a:cs typeface="Calibri" panose="020F0502020204030204" pitchFamily="34" charset="0"/>
            </a:endParaRPr>
          </a:p>
          <a:p>
            <a:pPr marL="354013" lvl="1"/>
            <a:r>
              <a:rPr lang="es-ES" sz="1600" u="sng" dirty="0">
                <a:solidFill>
                  <a:schemeClr val="bg1"/>
                </a:solidFill>
                <a:latin typeface="Calibri" panose="020F0502020204030204" pitchFamily="34" charset="0"/>
                <a:cs typeface="Calibri" panose="020F0502020204030204" pitchFamily="34" charset="0"/>
              </a:rPr>
              <a:t>Es decir, que la tasa de reincidencia </a:t>
            </a:r>
            <a:r>
              <a:rPr lang="es-ES" sz="1600" b="1" u="sng" dirty="0">
                <a:solidFill>
                  <a:schemeClr val="bg1"/>
                </a:solidFill>
                <a:latin typeface="Calibri" panose="020F0502020204030204" pitchFamily="34" charset="0"/>
                <a:cs typeface="Calibri" panose="020F0502020204030204" pitchFamily="34" charset="0"/>
              </a:rPr>
              <a:t>para personas negras y  blancos en los EEUU son diferentes, así que la distribución de los errores es necesariamente diferente</a:t>
            </a:r>
            <a:r>
              <a:rPr lang="es-ES" sz="1600" b="1" dirty="0">
                <a:solidFill>
                  <a:schemeClr val="bg1"/>
                </a:solidFill>
                <a:latin typeface="Calibri" panose="020F0502020204030204" pitchFamily="34" charset="0"/>
                <a:cs typeface="Calibri" panose="020F0502020204030204" pitchFamily="34" charset="0"/>
              </a:rPr>
              <a:t>. </a:t>
            </a:r>
            <a:endParaRPr lang="es-ES" sz="1600" i="1" dirty="0">
              <a:solidFill>
                <a:schemeClr val="bg1"/>
              </a:solidFill>
              <a:latin typeface="Calibri" panose="020F0502020204030204" pitchFamily="34" charset="0"/>
              <a:cs typeface="Calibri" panose="020F0502020204030204" pitchFamily="34" charset="0"/>
            </a:endParaRPr>
          </a:p>
          <a:p>
            <a:pPr marL="354013" lvl="1">
              <a:lnSpc>
                <a:spcPct val="107000"/>
              </a:lnSpc>
              <a:spcAft>
                <a:spcPts val="800"/>
              </a:spcAft>
              <a:buClr>
                <a:schemeClr val="bg1"/>
              </a:buClr>
              <a:buSzPct val="150000"/>
            </a:pPr>
            <a:endParaRPr lang="en-US" sz="1100" u="sng" dirty="0">
              <a:solidFill>
                <a:srgbClr val="00B0F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endParaRPr>
          </a:p>
          <a:p>
            <a:pPr marL="354013" lvl="1">
              <a:lnSpc>
                <a:spcPct val="107000"/>
              </a:lnSpc>
              <a:spcAft>
                <a:spcPts val="800"/>
              </a:spcAft>
              <a:buClr>
                <a:schemeClr val="bg1"/>
              </a:buClr>
              <a:buSzPct val="150000"/>
            </a:pPr>
            <a:r>
              <a:rPr lang="en-US" dirty="0">
                <a:solidFill>
                  <a:srgbClr val="0070C0"/>
                </a:solidFill>
                <a:hlinkClick r:id="rId3">
                  <a:extLst>
                    <a:ext uri="{A12FA001-AC4F-418D-AE19-62706E023703}">
                      <ahyp:hlinkClr xmlns:ahyp="http://schemas.microsoft.com/office/drawing/2018/hyperlinkcolor" val="tx"/>
                    </a:ext>
                  </a:extLst>
                </a:hlinkClick>
              </a:rPr>
              <a:t>http://go.volarisgroup.com/rs/430-MBX-989/images/ProPublica_Commentary_Final_070616.pdf</a:t>
            </a:r>
            <a:endParaRPr lang="en-US" sz="1100" u="sng"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354013">
              <a:lnSpc>
                <a:spcPct val="107000"/>
              </a:lnSpc>
              <a:spcAft>
                <a:spcPts val="800"/>
              </a:spcAft>
              <a:buClr>
                <a:schemeClr val="bg1"/>
              </a:buClr>
              <a:buSzPct val="150000"/>
            </a:pPr>
            <a:endParaRPr lang="en-US" sz="18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chemeClr val="bg1"/>
              </a:buClr>
              <a:buSzPct val="150000"/>
              <a:buFont typeface="Arial" panose="020B0604020202020204" pitchFamily="34" charset="0"/>
              <a:buChar char="•"/>
            </a:pPr>
            <a:r>
              <a:rPr lang="en-US"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“False Positives, False Negatives, and False Analyses: A Rejoinder to “Machine Bias: There’s Software  Used Across the Country to Predict Future Criminals. And it’s Biased Against Blacks.”</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54013">
              <a:lnSpc>
                <a:spcPct val="107000"/>
              </a:lnSpc>
              <a:spcAft>
                <a:spcPts val="800"/>
              </a:spcAft>
              <a:buClr>
                <a:schemeClr val="bg1"/>
              </a:buClr>
              <a:buSzPct val="150000"/>
            </a:pP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Anthony W. Flores, </a:t>
            </a:r>
            <a:r>
              <a:rPr lang="fr-FR"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Ph.D</a:t>
            </a:r>
            <a:r>
              <a:rPr lang="fr-F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Christopher T.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Lowenkamp</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Ph.D., Kristin Bechtel, M.S.</a:t>
            </a:r>
            <a:endPar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54013" lvl="1">
              <a:lnSpc>
                <a:spcPct val="107000"/>
              </a:lnSpc>
              <a:spcAft>
                <a:spcPts val="800"/>
              </a:spcAft>
              <a:buClr>
                <a:schemeClr val="bg1"/>
              </a:buClr>
              <a:buSzPct val="150000"/>
            </a:pPr>
            <a:r>
              <a:rPr lang="en-US" dirty="0">
                <a:solidFill>
                  <a:srgbClr val="0070C0"/>
                </a:solidFill>
                <a:hlinkClick r:id="rId4">
                  <a:extLst>
                    <a:ext uri="{A12FA001-AC4F-418D-AE19-62706E023703}">
                      <ahyp:hlinkClr xmlns:ahyp="http://schemas.microsoft.com/office/drawing/2018/hyperlinkcolor" val="tx"/>
                    </a:ext>
                  </a:extLst>
                </a:hlinkClick>
              </a:rPr>
              <a:t>http://www.crj.org/assets/2017/07/9_Machine_bias_rejoinder.pdf</a:t>
            </a:r>
            <a:endParaRPr lang="es-ES" dirty="0">
              <a:solidFill>
                <a:srgbClr val="0070C0"/>
              </a:solidFill>
            </a:endParaRPr>
          </a:p>
          <a:p>
            <a:pPr indent="449580">
              <a:lnSpc>
                <a:spcPct val="107000"/>
              </a:lnSpc>
              <a:spcAft>
                <a:spcPts val="800"/>
              </a:spcAft>
            </a:pPr>
            <a:r>
              <a:rPr lang="es-E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r>
              <a:rPr lang="es-ES" sz="1200" dirty="0">
                <a:solidFill>
                  <a:schemeClr val="bg1"/>
                </a:solidFill>
              </a:rPr>
              <a:t>.</a:t>
            </a:r>
            <a:endParaRPr lang="en-US" sz="4400" dirty="0">
              <a:solidFill>
                <a:schemeClr val="bg1"/>
              </a:solidFill>
            </a:endParaRPr>
          </a:p>
          <a:p>
            <a:endParaRPr lang="en-US" dirty="0">
              <a:solidFill>
                <a:schemeClr val="bg1"/>
              </a:solidFill>
            </a:endParaRPr>
          </a:p>
          <a:p>
            <a:endParaRPr lang="en-US" dirty="0">
              <a:solidFill>
                <a:schemeClr val="bg1"/>
              </a:solidFill>
            </a:endParaRPr>
          </a:p>
          <a:p>
            <a:endParaRPr lang="es-ES" dirty="0">
              <a:solidFill>
                <a:schemeClr val="bg1"/>
              </a:solidFill>
            </a:endParaRPr>
          </a:p>
        </p:txBody>
      </p:sp>
      <p:sp>
        <p:nvSpPr>
          <p:cNvPr id="4" name="Título 1">
            <a:extLst>
              <a:ext uri="{FF2B5EF4-FFF2-40B4-BE49-F238E27FC236}">
                <a16:creationId xmlns:a16="http://schemas.microsoft.com/office/drawing/2014/main" id="{9051F01C-246E-4582-BC6F-B7F779019633}"/>
              </a:ext>
            </a:extLst>
          </p:cNvPr>
          <p:cNvSpPr txBox="1">
            <a:spLocks/>
          </p:cNvSpPr>
          <p:nvPr/>
        </p:nvSpPr>
        <p:spPr>
          <a:xfrm>
            <a:off x="727586" y="465543"/>
            <a:ext cx="10515600" cy="836817"/>
          </a:xfrm>
          <a:prstGeom prst="rect">
            <a:avLst/>
          </a:prstGeom>
        </p:spPr>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4800" dirty="0">
                <a:solidFill>
                  <a:srgbClr val="FF0000"/>
                </a:solidFill>
              </a:rPr>
              <a:t>Refutaciones</a:t>
            </a:r>
          </a:p>
        </p:txBody>
      </p:sp>
    </p:spTree>
    <p:extLst>
      <p:ext uri="{BB962C8B-B14F-4D97-AF65-F5344CB8AC3E}">
        <p14:creationId xmlns:p14="http://schemas.microsoft.com/office/powerpoint/2010/main" val="416259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D2886CE-8A3D-44EC-8829-79A90B38C56C}"/>
              </a:ext>
            </a:extLst>
          </p:cNvPr>
          <p:cNvSpPr txBox="1"/>
          <p:nvPr/>
        </p:nvSpPr>
        <p:spPr>
          <a:xfrm>
            <a:off x="909485" y="1082477"/>
            <a:ext cx="10141973" cy="6263253"/>
          </a:xfrm>
          <a:prstGeom prst="rect">
            <a:avLst/>
          </a:prstGeom>
          <a:noFill/>
        </p:spPr>
        <p:txBody>
          <a:bodyPr wrap="square">
            <a:spAutoFit/>
          </a:bodyPr>
          <a:lstStyle/>
          <a:p>
            <a:endParaRPr lang="en-US" sz="1800" dirty="0">
              <a:solidFill>
                <a:schemeClr val="bg1"/>
              </a:solidFill>
              <a:hlinkClick r:id="rId2">
                <a:extLst>
                  <a:ext uri="{A12FA001-AC4F-418D-AE19-62706E023703}">
                    <ahyp:hlinkClr xmlns:ahyp="http://schemas.microsoft.com/office/drawing/2018/hyperlinkcolor" val="tx"/>
                  </a:ext>
                </a:extLst>
              </a:hlinkClick>
            </a:endParaRPr>
          </a:p>
          <a:p>
            <a:pPr marL="285750" indent="-285750">
              <a:buClr>
                <a:schemeClr val="bg1"/>
              </a:buClr>
              <a:buSzPct val="150000"/>
              <a:buFont typeface="Arial" panose="020B0604020202020204" pitchFamily="34" charset="0"/>
              <a:buChar char="•"/>
            </a:pPr>
            <a:r>
              <a:rPr lang="en-US" sz="1800" i="0" dirty="0">
                <a:solidFill>
                  <a:schemeClr val="bg1"/>
                </a:solidFill>
                <a:effectLst/>
                <a:latin typeface="tiempos headline"/>
              </a:rPr>
              <a:t>ProPublica Responds to Company’s Critique of Machine Bias Story, ProPublica, Julio 2016.</a:t>
            </a:r>
          </a:p>
          <a:p>
            <a:pPr marL="265113">
              <a:buClr>
                <a:schemeClr val="bg1"/>
              </a:buClr>
              <a:buSzPct val="150000"/>
            </a:pPr>
            <a:r>
              <a:rPr lang="en-US" dirty="0">
                <a:solidFill>
                  <a:srgbClr val="0070C0"/>
                </a:solidFill>
                <a:hlinkClick r:id="rId2">
                  <a:extLst>
                    <a:ext uri="{A12FA001-AC4F-418D-AE19-62706E023703}">
                      <ahyp:hlinkClr xmlns:ahyp="http://schemas.microsoft.com/office/drawing/2018/hyperlinkcolor" val="tx"/>
                    </a:ext>
                  </a:extLst>
                </a:hlinkClick>
              </a:rPr>
              <a:t>https://www.propublica.org/article/propublica-responds-to-companys-critique-of-machine-bias-story</a:t>
            </a:r>
            <a:endParaRPr lang="en-US" dirty="0">
              <a:solidFill>
                <a:srgbClr val="0070C0"/>
              </a:solidFill>
            </a:endParaRPr>
          </a:p>
          <a:p>
            <a:pPr marL="285750" indent="-285750">
              <a:buClr>
                <a:schemeClr val="bg1"/>
              </a:buClr>
              <a:buSzPct val="150000"/>
              <a:buFont typeface="Arial" panose="020B0604020202020204" pitchFamily="34" charset="0"/>
              <a:buChar char="•"/>
            </a:pPr>
            <a:endParaRPr lang="en-US" sz="1800" dirty="0">
              <a:solidFill>
                <a:schemeClr val="bg1"/>
              </a:solidFill>
              <a:latin typeface="tiempos headline"/>
            </a:endParaRPr>
          </a:p>
          <a:p>
            <a:pPr marL="285750" indent="-285750">
              <a:buClr>
                <a:schemeClr val="bg1"/>
              </a:buClr>
              <a:buSzPct val="150000"/>
              <a:buFont typeface="Arial" panose="020B0604020202020204" pitchFamily="34" charset="0"/>
              <a:buChar char="•"/>
            </a:pPr>
            <a:r>
              <a:rPr lang="es-ES" sz="1800" dirty="0" err="1">
                <a:solidFill>
                  <a:schemeClr val="bg1"/>
                </a:solidFill>
                <a:latin typeface="tiempos headline"/>
              </a:rPr>
              <a:t>Technical</a:t>
            </a:r>
            <a:r>
              <a:rPr lang="es-ES" sz="1800" dirty="0">
                <a:solidFill>
                  <a:schemeClr val="bg1"/>
                </a:solidFill>
                <a:latin typeface="tiempos headline"/>
              </a:rPr>
              <a:t> Response </a:t>
            </a:r>
            <a:r>
              <a:rPr lang="es-ES" sz="1800" dirty="0" err="1">
                <a:solidFill>
                  <a:schemeClr val="bg1"/>
                </a:solidFill>
                <a:latin typeface="tiempos headline"/>
              </a:rPr>
              <a:t>to</a:t>
            </a:r>
            <a:r>
              <a:rPr lang="es-ES" sz="1800" dirty="0">
                <a:solidFill>
                  <a:schemeClr val="bg1"/>
                </a:solidFill>
                <a:latin typeface="tiempos headline"/>
              </a:rPr>
              <a:t> </a:t>
            </a:r>
            <a:r>
              <a:rPr lang="es-ES" sz="1800" dirty="0" err="1">
                <a:solidFill>
                  <a:schemeClr val="bg1"/>
                </a:solidFill>
                <a:latin typeface="tiempos headline"/>
              </a:rPr>
              <a:t>Northpointe</a:t>
            </a:r>
            <a:r>
              <a:rPr lang="es-ES" sz="1800" dirty="0">
                <a:solidFill>
                  <a:schemeClr val="bg1"/>
                </a:solidFill>
                <a:latin typeface="tiempos headline"/>
              </a:rPr>
              <a:t>, </a:t>
            </a:r>
            <a:r>
              <a:rPr lang="en-US" sz="1800" i="0" dirty="0">
                <a:solidFill>
                  <a:schemeClr val="bg1"/>
                </a:solidFill>
                <a:effectLst/>
                <a:latin typeface="tiempos headline"/>
              </a:rPr>
              <a:t>ProPublica, </a:t>
            </a:r>
            <a:r>
              <a:rPr lang="es-ES" sz="1800" dirty="0">
                <a:solidFill>
                  <a:schemeClr val="bg1"/>
                </a:solidFill>
                <a:latin typeface="tiempos headline"/>
              </a:rPr>
              <a:t>Julio 2016.</a:t>
            </a:r>
          </a:p>
          <a:p>
            <a:pPr marL="265113">
              <a:buClr>
                <a:schemeClr val="bg1"/>
              </a:buClr>
              <a:buSzPct val="150000"/>
            </a:pPr>
            <a:r>
              <a:rPr lang="en-US" dirty="0">
                <a:solidFill>
                  <a:srgbClr val="0070C0"/>
                </a:solidFill>
                <a:hlinkClick r:id="rId3">
                  <a:extLst>
                    <a:ext uri="{A12FA001-AC4F-418D-AE19-62706E023703}">
                      <ahyp:hlinkClr xmlns:ahyp="http://schemas.microsoft.com/office/drawing/2018/hyperlinkcolor" val="tx"/>
                    </a:ext>
                  </a:extLst>
                </a:hlinkClick>
              </a:rPr>
              <a:t>https://www.propublica.org/article/technical-response-to-northpointe</a:t>
            </a:r>
            <a:endParaRPr lang="en-US" dirty="0">
              <a:solidFill>
                <a:srgbClr val="0070C0"/>
              </a:solidFill>
            </a:endParaRPr>
          </a:p>
          <a:p>
            <a:pPr marL="285750" indent="-285750">
              <a:buClr>
                <a:schemeClr val="bg1"/>
              </a:buClr>
              <a:buSzPct val="150000"/>
              <a:buFont typeface="Arial" panose="020B0604020202020204" pitchFamily="34" charset="0"/>
              <a:buChar char="•"/>
            </a:pPr>
            <a:endParaRPr lang="en-US" sz="1800" i="0" dirty="0">
              <a:solidFill>
                <a:schemeClr val="bg1"/>
              </a:solidFill>
              <a:effectLst/>
              <a:latin typeface="tiempos headline"/>
            </a:endParaRPr>
          </a:p>
          <a:p>
            <a:pPr marL="285750" indent="-285750">
              <a:buClr>
                <a:schemeClr val="bg1"/>
              </a:buClr>
              <a:buSzPct val="150000"/>
              <a:buFont typeface="Arial" panose="020B0604020202020204" pitchFamily="34" charset="0"/>
              <a:buChar char="•"/>
            </a:pPr>
            <a:r>
              <a:rPr lang="en-US" sz="1800" dirty="0">
                <a:solidFill>
                  <a:schemeClr val="bg1"/>
                </a:solidFill>
                <a:latin typeface="tiempos headline"/>
              </a:rPr>
              <a:t>A</a:t>
            </a:r>
            <a:r>
              <a:rPr lang="en-US" sz="1800" dirty="0">
                <a:solidFill>
                  <a:schemeClr val="bg1"/>
                </a:solidFill>
                <a:latin typeface="tiempos headline"/>
                <a:hlinkClick r:id="rId4">
                  <a:extLst>
                    <a:ext uri="{A12FA001-AC4F-418D-AE19-62706E023703}">
                      <ahyp:hlinkClr xmlns:ahyp="http://schemas.microsoft.com/office/drawing/2018/hyperlinkcolor" val="tx"/>
                    </a:ext>
                  </a:extLst>
                </a:hlinkClick>
              </a:rPr>
              <a:t>nnotated responses to an academic paper</a:t>
            </a:r>
            <a:r>
              <a:rPr lang="en-US" sz="1800" dirty="0">
                <a:solidFill>
                  <a:schemeClr val="bg1"/>
                </a:solidFill>
                <a:latin typeface="tiempos headline"/>
              </a:rPr>
              <a:t> that defended Northpointe’s approach,</a:t>
            </a:r>
            <a:r>
              <a:rPr lang="en-US" sz="1800" i="0" dirty="0">
                <a:solidFill>
                  <a:schemeClr val="bg1"/>
                </a:solidFill>
                <a:effectLst/>
                <a:latin typeface="tiempos headline"/>
              </a:rPr>
              <a:t> ProPublica,</a:t>
            </a:r>
            <a:r>
              <a:rPr lang="en-US" sz="1800" dirty="0">
                <a:solidFill>
                  <a:schemeClr val="bg1"/>
                </a:solidFill>
                <a:latin typeface="tiempos headline"/>
              </a:rPr>
              <a:t> </a:t>
            </a:r>
            <a:r>
              <a:rPr lang="en-US" sz="1800" dirty="0" err="1">
                <a:solidFill>
                  <a:schemeClr val="bg1"/>
                </a:solidFill>
                <a:latin typeface="tiempos headline"/>
              </a:rPr>
              <a:t>Septiembre</a:t>
            </a:r>
            <a:r>
              <a:rPr lang="en-US" sz="1800" dirty="0">
                <a:solidFill>
                  <a:schemeClr val="bg1"/>
                </a:solidFill>
                <a:latin typeface="tiempos headline"/>
              </a:rPr>
              <a:t> 2016.</a:t>
            </a:r>
          </a:p>
          <a:p>
            <a:endParaRPr lang="en-US" dirty="0">
              <a:solidFill>
                <a:schemeClr val="bg1"/>
              </a:solidFill>
            </a:endParaRPr>
          </a:p>
          <a:p>
            <a:pPr marL="265113"/>
            <a:r>
              <a:rPr lang="en-US" dirty="0">
                <a:solidFill>
                  <a:srgbClr val="0070C0"/>
                </a:solidFill>
                <a:hlinkClick r:id="rId4">
                  <a:extLst>
                    <a:ext uri="{A12FA001-AC4F-418D-AE19-62706E023703}">
                      <ahyp:hlinkClr xmlns:ahyp="http://schemas.microsoft.com/office/drawing/2018/hyperlinkcolor" val="tx"/>
                    </a:ext>
                  </a:extLst>
                </a:hlinkClick>
              </a:rPr>
              <a:t>https://www.documentcloud.org/documents/3248777-Lowenkamp-Fedprobation-sept2016-0.html</a:t>
            </a:r>
            <a:endParaRPr lang="en-US" dirty="0">
              <a:solidFill>
                <a:srgbClr val="0070C0"/>
              </a:solidFill>
            </a:endParaRPr>
          </a:p>
          <a:p>
            <a:endParaRPr lang="en-US" dirty="0">
              <a:solidFill>
                <a:schemeClr val="bg1"/>
              </a:solidFill>
            </a:endParaRPr>
          </a:p>
          <a:p>
            <a:endParaRPr lang="en-US" dirty="0">
              <a:solidFill>
                <a:schemeClr val="bg1"/>
              </a:solidFill>
              <a:hlinkClick r:id="rId5"/>
            </a:endParaRPr>
          </a:p>
          <a:p>
            <a:endParaRPr lang="en-US" dirty="0">
              <a:solidFill>
                <a:schemeClr val="bg1"/>
              </a:solidFill>
              <a:hlinkClick r:id="rId5"/>
            </a:endParaRPr>
          </a:p>
          <a:p>
            <a:r>
              <a:rPr lang="en-US" sz="4700" dirty="0" err="1">
                <a:solidFill>
                  <a:srgbClr val="FF0000"/>
                </a:solidFill>
              </a:rPr>
              <a:t>Otros</a:t>
            </a:r>
            <a:endParaRPr lang="en-US" sz="4700" dirty="0">
              <a:solidFill>
                <a:srgbClr val="FF0000"/>
              </a:solidFill>
            </a:endParaRPr>
          </a:p>
          <a:p>
            <a:endParaRPr lang="en-US" dirty="0">
              <a:solidFill>
                <a:schemeClr val="bg1"/>
              </a:solidFill>
            </a:endParaRPr>
          </a:p>
          <a:p>
            <a:r>
              <a:rPr lang="es-ES" sz="1800" b="1" i="0" dirty="0">
                <a:solidFill>
                  <a:schemeClr val="bg1"/>
                </a:solidFill>
                <a:effectLst/>
                <a:latin typeface="NHaasGroteskTXW01-75Bd"/>
              </a:rPr>
              <a:t>Unámonos para evitar la discriminación de los algoritmos que nos gobiernan. MIT </a:t>
            </a:r>
            <a:r>
              <a:rPr lang="es-ES" sz="1800" b="1" i="0" dirty="0" err="1">
                <a:solidFill>
                  <a:schemeClr val="bg1"/>
                </a:solidFill>
                <a:effectLst/>
                <a:latin typeface="NHaasGroteskTXW01-75Bd"/>
              </a:rPr>
              <a:t>Technology</a:t>
            </a:r>
            <a:r>
              <a:rPr lang="es-ES" sz="1800" b="1" i="0" dirty="0">
                <a:solidFill>
                  <a:schemeClr val="bg1"/>
                </a:solidFill>
                <a:effectLst/>
                <a:latin typeface="NHaasGroteskTXW01-75Bd"/>
              </a:rPr>
              <a:t> </a:t>
            </a:r>
            <a:r>
              <a:rPr lang="es-ES" sz="1800" b="1" i="0" dirty="0" err="1">
                <a:solidFill>
                  <a:schemeClr val="bg1"/>
                </a:solidFill>
                <a:effectLst/>
                <a:latin typeface="NHaasGroteskTXW01-75Bd"/>
              </a:rPr>
              <a:t>Review</a:t>
            </a:r>
            <a:endParaRPr lang="es-ES" sz="1800" b="1" i="0" dirty="0">
              <a:solidFill>
                <a:schemeClr val="bg1"/>
              </a:solidFill>
              <a:effectLst/>
              <a:latin typeface="NHaasGroteskTXW01-75Bd"/>
            </a:endParaRPr>
          </a:p>
          <a:p>
            <a:r>
              <a:rPr lang="en-US" dirty="0">
                <a:solidFill>
                  <a:srgbClr val="0070C0"/>
                </a:solidFill>
                <a:hlinkClick r:id="rId6">
                  <a:extLst>
                    <a:ext uri="{A12FA001-AC4F-418D-AE19-62706E023703}">
                      <ahyp:hlinkClr xmlns:ahyp="http://schemas.microsoft.com/office/drawing/2018/hyperlinkcolor" val="tx"/>
                    </a:ext>
                  </a:extLst>
                </a:hlinkClick>
              </a:rPr>
              <a:t>https://www.technologyreview.es/s/7950/unamonos-para-evitar-la-discriminacion-de-los-algoritmos-que-nos-gobiernan</a:t>
            </a:r>
            <a:endParaRPr lang="en-US" dirty="0">
              <a:solidFill>
                <a:srgbClr val="0070C0"/>
              </a:solidFill>
            </a:endParaRPr>
          </a:p>
          <a:p>
            <a:endParaRPr lang="en-US" dirty="0">
              <a:solidFill>
                <a:srgbClr val="0070C0"/>
              </a:solidFill>
            </a:endParaRPr>
          </a:p>
          <a:p>
            <a:r>
              <a:rPr lang="en-US" dirty="0">
                <a:solidFill>
                  <a:srgbClr val="0070C0"/>
                </a:solidFill>
              </a:rPr>
              <a:t>https://www.technologyreview.com/2019/10/17/75285/ai-fairer-than-judge-criminal-risk-assessment-algorithm/</a:t>
            </a:r>
          </a:p>
          <a:p>
            <a:r>
              <a:rPr lang="en-US" dirty="0">
                <a:solidFill>
                  <a:schemeClr val="bg1"/>
                </a:solidFill>
              </a:rPr>
              <a:t> </a:t>
            </a:r>
          </a:p>
          <a:p>
            <a:endParaRPr lang="en-US" dirty="0">
              <a:solidFill>
                <a:schemeClr val="bg1"/>
              </a:solidFill>
            </a:endParaRPr>
          </a:p>
          <a:p>
            <a:endParaRPr lang="en-US" dirty="0">
              <a:solidFill>
                <a:schemeClr val="bg1"/>
              </a:solidFill>
            </a:endParaRPr>
          </a:p>
          <a:p>
            <a:endParaRPr lang="es-ES" dirty="0">
              <a:solidFill>
                <a:schemeClr val="bg1"/>
              </a:solidFill>
            </a:endParaRPr>
          </a:p>
        </p:txBody>
      </p:sp>
      <p:sp>
        <p:nvSpPr>
          <p:cNvPr id="4" name="Título 1">
            <a:extLst>
              <a:ext uri="{FF2B5EF4-FFF2-40B4-BE49-F238E27FC236}">
                <a16:creationId xmlns:a16="http://schemas.microsoft.com/office/drawing/2014/main" id="{9051F01C-246E-4582-BC6F-B7F779019633}"/>
              </a:ext>
            </a:extLst>
          </p:cNvPr>
          <p:cNvSpPr txBox="1">
            <a:spLocks/>
          </p:cNvSpPr>
          <p:nvPr/>
        </p:nvSpPr>
        <p:spPr>
          <a:xfrm>
            <a:off x="766915" y="398206"/>
            <a:ext cx="10515600" cy="836817"/>
          </a:xfrm>
          <a:prstGeom prst="rect">
            <a:avLst/>
          </a:prstGeom>
        </p:spPr>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4800" dirty="0">
                <a:solidFill>
                  <a:srgbClr val="FF0000"/>
                </a:solidFill>
              </a:rPr>
              <a:t>Defensa</a:t>
            </a:r>
          </a:p>
        </p:txBody>
      </p:sp>
    </p:spTree>
    <p:extLst>
      <p:ext uri="{BB962C8B-B14F-4D97-AF65-F5344CB8AC3E}">
        <p14:creationId xmlns:p14="http://schemas.microsoft.com/office/powerpoint/2010/main" val="1075699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71">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8F7DEB-1B71-425D-966E-D3AB6CF5AAC6}"/>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pPr>
              <a:spcBef>
                <a:spcPct val="0"/>
              </a:spcBef>
            </a:pPr>
            <a:r>
              <a:rPr lang="en-US" sz="4400" b="1" kern="1200">
                <a:solidFill>
                  <a:schemeClr val="bg1"/>
                </a:solidFill>
                <a:latin typeface="+mj-lt"/>
                <a:ea typeface="+mj-ea"/>
                <a:cs typeface="+mj-cs"/>
              </a:rPr>
              <a:t>¿Qué está pasando aquí?</a:t>
            </a:r>
          </a:p>
        </p:txBody>
      </p:sp>
      <p:pic>
        <p:nvPicPr>
          <p:cNvPr id="4098" name="Picture 2" descr="Gato, Molesto, Laberinto, Dentadura, Estrés, Carrera">
            <a:extLst>
              <a:ext uri="{FF2B5EF4-FFF2-40B4-BE49-F238E27FC236}">
                <a16:creationId xmlns:a16="http://schemas.microsoft.com/office/drawing/2014/main" id="{367CB051-FFCA-4E2F-9643-5792EC412B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4" r="6859" b="-1"/>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5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7F557CFA-36A5-4028-91EA-4E1B1D32E85C}"/>
              </a:ext>
            </a:extLst>
          </p:cNvPr>
          <p:cNvSpPr>
            <a:spLocks noGrp="1"/>
          </p:cNvSpPr>
          <p:nvPr>
            <p:ph type="body" idx="1"/>
          </p:nvPr>
        </p:nvSpPr>
        <p:spPr>
          <a:xfrm>
            <a:off x="497303" y="2150423"/>
            <a:ext cx="3911068" cy="3095345"/>
          </a:xfrm>
          <a:noFill/>
        </p:spPr>
        <p:txBody>
          <a:bodyPr vert="horz" lIns="91440" tIns="45720" rIns="91440" bIns="45720" rtlCol="0">
            <a:normAutofit fontScale="92500" lnSpcReduction="10000"/>
          </a:bodyPr>
          <a:lstStyle/>
          <a:p>
            <a:pPr marL="0" indent="0" algn="r" fontAlgn="base"/>
            <a:endParaRPr lang="en-US" sz="600" b="1" i="0" kern="1200" dirty="0">
              <a:solidFill>
                <a:schemeClr val="bg1"/>
              </a:solidFill>
              <a:effectLst/>
              <a:latin typeface="+mn-lt"/>
              <a:ea typeface="+mn-ea"/>
              <a:cs typeface="+mn-cs"/>
            </a:endParaRPr>
          </a:p>
          <a:p>
            <a:pPr marL="0" indent="0" algn="r" fontAlgn="base"/>
            <a:r>
              <a:rPr lang="en-US" b="1" i="0" kern="1200" dirty="0">
                <a:solidFill>
                  <a:schemeClr val="bg1"/>
                </a:solidFill>
                <a:effectLst/>
                <a:latin typeface="+mn-lt"/>
                <a:ea typeface="+mn-ea"/>
                <a:cs typeface="+mn-cs"/>
              </a:rPr>
              <a:t>Can you make AI fairer than a judge? </a:t>
            </a:r>
            <a:r>
              <a:rPr lang="en-US" b="1" kern="1200" dirty="0">
                <a:solidFill>
                  <a:schemeClr val="bg1"/>
                </a:solidFill>
                <a:latin typeface="+mn-lt"/>
                <a:ea typeface="+mn-ea"/>
                <a:cs typeface="+mn-cs"/>
              </a:rPr>
              <a:t>P</a:t>
            </a:r>
            <a:r>
              <a:rPr lang="en-US" b="1" i="0" kern="1200" dirty="0">
                <a:solidFill>
                  <a:schemeClr val="bg1"/>
                </a:solidFill>
                <a:effectLst/>
                <a:latin typeface="+mn-lt"/>
                <a:ea typeface="+mn-ea"/>
                <a:cs typeface="+mn-cs"/>
              </a:rPr>
              <a:t>lay our courtroom algorithm game</a:t>
            </a:r>
          </a:p>
          <a:p>
            <a:pPr marL="0" indent="0" algn="r" fontAlgn="base"/>
            <a:endParaRPr lang="en-US" sz="600" b="1" kern="1200" dirty="0">
              <a:solidFill>
                <a:schemeClr val="bg1"/>
              </a:solidFill>
              <a:latin typeface="+mn-lt"/>
              <a:ea typeface="+mn-ea"/>
              <a:cs typeface="+mn-cs"/>
            </a:endParaRPr>
          </a:p>
          <a:p>
            <a:pPr marL="0" indent="0" algn="r" fontAlgn="base"/>
            <a:r>
              <a:rPr lang="en-US" sz="1300" b="0" i="0" kern="1200" dirty="0">
                <a:solidFill>
                  <a:schemeClr val="bg1"/>
                </a:solidFill>
                <a:effectLst/>
                <a:latin typeface="+mn-lt"/>
                <a:ea typeface="+mn-ea"/>
                <a:cs typeface="+mn-cs"/>
              </a:rPr>
              <a:t>The US criminal legal system uses predictive algorithms to try to make the judicial process less biased. But there’s a deeper problem.</a:t>
            </a:r>
          </a:p>
          <a:p>
            <a:pPr marL="0" indent="0" algn="r" fontAlgn="base"/>
            <a:r>
              <a:rPr lang="en-US" sz="1300" b="0" i="0" kern="1200" dirty="0">
                <a:solidFill>
                  <a:schemeClr val="bg1"/>
                </a:solidFill>
                <a:effectLst/>
                <a:latin typeface="+mn-lt"/>
                <a:ea typeface="+mn-ea"/>
                <a:cs typeface="+mn-cs"/>
              </a:rPr>
              <a:t>by </a:t>
            </a:r>
            <a:r>
              <a:rPr lang="en-US" sz="1300" b="1" i="0" u="none" strike="noStrike" kern="1200" dirty="0">
                <a:solidFill>
                  <a:schemeClr val="bg1"/>
                </a:solidFill>
                <a:effectLst/>
                <a:latin typeface="+mn-lt"/>
                <a:ea typeface="+mn-ea"/>
                <a:cs typeface="+mn-cs"/>
                <a:hlinkClick r:id="rId2">
                  <a:extLst>
                    <a:ext uri="{A12FA001-AC4F-418D-AE19-62706E023703}">
                      <ahyp:hlinkClr xmlns:ahyp="http://schemas.microsoft.com/office/drawing/2018/hyperlinkcolor" val="tx"/>
                    </a:ext>
                  </a:extLst>
                </a:hlinkClick>
              </a:rPr>
              <a:t>Karen Hao </a:t>
            </a:r>
            <a:r>
              <a:rPr lang="en-US" sz="1300" b="1" i="0" u="none" strike="noStrike" kern="1200" dirty="0">
                <a:solidFill>
                  <a:schemeClr val="bg1"/>
                </a:solidFill>
                <a:effectLst/>
                <a:latin typeface="+mn-lt"/>
                <a:ea typeface="+mn-ea"/>
                <a:cs typeface="+mn-cs"/>
              </a:rPr>
              <a:t>and </a:t>
            </a:r>
            <a:r>
              <a:rPr lang="en-US" sz="1300" b="1" i="0" u="none" strike="noStrike" kern="1200" dirty="0">
                <a:solidFill>
                  <a:schemeClr val="bg1"/>
                </a:solidFill>
                <a:effectLst/>
                <a:latin typeface="+mn-lt"/>
                <a:ea typeface="+mn-ea"/>
                <a:cs typeface="+mn-cs"/>
                <a:hlinkClick r:id="rId3">
                  <a:extLst>
                    <a:ext uri="{A12FA001-AC4F-418D-AE19-62706E023703}">
                      <ahyp:hlinkClr xmlns:ahyp="http://schemas.microsoft.com/office/drawing/2018/hyperlinkcolor" val="tx"/>
                    </a:ext>
                  </a:extLst>
                </a:hlinkClick>
              </a:rPr>
              <a:t>Jonathan Stray</a:t>
            </a:r>
            <a:endParaRPr lang="en-US" sz="1300" b="0" i="0" kern="1200" dirty="0">
              <a:solidFill>
                <a:schemeClr val="bg1"/>
              </a:solidFill>
              <a:effectLst/>
              <a:latin typeface="+mn-lt"/>
              <a:ea typeface="+mn-ea"/>
              <a:cs typeface="+mn-cs"/>
            </a:endParaRPr>
          </a:p>
          <a:p>
            <a:pPr marL="0" indent="0" algn="r" fontAlgn="base"/>
            <a:r>
              <a:rPr lang="en-US" sz="1300" b="0" i="0" kern="1200" dirty="0">
                <a:solidFill>
                  <a:schemeClr val="bg1"/>
                </a:solidFill>
                <a:effectLst/>
                <a:latin typeface="+mn-lt"/>
                <a:ea typeface="+mn-ea"/>
                <a:cs typeface="+mn-cs"/>
              </a:rPr>
              <a:t>October 17, 2019</a:t>
            </a:r>
          </a:p>
          <a:p>
            <a:pPr marL="0" indent="0" algn="r" fontAlgn="base">
              <a:lnSpc>
                <a:spcPct val="100000"/>
              </a:lnSpc>
            </a:pPr>
            <a:r>
              <a:rPr lang="en-US" sz="1000" b="1" i="0" kern="1200" dirty="0">
                <a:solidFill>
                  <a:schemeClr val="bg1"/>
                </a:solidFill>
                <a:effectLst/>
                <a:latin typeface="+mn-lt"/>
                <a:ea typeface="+mn-ea"/>
                <a:cs typeface="+mn-cs"/>
                <a:hlinkClick r:id="rId4"/>
              </a:rPr>
              <a:t>https://www.technologyreview.com/2019/10/17/75285/ai-fairer-than-judge-criminal-risk-assessment-algorithm/</a:t>
            </a:r>
            <a:endParaRPr lang="en-US" sz="1000" b="1" i="0" kern="1200" dirty="0">
              <a:solidFill>
                <a:schemeClr val="bg1"/>
              </a:solidFill>
              <a:effectLst/>
              <a:latin typeface="+mn-lt"/>
              <a:ea typeface="+mn-ea"/>
              <a:cs typeface="+mn-cs"/>
            </a:endParaRPr>
          </a:p>
          <a:p>
            <a:pPr marL="0" indent="0" algn="r" fontAlgn="base">
              <a:lnSpc>
                <a:spcPct val="100000"/>
              </a:lnSpc>
            </a:pPr>
            <a:endParaRPr lang="en-US" sz="1000" b="1" i="0" kern="1200" dirty="0">
              <a:solidFill>
                <a:schemeClr val="bg1"/>
              </a:solidFill>
              <a:effectLst/>
              <a:latin typeface="+mn-lt"/>
              <a:ea typeface="+mn-ea"/>
              <a:cs typeface="+mn-cs"/>
            </a:endParaRPr>
          </a:p>
          <a:p>
            <a:pPr marL="0" indent="0" algn="r"/>
            <a:endParaRPr lang="en-US" sz="600" kern="1200" dirty="0">
              <a:solidFill>
                <a:schemeClr val="bg1"/>
              </a:solidFill>
              <a:latin typeface="+mn-lt"/>
              <a:ea typeface="+mn-ea"/>
              <a:cs typeface="+mn-cs"/>
            </a:endParaRPr>
          </a:p>
        </p:txBody>
      </p:sp>
      <p:pic>
        <p:nvPicPr>
          <p:cNvPr id="5" name="Imagen 4">
            <a:extLst>
              <a:ext uri="{FF2B5EF4-FFF2-40B4-BE49-F238E27FC236}">
                <a16:creationId xmlns:a16="http://schemas.microsoft.com/office/drawing/2014/main" id="{2111C685-0701-48D2-B5B8-3DFD88C603A0}"/>
              </a:ext>
            </a:extLst>
          </p:cNvPr>
          <p:cNvPicPr>
            <a:picLocks noChangeAspect="1"/>
          </p:cNvPicPr>
          <p:nvPr/>
        </p:nvPicPr>
        <p:blipFill>
          <a:blip r:embed="rId5"/>
          <a:stretch>
            <a:fillRect/>
          </a:stretch>
        </p:blipFill>
        <p:spPr>
          <a:xfrm>
            <a:off x="5542296" y="640080"/>
            <a:ext cx="5662780" cy="5577839"/>
          </a:xfrm>
          <a:prstGeom prst="rect">
            <a:avLst/>
          </a:prstGeom>
        </p:spPr>
      </p:pic>
    </p:spTree>
    <p:extLst>
      <p:ext uri="{BB962C8B-B14F-4D97-AF65-F5344CB8AC3E}">
        <p14:creationId xmlns:p14="http://schemas.microsoft.com/office/powerpoint/2010/main" val="2398036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2">
            <a:extLst>
              <a:ext uri="{FF2B5EF4-FFF2-40B4-BE49-F238E27FC236}">
                <a16:creationId xmlns:a16="http://schemas.microsoft.com/office/drawing/2014/main" id="{5BC99EB5-99EA-4B99-AC9C-DE3C38EB6D91}"/>
              </a:ext>
            </a:extLst>
          </p:cNvPr>
          <p:cNvSpPr txBox="1">
            <a:spLocks/>
          </p:cNvSpPr>
          <p:nvPr/>
        </p:nvSpPr>
        <p:spPr>
          <a:xfrm>
            <a:off x="824046" y="852048"/>
            <a:ext cx="10231881" cy="4874497"/>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9pPr>
          </a:lstStyle>
          <a:p>
            <a:pPr marL="228600" indent="0"/>
            <a:r>
              <a:rPr lang="en-US" sz="5400" dirty="0" err="1"/>
              <a:t>Teorema</a:t>
            </a:r>
            <a:r>
              <a:rPr lang="en-US" sz="5400" dirty="0"/>
              <a:t> de la </a:t>
            </a:r>
            <a:r>
              <a:rPr lang="en-US" sz="5400" dirty="0" err="1"/>
              <a:t>imposibilidad</a:t>
            </a:r>
            <a:r>
              <a:rPr lang="en-US" sz="5400" dirty="0"/>
              <a:t> de </a:t>
            </a:r>
            <a:r>
              <a:rPr lang="es-ES" sz="5400" dirty="0"/>
              <a:t>Alexandra </a:t>
            </a:r>
            <a:r>
              <a:rPr lang="es-ES" sz="5400" dirty="0" err="1"/>
              <a:t>Chouldechova</a:t>
            </a:r>
            <a:endParaRPr lang="es-ES" sz="5400" dirty="0"/>
          </a:p>
          <a:p>
            <a:pPr marL="228600" indent="0"/>
            <a:endParaRPr lang="en-US" sz="3500" dirty="0"/>
          </a:p>
          <a:p>
            <a:pPr marL="179388" indent="0"/>
            <a:r>
              <a:rPr lang="en-US" sz="2400" i="1" dirty="0"/>
              <a:t>“An instrument that satisfies predictive parity cannot have equal false positive and negative rates across groups when the recidivism prevalence differs across those groups.</a:t>
            </a:r>
          </a:p>
          <a:p>
            <a:pPr marL="179388" indent="0"/>
            <a:r>
              <a:rPr lang="en-US" sz="2400" i="1" dirty="0"/>
              <a:t>[…] Disparate impact can result from the use of a recidivism prediction instrument that is known to satisfy the fairness criterion of predictive parity”.</a:t>
            </a:r>
          </a:p>
          <a:p>
            <a:pPr marL="179388" indent="0"/>
            <a:endParaRPr lang="en-US" dirty="0"/>
          </a:p>
          <a:p>
            <a:pPr marL="179388" indent="0"/>
            <a:r>
              <a:rPr lang="en-US" sz="1700" dirty="0"/>
              <a:t>Fair prediction with disparate impact: A study of bias in recidivism prediction instruments. </a:t>
            </a:r>
          </a:p>
          <a:p>
            <a:pPr marL="179388" indent="0"/>
            <a:r>
              <a:rPr lang="en-US" sz="1700" dirty="0"/>
              <a:t>Alexandra </a:t>
            </a:r>
            <a:r>
              <a:rPr lang="en-US" sz="1700" dirty="0" err="1"/>
              <a:t>Chouldechova</a:t>
            </a:r>
            <a:r>
              <a:rPr lang="en-US" sz="1700" dirty="0"/>
              <a:t>. Last revised: February 2017</a:t>
            </a:r>
            <a:endParaRPr lang="en-US" sz="1700" i="1" dirty="0"/>
          </a:p>
          <a:p>
            <a:pPr marL="179388" indent="0"/>
            <a:r>
              <a:rPr lang="en-US" sz="1700" i="1" dirty="0">
                <a:hlinkClick r:id="rId2"/>
              </a:rPr>
              <a:t>https://arxiv.org/pdf/1703.00056.pdf</a:t>
            </a:r>
            <a:endParaRPr lang="en-US" sz="1700" i="1" dirty="0"/>
          </a:p>
          <a:p>
            <a:pPr marL="179388" indent="0"/>
            <a:endParaRPr lang="en-US" sz="2400" i="1" dirty="0"/>
          </a:p>
          <a:p>
            <a:pPr marL="179388" indent="0"/>
            <a:endParaRPr lang="en-US" i="1" dirty="0"/>
          </a:p>
          <a:p>
            <a:pPr marL="179388" indent="0"/>
            <a:endParaRPr lang="en-US" sz="2400" i="1" dirty="0"/>
          </a:p>
          <a:p>
            <a:endParaRPr lang="en-US" dirty="0">
              <a:solidFill>
                <a:schemeClr val="bg1"/>
              </a:solidFill>
              <a:latin typeface="ff-tisa-web-pro"/>
            </a:endParaRPr>
          </a:p>
        </p:txBody>
      </p:sp>
    </p:spTree>
    <p:extLst>
      <p:ext uri="{BB962C8B-B14F-4D97-AF65-F5344CB8AC3E}">
        <p14:creationId xmlns:p14="http://schemas.microsoft.com/office/powerpoint/2010/main" val="1004991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0B798-E816-4774-B80A-0D76B4AD7DA0}"/>
              </a:ext>
            </a:extLst>
          </p:cNvPr>
          <p:cNvSpPr>
            <a:spLocks noGrp="1"/>
          </p:cNvSpPr>
          <p:nvPr>
            <p:ph type="title"/>
          </p:nvPr>
        </p:nvSpPr>
        <p:spPr>
          <a:xfrm>
            <a:off x="736599" y="251113"/>
            <a:ext cx="10515600" cy="1676639"/>
          </a:xfrm>
        </p:spPr>
        <p:txBody>
          <a:bodyPr>
            <a:normAutofit fontScale="90000"/>
          </a:bodyPr>
          <a:lstStyle/>
          <a:p>
            <a:br>
              <a:rPr lang="en-US" dirty="0">
                <a:solidFill>
                  <a:schemeClr val="bg1"/>
                </a:solidFill>
                <a:latin typeface="ff-tisa-web-pro"/>
              </a:rPr>
            </a:br>
            <a:r>
              <a:rPr lang="en-US" sz="4900" dirty="0">
                <a:solidFill>
                  <a:schemeClr val="accent1"/>
                </a:solidFill>
                <a:latin typeface="ff-tisa-web-pro"/>
              </a:rPr>
              <a:t>¿</a:t>
            </a:r>
            <a:r>
              <a:rPr lang="en-US" sz="4900" dirty="0" err="1">
                <a:solidFill>
                  <a:schemeClr val="accent1"/>
                </a:solidFill>
                <a:latin typeface="ff-tisa-web-pro"/>
              </a:rPr>
              <a:t>Qué</a:t>
            </a:r>
            <a:r>
              <a:rPr lang="en-US" sz="4900" dirty="0">
                <a:solidFill>
                  <a:schemeClr val="accent1"/>
                </a:solidFill>
                <a:latin typeface="ff-tisa-web-pro"/>
              </a:rPr>
              <a:t> </a:t>
            </a:r>
            <a:r>
              <a:rPr lang="en-US" sz="4900" dirty="0" err="1">
                <a:solidFill>
                  <a:schemeClr val="accent1"/>
                </a:solidFill>
                <a:latin typeface="ff-tisa-web-pro"/>
              </a:rPr>
              <a:t>entendemos</a:t>
            </a:r>
            <a:r>
              <a:rPr lang="en-US" sz="4900" dirty="0">
                <a:solidFill>
                  <a:schemeClr val="accent1"/>
                </a:solidFill>
                <a:latin typeface="ff-tisa-web-pro"/>
              </a:rPr>
              <a:t> </a:t>
            </a:r>
            <a:r>
              <a:rPr lang="en-US" sz="4900" dirty="0" err="1">
                <a:solidFill>
                  <a:schemeClr val="accent1"/>
                </a:solidFill>
                <a:latin typeface="ff-tisa-web-pro"/>
              </a:rPr>
              <a:t>entonces</a:t>
            </a:r>
            <a:r>
              <a:rPr lang="en-US" sz="4900" dirty="0">
                <a:solidFill>
                  <a:schemeClr val="accent1"/>
                </a:solidFill>
                <a:latin typeface="ff-tisa-web-pro"/>
              </a:rPr>
              <a:t> por </a:t>
            </a:r>
            <a:r>
              <a:rPr lang="en-US" sz="4900" dirty="0" err="1">
                <a:solidFill>
                  <a:schemeClr val="accent1"/>
                </a:solidFill>
                <a:latin typeface="ff-tisa-web-pro"/>
              </a:rPr>
              <a:t>justicia</a:t>
            </a:r>
            <a:r>
              <a:rPr lang="en-US" sz="4900" dirty="0">
                <a:solidFill>
                  <a:schemeClr val="accent1"/>
                </a:solidFill>
                <a:latin typeface="ff-tisa-web-pro"/>
              </a:rPr>
              <a:t> o </a:t>
            </a:r>
            <a:r>
              <a:rPr lang="en-US" sz="4900" dirty="0" err="1">
                <a:solidFill>
                  <a:schemeClr val="accent1"/>
                </a:solidFill>
                <a:latin typeface="ff-tisa-web-pro"/>
              </a:rPr>
              <a:t>equidad</a:t>
            </a:r>
            <a:r>
              <a:rPr lang="en-US" sz="4900" dirty="0">
                <a:solidFill>
                  <a:schemeClr val="accent1"/>
                </a:solidFill>
                <a:latin typeface="ff-tisa-web-pro"/>
              </a:rPr>
              <a:t>?</a:t>
            </a:r>
            <a:endParaRPr lang="es-ES" sz="4900" dirty="0">
              <a:solidFill>
                <a:schemeClr val="accent1"/>
              </a:solidFill>
            </a:endParaRPr>
          </a:p>
        </p:txBody>
      </p:sp>
      <p:sp>
        <p:nvSpPr>
          <p:cNvPr id="3" name="Marcador de texto 2">
            <a:extLst>
              <a:ext uri="{FF2B5EF4-FFF2-40B4-BE49-F238E27FC236}">
                <a16:creationId xmlns:a16="http://schemas.microsoft.com/office/drawing/2014/main" id="{CA8118D6-B3C8-4E54-A182-21C9DFAF7307}"/>
              </a:ext>
            </a:extLst>
          </p:cNvPr>
          <p:cNvSpPr>
            <a:spLocks noGrp="1"/>
          </p:cNvSpPr>
          <p:nvPr>
            <p:ph type="body" idx="1"/>
          </p:nvPr>
        </p:nvSpPr>
        <p:spPr>
          <a:xfrm>
            <a:off x="588222" y="2222719"/>
            <a:ext cx="10515600" cy="2988378"/>
          </a:xfrm>
        </p:spPr>
        <p:txBody>
          <a:bodyPr>
            <a:normAutofit lnSpcReduction="10000"/>
          </a:bodyPr>
          <a:lstStyle/>
          <a:p>
            <a:pPr marL="228600" indent="0" algn="l"/>
            <a:r>
              <a:rPr lang="en-US" sz="2800" dirty="0" err="1">
                <a:solidFill>
                  <a:schemeClr val="bg1"/>
                </a:solidFill>
                <a:latin typeface="Calibri" panose="020F0502020204030204" pitchFamily="34" charset="0"/>
                <a:cs typeface="Calibri" panose="020F0502020204030204" pitchFamily="34" charset="0"/>
              </a:rPr>
              <a:t>Equidad</a:t>
            </a:r>
            <a:r>
              <a:rPr lang="en-US" sz="2800" dirty="0">
                <a:solidFill>
                  <a:schemeClr val="bg1"/>
                </a:solidFill>
                <a:latin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cs typeface="Calibri" panose="020F0502020204030204" pitchFamily="34" charset="0"/>
              </a:rPr>
              <a:t>en</a:t>
            </a:r>
            <a:r>
              <a:rPr lang="en-US" sz="2800" dirty="0">
                <a:solidFill>
                  <a:schemeClr val="bg1"/>
                </a:solidFill>
                <a:latin typeface="Calibri" panose="020F0502020204030204" pitchFamily="34" charset="0"/>
                <a:cs typeface="Calibri" panose="020F0502020204030204" pitchFamily="34" charset="0"/>
              </a:rPr>
              <a:t> los </a:t>
            </a:r>
            <a:r>
              <a:rPr lang="en-US" sz="2800" dirty="0" err="1">
                <a:solidFill>
                  <a:schemeClr val="bg1"/>
                </a:solidFill>
                <a:latin typeface="Calibri" panose="020F0502020204030204" pitchFamily="34" charset="0"/>
                <a:cs typeface="Calibri" panose="020F0502020204030204" pitchFamily="34" charset="0"/>
              </a:rPr>
              <a:t>aciertos</a:t>
            </a:r>
            <a:r>
              <a:rPr lang="en-US" sz="2800" dirty="0">
                <a:solidFill>
                  <a:schemeClr val="bg1"/>
                </a:solidFill>
                <a:latin typeface="Calibri" panose="020F0502020204030204" pitchFamily="34" charset="0"/>
                <a:cs typeface="Calibri" panose="020F0502020204030204" pitchFamily="34" charset="0"/>
              </a:rPr>
              <a:t> vs </a:t>
            </a:r>
            <a:r>
              <a:rPr lang="en-US" sz="2800" dirty="0" err="1">
                <a:solidFill>
                  <a:schemeClr val="bg1"/>
                </a:solidFill>
                <a:latin typeface="Calibri" panose="020F0502020204030204" pitchFamily="34" charset="0"/>
                <a:cs typeface="Calibri" panose="020F0502020204030204" pitchFamily="34" charset="0"/>
              </a:rPr>
              <a:t>Equidad</a:t>
            </a:r>
            <a:r>
              <a:rPr lang="en-US" sz="2800" dirty="0">
                <a:solidFill>
                  <a:schemeClr val="bg1"/>
                </a:solidFill>
                <a:latin typeface="Calibri" panose="020F0502020204030204" pitchFamily="34" charset="0"/>
                <a:cs typeface="Calibri" panose="020F0502020204030204" pitchFamily="34" charset="0"/>
              </a:rPr>
              <a:t> </a:t>
            </a:r>
            <a:r>
              <a:rPr lang="en-US" sz="2800" dirty="0" err="1">
                <a:solidFill>
                  <a:schemeClr val="bg1"/>
                </a:solidFill>
                <a:latin typeface="Calibri" panose="020F0502020204030204" pitchFamily="34" charset="0"/>
                <a:cs typeface="Calibri" panose="020F0502020204030204" pitchFamily="34" charset="0"/>
              </a:rPr>
              <a:t>en</a:t>
            </a:r>
            <a:r>
              <a:rPr lang="en-US" sz="2800" dirty="0">
                <a:solidFill>
                  <a:schemeClr val="bg1"/>
                </a:solidFill>
                <a:latin typeface="Calibri" panose="020F0502020204030204" pitchFamily="34" charset="0"/>
                <a:cs typeface="Calibri" panose="020F0502020204030204" pitchFamily="34" charset="0"/>
              </a:rPr>
              <a:t> los </a:t>
            </a:r>
            <a:r>
              <a:rPr lang="en-US" sz="2800" dirty="0" err="1">
                <a:solidFill>
                  <a:schemeClr val="bg1"/>
                </a:solidFill>
                <a:latin typeface="Calibri" panose="020F0502020204030204" pitchFamily="34" charset="0"/>
                <a:cs typeface="Calibri" panose="020F0502020204030204" pitchFamily="34" charset="0"/>
              </a:rPr>
              <a:t>errores</a:t>
            </a:r>
            <a:r>
              <a:rPr lang="en-US" sz="2800" dirty="0">
                <a:solidFill>
                  <a:schemeClr val="bg1"/>
                </a:solidFill>
                <a:latin typeface="Calibri" panose="020F0502020204030204" pitchFamily="34" charset="0"/>
                <a:cs typeface="Calibri" panose="020F0502020204030204" pitchFamily="34" charset="0"/>
              </a:rPr>
              <a:t>. </a:t>
            </a:r>
          </a:p>
          <a:p>
            <a:pPr marL="228600" indent="0" algn="l"/>
            <a:endParaRPr lang="en-US" sz="1600" b="0" i="0" dirty="0">
              <a:solidFill>
                <a:schemeClr val="bg1"/>
              </a:solidFill>
              <a:effectLst/>
              <a:latin typeface="Calibri" panose="020F0502020204030204" pitchFamily="34" charset="0"/>
              <a:cs typeface="Calibri" panose="020F0502020204030204" pitchFamily="34" charset="0"/>
            </a:endParaRPr>
          </a:p>
          <a:p>
            <a:pPr marL="228600" indent="0" algn="l"/>
            <a:r>
              <a:rPr lang="en-US" sz="2800" b="0" i="0" dirty="0" err="1">
                <a:solidFill>
                  <a:schemeClr val="bg1"/>
                </a:solidFill>
                <a:effectLst/>
                <a:latin typeface="Calibri" panose="020F0502020204030204" pitchFamily="34" charset="0"/>
                <a:cs typeface="Calibri" panose="020F0502020204030204" pitchFamily="34" charset="0"/>
              </a:rPr>
              <a:t>Diferentes</a:t>
            </a:r>
            <a:r>
              <a:rPr lang="en-US" sz="2800" b="0" i="0" dirty="0">
                <a:solidFill>
                  <a:schemeClr val="bg1"/>
                </a:solidFill>
                <a:effectLst/>
                <a:latin typeface="Calibri" panose="020F0502020204030204" pitchFamily="34" charset="0"/>
                <a:cs typeface="Calibri" panose="020F0502020204030204" pitchFamily="34" charset="0"/>
              </a:rPr>
              <a:t> </a:t>
            </a:r>
            <a:r>
              <a:rPr lang="en-US" sz="2800" b="0" i="0" dirty="0" err="1">
                <a:solidFill>
                  <a:schemeClr val="bg1"/>
                </a:solidFill>
                <a:effectLst/>
                <a:latin typeface="Calibri" panose="020F0502020204030204" pitchFamily="34" charset="0"/>
                <a:cs typeface="Calibri" panose="020F0502020204030204" pitchFamily="34" charset="0"/>
              </a:rPr>
              <a:t>perspectivas</a:t>
            </a:r>
            <a:r>
              <a:rPr lang="en-US" sz="2800" b="0" i="0" dirty="0">
                <a:solidFill>
                  <a:schemeClr val="bg1"/>
                </a:solidFill>
                <a:effectLst/>
                <a:latin typeface="Calibri" panose="020F0502020204030204" pitchFamily="34" charset="0"/>
                <a:cs typeface="Calibri" panose="020F0502020204030204" pitchFamily="34" charset="0"/>
              </a:rPr>
              <a:t>:</a:t>
            </a:r>
            <a:endParaRPr lang="en-US" sz="2800" dirty="0">
              <a:solidFill>
                <a:schemeClr val="bg1"/>
              </a:solidFill>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La de los </a:t>
            </a:r>
            <a:r>
              <a:rPr lang="en-US" b="0" i="0" dirty="0" err="1">
                <a:solidFill>
                  <a:schemeClr val="bg1"/>
                </a:solidFill>
                <a:effectLst/>
                <a:latin typeface="Calibri" panose="020F0502020204030204" pitchFamily="34" charset="0"/>
                <a:cs typeface="Calibri" panose="020F0502020204030204" pitchFamily="34" charset="0"/>
              </a:rPr>
              <a:t>jueces</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Detectar</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correctamente</a:t>
            </a:r>
            <a:r>
              <a:rPr lang="en-US" dirty="0">
                <a:solidFill>
                  <a:schemeClr val="bg1"/>
                </a:solidFill>
                <a:latin typeface="Calibri" panose="020F0502020204030204" pitchFamily="34" charset="0"/>
                <a:cs typeface="Calibri" panose="020F0502020204030204" pitchFamily="34" charset="0"/>
              </a:rPr>
              <a:t> la mayor </a:t>
            </a:r>
            <a:r>
              <a:rPr lang="en-US" dirty="0" err="1">
                <a:solidFill>
                  <a:schemeClr val="bg1"/>
                </a:solidFill>
                <a:latin typeface="Calibri" panose="020F0502020204030204" pitchFamily="34" charset="0"/>
                <a:cs typeface="Calibri" panose="020F0502020204030204" pitchFamily="34" charset="0"/>
              </a:rPr>
              <a:t>cantidad</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posible</a:t>
            </a:r>
            <a:r>
              <a:rPr lang="en-US" dirty="0">
                <a:solidFill>
                  <a:schemeClr val="bg1"/>
                </a:solidFill>
                <a:latin typeface="Calibri" panose="020F0502020204030204" pitchFamily="34" charset="0"/>
                <a:cs typeface="Calibri" panose="020F0502020204030204" pitchFamily="34" charset="0"/>
              </a:rPr>
              <a:t> de </a:t>
            </a:r>
            <a:r>
              <a:rPr lang="en-US" dirty="0" err="1">
                <a:solidFill>
                  <a:schemeClr val="bg1"/>
                </a:solidFill>
                <a:latin typeface="Calibri" panose="020F0502020204030204" pitchFamily="34" charset="0"/>
                <a:cs typeface="Calibri" panose="020F0502020204030204" pitchFamily="34" charset="0"/>
              </a:rPr>
              <a:t>casos</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positivos</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detenidos</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reincidentes</a:t>
            </a:r>
            <a:r>
              <a:rPr lang="en-US" dirty="0">
                <a:solidFill>
                  <a:schemeClr val="bg1"/>
                </a:solidFill>
                <a:latin typeface="Calibri" panose="020F0502020204030204" pitchFamily="34" charset="0"/>
                <a:cs typeface="Calibri" panose="020F0502020204030204" pitchFamily="34" charset="0"/>
              </a:rPr>
              <a:t>) es </a:t>
            </a:r>
            <a:r>
              <a:rPr lang="en-US" dirty="0" err="1">
                <a:solidFill>
                  <a:schemeClr val="bg1"/>
                </a:solidFill>
                <a:latin typeface="Calibri" panose="020F0502020204030204" pitchFamily="34" charset="0"/>
                <a:cs typeface="Calibri" panose="020F0502020204030204" pitchFamily="34" charset="0"/>
              </a:rPr>
              <a:t>decir</a:t>
            </a:r>
            <a:r>
              <a:rPr lang="en-US" dirty="0">
                <a:solidFill>
                  <a:schemeClr val="bg1"/>
                </a:solidFill>
                <a:latin typeface="Calibri" panose="020F0502020204030204" pitchFamily="34" charset="0"/>
                <a:cs typeface="Calibri" panose="020F0502020204030204" pitchFamily="34" charset="0"/>
              </a:rPr>
              <a:t>, PPV o positive predictive value </a:t>
            </a:r>
          </a:p>
          <a:p>
            <a:pPr algn="l">
              <a:buFont typeface="Arial" panose="020B0604020202020204" pitchFamily="34" charset="0"/>
              <a:buChar char="•"/>
            </a:pPr>
            <a:r>
              <a:rPr lang="en-US" b="0" i="0" dirty="0">
                <a:solidFill>
                  <a:schemeClr val="bg1"/>
                </a:solidFill>
                <a:effectLst/>
                <a:latin typeface="Calibri" panose="020F0502020204030204" pitchFamily="34" charset="0"/>
                <a:cs typeface="Calibri" panose="020F0502020204030204" pitchFamily="34" charset="0"/>
              </a:rPr>
              <a:t>La de los </a:t>
            </a:r>
            <a:r>
              <a:rPr lang="en-US" b="0" i="0" dirty="0" err="1">
                <a:solidFill>
                  <a:schemeClr val="bg1"/>
                </a:solidFill>
                <a:effectLst/>
                <a:latin typeface="Calibri" panose="020F0502020204030204" pitchFamily="34" charset="0"/>
                <a:cs typeface="Calibri" panose="020F0502020204030204" pitchFamily="34" charset="0"/>
              </a:rPr>
              <a:t>acusados</a:t>
            </a:r>
            <a:r>
              <a:rPr lang="en-US" dirty="0">
                <a:solidFill>
                  <a:schemeClr val="bg1"/>
                </a:solidFill>
                <a:latin typeface="Calibri" panose="020F0502020204030204" pitchFamily="34" charset="0"/>
                <a:cs typeface="Calibri" panose="020F0502020204030204" pitchFamily="34" charset="0"/>
              </a:rPr>
              <a:t>: No ser </a:t>
            </a:r>
            <a:r>
              <a:rPr lang="en-US" dirty="0" err="1">
                <a:solidFill>
                  <a:schemeClr val="bg1"/>
                </a:solidFill>
                <a:latin typeface="Calibri" panose="020F0502020204030204" pitchFamily="34" charset="0"/>
                <a:cs typeface="Calibri" panose="020F0502020204030204" pitchFamily="34" charset="0"/>
              </a:rPr>
              <a:t>mantenido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en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prisión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innecesariamente</a:t>
            </a:r>
            <a:r>
              <a:rPr lang="en-US" dirty="0">
                <a:solidFill>
                  <a:schemeClr val="bg1"/>
                </a:solidFill>
                <a:latin typeface="Calibri" panose="020F0502020204030204" pitchFamily="34" charset="0"/>
                <a:cs typeface="Calibri" panose="020F0502020204030204" pitchFamily="34" charset="0"/>
              </a:rPr>
              <a:t>, es </a:t>
            </a:r>
            <a:r>
              <a:rPr lang="en-US" dirty="0" err="1">
                <a:solidFill>
                  <a:schemeClr val="bg1"/>
                </a:solidFill>
                <a:latin typeface="Calibri" panose="020F0502020204030204" pitchFamily="34" charset="0"/>
                <a:cs typeface="Calibri" panose="020F0502020204030204" pitchFamily="34" charset="0"/>
              </a:rPr>
              <a:t>decir</a:t>
            </a:r>
            <a:r>
              <a:rPr lang="en-US" dirty="0">
                <a:solidFill>
                  <a:schemeClr val="bg1"/>
                </a:solidFill>
                <a:latin typeface="Calibri" panose="020F0502020204030204" pitchFamily="34" charset="0"/>
                <a:cs typeface="Calibri" panose="020F0502020204030204" pitchFamily="34" charset="0"/>
              </a:rPr>
              <a:t>, FPV o false positive rate. </a:t>
            </a:r>
            <a:endParaRPr lang="en-US" b="0" i="0" dirty="0">
              <a:solidFill>
                <a:schemeClr val="bg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sz="1200" b="0" i="0" dirty="0">
              <a:solidFill>
                <a:srgbClr val="777777"/>
              </a:solidFill>
              <a:effectLst/>
              <a:latin typeface="Helvetica" panose="020B0604020202020204" pitchFamily="34" charset="0"/>
            </a:endParaRPr>
          </a:p>
          <a:p>
            <a:pPr marL="179388" indent="0"/>
            <a:endParaRPr lang="en-US" sz="1600" dirty="0">
              <a:solidFill>
                <a:schemeClr val="bg1"/>
              </a:solidFill>
              <a:latin typeface="MillerDisplay"/>
            </a:endParaRPr>
          </a:p>
          <a:p>
            <a:pPr marL="179388" indent="0"/>
            <a:endParaRPr lang="es-ES" sz="1600" dirty="0">
              <a:solidFill>
                <a:schemeClr val="bg1"/>
              </a:solidFill>
              <a:latin typeface="MillerDisplay"/>
            </a:endParaRPr>
          </a:p>
          <a:p>
            <a:pPr marL="179388" indent="0"/>
            <a:endParaRPr lang="es-ES" sz="1200" dirty="0">
              <a:solidFill>
                <a:schemeClr val="bg1"/>
              </a:solidFill>
              <a:latin typeface="MillerDisplay"/>
            </a:endParaRPr>
          </a:p>
          <a:p>
            <a:pPr marL="179388" indent="0"/>
            <a:endParaRPr lang="es-ES" sz="1600" i="1" dirty="0"/>
          </a:p>
        </p:txBody>
      </p:sp>
    </p:spTree>
    <p:extLst>
      <p:ext uri="{BB962C8B-B14F-4D97-AF65-F5344CB8AC3E}">
        <p14:creationId xmlns:p14="http://schemas.microsoft.com/office/powerpoint/2010/main" val="384425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8153EC8-8E01-4D70-B575-24ABD35A1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3881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84E13B-3509-4EDB-86E7-A487E128F24D}"/>
              </a:ext>
            </a:extLst>
          </p:cNvPr>
          <p:cNvSpPr>
            <a:spLocks noGrp="1"/>
          </p:cNvSpPr>
          <p:nvPr>
            <p:ph type="title"/>
          </p:nvPr>
        </p:nvSpPr>
        <p:spPr>
          <a:xfrm>
            <a:off x="448162" y="671052"/>
            <a:ext cx="4806184" cy="822340"/>
          </a:xfrm>
          <a:noFill/>
        </p:spPr>
        <p:txBody>
          <a:bodyPr vert="horz" lIns="91440" tIns="45720" rIns="91440" bIns="45720" rtlCol="0" anchor="b">
            <a:normAutofit fontScale="90000"/>
          </a:bodyPr>
          <a:lstStyle/>
          <a:p>
            <a:pPr>
              <a:spcBef>
                <a:spcPct val="0"/>
              </a:spcBef>
            </a:pPr>
            <a:r>
              <a:rPr lang="en-US" sz="7200" kern="1200" dirty="0" err="1">
                <a:solidFill>
                  <a:srgbClr val="FF0000"/>
                </a:solidFill>
                <a:latin typeface="+mj-lt"/>
                <a:ea typeface="+mj-ea"/>
                <a:cs typeface="+mj-cs"/>
              </a:rPr>
              <a:t>Análisis</a:t>
            </a:r>
            <a:endParaRPr lang="en-US" sz="7200" kern="1200" dirty="0">
              <a:solidFill>
                <a:srgbClr val="FF0000"/>
              </a:solidFill>
              <a:latin typeface="+mj-lt"/>
              <a:ea typeface="+mj-ea"/>
              <a:cs typeface="+mj-cs"/>
            </a:endParaRPr>
          </a:p>
        </p:txBody>
      </p:sp>
      <p:sp>
        <p:nvSpPr>
          <p:cNvPr id="3" name="Marcador de texto 2">
            <a:extLst>
              <a:ext uri="{FF2B5EF4-FFF2-40B4-BE49-F238E27FC236}">
                <a16:creationId xmlns:a16="http://schemas.microsoft.com/office/drawing/2014/main" id="{2297BAFF-5274-4252-902D-843F780C2BB6}"/>
              </a:ext>
            </a:extLst>
          </p:cNvPr>
          <p:cNvSpPr>
            <a:spLocks noGrp="1"/>
          </p:cNvSpPr>
          <p:nvPr>
            <p:ph type="body" idx="1"/>
          </p:nvPr>
        </p:nvSpPr>
        <p:spPr>
          <a:xfrm>
            <a:off x="448162" y="1787013"/>
            <a:ext cx="5647838" cy="3955026"/>
          </a:xfrm>
          <a:noFill/>
        </p:spPr>
        <p:txBody>
          <a:bodyPr vert="horz" lIns="91440" tIns="45720" rIns="91440" bIns="45720" rtlCol="0">
            <a:normAutofit/>
          </a:bodyPr>
          <a:lstStyle/>
          <a:p>
            <a:pPr marL="452438" indent="-452438">
              <a:lnSpc>
                <a:spcPct val="120000"/>
              </a:lnSpc>
              <a:buFont typeface="+mj-lt"/>
              <a:buAutoNum type="arabicPeriod" startAt="7"/>
            </a:pPr>
            <a:r>
              <a:rPr lang="en-US" sz="1600" kern="1200" dirty="0">
                <a:solidFill>
                  <a:schemeClr val="bg1"/>
                </a:solidFill>
                <a:latin typeface="+mn-lt"/>
                <a:ea typeface="+mn-ea"/>
                <a:cs typeface="+mn-cs"/>
              </a:rPr>
              <a:t>¿</a:t>
            </a:r>
            <a:r>
              <a:rPr lang="en-US" sz="1600" kern="1200" dirty="0" err="1">
                <a:solidFill>
                  <a:schemeClr val="bg1"/>
                </a:solidFill>
                <a:latin typeface="+mn-lt"/>
                <a:ea typeface="+mn-ea"/>
                <a:cs typeface="+mn-cs"/>
              </a:rPr>
              <a:t>Qué</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tipo</a:t>
            </a:r>
            <a:r>
              <a:rPr lang="en-US" sz="1600" kern="1200" dirty="0">
                <a:solidFill>
                  <a:schemeClr val="bg1"/>
                </a:solidFill>
                <a:latin typeface="+mn-lt"/>
                <a:ea typeface="+mn-ea"/>
                <a:cs typeface="+mn-cs"/>
              </a:rPr>
              <a:t> de </a:t>
            </a:r>
            <a:r>
              <a:rPr lang="en-US" sz="1600" kern="1200" dirty="0" err="1">
                <a:solidFill>
                  <a:schemeClr val="bg1"/>
                </a:solidFill>
                <a:latin typeface="+mn-lt"/>
                <a:ea typeface="+mn-ea"/>
                <a:cs typeface="+mn-cs"/>
              </a:rPr>
              <a:t>métrica</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te</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parece</a:t>
            </a:r>
            <a:r>
              <a:rPr lang="en-US" sz="1600" kern="1200" dirty="0">
                <a:solidFill>
                  <a:schemeClr val="bg1"/>
                </a:solidFill>
                <a:latin typeface="+mn-lt"/>
                <a:ea typeface="+mn-ea"/>
                <a:cs typeface="+mn-cs"/>
              </a:rPr>
              <a:t> que </a:t>
            </a:r>
            <a:r>
              <a:rPr lang="en-US" sz="1600" kern="1200" dirty="0" err="1">
                <a:solidFill>
                  <a:schemeClr val="bg1"/>
                </a:solidFill>
                <a:latin typeface="+mn-lt"/>
                <a:ea typeface="+mn-ea"/>
                <a:cs typeface="+mn-cs"/>
              </a:rPr>
              <a:t>satisface</a:t>
            </a:r>
            <a:r>
              <a:rPr lang="en-US" sz="1600" kern="1200" dirty="0">
                <a:solidFill>
                  <a:schemeClr val="bg1"/>
                </a:solidFill>
                <a:latin typeface="+mn-lt"/>
                <a:ea typeface="+mn-ea"/>
                <a:cs typeface="+mn-cs"/>
              </a:rPr>
              <a:t> major </a:t>
            </a:r>
            <a:r>
              <a:rPr lang="en-US" sz="1600" kern="1200" dirty="0" err="1">
                <a:solidFill>
                  <a:schemeClr val="bg1"/>
                </a:solidFill>
                <a:latin typeface="+mn-lt"/>
                <a:ea typeface="+mn-ea"/>
                <a:cs typeface="+mn-cs"/>
              </a:rPr>
              <a:t>el</a:t>
            </a:r>
            <a:r>
              <a:rPr lang="en-US" sz="1600" kern="1200" dirty="0">
                <a:solidFill>
                  <a:schemeClr val="bg1"/>
                </a:solidFill>
                <a:latin typeface="+mn-lt"/>
                <a:ea typeface="+mn-ea"/>
                <a:cs typeface="+mn-cs"/>
              </a:rPr>
              <a:t> principio de </a:t>
            </a:r>
            <a:r>
              <a:rPr lang="en-US" sz="1600" kern="1200" dirty="0" err="1">
                <a:solidFill>
                  <a:schemeClr val="bg1"/>
                </a:solidFill>
                <a:latin typeface="+mn-lt"/>
                <a:ea typeface="+mn-ea"/>
                <a:cs typeface="+mn-cs"/>
              </a:rPr>
              <a:t>justicia</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en</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este</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tipo</a:t>
            </a:r>
            <a:r>
              <a:rPr lang="en-US" sz="1600" kern="1200" dirty="0">
                <a:solidFill>
                  <a:schemeClr val="bg1"/>
                </a:solidFill>
                <a:latin typeface="+mn-lt"/>
                <a:ea typeface="+mn-ea"/>
                <a:cs typeface="+mn-cs"/>
              </a:rPr>
              <a:t> de </a:t>
            </a:r>
            <a:r>
              <a:rPr lang="en-US" sz="1600" kern="1200" dirty="0" err="1">
                <a:solidFill>
                  <a:schemeClr val="bg1"/>
                </a:solidFill>
                <a:latin typeface="+mn-lt"/>
                <a:ea typeface="+mn-ea"/>
                <a:cs typeface="+mn-cs"/>
              </a:rPr>
              <a:t>casos</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Mantendrías</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el</a:t>
            </a:r>
            <a:r>
              <a:rPr lang="en-US" sz="1600" kern="1200" dirty="0">
                <a:solidFill>
                  <a:schemeClr val="bg1"/>
                </a:solidFill>
                <a:latin typeface="+mn-lt"/>
                <a:ea typeface="+mn-ea"/>
                <a:cs typeface="+mn-cs"/>
              </a:rPr>
              <a:t> predictive parity o lo </a:t>
            </a:r>
            <a:r>
              <a:rPr lang="en-US" sz="1600" kern="1200" dirty="0" err="1">
                <a:solidFill>
                  <a:schemeClr val="bg1"/>
                </a:solidFill>
                <a:latin typeface="+mn-lt"/>
                <a:ea typeface="+mn-ea"/>
                <a:cs typeface="+mn-cs"/>
              </a:rPr>
              <a:t>sacrificarías</a:t>
            </a:r>
            <a:r>
              <a:rPr lang="en-US" sz="1600" kern="1200" dirty="0">
                <a:solidFill>
                  <a:schemeClr val="bg1"/>
                </a:solidFill>
                <a:latin typeface="+mn-lt"/>
                <a:ea typeface="+mn-ea"/>
                <a:cs typeface="+mn-cs"/>
              </a:rPr>
              <a:t> para </a:t>
            </a:r>
            <a:r>
              <a:rPr lang="en-US" sz="1600" kern="1200" dirty="0" err="1">
                <a:solidFill>
                  <a:schemeClr val="bg1"/>
                </a:solidFill>
                <a:latin typeface="+mn-lt"/>
                <a:ea typeface="+mn-ea"/>
                <a:cs typeface="+mn-cs"/>
              </a:rPr>
              <a:t>igualar</a:t>
            </a:r>
            <a:r>
              <a:rPr lang="en-US" sz="1600" kern="1200" dirty="0">
                <a:solidFill>
                  <a:schemeClr val="bg1"/>
                </a:solidFill>
                <a:latin typeface="+mn-lt"/>
                <a:ea typeface="+mn-ea"/>
                <a:cs typeface="+mn-cs"/>
              </a:rPr>
              <a:t> las </a:t>
            </a:r>
            <a:r>
              <a:rPr lang="en-US" sz="1600" kern="1200" dirty="0" err="1">
                <a:solidFill>
                  <a:schemeClr val="bg1"/>
                </a:solidFill>
                <a:latin typeface="+mn-lt"/>
                <a:ea typeface="+mn-ea"/>
                <a:cs typeface="+mn-cs"/>
              </a:rPr>
              <a:t>tasas</a:t>
            </a:r>
            <a:r>
              <a:rPr lang="en-US" sz="1600" kern="1200" dirty="0">
                <a:solidFill>
                  <a:schemeClr val="bg1"/>
                </a:solidFill>
                <a:latin typeface="+mn-lt"/>
                <a:ea typeface="+mn-ea"/>
                <a:cs typeface="+mn-cs"/>
              </a:rPr>
              <a:t> de error entre </a:t>
            </a:r>
            <a:r>
              <a:rPr lang="en-US" sz="1600" kern="1200" dirty="0" err="1">
                <a:solidFill>
                  <a:schemeClr val="bg1"/>
                </a:solidFill>
                <a:latin typeface="+mn-lt"/>
                <a:ea typeface="+mn-ea"/>
                <a:cs typeface="+mn-cs"/>
              </a:rPr>
              <a:t>grupos</a:t>
            </a:r>
            <a:r>
              <a:rPr lang="en-US" sz="1600" kern="1200" dirty="0">
                <a:solidFill>
                  <a:schemeClr val="bg1"/>
                </a:solidFill>
                <a:latin typeface="+mn-lt"/>
                <a:ea typeface="+mn-ea"/>
                <a:cs typeface="+mn-cs"/>
              </a:rPr>
              <a:t>?</a:t>
            </a:r>
          </a:p>
          <a:p>
            <a:pPr marL="452438" indent="-452438">
              <a:lnSpc>
                <a:spcPct val="120000"/>
              </a:lnSpc>
              <a:buFont typeface="+mj-lt"/>
              <a:buAutoNum type="arabicPeriod" startAt="7"/>
            </a:pPr>
            <a:r>
              <a:rPr lang="en-US" sz="1600" kern="1200" dirty="0">
                <a:solidFill>
                  <a:schemeClr val="bg1"/>
                </a:solidFill>
                <a:latin typeface="+mn-lt"/>
                <a:ea typeface="+mn-ea"/>
                <a:cs typeface="+mn-cs"/>
              </a:rPr>
              <a:t>¿</a:t>
            </a:r>
            <a:r>
              <a:rPr lang="en-US" sz="1600" kern="1200" dirty="0" err="1">
                <a:solidFill>
                  <a:schemeClr val="bg1"/>
                </a:solidFill>
                <a:latin typeface="+mn-lt"/>
                <a:ea typeface="+mn-ea"/>
                <a:cs typeface="+mn-cs"/>
              </a:rPr>
              <a:t>Crees</a:t>
            </a:r>
            <a:r>
              <a:rPr lang="en-US" sz="1600" kern="1200" dirty="0">
                <a:solidFill>
                  <a:schemeClr val="bg1"/>
                </a:solidFill>
                <a:latin typeface="+mn-lt"/>
                <a:ea typeface="+mn-ea"/>
                <a:cs typeface="+mn-cs"/>
              </a:rPr>
              <a:t> que debe </a:t>
            </a:r>
            <a:r>
              <a:rPr lang="en-US" sz="1600" kern="1200" dirty="0" err="1">
                <a:solidFill>
                  <a:schemeClr val="bg1"/>
                </a:solidFill>
                <a:latin typeface="+mn-lt"/>
                <a:ea typeface="+mn-ea"/>
                <a:cs typeface="+mn-cs"/>
              </a:rPr>
              <a:t>utilizarse</a:t>
            </a:r>
            <a:r>
              <a:rPr lang="en-US" sz="1600" kern="1200" dirty="0">
                <a:solidFill>
                  <a:schemeClr val="bg1"/>
                </a:solidFill>
                <a:latin typeface="+mn-lt"/>
                <a:ea typeface="+mn-ea"/>
                <a:cs typeface="+mn-cs"/>
              </a:rPr>
              <a:t> la IA </a:t>
            </a:r>
            <a:r>
              <a:rPr lang="en-US" sz="1600" kern="1200" dirty="0" err="1">
                <a:solidFill>
                  <a:schemeClr val="bg1"/>
                </a:solidFill>
                <a:latin typeface="+mn-lt"/>
                <a:ea typeface="+mn-ea"/>
                <a:cs typeface="+mn-cs"/>
              </a:rPr>
              <a:t>en</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este</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contexto</a:t>
            </a:r>
            <a:r>
              <a:rPr lang="en-US" sz="1600" kern="1200" dirty="0">
                <a:solidFill>
                  <a:schemeClr val="bg1"/>
                </a:solidFill>
                <a:latin typeface="+mn-lt"/>
                <a:ea typeface="+mn-ea"/>
                <a:cs typeface="+mn-cs"/>
              </a:rPr>
              <a:t>? ¿La </a:t>
            </a:r>
            <a:r>
              <a:rPr lang="en-US" sz="1600" kern="1200" dirty="0" err="1">
                <a:solidFill>
                  <a:schemeClr val="bg1"/>
                </a:solidFill>
                <a:latin typeface="+mn-lt"/>
                <a:ea typeface="+mn-ea"/>
                <a:cs typeface="+mn-cs"/>
              </a:rPr>
              <a:t>oportunidad</a:t>
            </a:r>
            <a:r>
              <a:rPr lang="en-US" sz="1600" kern="1200" dirty="0">
                <a:solidFill>
                  <a:schemeClr val="bg1"/>
                </a:solidFill>
                <a:latin typeface="+mn-lt"/>
                <a:ea typeface="+mn-ea"/>
                <a:cs typeface="+mn-cs"/>
              </a:rPr>
              <a:t> de </a:t>
            </a:r>
            <a:r>
              <a:rPr lang="en-US" sz="1600" kern="1200" dirty="0" err="1">
                <a:solidFill>
                  <a:schemeClr val="bg1"/>
                </a:solidFill>
                <a:latin typeface="+mn-lt"/>
                <a:ea typeface="+mn-ea"/>
                <a:cs typeface="+mn-cs"/>
              </a:rPr>
              <a:t>corregir</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el</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racismo</a:t>
            </a:r>
            <a:r>
              <a:rPr lang="en-US" sz="1600" kern="1200" dirty="0">
                <a:solidFill>
                  <a:schemeClr val="bg1"/>
                </a:solidFill>
                <a:latin typeface="+mn-lt"/>
                <a:ea typeface="+mn-ea"/>
                <a:cs typeface="+mn-cs"/>
              </a:rPr>
              <a:t> del </a:t>
            </a:r>
            <a:r>
              <a:rPr lang="en-US" sz="1600" kern="1200" dirty="0" err="1">
                <a:solidFill>
                  <a:schemeClr val="bg1"/>
                </a:solidFill>
                <a:latin typeface="+mn-lt"/>
                <a:ea typeface="+mn-ea"/>
                <a:cs typeface="+mn-cs"/>
              </a:rPr>
              <a:t>sistema</a:t>
            </a:r>
            <a:r>
              <a:rPr lang="en-US" sz="1600" kern="1200" dirty="0">
                <a:solidFill>
                  <a:schemeClr val="bg1"/>
                </a:solidFill>
                <a:latin typeface="+mn-lt"/>
                <a:ea typeface="+mn-ea"/>
                <a:cs typeface="+mn-cs"/>
              </a:rPr>
              <a:t> penal </a:t>
            </a:r>
            <a:r>
              <a:rPr lang="en-US" sz="1600" kern="1200" dirty="0" err="1">
                <a:solidFill>
                  <a:schemeClr val="bg1"/>
                </a:solidFill>
                <a:latin typeface="+mn-lt"/>
                <a:ea typeface="+mn-ea"/>
                <a:cs typeface="+mn-cs"/>
              </a:rPr>
              <a:t>norteamericano</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compensa</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el</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daño</a:t>
            </a:r>
            <a:r>
              <a:rPr lang="en-US" sz="1600" kern="1200" dirty="0">
                <a:solidFill>
                  <a:schemeClr val="bg1"/>
                </a:solidFill>
                <a:latin typeface="+mn-lt"/>
                <a:ea typeface="+mn-ea"/>
                <a:cs typeface="+mn-cs"/>
              </a:rPr>
              <a:t> que </a:t>
            </a:r>
            <a:r>
              <a:rPr lang="en-US" sz="1600" kern="1200" dirty="0" err="1">
                <a:solidFill>
                  <a:schemeClr val="bg1"/>
                </a:solidFill>
                <a:latin typeface="+mn-lt"/>
                <a:ea typeface="+mn-ea"/>
                <a:cs typeface="+mn-cs"/>
              </a:rPr>
              <a:t>producen</a:t>
            </a:r>
            <a:r>
              <a:rPr lang="en-US" sz="1600" kern="1200" dirty="0">
                <a:solidFill>
                  <a:schemeClr val="bg1"/>
                </a:solidFill>
                <a:latin typeface="+mn-lt"/>
                <a:ea typeface="+mn-ea"/>
                <a:cs typeface="+mn-cs"/>
              </a:rPr>
              <a:t> los </a:t>
            </a:r>
            <a:r>
              <a:rPr lang="en-US" sz="1600" kern="1200" dirty="0" err="1">
                <a:solidFill>
                  <a:schemeClr val="bg1"/>
                </a:solidFill>
                <a:latin typeface="+mn-lt"/>
                <a:ea typeface="+mn-ea"/>
                <a:cs typeface="+mn-cs"/>
              </a:rPr>
              <a:t>inevitables</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errores</a:t>
            </a:r>
            <a:r>
              <a:rPr lang="en-US" sz="1600" kern="1200" dirty="0">
                <a:solidFill>
                  <a:schemeClr val="bg1"/>
                </a:solidFill>
                <a:latin typeface="+mn-lt"/>
                <a:ea typeface="+mn-ea"/>
                <a:cs typeface="+mn-cs"/>
              </a:rPr>
              <a:t> del </a:t>
            </a:r>
            <a:r>
              <a:rPr lang="en-US" sz="1600" kern="1200" dirty="0" err="1">
                <a:solidFill>
                  <a:schemeClr val="bg1"/>
                </a:solidFill>
                <a:latin typeface="+mn-lt"/>
                <a:ea typeface="+mn-ea"/>
                <a:cs typeface="+mn-cs"/>
              </a:rPr>
              <a:t>modelo</a:t>
            </a:r>
            <a:r>
              <a:rPr lang="en-US" sz="1600" kern="1200" dirty="0">
                <a:solidFill>
                  <a:schemeClr val="bg1"/>
                </a:solidFill>
                <a:latin typeface="+mn-lt"/>
                <a:ea typeface="+mn-ea"/>
                <a:cs typeface="+mn-cs"/>
              </a:rPr>
              <a:t>?</a:t>
            </a:r>
          </a:p>
          <a:p>
            <a:pPr marL="452438" indent="-452438">
              <a:lnSpc>
                <a:spcPct val="120000"/>
              </a:lnSpc>
              <a:buFont typeface="+mj-lt"/>
              <a:buAutoNum type="arabicPeriod" startAt="7"/>
            </a:pPr>
            <a:r>
              <a:rPr lang="en-US" sz="1600" kern="1200" dirty="0">
                <a:solidFill>
                  <a:schemeClr val="bg1"/>
                </a:solidFill>
                <a:latin typeface="+mn-lt"/>
                <a:ea typeface="+mn-ea"/>
                <a:cs typeface="+mn-cs"/>
              </a:rPr>
              <a:t>¿</a:t>
            </a:r>
            <a:r>
              <a:rPr lang="en-US" sz="1600" kern="1200" dirty="0" err="1">
                <a:solidFill>
                  <a:schemeClr val="bg1"/>
                </a:solidFill>
                <a:latin typeface="+mn-lt"/>
                <a:ea typeface="+mn-ea"/>
                <a:cs typeface="+mn-cs"/>
              </a:rPr>
              <a:t>Cómo</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mejorarías</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el</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sistema</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Ves</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otra</a:t>
            </a:r>
            <a:r>
              <a:rPr lang="en-US" sz="1600" kern="1200" dirty="0">
                <a:solidFill>
                  <a:schemeClr val="bg1"/>
                </a:solidFill>
                <a:latin typeface="+mn-lt"/>
                <a:ea typeface="+mn-ea"/>
                <a:cs typeface="+mn-cs"/>
              </a:rPr>
              <a:t> forma de </a:t>
            </a:r>
            <a:r>
              <a:rPr lang="en-US" sz="1600" kern="1200" dirty="0" err="1">
                <a:solidFill>
                  <a:schemeClr val="bg1"/>
                </a:solidFill>
                <a:latin typeface="+mn-lt"/>
                <a:ea typeface="+mn-ea"/>
                <a:cs typeface="+mn-cs"/>
              </a:rPr>
              <a:t>utilizar</a:t>
            </a:r>
            <a:r>
              <a:rPr lang="en-US" sz="1600" kern="1200" dirty="0">
                <a:solidFill>
                  <a:schemeClr val="bg1"/>
                </a:solidFill>
                <a:latin typeface="+mn-lt"/>
                <a:ea typeface="+mn-ea"/>
                <a:cs typeface="+mn-cs"/>
              </a:rPr>
              <a:t> un </a:t>
            </a:r>
            <a:r>
              <a:rPr lang="en-US" sz="1600" kern="1200" dirty="0" err="1">
                <a:solidFill>
                  <a:schemeClr val="bg1"/>
                </a:solidFill>
                <a:latin typeface="+mn-lt"/>
                <a:ea typeface="+mn-ea"/>
                <a:cs typeface="+mn-cs"/>
              </a:rPr>
              <a:t>modelo</a:t>
            </a:r>
            <a:r>
              <a:rPr lang="en-US" sz="1600" kern="1200" dirty="0">
                <a:solidFill>
                  <a:schemeClr val="bg1"/>
                </a:solidFill>
                <a:latin typeface="+mn-lt"/>
                <a:ea typeface="+mn-ea"/>
                <a:cs typeface="+mn-cs"/>
              </a:rPr>
              <a:t> de </a:t>
            </a:r>
            <a:r>
              <a:rPr lang="en-US" sz="1600" kern="1200" dirty="0" err="1">
                <a:solidFill>
                  <a:schemeClr val="bg1"/>
                </a:solidFill>
                <a:latin typeface="+mn-lt"/>
                <a:ea typeface="+mn-ea"/>
                <a:cs typeface="+mn-cs"/>
              </a:rPr>
              <a:t>este</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tipo</a:t>
            </a:r>
            <a:r>
              <a:rPr lang="en-US" sz="1600" kern="1200" dirty="0">
                <a:solidFill>
                  <a:schemeClr val="bg1"/>
                </a:solidFill>
                <a:latin typeface="+mn-lt"/>
                <a:ea typeface="+mn-ea"/>
                <a:cs typeface="+mn-cs"/>
              </a:rPr>
              <a:t> que </a:t>
            </a:r>
            <a:r>
              <a:rPr lang="en-US" sz="1600" kern="1200" dirty="0" err="1">
                <a:solidFill>
                  <a:schemeClr val="bg1"/>
                </a:solidFill>
                <a:latin typeface="+mn-lt"/>
                <a:ea typeface="+mn-ea"/>
                <a:cs typeface="+mn-cs"/>
              </a:rPr>
              <a:t>mitigue</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el</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impacto</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sobre</a:t>
            </a:r>
            <a:r>
              <a:rPr lang="en-US" sz="1600" kern="1200" dirty="0">
                <a:solidFill>
                  <a:schemeClr val="bg1"/>
                </a:solidFill>
                <a:latin typeface="+mn-lt"/>
                <a:ea typeface="+mn-ea"/>
                <a:cs typeface="+mn-cs"/>
              </a:rPr>
              <a:t> los </a:t>
            </a:r>
            <a:r>
              <a:rPr lang="en-US" sz="1600" kern="1200" dirty="0" err="1">
                <a:solidFill>
                  <a:schemeClr val="bg1"/>
                </a:solidFill>
                <a:latin typeface="+mn-lt"/>
                <a:ea typeface="+mn-ea"/>
                <a:cs typeface="+mn-cs"/>
              </a:rPr>
              <a:t>grupos</a:t>
            </a:r>
            <a:r>
              <a:rPr lang="en-US" sz="1600" kern="1200" dirty="0">
                <a:solidFill>
                  <a:schemeClr val="bg1"/>
                </a:solidFill>
                <a:latin typeface="+mn-lt"/>
                <a:ea typeface="+mn-ea"/>
                <a:cs typeface="+mn-cs"/>
              </a:rPr>
              <a:t> </a:t>
            </a:r>
            <a:r>
              <a:rPr lang="en-US" sz="1600" kern="1200" dirty="0" err="1">
                <a:solidFill>
                  <a:schemeClr val="bg1"/>
                </a:solidFill>
                <a:latin typeface="+mn-lt"/>
                <a:ea typeface="+mn-ea"/>
                <a:cs typeface="+mn-cs"/>
              </a:rPr>
              <a:t>protegidos</a:t>
            </a:r>
            <a:r>
              <a:rPr lang="en-US" sz="1600" kern="1200" dirty="0">
                <a:solidFill>
                  <a:schemeClr val="bg1"/>
                </a:solidFill>
                <a:latin typeface="+mn-lt"/>
                <a:ea typeface="+mn-ea"/>
                <a:cs typeface="+mn-cs"/>
              </a:rPr>
              <a:t>?</a:t>
            </a:r>
          </a:p>
          <a:p>
            <a:pPr marL="0" indent="0"/>
            <a:endParaRPr lang="en-US" sz="700" kern="1200" dirty="0">
              <a:solidFill>
                <a:schemeClr val="bg1"/>
              </a:solidFill>
              <a:latin typeface="+mn-lt"/>
              <a:ea typeface="+mn-ea"/>
              <a:cs typeface="+mn-cs"/>
            </a:endParaRPr>
          </a:p>
        </p:txBody>
      </p:sp>
      <p:pic>
        <p:nvPicPr>
          <p:cNvPr id="4098" name="Picture 2" descr="Acuarela, Tinta, Texturado, Cuadro, Mezcla, Arte">
            <a:extLst>
              <a:ext uri="{FF2B5EF4-FFF2-40B4-BE49-F238E27FC236}">
                <a16:creationId xmlns:a16="http://schemas.microsoft.com/office/drawing/2014/main" id="{48AFDEE8-D9D8-4CD5-B655-E6DB71E29A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33" r="1" b="6396"/>
          <a:stretch/>
        </p:blipFill>
        <p:spPr bwMode="auto">
          <a:xfrm>
            <a:off x="6388129" y="10"/>
            <a:ext cx="581352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175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0B798-E816-4774-B80A-0D76B4AD7DA0}"/>
              </a:ext>
            </a:extLst>
          </p:cNvPr>
          <p:cNvSpPr>
            <a:spLocks noGrp="1"/>
          </p:cNvSpPr>
          <p:nvPr>
            <p:ph type="title"/>
          </p:nvPr>
        </p:nvSpPr>
        <p:spPr>
          <a:xfrm>
            <a:off x="697270" y="-545300"/>
            <a:ext cx="10515600" cy="1676639"/>
          </a:xfrm>
        </p:spPr>
        <p:txBody>
          <a:bodyPr>
            <a:normAutofit/>
          </a:bodyPr>
          <a:lstStyle/>
          <a:p>
            <a:r>
              <a:rPr lang="en-US" dirty="0">
                <a:solidFill>
                  <a:schemeClr val="bg1"/>
                </a:solidFill>
                <a:latin typeface="ff-tisa-web-pro"/>
              </a:rPr>
              <a:t>Puntos de vista</a:t>
            </a:r>
            <a:endParaRPr lang="es-ES" sz="4900" dirty="0">
              <a:solidFill>
                <a:schemeClr val="accent1"/>
              </a:solidFill>
            </a:endParaRPr>
          </a:p>
        </p:txBody>
      </p:sp>
      <p:sp>
        <p:nvSpPr>
          <p:cNvPr id="3" name="Marcador de texto 2">
            <a:extLst>
              <a:ext uri="{FF2B5EF4-FFF2-40B4-BE49-F238E27FC236}">
                <a16:creationId xmlns:a16="http://schemas.microsoft.com/office/drawing/2014/main" id="{CA8118D6-B3C8-4E54-A182-21C9DFAF7307}"/>
              </a:ext>
            </a:extLst>
          </p:cNvPr>
          <p:cNvSpPr>
            <a:spLocks noGrp="1"/>
          </p:cNvSpPr>
          <p:nvPr>
            <p:ph type="body" idx="1"/>
          </p:nvPr>
        </p:nvSpPr>
        <p:spPr>
          <a:xfrm>
            <a:off x="548893" y="993686"/>
            <a:ext cx="11298978" cy="5416945"/>
          </a:xfrm>
        </p:spPr>
        <p:txBody>
          <a:bodyPr>
            <a:normAutofit fontScale="92500" lnSpcReduction="10000"/>
          </a:bodyPr>
          <a:lstStyle/>
          <a:p>
            <a:pPr marL="179388" indent="0"/>
            <a:r>
              <a:rPr lang="en-US" sz="1600" i="1" dirty="0">
                <a:solidFill>
                  <a:schemeClr val="bg1"/>
                </a:solidFill>
                <a:latin typeface="Calibri" panose="020F0502020204030204" pitchFamily="34" charset="0"/>
                <a:cs typeface="Calibri" panose="020F0502020204030204" pitchFamily="34" charset="0"/>
              </a:rPr>
              <a:t>“It is difficult to construct a score that doesn’t include items that can be correlated with race </a:t>
            </a:r>
            <a:r>
              <a:rPr lang="en-US" sz="1600" dirty="0">
                <a:solidFill>
                  <a:schemeClr val="bg1"/>
                </a:solidFill>
                <a:latin typeface="Calibri" panose="020F0502020204030204" pitchFamily="34" charset="0"/>
                <a:cs typeface="Calibri" panose="020F0502020204030204" pitchFamily="34" charset="0"/>
              </a:rPr>
              <a:t>— such as poverty, joblessness and social marginalization. “</a:t>
            </a:r>
            <a:r>
              <a:rPr lang="en-US" sz="1600" i="1" dirty="0">
                <a:solidFill>
                  <a:schemeClr val="bg1"/>
                </a:solidFill>
                <a:latin typeface="Calibri" panose="020F0502020204030204" pitchFamily="34" charset="0"/>
                <a:cs typeface="Calibri" panose="020F0502020204030204" pitchFamily="34" charset="0"/>
              </a:rPr>
              <a:t>If those are omitted from your risk assessment, accuracy goes down,”</a:t>
            </a:r>
            <a:endParaRPr lang="es-ES" sz="1200" dirty="0">
              <a:solidFill>
                <a:schemeClr val="bg1"/>
              </a:solidFill>
              <a:latin typeface="Calibri" panose="020F0502020204030204" pitchFamily="34" charset="0"/>
              <a:cs typeface="Calibri" panose="020F0502020204030204" pitchFamily="34" charset="0"/>
            </a:endParaRPr>
          </a:p>
          <a:p>
            <a:pPr marL="179388" indent="0"/>
            <a:r>
              <a:rPr lang="en-US" sz="1500" i="1" dirty="0">
                <a:solidFill>
                  <a:schemeClr val="bg1"/>
                </a:solidFill>
                <a:latin typeface="Calibri" panose="020F0502020204030204" pitchFamily="34" charset="0"/>
                <a:cs typeface="Calibri" panose="020F0502020204030204" pitchFamily="34" charset="0"/>
              </a:rPr>
              <a:t>“I wanted to stay away from the courts,” Brennan said, explaining that his focus was on reducing crime rather than punishment. “But as time went on I started realizing that so many decisions are made, you know, in the courts. So I gradually softened on whether this could be used in the courts or not.”</a:t>
            </a:r>
          </a:p>
          <a:p>
            <a:pPr marL="179388" indent="0"/>
            <a:r>
              <a:rPr lang="en-US" sz="1600" dirty="0">
                <a:solidFill>
                  <a:schemeClr val="bg1"/>
                </a:solidFill>
                <a:latin typeface="Calibri" panose="020F0502020204030204" pitchFamily="34" charset="0"/>
                <a:cs typeface="Calibri" panose="020F0502020204030204" pitchFamily="34" charset="0"/>
              </a:rPr>
              <a:t>Tim Brennan, PhD, lead developer of the COMPAS y </a:t>
            </a:r>
            <a:r>
              <a:rPr lang="en-US" sz="1600" dirty="0" err="1">
                <a:solidFill>
                  <a:schemeClr val="bg1"/>
                </a:solidFill>
                <a:latin typeface="Calibri" panose="020F0502020204030204" pitchFamily="34" charset="0"/>
                <a:cs typeface="Calibri" panose="020F0502020204030204" pitchFamily="34" charset="0"/>
              </a:rPr>
              <a:t>fundador</a:t>
            </a:r>
            <a:r>
              <a:rPr lang="en-US" sz="1600" dirty="0">
                <a:solidFill>
                  <a:schemeClr val="bg1"/>
                </a:solidFill>
                <a:latin typeface="Calibri" panose="020F0502020204030204" pitchFamily="34" charset="0"/>
                <a:cs typeface="Calibri" panose="020F0502020204030204" pitchFamily="34" charset="0"/>
              </a:rPr>
              <a:t> de Northpointe</a:t>
            </a:r>
          </a:p>
          <a:p>
            <a:pPr marL="179388" indent="0"/>
            <a:r>
              <a:rPr lang="en-US" sz="1400" dirty="0">
                <a:solidFill>
                  <a:schemeClr val="bg1"/>
                </a:solidFill>
                <a:latin typeface="MillerDisplay"/>
                <a:hlinkClick r:id="rId2"/>
              </a:rPr>
              <a:t>https://www.propublica.org/article/machine-bias-risk-assessments-in-criminal-sentencing</a:t>
            </a:r>
            <a:endParaRPr lang="es-ES" sz="1500" i="1" dirty="0">
              <a:solidFill>
                <a:schemeClr val="bg1"/>
              </a:solidFill>
              <a:latin typeface="Calibri" panose="020F0502020204030204" pitchFamily="34" charset="0"/>
              <a:cs typeface="Calibri" panose="020F0502020204030204" pitchFamily="34" charset="0"/>
            </a:endParaRPr>
          </a:p>
          <a:p>
            <a:pPr marL="179388" indent="0"/>
            <a:endParaRPr lang="en-US" sz="1600" dirty="0">
              <a:solidFill>
                <a:srgbClr val="BBBBBB"/>
              </a:solidFill>
              <a:latin typeface="ff-tisa-web-pro"/>
            </a:endParaRPr>
          </a:p>
          <a:p>
            <a:pPr marL="179388" indent="0"/>
            <a:r>
              <a:rPr lang="es-ES" sz="1600" dirty="0">
                <a:solidFill>
                  <a:schemeClr val="bg1"/>
                </a:solidFill>
                <a:latin typeface="MillerDisplay"/>
              </a:rPr>
              <a:t>Los algoritmos penales "ofrecen la oportunidad de reformar las condenas y revertir el encarcelamiento masivo de una manera científica</a:t>
            </a:r>
            <a:r>
              <a:rPr lang="es-ES" sz="1600" i="1" dirty="0">
                <a:solidFill>
                  <a:schemeClr val="bg1"/>
                </a:solidFill>
                <a:latin typeface="MillerDisplay"/>
              </a:rPr>
              <a:t>". </a:t>
            </a:r>
            <a:r>
              <a:rPr lang="es-ES" sz="1600" dirty="0">
                <a:solidFill>
                  <a:schemeClr val="bg1"/>
                </a:solidFill>
                <a:latin typeface="MillerDisplay"/>
              </a:rPr>
              <a:t>Los autores [Anthony Flores, Christopher </a:t>
            </a:r>
            <a:r>
              <a:rPr lang="es-ES" sz="1600" dirty="0" err="1">
                <a:solidFill>
                  <a:schemeClr val="bg1"/>
                </a:solidFill>
                <a:latin typeface="MillerDisplay"/>
              </a:rPr>
              <a:t>Lowenkamp</a:t>
            </a:r>
            <a:r>
              <a:rPr lang="es-ES" sz="1600" dirty="0">
                <a:solidFill>
                  <a:schemeClr val="bg1"/>
                </a:solidFill>
                <a:latin typeface="MillerDisplay"/>
              </a:rPr>
              <a:t>, ​​y </a:t>
            </a:r>
            <a:r>
              <a:rPr lang="es-ES" sz="1600" dirty="0" err="1">
                <a:solidFill>
                  <a:schemeClr val="bg1"/>
                </a:solidFill>
                <a:latin typeface="MillerDisplay"/>
              </a:rPr>
              <a:t>Kristin</a:t>
            </a:r>
            <a:r>
              <a:rPr lang="es-ES" sz="1600" dirty="0">
                <a:solidFill>
                  <a:schemeClr val="bg1"/>
                </a:solidFill>
                <a:latin typeface="MillerDisplay"/>
              </a:rPr>
              <a:t> </a:t>
            </a:r>
            <a:r>
              <a:rPr lang="es-ES" sz="1600" dirty="0" err="1">
                <a:solidFill>
                  <a:schemeClr val="bg1"/>
                </a:solidFill>
                <a:latin typeface="MillerDisplay"/>
              </a:rPr>
              <a:t>Bechtel</a:t>
            </a:r>
            <a:r>
              <a:rPr lang="es-ES" sz="1600" dirty="0">
                <a:solidFill>
                  <a:schemeClr val="bg1"/>
                </a:solidFill>
                <a:latin typeface="MillerDisplay"/>
              </a:rPr>
              <a:t>] temen que esta oportunidad "se esté desvaneciendo debido a la desinformación y el mal entendimiento" que rodea a la tecnología. </a:t>
            </a:r>
          </a:p>
          <a:p>
            <a:pPr marL="179388" indent="0"/>
            <a:r>
              <a:rPr lang="en-US" sz="1200" kern="1200" dirty="0">
                <a:solidFill>
                  <a:schemeClr val="bg1"/>
                </a:solidFill>
                <a:latin typeface="+mn-lt"/>
                <a:ea typeface="+mn-ea"/>
                <a:cs typeface="+mn-cs"/>
                <a:hlinkClick r:id="rId3"/>
              </a:rPr>
              <a:t>https://www.technologyreview.es/s/7950/unamonos-para-evitar-la-discriminacion-de-los-algoritmos-que-nos-gobiernan</a:t>
            </a:r>
            <a:endParaRPr lang="en-US" sz="1200" kern="1200" dirty="0">
              <a:solidFill>
                <a:schemeClr val="bg1"/>
              </a:solidFill>
              <a:latin typeface="+mn-lt"/>
              <a:ea typeface="+mn-ea"/>
              <a:cs typeface="+mn-cs"/>
            </a:endParaRPr>
          </a:p>
          <a:p>
            <a:pPr marL="179388" indent="0"/>
            <a:endParaRPr lang="es-ES" sz="1600" dirty="0">
              <a:solidFill>
                <a:schemeClr val="bg1"/>
              </a:solidFill>
              <a:latin typeface="MillerDisplay"/>
            </a:endParaRPr>
          </a:p>
          <a:p>
            <a:pPr marL="179388" indent="0"/>
            <a:r>
              <a:rPr lang="en-US" sz="1600" dirty="0">
                <a:solidFill>
                  <a:schemeClr val="bg1"/>
                </a:solidFill>
                <a:latin typeface="MillerDisplay"/>
              </a:rPr>
              <a:t>“The whole point of due process is accuracy, to prevent people from being falsely accused,” says Danielle Citron, law professor at the University of Maryland. “The idea that we are going to live with a 40% inaccurate result, that is skewed against a subordinated group, to me is a mind-boggling way to think about accuracy.”</a:t>
            </a:r>
          </a:p>
          <a:p>
            <a:pPr marL="179388" indent="0"/>
            <a:r>
              <a:rPr lang="en-US" sz="1600" dirty="0">
                <a:solidFill>
                  <a:schemeClr val="bg1"/>
                </a:solidFill>
                <a:latin typeface="MillerDisplay"/>
                <a:hlinkClick r:id="rId4"/>
              </a:rPr>
              <a:t>https://www.propublica.org/article/propublica-responds-to-companys-critique-of-machine-bias-story</a:t>
            </a:r>
            <a:endParaRPr lang="en-US" sz="1600" dirty="0">
              <a:solidFill>
                <a:schemeClr val="bg1"/>
              </a:solidFill>
              <a:latin typeface="MillerDisplay"/>
            </a:endParaRPr>
          </a:p>
          <a:p>
            <a:pPr marL="179388" indent="0"/>
            <a:endParaRPr lang="en-US" sz="1600" dirty="0">
              <a:solidFill>
                <a:schemeClr val="bg1"/>
              </a:solidFill>
              <a:latin typeface="MillerDisplay"/>
            </a:endParaRPr>
          </a:p>
          <a:p>
            <a:pPr marL="179388" indent="0"/>
            <a:r>
              <a:rPr lang="en-US" sz="1600" dirty="0">
                <a:solidFill>
                  <a:schemeClr val="bg1"/>
                </a:solidFill>
                <a:latin typeface="MillerDisplay"/>
              </a:rPr>
              <a:t>“Risk assessments should be impermissible unless both parties get to see all the data that go into them,” said Christopher </a:t>
            </a:r>
            <a:r>
              <a:rPr lang="en-US" sz="1600" dirty="0" err="1">
                <a:solidFill>
                  <a:schemeClr val="bg1"/>
                </a:solidFill>
                <a:latin typeface="MillerDisplay"/>
              </a:rPr>
              <a:t>Slobogin</a:t>
            </a:r>
            <a:r>
              <a:rPr lang="en-US" sz="1600" dirty="0">
                <a:solidFill>
                  <a:schemeClr val="bg1"/>
                </a:solidFill>
                <a:latin typeface="MillerDisplay"/>
              </a:rPr>
              <a:t>, director of the criminal justice program at Vanderbilt Law School. “It should be an open, full-court adversarial proceeding.”</a:t>
            </a:r>
          </a:p>
          <a:p>
            <a:pPr marL="179388" indent="0"/>
            <a:r>
              <a:rPr lang="en-US" sz="1600" dirty="0">
                <a:solidFill>
                  <a:schemeClr val="bg1"/>
                </a:solidFill>
                <a:latin typeface="MillerDisplay"/>
                <a:hlinkClick r:id="rId2"/>
              </a:rPr>
              <a:t>https://www.propublica.org/article/machine-bias-risk-assessments-in-criminal-sentencing</a:t>
            </a:r>
            <a:endParaRPr lang="en-US" sz="1600" dirty="0">
              <a:solidFill>
                <a:schemeClr val="bg1"/>
              </a:solidFill>
              <a:latin typeface="MillerDisplay"/>
            </a:endParaRPr>
          </a:p>
          <a:p>
            <a:pPr marL="179388" indent="0"/>
            <a:endParaRPr lang="en-US" sz="1600" dirty="0">
              <a:solidFill>
                <a:schemeClr val="bg1"/>
              </a:solidFill>
              <a:latin typeface="MillerDisplay"/>
            </a:endParaRPr>
          </a:p>
          <a:p>
            <a:pPr marL="179388" indent="0"/>
            <a:endParaRPr lang="en-US" sz="1600" dirty="0">
              <a:solidFill>
                <a:schemeClr val="bg1"/>
              </a:solidFill>
              <a:latin typeface="MillerDisplay"/>
            </a:endParaRPr>
          </a:p>
          <a:p>
            <a:pPr marL="179388" indent="0"/>
            <a:endParaRPr lang="es-ES" sz="1600" dirty="0">
              <a:solidFill>
                <a:schemeClr val="bg1"/>
              </a:solidFill>
              <a:latin typeface="MillerDisplay"/>
            </a:endParaRPr>
          </a:p>
          <a:p>
            <a:pPr marL="179388" indent="0"/>
            <a:endParaRPr lang="es-ES" sz="1200" dirty="0">
              <a:solidFill>
                <a:schemeClr val="bg1"/>
              </a:solidFill>
              <a:latin typeface="MillerDisplay"/>
            </a:endParaRPr>
          </a:p>
          <a:p>
            <a:pPr marL="179388" indent="0"/>
            <a:endParaRPr lang="es-ES" sz="1600" i="1" dirty="0"/>
          </a:p>
        </p:txBody>
      </p:sp>
    </p:spTree>
    <p:extLst>
      <p:ext uri="{BB962C8B-B14F-4D97-AF65-F5344CB8AC3E}">
        <p14:creationId xmlns:p14="http://schemas.microsoft.com/office/powerpoint/2010/main" val="163805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78046-AAB3-4BAF-AA39-7CBB4E88132F}"/>
              </a:ext>
            </a:extLst>
          </p:cNvPr>
          <p:cNvSpPr txBox="1">
            <a:spLocks/>
          </p:cNvSpPr>
          <p:nvPr/>
        </p:nvSpPr>
        <p:spPr>
          <a:xfrm>
            <a:off x="422788" y="299040"/>
            <a:ext cx="11395586" cy="979154"/>
          </a:xfrm>
          <a:prstGeom prst="rect">
            <a:avLst/>
          </a:prstGeom>
        </p:spPr>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5300" dirty="0">
                <a:solidFill>
                  <a:schemeClr val="accent1"/>
                </a:solidFill>
                <a:latin typeface="Calibri" panose="020F0502020204030204" pitchFamily="34" charset="0"/>
                <a:cs typeface="Calibri" panose="020F0502020204030204" pitchFamily="34" charset="0"/>
              </a:rPr>
              <a:t>ANTECEDENTES</a:t>
            </a:r>
            <a:r>
              <a:rPr lang="es-ES" sz="4100" dirty="0">
                <a:solidFill>
                  <a:schemeClr val="accent1"/>
                </a:solidFill>
                <a:latin typeface="Calibri" panose="020F0502020204030204" pitchFamily="34" charset="0"/>
                <a:cs typeface="Calibri" panose="020F0502020204030204" pitchFamily="34" charset="0"/>
              </a:rPr>
              <a:t> (I)</a:t>
            </a:r>
            <a:endParaRPr lang="es-ES" sz="2700" dirty="0">
              <a:solidFill>
                <a:schemeClr val="accent1"/>
              </a:solidFill>
            </a:endParaRPr>
          </a:p>
        </p:txBody>
      </p:sp>
      <p:sp>
        <p:nvSpPr>
          <p:cNvPr id="4" name="Marcador de texto 2">
            <a:extLst>
              <a:ext uri="{FF2B5EF4-FFF2-40B4-BE49-F238E27FC236}">
                <a16:creationId xmlns:a16="http://schemas.microsoft.com/office/drawing/2014/main" id="{065A1898-6EC6-4403-8D9A-4A3E9A83BE51}"/>
              </a:ext>
            </a:extLst>
          </p:cNvPr>
          <p:cNvSpPr txBox="1">
            <a:spLocks/>
          </p:cNvSpPr>
          <p:nvPr/>
        </p:nvSpPr>
        <p:spPr>
          <a:xfrm>
            <a:off x="831850" y="1550505"/>
            <a:ext cx="10515600" cy="453914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20000"/>
              </a:lnSpc>
              <a:buClr>
                <a:schemeClr val="bg1"/>
              </a:buClr>
              <a:buSzPct val="150000"/>
              <a:buFont typeface="Arial" panose="020B0604020202020204" pitchFamily="34" charset="0"/>
              <a:buChar char="•"/>
            </a:pPr>
            <a:r>
              <a:rPr lang="en-US" sz="1800" dirty="0" err="1">
                <a:solidFill>
                  <a:schemeClr val="bg1"/>
                </a:solidFill>
                <a:latin typeface="Calibri" panose="020F0502020204030204" pitchFamily="34" charset="0"/>
                <a:cs typeface="Calibri" panose="020F0502020204030204" pitchFamily="34" charset="0"/>
              </a:rPr>
              <a:t>Hace</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más</a:t>
            </a:r>
            <a:r>
              <a:rPr lang="en-US" sz="1800" dirty="0">
                <a:solidFill>
                  <a:schemeClr val="bg1"/>
                </a:solidFill>
                <a:latin typeface="Calibri" panose="020F0502020204030204" pitchFamily="34" charset="0"/>
                <a:cs typeface="Calibri" panose="020F0502020204030204" pitchFamily="34" charset="0"/>
              </a:rPr>
              <a:t> de una </a:t>
            </a:r>
            <a:r>
              <a:rPr lang="en-US" sz="1800" dirty="0" err="1">
                <a:solidFill>
                  <a:schemeClr val="bg1"/>
                </a:solidFill>
                <a:latin typeface="Calibri" panose="020F0502020204030204" pitchFamily="34" charset="0"/>
                <a:cs typeface="Calibri" panose="020F0502020204030204" pitchFamily="34" charset="0"/>
              </a:rPr>
              <a:t>década</a:t>
            </a:r>
            <a:r>
              <a:rPr lang="en-US" sz="1800" dirty="0">
                <a:solidFill>
                  <a:schemeClr val="bg1"/>
                </a:solidFill>
                <a:latin typeface="Calibri" panose="020F0502020204030204" pitchFamily="34" charset="0"/>
                <a:cs typeface="Calibri" panose="020F0502020204030204" pitchFamily="34" charset="0"/>
              </a:rPr>
              <a:t> que </a:t>
            </a:r>
            <a:r>
              <a:rPr lang="en-US" sz="1800" dirty="0" err="1">
                <a:solidFill>
                  <a:schemeClr val="bg1"/>
                </a:solidFill>
                <a:latin typeface="Calibri" panose="020F0502020204030204" pitchFamily="34" charset="0"/>
                <a:cs typeface="Calibri" panose="020F0502020204030204" pitchFamily="34" charset="0"/>
              </a:rPr>
              <a:t>en</a:t>
            </a:r>
            <a:r>
              <a:rPr lang="en-US" sz="1800" dirty="0">
                <a:solidFill>
                  <a:schemeClr val="bg1"/>
                </a:solidFill>
                <a:latin typeface="Calibri" panose="020F0502020204030204" pitchFamily="34" charset="0"/>
                <a:cs typeface="Calibri" panose="020F0502020204030204" pitchFamily="34" charset="0"/>
              </a:rPr>
              <a:t> los </a:t>
            </a:r>
            <a:r>
              <a:rPr lang="en-US" sz="1800" dirty="0" err="1">
                <a:solidFill>
                  <a:schemeClr val="bg1"/>
                </a:solidFill>
                <a:latin typeface="Calibri" panose="020F0502020204030204" pitchFamily="34" charset="0"/>
                <a:cs typeface="Calibri" panose="020F0502020204030204" pitchFamily="34" charset="0"/>
              </a:rPr>
              <a:t>juzgados</a:t>
            </a:r>
            <a:r>
              <a:rPr lang="en-US" sz="1800" dirty="0">
                <a:solidFill>
                  <a:schemeClr val="bg1"/>
                </a:solidFill>
                <a:latin typeface="Calibri" panose="020F0502020204030204" pitchFamily="34" charset="0"/>
                <a:cs typeface="Calibri" panose="020F0502020204030204" pitchFamily="34" charset="0"/>
              </a:rPr>
              <a:t> y </a:t>
            </a:r>
            <a:r>
              <a:rPr lang="en-US" sz="1800" dirty="0" err="1">
                <a:solidFill>
                  <a:schemeClr val="bg1"/>
                </a:solidFill>
                <a:latin typeface="Calibri" panose="020F0502020204030204" pitchFamily="34" charset="0"/>
                <a:cs typeface="Calibri" panose="020F0502020204030204" pitchFamily="34" charset="0"/>
              </a:rPr>
              <a:t>tribunales</a:t>
            </a:r>
            <a:r>
              <a:rPr lang="en-US" sz="1800" dirty="0">
                <a:solidFill>
                  <a:schemeClr val="bg1"/>
                </a:solidFill>
                <a:latin typeface="Calibri" panose="020F0502020204030204" pitchFamily="34" charset="0"/>
                <a:cs typeface="Calibri" panose="020F0502020204030204" pitchFamily="34" charset="0"/>
              </a:rPr>
              <a:t> de  EEUU se </a:t>
            </a:r>
            <a:r>
              <a:rPr lang="en-US" sz="1800" dirty="0" err="1">
                <a:solidFill>
                  <a:schemeClr val="bg1"/>
                </a:solidFill>
                <a:latin typeface="Calibri" panose="020F0502020204030204" pitchFamily="34" charset="0"/>
                <a:cs typeface="Calibri" panose="020F0502020204030204" pitchFamily="34" charset="0"/>
              </a:rPr>
              <a:t>utilizan</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algoritmos</a:t>
            </a:r>
            <a:r>
              <a:rPr lang="en-US" sz="1800" dirty="0">
                <a:solidFill>
                  <a:schemeClr val="bg1"/>
                </a:solidFill>
                <a:latin typeface="Calibri" panose="020F0502020204030204" pitchFamily="34" charset="0"/>
                <a:cs typeface="Calibri" panose="020F0502020204030204" pitchFamily="34" charset="0"/>
              </a:rPr>
              <a:t> de machine learning  para </a:t>
            </a:r>
            <a:r>
              <a:rPr lang="en-US" sz="1800" dirty="0" err="1">
                <a:solidFill>
                  <a:schemeClr val="bg1"/>
                </a:solidFill>
                <a:latin typeface="Calibri" panose="020F0502020204030204" pitchFamily="34" charset="0"/>
                <a:cs typeface="Calibri" panose="020F0502020204030204" pitchFamily="34" charset="0"/>
              </a:rPr>
              <a:t>predecir</a:t>
            </a:r>
            <a:r>
              <a:rPr lang="en-US" sz="1800" dirty="0">
                <a:solidFill>
                  <a:schemeClr val="bg1"/>
                </a:solidFill>
                <a:latin typeface="Calibri" panose="020F0502020204030204" pitchFamily="34" charset="0"/>
                <a:cs typeface="Calibri" panose="020F0502020204030204" pitchFamily="34" charset="0"/>
              </a:rPr>
              <a:t> la </a:t>
            </a:r>
            <a:r>
              <a:rPr lang="en-US" sz="1800" dirty="0" err="1">
                <a:solidFill>
                  <a:schemeClr val="bg1"/>
                </a:solidFill>
                <a:latin typeface="Calibri" panose="020F0502020204030204" pitchFamily="34" charset="0"/>
                <a:cs typeface="Calibri" panose="020F0502020204030204" pitchFamily="34" charset="0"/>
              </a:rPr>
              <a:t>probabilidad</a:t>
            </a:r>
            <a:r>
              <a:rPr lang="en-US" sz="1800" dirty="0">
                <a:solidFill>
                  <a:schemeClr val="bg1"/>
                </a:solidFill>
                <a:latin typeface="Calibri" panose="020F0502020204030204" pitchFamily="34" charset="0"/>
                <a:cs typeface="Calibri" panose="020F0502020204030204" pitchFamily="34" charset="0"/>
              </a:rPr>
              <a:t> de </a:t>
            </a:r>
            <a:r>
              <a:rPr lang="en-US" sz="1800" dirty="0" err="1">
                <a:solidFill>
                  <a:schemeClr val="bg1"/>
                </a:solidFill>
                <a:latin typeface="Calibri" panose="020F0502020204030204" pitchFamily="34" charset="0"/>
                <a:cs typeface="Calibri" panose="020F0502020204030204" pitchFamily="34" charset="0"/>
              </a:rPr>
              <a:t>reincidiencia</a:t>
            </a:r>
            <a:r>
              <a:rPr lang="en-US" sz="1800" dirty="0">
                <a:solidFill>
                  <a:schemeClr val="bg1"/>
                </a:solidFill>
                <a:latin typeface="Calibri" panose="020F0502020204030204" pitchFamily="34" charset="0"/>
                <a:cs typeface="Calibri" panose="020F0502020204030204" pitchFamily="34" charset="0"/>
              </a:rPr>
              <a:t> de las personas </a:t>
            </a:r>
            <a:r>
              <a:rPr lang="en-US" sz="1800" dirty="0" err="1">
                <a:solidFill>
                  <a:schemeClr val="bg1"/>
                </a:solidFill>
                <a:latin typeface="Calibri" panose="020F0502020204030204" pitchFamily="34" charset="0"/>
                <a:cs typeface="Calibri" panose="020F0502020204030204" pitchFamily="34" charset="0"/>
              </a:rPr>
              <a:t>detenidas</a:t>
            </a:r>
            <a:r>
              <a:rPr lang="en-US" sz="1800" dirty="0">
                <a:solidFill>
                  <a:schemeClr val="bg1"/>
                </a:solidFill>
                <a:latin typeface="Calibri" panose="020F0502020204030204" pitchFamily="34" charset="0"/>
                <a:cs typeface="Calibri" panose="020F0502020204030204" pitchFamily="34" charset="0"/>
              </a:rPr>
              <a:t>. </a:t>
            </a:r>
          </a:p>
          <a:p>
            <a:pPr marL="342900" indent="-342900">
              <a:lnSpc>
                <a:spcPct val="120000"/>
              </a:lnSpc>
              <a:buClr>
                <a:schemeClr val="bg1"/>
              </a:buClr>
              <a:buSzPct val="150000"/>
              <a:buFont typeface="Arial" panose="020B0604020202020204" pitchFamily="34" charset="0"/>
              <a:buChar char="•"/>
            </a:pPr>
            <a:endParaRPr lang="en-US" sz="1800" dirty="0">
              <a:solidFill>
                <a:schemeClr val="bg1"/>
              </a:solidFill>
              <a:latin typeface="Calibri" panose="020F0502020204030204" pitchFamily="34" charset="0"/>
              <a:cs typeface="Calibri" panose="020F0502020204030204" pitchFamily="34" charset="0"/>
            </a:endParaRPr>
          </a:p>
          <a:p>
            <a:pPr marL="342900" indent="-342900">
              <a:lnSpc>
                <a:spcPct val="120000"/>
              </a:lnSpc>
              <a:buClr>
                <a:schemeClr val="bg1"/>
              </a:buClr>
              <a:buSzPct val="150000"/>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Con los </a:t>
            </a:r>
            <a:r>
              <a:rPr lang="en-US" sz="1800" dirty="0" err="1">
                <a:solidFill>
                  <a:schemeClr val="bg1"/>
                </a:solidFill>
                <a:latin typeface="Calibri" panose="020F0502020204030204" pitchFamily="34" charset="0"/>
                <a:cs typeface="Calibri" panose="020F0502020204030204" pitchFamily="34" charset="0"/>
              </a:rPr>
              <a:t>resultados</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en</a:t>
            </a:r>
            <a:r>
              <a:rPr lang="en-US" sz="1800" dirty="0">
                <a:solidFill>
                  <a:schemeClr val="bg1"/>
                </a:solidFill>
                <a:latin typeface="Calibri" panose="020F0502020204030204" pitchFamily="34" charset="0"/>
                <a:cs typeface="Calibri" panose="020F0502020204030204" pitchFamily="34" charset="0"/>
              </a:rPr>
              <a:t> la mano, </a:t>
            </a:r>
            <a:r>
              <a:rPr lang="en-US" sz="1800" dirty="0" err="1">
                <a:solidFill>
                  <a:schemeClr val="bg1"/>
                </a:solidFill>
                <a:latin typeface="Calibri" panose="020F0502020204030204" pitchFamily="34" charset="0"/>
                <a:cs typeface="Calibri" panose="020F0502020204030204" pitchFamily="34" charset="0"/>
              </a:rPr>
              <a:t>jueces</a:t>
            </a:r>
            <a:r>
              <a:rPr lang="en-US" sz="1800" dirty="0">
                <a:solidFill>
                  <a:schemeClr val="bg1"/>
                </a:solidFill>
                <a:latin typeface="Calibri" panose="020F0502020204030204" pitchFamily="34" charset="0"/>
                <a:cs typeface="Calibri" panose="020F0502020204030204" pitchFamily="34" charset="0"/>
              </a:rPr>
              <a:t> de </a:t>
            </a:r>
            <a:r>
              <a:rPr lang="en-US" sz="1800" dirty="0" err="1">
                <a:solidFill>
                  <a:schemeClr val="bg1"/>
                </a:solidFill>
                <a:latin typeface="Calibri" panose="020F0502020204030204" pitchFamily="34" charset="0"/>
                <a:cs typeface="Calibri" panose="020F0502020204030204" pitchFamily="34" charset="0"/>
              </a:rPr>
              <a:t>todo</a:t>
            </a:r>
            <a:r>
              <a:rPr lang="en-US" sz="1800" dirty="0">
                <a:solidFill>
                  <a:schemeClr val="bg1"/>
                </a:solidFill>
                <a:latin typeface="Calibri" panose="020F0502020204030204" pitchFamily="34" charset="0"/>
                <a:cs typeface="Calibri" panose="020F0502020204030204" pitchFamily="34" charset="0"/>
              </a:rPr>
              <a:t> EEUU </a:t>
            </a:r>
            <a:r>
              <a:rPr lang="es-ES" sz="1800" dirty="0">
                <a:solidFill>
                  <a:schemeClr val="bg1"/>
                </a:solidFill>
                <a:latin typeface="Calibri" panose="020F0502020204030204" pitchFamily="34" charset="0"/>
                <a:cs typeface="Calibri" panose="020F0502020204030204" pitchFamily="34" charset="0"/>
              </a:rPr>
              <a:t>deciden si los acusados pueden salir o no en libertad condicional y las cantidades de la fianza que deben aportar para ello.</a:t>
            </a:r>
          </a:p>
          <a:p>
            <a:pPr marL="342900" indent="-342900">
              <a:lnSpc>
                <a:spcPct val="120000"/>
              </a:lnSpc>
              <a:buClr>
                <a:schemeClr val="bg1"/>
              </a:buClr>
              <a:buSzPct val="150000"/>
              <a:buFont typeface="Arial" panose="020B0604020202020204" pitchFamily="34" charset="0"/>
              <a:buChar char="•"/>
            </a:pPr>
            <a:endParaRPr lang="es-ES" sz="1800" dirty="0">
              <a:solidFill>
                <a:schemeClr val="bg1"/>
              </a:solidFill>
              <a:latin typeface="Calibri" panose="020F0502020204030204" pitchFamily="34" charset="0"/>
              <a:cs typeface="Calibri" panose="020F0502020204030204" pitchFamily="34" charset="0"/>
            </a:endParaRPr>
          </a:p>
          <a:p>
            <a:pPr marL="354013" indent="-285750">
              <a:lnSpc>
                <a:spcPct val="120000"/>
              </a:lnSpc>
              <a:buClr>
                <a:schemeClr val="bg1"/>
              </a:buClr>
              <a:buSzPct val="150000"/>
              <a:buFont typeface="Arial" panose="020B0604020202020204" pitchFamily="34" charset="0"/>
              <a:buChar char="•"/>
            </a:pPr>
            <a:r>
              <a:rPr lang="es-ES" sz="1800" dirty="0">
                <a:solidFill>
                  <a:schemeClr val="bg1"/>
                </a:solidFill>
                <a:latin typeface="Calibri" panose="020F0502020204030204" pitchFamily="34" charset="0"/>
                <a:cs typeface="Calibri" panose="020F0502020204030204" pitchFamily="34" charset="0"/>
              </a:rPr>
              <a:t>El uso de estos algoritmos se ha extendido por todo EEUU sin previamente testear de forma rigurosa su rendimiento ni analizar su impacto sobre los diferentes grupos de población a los que se aplica. </a:t>
            </a:r>
            <a:endParaRPr lang="en-US" sz="1800" dirty="0">
              <a:solidFill>
                <a:schemeClr val="bg1"/>
              </a:solidFill>
              <a:latin typeface="Calibri" panose="020F0502020204030204" pitchFamily="34" charset="0"/>
              <a:cs typeface="Calibri" panose="020F0502020204030204" pitchFamily="34" charset="0"/>
            </a:endParaRPr>
          </a:p>
          <a:p>
            <a:pPr marL="342900" indent="-342900">
              <a:lnSpc>
                <a:spcPct val="120000"/>
              </a:lnSpc>
              <a:buClr>
                <a:schemeClr val="bg1"/>
              </a:buClr>
              <a:buSzPct val="150000"/>
              <a:buFont typeface="Arial" panose="020B0604020202020204" pitchFamily="34" charset="0"/>
              <a:buChar char="•"/>
            </a:pPr>
            <a:endParaRPr lang="en-US" sz="1800" dirty="0">
              <a:solidFill>
                <a:schemeClr val="bg1"/>
              </a:solidFill>
              <a:latin typeface="Calibri" panose="020F0502020204030204" pitchFamily="34" charset="0"/>
              <a:cs typeface="Calibri" panose="020F0502020204030204" pitchFamily="34" charset="0"/>
            </a:endParaRPr>
          </a:p>
          <a:p>
            <a:pPr marL="342900" indent="-342900">
              <a:lnSpc>
                <a:spcPct val="120000"/>
              </a:lnSpc>
              <a:buClr>
                <a:schemeClr val="bg1"/>
              </a:buClr>
              <a:buSzPct val="150000"/>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Hay dos </a:t>
            </a:r>
            <a:r>
              <a:rPr lang="en-US" sz="1800" dirty="0" err="1">
                <a:solidFill>
                  <a:schemeClr val="bg1"/>
                </a:solidFill>
                <a:latin typeface="Calibri" panose="020F0502020204030204" pitchFamily="34" charset="0"/>
                <a:cs typeface="Calibri" panose="020F0502020204030204" pitchFamily="34" charset="0"/>
              </a:rPr>
              <a:t>herramientas</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comerciales</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líderes</a:t>
            </a:r>
            <a:r>
              <a:rPr lang="en-US" sz="1800" dirty="0">
                <a:solidFill>
                  <a:schemeClr val="bg1"/>
                </a:solidFill>
                <a:latin typeface="Calibri" panose="020F0502020204030204" pitchFamily="34" charset="0"/>
                <a:cs typeface="Calibri" panose="020F0502020204030204" pitchFamily="34" charset="0"/>
              </a:rPr>
              <a:t> a </a:t>
            </a:r>
            <a:r>
              <a:rPr lang="en-US" sz="1800" dirty="0" err="1">
                <a:solidFill>
                  <a:schemeClr val="bg1"/>
                </a:solidFill>
                <a:latin typeface="Calibri" panose="020F0502020204030204" pitchFamily="34" charset="0"/>
                <a:cs typeface="Calibri" panose="020F0502020204030204" pitchFamily="34" charset="0"/>
              </a:rPr>
              <a:t>nivel</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nacional</a:t>
            </a:r>
            <a:r>
              <a:rPr lang="en-US" sz="1800" dirty="0">
                <a:solidFill>
                  <a:schemeClr val="bg1"/>
                </a:solidFill>
                <a:latin typeface="Calibri" panose="020F0502020204030204" pitchFamily="34" charset="0"/>
                <a:cs typeface="Calibri" panose="020F0502020204030204" pitchFamily="34" charset="0"/>
              </a:rPr>
              <a:t> , una de las </a:t>
            </a:r>
            <a:r>
              <a:rPr lang="en-US" sz="1800" dirty="0" err="1">
                <a:solidFill>
                  <a:schemeClr val="bg1"/>
                </a:solidFill>
                <a:latin typeface="Calibri" panose="020F0502020204030204" pitchFamily="34" charset="0"/>
                <a:cs typeface="Calibri" panose="020F0502020204030204" pitchFamily="34" charset="0"/>
              </a:rPr>
              <a:t>cuales</a:t>
            </a:r>
            <a:r>
              <a:rPr lang="en-US" sz="1800" dirty="0">
                <a:solidFill>
                  <a:schemeClr val="bg1"/>
                </a:solidFill>
                <a:latin typeface="Calibri" panose="020F0502020204030204" pitchFamily="34" charset="0"/>
                <a:cs typeface="Calibri" panose="020F0502020204030204" pitchFamily="34" charset="0"/>
              </a:rPr>
              <a:t> es </a:t>
            </a:r>
            <a:r>
              <a:rPr lang="en-US" sz="1800" dirty="0" err="1">
                <a:solidFill>
                  <a:schemeClr val="bg1"/>
                </a:solidFill>
                <a:latin typeface="Calibri" panose="020F0502020204030204" pitchFamily="34" charset="0"/>
                <a:cs typeface="Calibri" panose="020F0502020204030204" pitchFamily="34" charset="0"/>
              </a:rPr>
              <a:t>el</a:t>
            </a:r>
            <a:r>
              <a:rPr lang="en-US" sz="1800" dirty="0">
                <a:solidFill>
                  <a:schemeClr val="bg1"/>
                </a:solidFill>
                <a:latin typeface="Calibri" panose="020F0502020204030204" pitchFamily="34" charset="0"/>
                <a:cs typeface="Calibri" panose="020F0502020204030204" pitchFamily="34" charset="0"/>
              </a:rPr>
              <a:t> software </a:t>
            </a:r>
            <a:r>
              <a:rPr lang="en-US" sz="1800" b="1" dirty="0">
                <a:solidFill>
                  <a:schemeClr val="bg1"/>
                </a:solidFill>
                <a:latin typeface="Calibri" panose="020F0502020204030204" pitchFamily="34" charset="0"/>
                <a:cs typeface="Calibri" panose="020F0502020204030204" pitchFamily="34" charset="0"/>
              </a:rPr>
              <a:t>COMPAS </a:t>
            </a:r>
            <a:r>
              <a:rPr lang="en-US" sz="1800" dirty="0">
                <a:solidFill>
                  <a:schemeClr val="bg1"/>
                </a:solidFill>
                <a:latin typeface="Calibri" panose="020F0502020204030204" pitchFamily="34" charset="0"/>
                <a:cs typeface="Calibri" panose="020F0502020204030204" pitchFamily="34" charset="0"/>
              </a:rPr>
              <a:t>(</a:t>
            </a:r>
            <a:r>
              <a:rPr lang="es-ES" sz="1800" b="1" dirty="0" err="1">
                <a:solidFill>
                  <a:schemeClr val="bg1"/>
                </a:solidFill>
                <a:latin typeface="Calibri" panose="020F0502020204030204" pitchFamily="34" charset="0"/>
                <a:cs typeface="Calibri" panose="020F0502020204030204" pitchFamily="34" charset="0"/>
              </a:rPr>
              <a:t>Correctional</a:t>
            </a:r>
            <a:r>
              <a:rPr lang="es-ES" sz="1800" b="1" dirty="0">
                <a:solidFill>
                  <a:schemeClr val="bg1"/>
                </a:solidFill>
                <a:latin typeface="Calibri" panose="020F0502020204030204" pitchFamily="34" charset="0"/>
                <a:cs typeface="Calibri" panose="020F0502020204030204" pitchFamily="34" charset="0"/>
              </a:rPr>
              <a:t> </a:t>
            </a:r>
            <a:r>
              <a:rPr lang="es-ES" sz="1800" b="1" dirty="0" err="1">
                <a:solidFill>
                  <a:schemeClr val="bg1"/>
                </a:solidFill>
                <a:latin typeface="Calibri" panose="020F0502020204030204" pitchFamily="34" charset="0"/>
                <a:cs typeface="Calibri" panose="020F0502020204030204" pitchFamily="34" charset="0"/>
              </a:rPr>
              <a:t>Offender</a:t>
            </a:r>
            <a:r>
              <a:rPr lang="es-ES" sz="1800" b="1" dirty="0">
                <a:solidFill>
                  <a:schemeClr val="bg1"/>
                </a:solidFill>
                <a:latin typeface="Calibri" panose="020F0502020204030204" pitchFamily="34" charset="0"/>
                <a:cs typeface="Calibri" panose="020F0502020204030204" pitchFamily="34" charset="0"/>
              </a:rPr>
              <a:t> Management </a:t>
            </a:r>
            <a:r>
              <a:rPr lang="es-ES" sz="1800" b="1" dirty="0" err="1">
                <a:solidFill>
                  <a:schemeClr val="bg1"/>
                </a:solidFill>
                <a:latin typeface="Calibri" panose="020F0502020204030204" pitchFamily="34" charset="0"/>
                <a:cs typeface="Calibri" panose="020F0502020204030204" pitchFamily="34" charset="0"/>
              </a:rPr>
              <a:t>Profiling</a:t>
            </a:r>
            <a:r>
              <a:rPr lang="es-ES" sz="1800" b="1" dirty="0">
                <a:solidFill>
                  <a:schemeClr val="bg1"/>
                </a:solidFill>
                <a:latin typeface="Calibri" panose="020F0502020204030204" pitchFamily="34" charset="0"/>
                <a:cs typeface="Calibri" panose="020F0502020204030204" pitchFamily="34" charset="0"/>
              </a:rPr>
              <a:t> </a:t>
            </a:r>
            <a:r>
              <a:rPr lang="es-ES" sz="1800" b="1" dirty="0" err="1">
                <a:solidFill>
                  <a:schemeClr val="bg1"/>
                </a:solidFill>
                <a:latin typeface="Calibri" panose="020F0502020204030204" pitchFamily="34" charset="0"/>
                <a:cs typeface="Calibri" panose="020F0502020204030204" pitchFamily="34" charset="0"/>
              </a:rPr>
              <a:t>for</a:t>
            </a:r>
            <a:r>
              <a:rPr lang="es-ES" sz="1800" b="1" dirty="0">
                <a:solidFill>
                  <a:schemeClr val="bg1"/>
                </a:solidFill>
                <a:latin typeface="Calibri" panose="020F0502020204030204" pitchFamily="34" charset="0"/>
                <a:cs typeface="Calibri" panose="020F0502020204030204" pitchFamily="34" charset="0"/>
              </a:rPr>
              <a:t> Alternative </a:t>
            </a:r>
            <a:r>
              <a:rPr lang="es-ES" sz="1800" b="1" dirty="0" err="1">
                <a:solidFill>
                  <a:schemeClr val="bg1"/>
                </a:solidFill>
                <a:latin typeface="Calibri" panose="020F0502020204030204" pitchFamily="34" charset="0"/>
                <a:cs typeface="Calibri" panose="020F0502020204030204" pitchFamily="34" charset="0"/>
              </a:rPr>
              <a:t>Sanctions</a:t>
            </a:r>
            <a:r>
              <a:rPr lang="es-ES" sz="1800" b="1" dirty="0">
                <a:solidFill>
                  <a:schemeClr val="bg1"/>
                </a:solidFill>
                <a:latin typeface="Calibri" panose="020F0502020204030204" pitchFamily="34" charset="0"/>
                <a:cs typeface="Calibri" panose="020F0502020204030204" pitchFamily="34" charset="0"/>
              </a:rPr>
              <a:t>)</a:t>
            </a:r>
            <a:r>
              <a:rPr lang="en-US" sz="1800" dirty="0">
                <a:solidFill>
                  <a:schemeClr val="bg1"/>
                </a:solidFill>
                <a:latin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cs typeface="Calibri" panose="020F0502020204030204" pitchFamily="34" charset="0"/>
              </a:rPr>
              <a:t>desarrollado</a:t>
            </a:r>
            <a:r>
              <a:rPr lang="en-US" sz="1800" dirty="0">
                <a:solidFill>
                  <a:schemeClr val="bg1"/>
                </a:solidFill>
                <a:latin typeface="Calibri" panose="020F0502020204030204" pitchFamily="34" charset="0"/>
                <a:cs typeface="Calibri" panose="020F0502020204030204" pitchFamily="34" charset="0"/>
              </a:rPr>
              <a:t> y </a:t>
            </a:r>
            <a:r>
              <a:rPr lang="en-US" sz="1800" dirty="0" err="1">
                <a:solidFill>
                  <a:schemeClr val="bg1"/>
                </a:solidFill>
                <a:latin typeface="Calibri" panose="020F0502020204030204" pitchFamily="34" charset="0"/>
                <a:cs typeface="Calibri" panose="020F0502020204030204" pitchFamily="34" charset="0"/>
              </a:rPr>
              <a:t>comercializado</a:t>
            </a:r>
            <a:r>
              <a:rPr lang="en-US" sz="1800" dirty="0">
                <a:solidFill>
                  <a:schemeClr val="bg1"/>
                </a:solidFill>
                <a:latin typeface="Calibri" panose="020F0502020204030204" pitchFamily="34" charset="0"/>
                <a:cs typeface="Calibri" panose="020F0502020204030204" pitchFamily="34" charset="0"/>
              </a:rPr>
              <a:t> por Northpointe, Inc., una </a:t>
            </a:r>
            <a:r>
              <a:rPr lang="en-US" sz="1800" dirty="0" err="1">
                <a:solidFill>
                  <a:schemeClr val="bg1"/>
                </a:solidFill>
                <a:latin typeface="Calibri" panose="020F0502020204030204" pitchFamily="34" charset="0"/>
                <a:cs typeface="Calibri" panose="020F0502020204030204" pitchFamily="34" charset="0"/>
              </a:rPr>
              <a:t>compañía</a:t>
            </a:r>
            <a:r>
              <a:rPr lang="en-US" sz="1800" dirty="0">
                <a:solidFill>
                  <a:schemeClr val="bg1"/>
                </a:solidFill>
                <a:latin typeface="Calibri" panose="020F0502020204030204" pitchFamily="34" charset="0"/>
                <a:cs typeface="Calibri" panose="020F0502020204030204" pitchFamily="34" charset="0"/>
              </a:rPr>
              <a:t> con </a:t>
            </a:r>
            <a:r>
              <a:rPr lang="en-US" sz="1800" dirty="0" err="1">
                <a:solidFill>
                  <a:schemeClr val="bg1"/>
                </a:solidFill>
                <a:latin typeface="Calibri" panose="020F0502020204030204" pitchFamily="34" charset="0"/>
                <a:cs typeface="Calibri" panose="020F0502020204030204" pitchFamily="34" charset="0"/>
              </a:rPr>
              <a:t>ánimo</a:t>
            </a:r>
            <a:r>
              <a:rPr lang="en-US" sz="1800" dirty="0">
                <a:solidFill>
                  <a:schemeClr val="bg1"/>
                </a:solidFill>
                <a:latin typeface="Calibri" panose="020F0502020204030204" pitchFamily="34" charset="0"/>
                <a:cs typeface="Calibri" panose="020F0502020204030204" pitchFamily="34" charset="0"/>
              </a:rPr>
              <a:t> de </a:t>
            </a:r>
            <a:r>
              <a:rPr lang="en-US" sz="1800" dirty="0" err="1">
                <a:solidFill>
                  <a:schemeClr val="bg1"/>
                </a:solidFill>
                <a:latin typeface="Calibri" panose="020F0502020204030204" pitchFamily="34" charset="0"/>
                <a:cs typeface="Calibri" panose="020F0502020204030204" pitchFamily="34" charset="0"/>
              </a:rPr>
              <a:t>lucro</a:t>
            </a:r>
            <a:r>
              <a:rPr lang="en-US" sz="1800" dirty="0">
                <a:solidFill>
                  <a:schemeClr val="bg1"/>
                </a:solidFill>
                <a:latin typeface="Calibri" panose="020F0502020204030204" pitchFamily="34" charset="0"/>
                <a:cs typeface="Calibri" panose="020F0502020204030204" pitchFamily="34" charset="0"/>
              </a:rPr>
              <a:t>. </a:t>
            </a:r>
          </a:p>
          <a:p>
            <a:pPr marL="342900" indent="-342900">
              <a:lnSpc>
                <a:spcPct val="120000"/>
              </a:lnSpc>
              <a:buClr>
                <a:schemeClr val="bg1"/>
              </a:buClr>
              <a:buSzPct val="150000"/>
              <a:buFont typeface="Arial" panose="020B0604020202020204" pitchFamily="34" charset="0"/>
              <a:buChar char="•"/>
            </a:pPr>
            <a:endParaRPr lang="en-US" sz="2100" dirty="0">
              <a:solidFill>
                <a:schemeClr val="bg1"/>
              </a:solidFill>
              <a:latin typeface="Calibri" panose="020F0502020204030204" pitchFamily="34" charset="0"/>
              <a:cs typeface="Calibri" panose="020F0502020204030204" pitchFamily="34" charset="0"/>
            </a:endParaRPr>
          </a:p>
          <a:p>
            <a:pPr marL="342900" indent="-342900">
              <a:lnSpc>
                <a:spcPct val="120000"/>
              </a:lnSpc>
              <a:buClr>
                <a:schemeClr val="bg1"/>
              </a:buClr>
              <a:buSzPct val="150000"/>
              <a:buFont typeface="Arial" panose="020B0604020202020204" pitchFamily="34" charset="0"/>
              <a:buChar char="•"/>
            </a:pPr>
            <a:endParaRPr lang="en-US" sz="2100" dirty="0">
              <a:solidFill>
                <a:schemeClr val="bg1"/>
              </a:solidFill>
              <a:latin typeface="Calibri" panose="020F0502020204030204" pitchFamily="34" charset="0"/>
              <a:cs typeface="Calibri" panose="020F0502020204030204" pitchFamily="34" charset="0"/>
            </a:endParaRPr>
          </a:p>
          <a:p>
            <a:endParaRPr lang="es-ES" sz="2000" dirty="0">
              <a:solidFill>
                <a:schemeClr val="bg1"/>
              </a:solidFill>
            </a:endParaRPr>
          </a:p>
        </p:txBody>
      </p:sp>
    </p:spTree>
    <p:extLst>
      <p:ext uri="{BB962C8B-B14F-4D97-AF65-F5344CB8AC3E}">
        <p14:creationId xmlns:p14="http://schemas.microsoft.com/office/powerpoint/2010/main" val="254689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6635A8EC-DA0A-40D5-93EA-FE066E720926}"/>
              </a:ext>
            </a:extLst>
          </p:cNvPr>
          <p:cNvPicPr>
            <a:picLocks noChangeAspect="1"/>
          </p:cNvPicPr>
          <p:nvPr/>
        </p:nvPicPr>
        <p:blipFill rotWithShape="1">
          <a:blip r:embed="rId2">
            <a:alphaModFix amt="35000"/>
          </a:blip>
          <a:srcRect b="15730"/>
          <a:stretch/>
        </p:blipFill>
        <p:spPr>
          <a:xfrm>
            <a:off x="20" y="0"/>
            <a:ext cx="12191980" cy="6857990"/>
          </a:xfrm>
          <a:prstGeom prst="rect">
            <a:avLst/>
          </a:prstGeom>
        </p:spPr>
      </p:pic>
      <p:sp>
        <p:nvSpPr>
          <p:cNvPr id="3" name="CuadroTexto 2">
            <a:extLst>
              <a:ext uri="{FF2B5EF4-FFF2-40B4-BE49-F238E27FC236}">
                <a16:creationId xmlns:a16="http://schemas.microsoft.com/office/drawing/2014/main" id="{D08D5A24-8D67-4455-BB31-9505F3659402}"/>
              </a:ext>
            </a:extLst>
          </p:cNvPr>
          <p:cNvSpPr txBox="1"/>
          <p:nvPr/>
        </p:nvSpPr>
        <p:spPr>
          <a:xfrm>
            <a:off x="1484244" y="1060313"/>
            <a:ext cx="10515600" cy="4351338"/>
          </a:xfr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endParaRPr lang="en-US" b="0" i="0" kern="1200" dirty="0">
              <a:solidFill>
                <a:srgbClr val="FFFFFF"/>
              </a:solidFill>
              <a:effectLst/>
              <a:latin typeface="+mn-lt"/>
              <a:ea typeface="+mn-ea"/>
              <a:cs typeface="+mn-cs"/>
            </a:endParaRPr>
          </a:p>
          <a:p>
            <a:pPr indent="-228600">
              <a:lnSpc>
                <a:spcPct val="90000"/>
              </a:lnSpc>
              <a:spcAft>
                <a:spcPts val="600"/>
              </a:spcAft>
              <a:buFont typeface="Arial" panose="020B0604020202020204" pitchFamily="34" charset="0"/>
              <a:buChar char="•"/>
            </a:pPr>
            <a:endParaRPr lang="en-US" kern="1200" dirty="0">
              <a:solidFill>
                <a:srgbClr val="FFFFFF"/>
              </a:solidFill>
              <a:latin typeface="+mn-lt"/>
              <a:ea typeface="+mn-ea"/>
              <a:cs typeface="+mn-cs"/>
            </a:endParaRPr>
          </a:p>
          <a:p>
            <a:pPr>
              <a:lnSpc>
                <a:spcPct val="90000"/>
              </a:lnSpc>
              <a:spcAft>
                <a:spcPts val="600"/>
              </a:spcAft>
            </a:pPr>
            <a:r>
              <a:rPr lang="en-US" sz="3200" b="1" i="1" kern="1200" dirty="0">
                <a:solidFill>
                  <a:srgbClr val="FFFFFF"/>
                </a:solidFill>
                <a:effectLst/>
                <a:latin typeface="+mn-lt"/>
                <a:ea typeface="+mn-ea"/>
                <a:cs typeface="+mn-cs"/>
              </a:rPr>
              <a:t>“Data biases are inevitable in real world, you must design algorithm to account for them […].</a:t>
            </a:r>
          </a:p>
          <a:p>
            <a:pPr>
              <a:lnSpc>
                <a:spcPct val="90000"/>
              </a:lnSpc>
              <a:spcAft>
                <a:spcPts val="600"/>
              </a:spcAft>
            </a:pPr>
            <a:r>
              <a:rPr lang="en-US" sz="3200" b="1" i="1" kern="1200" dirty="0">
                <a:solidFill>
                  <a:srgbClr val="FFFFFF"/>
                </a:solidFill>
                <a:effectLst/>
                <a:latin typeface="+mn-lt"/>
                <a:ea typeface="+mn-ea"/>
                <a:cs typeface="+mn-cs"/>
              </a:rPr>
              <a:t>We need to reframe the problem and move away from mathematical correctness and thus the real challenge is how we make algorithmic systems support human values”.</a:t>
            </a:r>
          </a:p>
          <a:p>
            <a:pPr indent="-228600">
              <a:lnSpc>
                <a:spcPct val="90000"/>
              </a:lnSpc>
              <a:spcAft>
                <a:spcPts val="600"/>
              </a:spcAft>
              <a:buFont typeface="Arial" panose="020B0604020202020204" pitchFamily="34" charset="0"/>
              <a:buChar char="•"/>
            </a:pPr>
            <a:endParaRPr lang="en-US" sz="3200" i="1" kern="1200" dirty="0">
              <a:solidFill>
                <a:srgbClr val="FFFFFF"/>
              </a:solidFill>
              <a:latin typeface="+mn-lt"/>
              <a:ea typeface="+mn-ea"/>
              <a:cs typeface="+mn-cs"/>
            </a:endParaRPr>
          </a:p>
          <a:p>
            <a:pPr indent="-228600">
              <a:lnSpc>
                <a:spcPct val="90000"/>
              </a:lnSpc>
              <a:spcAft>
                <a:spcPts val="600"/>
              </a:spcAft>
              <a:buFont typeface="Arial" panose="020B0604020202020204" pitchFamily="34" charset="0"/>
              <a:buChar char="•"/>
            </a:pPr>
            <a:r>
              <a:rPr lang="en-US" kern="1200" dirty="0">
                <a:solidFill>
                  <a:srgbClr val="FFFFFF"/>
                </a:solidFill>
                <a:latin typeface="+mn-lt"/>
                <a:ea typeface="+mn-ea"/>
                <a:cs typeface="+mn-cs"/>
              </a:rPr>
              <a:t>21 fairness definition and their politics by Arvind Narayanan</a:t>
            </a:r>
          </a:p>
          <a:p>
            <a:pPr indent="-228600">
              <a:lnSpc>
                <a:spcPct val="90000"/>
              </a:lnSpc>
              <a:spcAft>
                <a:spcPts val="600"/>
              </a:spcAft>
              <a:buFont typeface="Arial" panose="020B0604020202020204" pitchFamily="34" charset="0"/>
              <a:buChar char="•"/>
            </a:pPr>
            <a:r>
              <a:rPr lang="en-US" kern="1200" dirty="0">
                <a:solidFill>
                  <a:srgbClr val="FFFFFF"/>
                </a:solidFill>
                <a:latin typeface="+mn-lt"/>
                <a:ea typeface="+mn-ea"/>
                <a:cs typeface="+mn-cs"/>
              </a:rPr>
              <a:t>(Associate professor at computer science at Princeton University)</a:t>
            </a:r>
          </a:p>
          <a:p>
            <a:pPr indent="-228600">
              <a:lnSpc>
                <a:spcPct val="90000"/>
              </a:lnSpc>
              <a:spcAft>
                <a:spcPts val="600"/>
              </a:spcAft>
              <a:buFont typeface="Arial" panose="020B0604020202020204" pitchFamily="34" charset="0"/>
              <a:buChar char="•"/>
            </a:pPr>
            <a:endParaRPr lang="en-US" b="0" i="1" kern="1200" dirty="0">
              <a:solidFill>
                <a:srgbClr val="FFFFFF"/>
              </a:solidFill>
              <a:effectLst/>
              <a:latin typeface="+mn-lt"/>
              <a:ea typeface="+mn-ea"/>
              <a:cs typeface="+mn-cs"/>
            </a:endParaRPr>
          </a:p>
        </p:txBody>
      </p:sp>
    </p:spTree>
    <p:extLst>
      <p:ext uri="{BB962C8B-B14F-4D97-AF65-F5344CB8AC3E}">
        <p14:creationId xmlns:p14="http://schemas.microsoft.com/office/powerpoint/2010/main" val="27015814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35605D8E-35C5-40AD-9D23-56B3644374AE}"/>
              </a:ext>
            </a:extLst>
          </p:cNvPr>
          <p:cNvSpPr txBox="1">
            <a:spLocks/>
          </p:cNvSpPr>
          <p:nvPr/>
        </p:nvSpPr>
        <p:spPr>
          <a:xfrm>
            <a:off x="503543" y="4687484"/>
            <a:ext cx="9279554" cy="1432964"/>
          </a:xfrm>
          <a:prstGeom prst="rect">
            <a:avLst/>
          </a:prstGeom>
        </p:spPr>
        <p:txBody>
          <a:bodyPr vert="horz" lIns="91440" tIns="45720" rIns="91440" bIns="45720" rtlCol="0" anchor="b">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ES" sz="1800" dirty="0">
              <a:solidFill>
                <a:schemeClr val="bg1"/>
              </a:solidFill>
              <a:latin typeface="ReithSans"/>
            </a:endParaRPr>
          </a:p>
        </p:txBody>
      </p:sp>
      <p:sp>
        <p:nvSpPr>
          <p:cNvPr id="4" name="Marcador de texto 2">
            <a:extLst>
              <a:ext uri="{FF2B5EF4-FFF2-40B4-BE49-F238E27FC236}">
                <a16:creationId xmlns:a16="http://schemas.microsoft.com/office/drawing/2014/main" id="{065A1898-6EC6-4403-8D9A-4A3E9A83BE51}"/>
              </a:ext>
            </a:extLst>
          </p:cNvPr>
          <p:cNvSpPr txBox="1">
            <a:spLocks/>
          </p:cNvSpPr>
          <p:nvPr/>
        </p:nvSpPr>
        <p:spPr>
          <a:xfrm>
            <a:off x="668235" y="167148"/>
            <a:ext cx="7849600" cy="6690852"/>
          </a:xfrm>
          <a:prstGeom prst="rect">
            <a:avLst/>
          </a:prstGeom>
        </p:spPr>
        <p:txBody>
          <a:bodyPr>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800"/>
              </a:spcAft>
              <a:buClr>
                <a:schemeClr val="bg1"/>
              </a:buClr>
            </a:pPr>
            <a:endPar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Clr>
                <a:schemeClr val="bg1"/>
              </a:buClr>
            </a:pPr>
            <a:r>
              <a:rPr lang="en-US" sz="5100" b="1" dirty="0">
                <a:solidFill>
                  <a:schemeClr val="bg1"/>
                </a:solidFill>
                <a:latin typeface="Calibri" panose="020F0502020204030204" pitchFamily="34" charset="0"/>
                <a:cs typeface="Calibri" panose="020F0502020204030204" pitchFamily="34" charset="0"/>
              </a:rPr>
              <a:t>COMPAS </a:t>
            </a:r>
            <a:r>
              <a:rPr lang="en-US" sz="5100" dirty="0">
                <a:solidFill>
                  <a:schemeClr val="bg1"/>
                </a:solidFill>
                <a:latin typeface="Calibri" panose="020F0502020204030204" pitchFamily="34" charset="0"/>
                <a:cs typeface="Calibri" panose="020F0502020204030204" pitchFamily="34" charset="0"/>
              </a:rPr>
              <a:t>(</a:t>
            </a:r>
            <a:r>
              <a:rPr lang="es-ES" sz="5100" b="1" dirty="0" err="1">
                <a:solidFill>
                  <a:schemeClr val="bg1"/>
                </a:solidFill>
                <a:latin typeface="Calibri" panose="020F0502020204030204" pitchFamily="34" charset="0"/>
                <a:cs typeface="Calibri" panose="020F0502020204030204" pitchFamily="34" charset="0"/>
              </a:rPr>
              <a:t>Correctional</a:t>
            </a:r>
            <a:r>
              <a:rPr lang="es-ES" sz="5100" b="1" dirty="0">
                <a:solidFill>
                  <a:schemeClr val="bg1"/>
                </a:solidFill>
                <a:latin typeface="Calibri" panose="020F0502020204030204" pitchFamily="34" charset="0"/>
                <a:cs typeface="Calibri" panose="020F0502020204030204" pitchFamily="34" charset="0"/>
              </a:rPr>
              <a:t> </a:t>
            </a:r>
            <a:r>
              <a:rPr lang="es-ES" sz="5100" b="1" dirty="0" err="1">
                <a:solidFill>
                  <a:schemeClr val="bg1"/>
                </a:solidFill>
                <a:latin typeface="Calibri" panose="020F0502020204030204" pitchFamily="34" charset="0"/>
                <a:cs typeface="Calibri" panose="020F0502020204030204" pitchFamily="34" charset="0"/>
              </a:rPr>
              <a:t>Offender</a:t>
            </a:r>
            <a:r>
              <a:rPr lang="es-ES" sz="5100" b="1" dirty="0">
                <a:solidFill>
                  <a:schemeClr val="bg1"/>
                </a:solidFill>
                <a:latin typeface="Calibri" panose="020F0502020204030204" pitchFamily="34" charset="0"/>
                <a:cs typeface="Calibri" panose="020F0502020204030204" pitchFamily="34" charset="0"/>
              </a:rPr>
              <a:t> Management </a:t>
            </a:r>
            <a:r>
              <a:rPr lang="es-ES" sz="5100" b="1" dirty="0" err="1">
                <a:solidFill>
                  <a:schemeClr val="bg1"/>
                </a:solidFill>
                <a:latin typeface="Calibri" panose="020F0502020204030204" pitchFamily="34" charset="0"/>
                <a:cs typeface="Calibri" panose="020F0502020204030204" pitchFamily="34" charset="0"/>
              </a:rPr>
              <a:t>Profiling</a:t>
            </a:r>
            <a:r>
              <a:rPr lang="es-ES" sz="5100" b="1" dirty="0">
                <a:solidFill>
                  <a:schemeClr val="bg1"/>
                </a:solidFill>
                <a:latin typeface="Calibri" panose="020F0502020204030204" pitchFamily="34" charset="0"/>
                <a:cs typeface="Calibri" panose="020F0502020204030204" pitchFamily="34" charset="0"/>
              </a:rPr>
              <a:t> </a:t>
            </a:r>
            <a:r>
              <a:rPr lang="es-ES" sz="5100" b="1" dirty="0" err="1">
                <a:solidFill>
                  <a:schemeClr val="bg1"/>
                </a:solidFill>
                <a:latin typeface="Calibri" panose="020F0502020204030204" pitchFamily="34" charset="0"/>
                <a:cs typeface="Calibri" panose="020F0502020204030204" pitchFamily="34" charset="0"/>
              </a:rPr>
              <a:t>for</a:t>
            </a:r>
            <a:r>
              <a:rPr lang="es-ES" sz="5100" b="1" dirty="0">
                <a:solidFill>
                  <a:schemeClr val="bg1"/>
                </a:solidFill>
                <a:latin typeface="Calibri" panose="020F0502020204030204" pitchFamily="34" charset="0"/>
                <a:cs typeface="Calibri" panose="020F0502020204030204" pitchFamily="34" charset="0"/>
              </a:rPr>
              <a:t> Alternative </a:t>
            </a:r>
            <a:r>
              <a:rPr lang="es-ES" sz="5100" b="1" dirty="0" err="1">
                <a:solidFill>
                  <a:schemeClr val="bg1"/>
                </a:solidFill>
                <a:latin typeface="Calibri" panose="020F0502020204030204" pitchFamily="34" charset="0"/>
                <a:cs typeface="Calibri" panose="020F0502020204030204" pitchFamily="34" charset="0"/>
              </a:rPr>
              <a:t>Sanctions</a:t>
            </a:r>
            <a:r>
              <a:rPr lang="es-ES" sz="5100" b="1" dirty="0">
                <a:solidFill>
                  <a:schemeClr val="bg1"/>
                </a:solidFill>
                <a:latin typeface="Calibri" panose="020F0502020204030204" pitchFamily="34" charset="0"/>
                <a:cs typeface="Calibri" panose="020F0502020204030204" pitchFamily="34" charset="0"/>
              </a:rPr>
              <a:t>)</a:t>
            </a:r>
            <a:endParaRPr lang="es-ES" sz="5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bg1"/>
              </a:buClr>
              <a:buFont typeface="Arial" panose="020B0604020202020204" pitchFamily="34" charset="0"/>
              <a:buChar char="•"/>
            </a:pPr>
            <a:endPar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bg1"/>
              </a:buClr>
              <a:buSzPct val="150000"/>
              <a:buFont typeface="Arial" panose="020B0604020202020204" pitchFamily="34" charset="0"/>
              <a:buChar char="•"/>
            </a:pPr>
            <a:r>
              <a:rPr lang="es-ES" sz="2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 modelo arroja un conjunto de puntuaciones que van del 1 (mínimo) a  10 (máximo) riesgo de reincidencia a partir de las respuestas a un cuestionario de 137 preguntas, facilitadas por los acusados ​​o extraídas de los antecedentes penales. </a:t>
            </a:r>
          </a:p>
          <a:p>
            <a:pPr marL="285750" indent="-285750">
              <a:lnSpc>
                <a:spcPct val="107000"/>
              </a:lnSpc>
              <a:spcAft>
                <a:spcPts val="800"/>
              </a:spcAft>
              <a:buClr>
                <a:schemeClr val="bg1"/>
              </a:buClr>
              <a:buSzPct val="150000"/>
              <a:buFont typeface="Arial" panose="020B0604020202020204" pitchFamily="34" charset="0"/>
              <a:buChar char="•"/>
            </a:pPr>
            <a:endParaRPr lang="es-ES" sz="2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bg1"/>
              </a:buClr>
              <a:buSzPct val="150000"/>
              <a:buFont typeface="Arial" panose="020B0604020202020204" pitchFamily="34" charset="0"/>
              <a:buChar char="•"/>
            </a:pPr>
            <a:r>
              <a:rPr lang="es-ES" sz="2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Como exige la ley aplicable, la raza de detenido NO es una de las preguntas del cuestionario. </a:t>
            </a:r>
          </a:p>
          <a:p>
            <a:pPr marL="285750" indent="-285750">
              <a:lnSpc>
                <a:spcPct val="107000"/>
              </a:lnSpc>
              <a:spcAft>
                <a:spcPts val="800"/>
              </a:spcAft>
              <a:buClr>
                <a:schemeClr val="bg1"/>
              </a:buClr>
              <a:buSzPct val="150000"/>
              <a:buFont typeface="Arial" panose="020B0604020202020204" pitchFamily="34" charset="0"/>
              <a:buChar char="•"/>
            </a:pPr>
            <a:endParaRPr lang="es-ES" sz="2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bg1"/>
              </a:buClr>
              <a:buSzPct val="150000"/>
              <a:buFont typeface="Arial" panose="020B0604020202020204" pitchFamily="34" charset="0"/>
              <a:buChar char="•"/>
            </a:pPr>
            <a:r>
              <a:rPr lang="es-ES" sz="2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 encuesta pregunta a los acusados ​​cosas como: "¿Alguna vez uno de sus padres fue enviado a la cárcel o prisión?“ “Dispones de un domicilio habitual?” "¿Cuántos de tus amigos / conocidos están consumiendo drogas ilegalmente?" y "¿Con qué frecuencia te peleaste en la escuela?" El cuestionario también pide a las personas que estén de acuerdo o en desacuerdo con afirmaciones como "Una persona hambrienta tiene derecho a robar" y "Si la gente me hace enojar o perder los estribos, puedo ser peligroso".</a:t>
            </a:r>
          </a:p>
          <a:p>
            <a:pPr marL="355600">
              <a:lnSpc>
                <a:spcPct val="107000"/>
              </a:lnSpc>
              <a:spcAft>
                <a:spcPts val="800"/>
              </a:spcAft>
              <a:buClr>
                <a:schemeClr val="bg1"/>
              </a:buClr>
              <a:buSzPct val="150000"/>
            </a:pPr>
            <a:r>
              <a:rPr lang="es-E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Ejemplo de cuestionario:  </a:t>
            </a:r>
          </a:p>
          <a:p>
            <a:pPr marL="355600">
              <a:lnSpc>
                <a:spcPct val="107000"/>
              </a:lnSpc>
              <a:spcAft>
                <a:spcPts val="800"/>
              </a:spcAft>
              <a:buClr>
                <a:schemeClr val="bg1"/>
              </a:buClr>
              <a:buSzPct val="150000"/>
            </a:pPr>
            <a:r>
              <a:rPr lang="es-E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https://www.documentcloud.org/documents/2702103-Sample-Risk-Assessment-COMPAS-CORE</a:t>
            </a:r>
            <a:endParaRPr lang="es-E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55600">
              <a:lnSpc>
                <a:spcPct val="107000"/>
              </a:lnSpc>
              <a:spcAft>
                <a:spcPts val="800"/>
              </a:spcAft>
              <a:buClr>
                <a:schemeClr val="bg1"/>
              </a:buClr>
              <a:buSzPct val="150000"/>
            </a:pPr>
            <a:endParaRPr lang="es-ES" sz="2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bg1"/>
              </a:buClr>
              <a:buSzPct val="150000"/>
              <a:buFont typeface="Arial" panose="020B0604020202020204" pitchFamily="34" charset="0"/>
              <a:buChar char="•"/>
            </a:pPr>
            <a:r>
              <a:rPr lang="es-ES" sz="2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Las respuestas al cuestionario se introducen en el software COMPAS para generar varios puntuaciones que incluyen predicciones de "Riesgo de reincidencia" y "Riesgo de reincidencia violenta".</a:t>
            </a:r>
          </a:p>
          <a:p>
            <a:pPr marL="285750" indent="-285750">
              <a:lnSpc>
                <a:spcPct val="107000"/>
              </a:lnSpc>
              <a:spcAft>
                <a:spcPts val="800"/>
              </a:spcAft>
              <a:buClr>
                <a:schemeClr val="bg1"/>
              </a:buClr>
              <a:buSzPct val="150000"/>
              <a:buFont typeface="Arial" panose="020B0604020202020204" pitchFamily="34" charset="0"/>
              <a:buChar char="•"/>
            </a:pPr>
            <a:endPar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bg1"/>
              </a:buClr>
              <a:buFont typeface="Arial" panose="020B0604020202020204" pitchFamily="34" charset="0"/>
              <a:buChar char="•"/>
            </a:pPr>
            <a:endPar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bg1"/>
              </a:solidFill>
              <a:latin typeface="ff-tisa-web-pro"/>
            </a:endParaRPr>
          </a:p>
          <a:p>
            <a:endParaRPr lang="es-ES" sz="2000" dirty="0">
              <a:solidFill>
                <a:schemeClr val="bg1"/>
              </a:solidFill>
            </a:endParaRPr>
          </a:p>
        </p:txBody>
      </p:sp>
      <p:pic>
        <p:nvPicPr>
          <p:cNvPr id="1026" name="Picture 2">
            <a:extLst>
              <a:ext uri="{FF2B5EF4-FFF2-40B4-BE49-F238E27FC236}">
                <a16:creationId xmlns:a16="http://schemas.microsoft.com/office/drawing/2014/main" id="{FEFBC4F5-63D0-4BD7-9E01-726A382B4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2953" y="1831701"/>
            <a:ext cx="2895504" cy="3759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38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78046-AAB3-4BAF-AA39-7CBB4E88132F}"/>
              </a:ext>
            </a:extLst>
          </p:cNvPr>
          <p:cNvSpPr txBox="1">
            <a:spLocks/>
          </p:cNvSpPr>
          <p:nvPr/>
        </p:nvSpPr>
        <p:spPr>
          <a:xfrm>
            <a:off x="422788" y="299040"/>
            <a:ext cx="11395586" cy="979154"/>
          </a:xfrm>
          <a:prstGeom prst="rect">
            <a:avLst/>
          </a:prstGeom>
        </p:spPr>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5300" dirty="0">
                <a:solidFill>
                  <a:schemeClr val="accent1"/>
                </a:solidFill>
                <a:latin typeface="Calibri" panose="020F0502020204030204" pitchFamily="34" charset="0"/>
                <a:cs typeface="Calibri" panose="020F0502020204030204" pitchFamily="34" charset="0"/>
              </a:rPr>
              <a:t>ANTECEDENTES</a:t>
            </a:r>
            <a:r>
              <a:rPr lang="es-ES" sz="4100" dirty="0">
                <a:solidFill>
                  <a:schemeClr val="accent1"/>
                </a:solidFill>
                <a:latin typeface="Calibri" panose="020F0502020204030204" pitchFamily="34" charset="0"/>
                <a:cs typeface="Calibri" panose="020F0502020204030204" pitchFamily="34" charset="0"/>
              </a:rPr>
              <a:t> (II)</a:t>
            </a:r>
            <a:endParaRPr lang="es-ES" sz="2700" dirty="0">
              <a:solidFill>
                <a:schemeClr val="accent1"/>
              </a:solidFill>
            </a:endParaRPr>
          </a:p>
        </p:txBody>
      </p:sp>
      <p:sp>
        <p:nvSpPr>
          <p:cNvPr id="4" name="Marcador de texto 2">
            <a:extLst>
              <a:ext uri="{FF2B5EF4-FFF2-40B4-BE49-F238E27FC236}">
                <a16:creationId xmlns:a16="http://schemas.microsoft.com/office/drawing/2014/main" id="{065A1898-6EC6-4403-8D9A-4A3E9A83BE51}"/>
              </a:ext>
            </a:extLst>
          </p:cNvPr>
          <p:cNvSpPr txBox="1">
            <a:spLocks/>
          </p:cNvSpPr>
          <p:nvPr/>
        </p:nvSpPr>
        <p:spPr>
          <a:xfrm>
            <a:off x="831850" y="1550505"/>
            <a:ext cx="10515600" cy="453914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20000"/>
              </a:lnSpc>
              <a:buClr>
                <a:schemeClr val="bg1"/>
              </a:buClr>
              <a:buSzPct val="150000"/>
              <a:buFont typeface="Arial" panose="020B0604020202020204" pitchFamily="34" charset="0"/>
              <a:buChar char="•"/>
            </a:pPr>
            <a:r>
              <a:rPr lang="es-ES" sz="2100" dirty="0">
                <a:solidFill>
                  <a:schemeClr val="bg1"/>
                </a:solidFill>
                <a:latin typeface="Calibri" panose="020F0502020204030204" pitchFamily="34" charset="0"/>
                <a:cs typeface="Calibri" panose="020F0502020204030204" pitchFamily="34" charset="0"/>
              </a:rPr>
              <a:t>La empresa no divulga los cálculos utilizados para llegar a las puntuaciones de riesgo de los acusados, es decir, </a:t>
            </a:r>
            <a:r>
              <a:rPr lang="es-ES" sz="2100" b="1" dirty="0">
                <a:solidFill>
                  <a:schemeClr val="bg1"/>
                </a:solidFill>
                <a:latin typeface="Calibri" panose="020F0502020204030204" pitchFamily="34" charset="0"/>
                <a:cs typeface="Calibri" panose="020F0502020204030204" pitchFamily="34" charset="0"/>
              </a:rPr>
              <a:t>el modelo de machine learning no es público. </a:t>
            </a:r>
            <a:r>
              <a:rPr lang="es-ES" sz="2100" dirty="0">
                <a:solidFill>
                  <a:schemeClr val="bg1"/>
                </a:solidFill>
                <a:latin typeface="Calibri" panose="020F0502020204030204" pitchFamily="34" charset="0"/>
                <a:cs typeface="Calibri" panose="020F0502020204030204" pitchFamily="34" charset="0"/>
              </a:rPr>
              <a:t>Se considera secreto comercial. Por tanto, el funcionamiento del sistema es opaco para los acusados y para la sociedad en general.</a:t>
            </a:r>
          </a:p>
          <a:p>
            <a:pPr marL="285750" indent="-285750">
              <a:lnSpc>
                <a:spcPct val="120000"/>
              </a:lnSpc>
              <a:buClr>
                <a:schemeClr val="bg1"/>
              </a:buClr>
              <a:buSzPct val="150000"/>
              <a:buFont typeface="Arial" panose="020B0604020202020204" pitchFamily="34" charset="0"/>
              <a:buChar char="•"/>
            </a:pPr>
            <a:endParaRPr lang="es-ES" sz="2100" dirty="0">
              <a:solidFill>
                <a:schemeClr val="bg1"/>
              </a:solidFill>
              <a:latin typeface="Calibri" panose="020F0502020204030204" pitchFamily="34" charset="0"/>
              <a:cs typeface="Calibri" panose="020F0502020204030204" pitchFamily="34" charset="0"/>
            </a:endParaRPr>
          </a:p>
          <a:p>
            <a:pPr marL="342900" indent="-342900">
              <a:lnSpc>
                <a:spcPct val="120000"/>
              </a:lnSpc>
              <a:buClr>
                <a:schemeClr val="bg1"/>
              </a:buClr>
              <a:buSzPct val="150000"/>
              <a:buFont typeface="Arial" panose="020B0604020202020204" pitchFamily="34" charset="0"/>
              <a:buChar char="•"/>
            </a:pPr>
            <a:r>
              <a:rPr lang="es-ES" sz="2100" dirty="0">
                <a:solidFill>
                  <a:schemeClr val="bg1"/>
                </a:solidFill>
                <a:latin typeface="Calibri" panose="020F0502020204030204" pitchFamily="34" charset="0"/>
                <a:cs typeface="Calibri" panose="020F0502020204030204" pitchFamily="34" charset="0"/>
              </a:rPr>
              <a:t>En mayo de 2016, </a:t>
            </a:r>
            <a:r>
              <a:rPr lang="es-ES" sz="2100" dirty="0" err="1">
                <a:solidFill>
                  <a:schemeClr val="bg1"/>
                </a:solidFill>
                <a:latin typeface="Calibri" panose="020F0502020204030204" pitchFamily="34" charset="0"/>
                <a:cs typeface="Calibri" panose="020F0502020204030204" pitchFamily="34" charset="0"/>
              </a:rPr>
              <a:t>ProPublica</a:t>
            </a:r>
            <a:r>
              <a:rPr lang="es-ES" sz="2100" dirty="0">
                <a:solidFill>
                  <a:schemeClr val="bg1"/>
                </a:solidFill>
                <a:latin typeface="Calibri" panose="020F0502020204030204" pitchFamily="34" charset="0"/>
                <a:cs typeface="Calibri" panose="020F0502020204030204" pitchFamily="34" charset="0"/>
              </a:rPr>
              <a:t>, una organización sin ánimo de lucro y ganadora de un Premio Pulitzer, publica un artículo analizando el impacto de COMPAS desde el punto de vista racial, en particular el impacto sobre las personas de raza negra.  </a:t>
            </a:r>
          </a:p>
          <a:p>
            <a:pPr marL="342900" indent="-342900">
              <a:lnSpc>
                <a:spcPct val="120000"/>
              </a:lnSpc>
              <a:buClr>
                <a:schemeClr val="bg1"/>
              </a:buClr>
              <a:buSzPct val="150000"/>
              <a:buFont typeface="Arial" panose="020B0604020202020204" pitchFamily="34" charset="0"/>
              <a:buChar char="•"/>
            </a:pPr>
            <a:endParaRPr lang="es-ES" sz="2100" dirty="0">
              <a:solidFill>
                <a:schemeClr val="bg1"/>
              </a:solidFill>
              <a:latin typeface="Calibri" panose="020F0502020204030204" pitchFamily="34" charset="0"/>
              <a:cs typeface="Calibri" panose="020F0502020204030204" pitchFamily="34" charset="0"/>
            </a:endParaRPr>
          </a:p>
          <a:p>
            <a:pPr marL="342900" indent="-342900">
              <a:lnSpc>
                <a:spcPct val="120000"/>
              </a:lnSpc>
              <a:buClr>
                <a:schemeClr val="bg1"/>
              </a:buClr>
              <a:buSzPct val="150000"/>
              <a:buFont typeface="Arial" panose="020B0604020202020204" pitchFamily="34" charset="0"/>
              <a:buChar char="•"/>
            </a:pPr>
            <a:r>
              <a:rPr lang="es-ES" sz="2100" dirty="0">
                <a:solidFill>
                  <a:schemeClr val="bg1"/>
                </a:solidFill>
                <a:latin typeface="Calibri" panose="020F0502020204030204" pitchFamily="34" charset="0"/>
                <a:cs typeface="Calibri" panose="020F0502020204030204" pitchFamily="34" charset="0"/>
              </a:rPr>
              <a:t>Este es primer análisis que se hizo de este algoritmo desde el punto de vista de equidad (</a:t>
            </a:r>
            <a:r>
              <a:rPr lang="es-ES" sz="2100" dirty="0" err="1">
                <a:solidFill>
                  <a:schemeClr val="bg1"/>
                </a:solidFill>
                <a:latin typeface="Calibri" panose="020F0502020204030204" pitchFamily="34" charset="0"/>
                <a:cs typeface="Calibri" panose="020F0502020204030204" pitchFamily="34" charset="0"/>
              </a:rPr>
              <a:t>Fairness</a:t>
            </a:r>
            <a:r>
              <a:rPr lang="es-ES" sz="2100" dirty="0">
                <a:solidFill>
                  <a:schemeClr val="bg1"/>
                </a:solidFill>
                <a:latin typeface="Calibri" panose="020F0502020204030204" pitchFamily="34" charset="0"/>
                <a:cs typeface="Calibri" panose="020F0502020204030204" pitchFamily="34" charset="0"/>
              </a:rPr>
              <a:t>).</a:t>
            </a:r>
          </a:p>
          <a:p>
            <a:endParaRPr lang="es-ES" sz="2000" dirty="0">
              <a:solidFill>
                <a:schemeClr val="bg1"/>
              </a:solidFill>
            </a:endParaRPr>
          </a:p>
        </p:txBody>
      </p:sp>
    </p:spTree>
    <p:extLst>
      <p:ext uri="{BB962C8B-B14F-4D97-AF65-F5344CB8AC3E}">
        <p14:creationId xmlns:p14="http://schemas.microsoft.com/office/powerpoint/2010/main" val="276971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5E62178-5DE6-44C8-AE62-8B9F37AC0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6F7E8163-3EA5-4212-8023-2491DD52B824}"/>
              </a:ext>
            </a:extLst>
          </p:cNvPr>
          <p:cNvSpPr>
            <a:spLocks noGrp="1"/>
          </p:cNvSpPr>
          <p:nvPr>
            <p:ph type="body" idx="1"/>
          </p:nvPr>
        </p:nvSpPr>
        <p:spPr>
          <a:xfrm>
            <a:off x="224666" y="785358"/>
            <a:ext cx="5233011" cy="5898075"/>
          </a:xfrm>
        </p:spPr>
        <p:txBody>
          <a:bodyPr vert="horz" lIns="91440" tIns="45720" rIns="91440" bIns="45720" rtlCol="0">
            <a:normAutofit fontScale="25000" lnSpcReduction="20000"/>
          </a:bodyPr>
          <a:lstStyle/>
          <a:p>
            <a:pPr marL="0" indent="0"/>
            <a:endParaRPr lang="en-US" sz="3600" kern="1200" dirty="0">
              <a:solidFill>
                <a:schemeClr val="bg1"/>
              </a:solidFill>
              <a:latin typeface="+mn-lt"/>
              <a:ea typeface="+mn-ea"/>
              <a:cs typeface="+mn-cs"/>
            </a:endParaRPr>
          </a:p>
          <a:p>
            <a:pPr marL="0" indent="0"/>
            <a:endParaRPr lang="en-US" sz="3600" kern="1200" dirty="0">
              <a:solidFill>
                <a:schemeClr val="bg1"/>
              </a:solidFill>
              <a:latin typeface="+mn-lt"/>
              <a:ea typeface="+mn-ea"/>
              <a:cs typeface="+mn-cs"/>
            </a:endParaRPr>
          </a:p>
          <a:p>
            <a:pPr algn="ctr" fontAlgn="base"/>
            <a:r>
              <a:rPr lang="en-US" sz="21600" b="1" i="0" dirty="0">
                <a:solidFill>
                  <a:srgbClr val="FFFFFF"/>
                </a:solidFill>
                <a:effectLst/>
                <a:latin typeface="jaf-bernina-sans-condensed"/>
              </a:rPr>
              <a:t>Machine Bias</a:t>
            </a:r>
          </a:p>
          <a:p>
            <a:pPr algn="ctr" fontAlgn="base"/>
            <a:r>
              <a:rPr lang="en-US" sz="6400" b="0" i="0" dirty="0">
                <a:solidFill>
                  <a:srgbClr val="BBBBBB"/>
                </a:solidFill>
                <a:effectLst/>
                <a:latin typeface="jaf-bernina-sans-condensed"/>
              </a:rPr>
              <a:t>There’s software used across the country to predict future criminals. And it’s biased against blacks.</a:t>
            </a:r>
          </a:p>
          <a:p>
            <a:pPr algn="ctr"/>
            <a:r>
              <a:rPr lang="en-US" sz="6400" b="0" i="1" dirty="0">
                <a:solidFill>
                  <a:srgbClr val="BBBBBB"/>
                </a:solidFill>
                <a:effectLst/>
                <a:latin typeface="ff-tisa-web-pro"/>
              </a:rPr>
              <a:t>by Julia Angwin, Jeff Larson, Surya </a:t>
            </a:r>
            <a:r>
              <a:rPr lang="en-US" sz="6400" b="0" i="1" dirty="0" err="1">
                <a:solidFill>
                  <a:srgbClr val="BBBBBB"/>
                </a:solidFill>
                <a:effectLst/>
                <a:latin typeface="ff-tisa-web-pro"/>
              </a:rPr>
              <a:t>Mattu</a:t>
            </a:r>
            <a:r>
              <a:rPr lang="en-US" sz="6400" b="0" i="1" dirty="0">
                <a:solidFill>
                  <a:srgbClr val="BBBBBB"/>
                </a:solidFill>
                <a:effectLst/>
                <a:latin typeface="ff-tisa-web-pro"/>
              </a:rPr>
              <a:t> and Lauren Kirchner, ProPublica</a:t>
            </a:r>
          </a:p>
          <a:p>
            <a:pPr algn="ctr"/>
            <a:r>
              <a:rPr lang="en-US" sz="5600" dirty="0"/>
              <a:t>May 23, 2016</a:t>
            </a:r>
          </a:p>
          <a:p>
            <a:pPr algn="ctr"/>
            <a:endParaRPr lang="en-US" sz="5600" dirty="0"/>
          </a:p>
          <a:p>
            <a:pPr marL="268288" indent="0">
              <a:lnSpc>
                <a:spcPct val="120000"/>
              </a:lnSpc>
            </a:pPr>
            <a:endParaRPr lang="en-US" sz="4800" kern="1200" dirty="0">
              <a:solidFill>
                <a:srgbClr val="0563C1"/>
              </a:solidFill>
              <a:latin typeface="+mn-lt"/>
              <a:ea typeface="+mn-ea"/>
              <a:cs typeface="+mn-cs"/>
              <a:hlinkClick r:id="rId2">
                <a:extLst>
                  <a:ext uri="{A12FA001-AC4F-418D-AE19-62706E023703}">
                    <ahyp:hlinkClr xmlns:ahyp="http://schemas.microsoft.com/office/drawing/2018/hyperlinkcolor" val="tx"/>
                  </a:ext>
                </a:extLst>
              </a:hlinkClick>
            </a:endParaRPr>
          </a:p>
          <a:p>
            <a:pPr marL="268288" indent="0">
              <a:lnSpc>
                <a:spcPct val="120000"/>
              </a:lnSpc>
            </a:pPr>
            <a:endParaRPr lang="en-US" sz="4800" kern="1200" dirty="0">
              <a:solidFill>
                <a:srgbClr val="0563C1"/>
              </a:solidFill>
              <a:latin typeface="+mn-lt"/>
              <a:ea typeface="+mn-ea"/>
              <a:cs typeface="+mn-cs"/>
              <a:hlinkClick r:id="rId2">
                <a:extLst>
                  <a:ext uri="{A12FA001-AC4F-418D-AE19-62706E023703}">
                    <ahyp:hlinkClr xmlns:ahyp="http://schemas.microsoft.com/office/drawing/2018/hyperlinkcolor" val="tx"/>
                  </a:ext>
                </a:extLst>
              </a:hlinkClick>
            </a:endParaRPr>
          </a:p>
          <a:p>
            <a:pPr marL="268288" indent="0">
              <a:lnSpc>
                <a:spcPct val="120000"/>
              </a:lnSpc>
            </a:pPr>
            <a:endParaRPr lang="en-US" sz="4800" kern="1200" dirty="0">
              <a:solidFill>
                <a:srgbClr val="0563C1"/>
              </a:solidFill>
              <a:latin typeface="+mn-lt"/>
              <a:ea typeface="+mn-ea"/>
              <a:cs typeface="+mn-cs"/>
              <a:hlinkClick r:id="rId2">
                <a:extLst>
                  <a:ext uri="{A12FA001-AC4F-418D-AE19-62706E023703}">
                    <ahyp:hlinkClr xmlns:ahyp="http://schemas.microsoft.com/office/drawing/2018/hyperlinkcolor" val="tx"/>
                  </a:ext>
                </a:extLst>
              </a:hlinkClick>
            </a:endParaRPr>
          </a:p>
          <a:p>
            <a:pPr marL="268288" indent="0">
              <a:lnSpc>
                <a:spcPct val="120000"/>
              </a:lnSpc>
            </a:pPr>
            <a:endParaRPr lang="en-US" sz="4800" kern="1200" dirty="0">
              <a:solidFill>
                <a:srgbClr val="0563C1"/>
              </a:solidFill>
              <a:latin typeface="+mn-lt"/>
              <a:ea typeface="+mn-ea"/>
              <a:cs typeface="+mn-cs"/>
              <a:hlinkClick r:id="rId2">
                <a:extLst>
                  <a:ext uri="{A12FA001-AC4F-418D-AE19-62706E023703}">
                    <ahyp:hlinkClr xmlns:ahyp="http://schemas.microsoft.com/office/drawing/2018/hyperlinkcolor" val="tx"/>
                  </a:ext>
                </a:extLst>
              </a:hlinkClick>
            </a:endParaRPr>
          </a:p>
          <a:p>
            <a:pPr marL="268288" indent="0">
              <a:lnSpc>
                <a:spcPct val="120000"/>
              </a:lnSpc>
            </a:pPr>
            <a:endParaRPr lang="en-US" sz="4800" kern="1200" dirty="0">
              <a:solidFill>
                <a:srgbClr val="0563C1"/>
              </a:solidFill>
              <a:latin typeface="+mn-lt"/>
              <a:ea typeface="+mn-ea"/>
              <a:cs typeface="+mn-cs"/>
              <a:hlinkClick r:id="rId2">
                <a:extLst>
                  <a:ext uri="{A12FA001-AC4F-418D-AE19-62706E023703}">
                    <ahyp:hlinkClr xmlns:ahyp="http://schemas.microsoft.com/office/drawing/2018/hyperlinkcolor" val="tx"/>
                  </a:ext>
                </a:extLst>
              </a:hlinkClick>
            </a:endParaRPr>
          </a:p>
          <a:p>
            <a:pPr marL="268288" indent="0">
              <a:lnSpc>
                <a:spcPct val="120000"/>
              </a:lnSpc>
            </a:pPr>
            <a:r>
              <a:rPr lang="en-US" sz="4800" kern="1200" dirty="0">
                <a:solidFill>
                  <a:srgbClr val="0563C1"/>
                </a:solidFill>
                <a:latin typeface="+mn-lt"/>
                <a:ea typeface="+mn-ea"/>
                <a:cs typeface="+mn-cs"/>
                <a:hlinkClick r:id="rId2">
                  <a:extLst>
                    <a:ext uri="{A12FA001-AC4F-418D-AE19-62706E023703}">
                      <ahyp:hlinkClr xmlns:ahyp="http://schemas.microsoft.com/office/drawing/2018/hyperlinkcolor" val="tx"/>
                    </a:ext>
                  </a:extLst>
                </a:hlinkClick>
              </a:rPr>
              <a:t>https://www.propublica.org/article/machine-bias-risk-assessments-in-criminal-sentencing</a:t>
            </a:r>
            <a:endParaRPr lang="en-US" sz="4800" kern="1200" dirty="0">
              <a:solidFill>
                <a:srgbClr val="0563C1"/>
              </a:solidFill>
              <a:latin typeface="+mn-lt"/>
              <a:ea typeface="+mn-ea"/>
              <a:cs typeface="+mn-cs"/>
            </a:endParaRPr>
          </a:p>
          <a:p>
            <a:pPr marL="268288" indent="0">
              <a:lnSpc>
                <a:spcPct val="120000"/>
              </a:lnSpc>
            </a:pPr>
            <a:r>
              <a:rPr lang="en-US" sz="4800" kern="1200" dirty="0">
                <a:solidFill>
                  <a:schemeClr val="bg1"/>
                </a:solidFill>
                <a:latin typeface="+mn-lt"/>
                <a:ea typeface="+mn-ea"/>
                <a:cs typeface="+mn-cs"/>
              </a:rPr>
              <a:t>Methodology:</a:t>
            </a:r>
          </a:p>
          <a:p>
            <a:pPr marL="268288" indent="0">
              <a:lnSpc>
                <a:spcPct val="120000"/>
              </a:lnSpc>
            </a:pPr>
            <a:r>
              <a:rPr lang="es-ES" sz="4800" kern="1200" dirty="0">
                <a:solidFill>
                  <a:srgbClr val="0563C1"/>
                </a:solidFill>
                <a:latin typeface="+mn-lt"/>
                <a:ea typeface="+mn-ea"/>
                <a:cs typeface="+mn-cs"/>
                <a:hlinkClick r:id="rId3">
                  <a:extLst>
                    <a:ext uri="{A12FA001-AC4F-418D-AE19-62706E023703}">
                      <ahyp:hlinkClr xmlns:ahyp="http://schemas.microsoft.com/office/drawing/2018/hyperlinkcolor" val="tx"/>
                    </a:ext>
                  </a:extLst>
                </a:hlinkClick>
              </a:rPr>
              <a:t>https://www.propublica.org/article/how-we-analyzed-the-compas-recidivism-algorithm</a:t>
            </a:r>
            <a:endParaRPr lang="en-US" sz="4800" kern="1200" dirty="0">
              <a:solidFill>
                <a:schemeClr val="bg1"/>
              </a:solidFill>
              <a:latin typeface="+mn-lt"/>
              <a:ea typeface="+mn-ea"/>
              <a:cs typeface="+mn-cs"/>
            </a:endParaRPr>
          </a:p>
          <a:p>
            <a:pPr marL="0" indent="0"/>
            <a:endParaRPr lang="en-US" sz="3600" kern="1200" dirty="0">
              <a:solidFill>
                <a:schemeClr val="bg1"/>
              </a:solidFill>
              <a:latin typeface="+mn-lt"/>
              <a:ea typeface="+mn-ea"/>
              <a:cs typeface="+mn-cs"/>
            </a:endParaRPr>
          </a:p>
          <a:p>
            <a:pPr marL="0" indent="0"/>
            <a:endParaRPr lang="en-US" sz="3600" kern="1200" dirty="0">
              <a:solidFill>
                <a:schemeClr val="bg1"/>
              </a:solidFill>
              <a:latin typeface="+mn-lt"/>
              <a:ea typeface="+mn-ea"/>
              <a:cs typeface="+mn-cs"/>
            </a:endParaRPr>
          </a:p>
          <a:p>
            <a:pPr marL="0" indent="0"/>
            <a:r>
              <a:rPr lang="en-US" sz="3600" b="0" i="0" kern="1200" dirty="0">
                <a:solidFill>
                  <a:schemeClr val="bg1"/>
                </a:solidFill>
                <a:effectLst/>
                <a:latin typeface="+mn-lt"/>
                <a:ea typeface="+mn-ea"/>
                <a:cs typeface="+mn-cs"/>
              </a:rPr>
              <a:t>	</a:t>
            </a:r>
          </a:p>
          <a:p>
            <a:pPr marL="0" indent="0"/>
            <a:endParaRPr lang="en-US" sz="3600" b="0" i="0" kern="1200" dirty="0">
              <a:solidFill>
                <a:schemeClr val="bg1"/>
              </a:solidFill>
              <a:effectLst/>
              <a:latin typeface="+mn-lt"/>
              <a:ea typeface="+mn-ea"/>
              <a:cs typeface="+mn-cs"/>
            </a:endParaRPr>
          </a:p>
          <a:p>
            <a:pPr marL="0" indent="0"/>
            <a:endParaRPr lang="en-US" sz="600" kern="1200" dirty="0">
              <a:solidFill>
                <a:schemeClr val="bg1"/>
              </a:solidFill>
              <a:latin typeface="+mn-lt"/>
              <a:ea typeface="+mn-ea"/>
              <a:cs typeface="+mn-cs"/>
            </a:endParaRPr>
          </a:p>
        </p:txBody>
      </p:sp>
      <p:grpSp>
        <p:nvGrpSpPr>
          <p:cNvPr id="9" name="Group 13">
            <a:extLst>
              <a:ext uri="{FF2B5EF4-FFF2-40B4-BE49-F238E27FC236}">
                <a16:creationId xmlns:a16="http://schemas.microsoft.com/office/drawing/2014/main" id="{C29863D6-0FE2-4F80-9C72-1419BDEB4E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6559644" cy="6858000"/>
            <a:chOff x="5632356" y="0"/>
            <a:chExt cx="6559644" cy="6858000"/>
          </a:xfrm>
          <a:effectLst>
            <a:outerShdw blurRad="381000" dist="152400" dir="10800000" algn="ctr" rotWithShape="0">
              <a:srgbClr val="000000">
                <a:alpha val="10000"/>
              </a:srgbClr>
            </a:outerShdw>
          </a:effectLst>
        </p:grpSpPr>
        <p:grpSp>
          <p:nvGrpSpPr>
            <p:cNvPr id="15" name="Group 14">
              <a:extLst>
                <a:ext uri="{FF2B5EF4-FFF2-40B4-BE49-F238E27FC236}">
                  <a16:creationId xmlns:a16="http://schemas.microsoft.com/office/drawing/2014/main" id="{398A8C22-8BEC-4F48-B82B-CFDD28BADB9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82343" y="2"/>
              <a:ext cx="6509657" cy="6857998"/>
              <a:chOff x="5682343" y="2"/>
              <a:chExt cx="6509657" cy="6857998"/>
            </a:xfrm>
          </p:grpSpPr>
          <p:sp>
            <p:nvSpPr>
              <p:cNvPr id="10" name="Freeform: Shape 18">
                <a:extLst>
                  <a:ext uri="{FF2B5EF4-FFF2-40B4-BE49-F238E27FC236}">
                    <a16:creationId xmlns:a16="http://schemas.microsoft.com/office/drawing/2014/main" id="{1A47FBCF-E1ED-4915-8EAD-C0BE506D1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68E2B1E3-4A4F-4862-B32A-0B74233B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682343" y="2"/>
                <a:ext cx="6509657" cy="6857998"/>
              </a:xfrm>
              <a:custGeom>
                <a:avLst/>
                <a:gdLst>
                  <a:gd name="connsiteX0" fmla="*/ 5757500 w 6509657"/>
                  <a:gd name="connsiteY0" fmla="*/ 6118149 h 6857998"/>
                  <a:gd name="connsiteX1" fmla="*/ 5778719 w 6509657"/>
                  <a:gd name="connsiteY1" fmla="*/ 6133723 h 6857998"/>
                  <a:gd name="connsiteX2" fmla="*/ 5794879 w 6509657"/>
                  <a:gd name="connsiteY2" fmla="*/ 6149380 h 6857998"/>
                  <a:gd name="connsiteX3" fmla="*/ 5800355 w 6509657"/>
                  <a:gd name="connsiteY3" fmla="*/ 6166562 h 6857998"/>
                  <a:gd name="connsiteX4" fmla="*/ 5794879 w 6509657"/>
                  <a:gd name="connsiteY4" fmla="*/ 6149379 h 6857998"/>
                  <a:gd name="connsiteX5" fmla="*/ 5778719 w 6509657"/>
                  <a:gd name="connsiteY5" fmla="*/ 6133722 h 6857998"/>
                  <a:gd name="connsiteX6" fmla="*/ 5757500 w 6509657"/>
                  <a:gd name="connsiteY6" fmla="*/ 6118149 h 6857998"/>
                  <a:gd name="connsiteX7" fmla="*/ 5665657 w 6509657"/>
                  <a:gd name="connsiteY7" fmla="*/ 4941372 h 6857998"/>
                  <a:gd name="connsiteX8" fmla="*/ 5668987 w 6509657"/>
                  <a:gd name="connsiteY8" fmla="*/ 4950869 h 6857998"/>
                  <a:gd name="connsiteX9" fmla="*/ 5678672 w 6509657"/>
                  <a:gd name="connsiteY9" fmla="*/ 4991382 h 6857998"/>
                  <a:gd name="connsiteX10" fmla="*/ 5668987 w 6509657"/>
                  <a:gd name="connsiteY10" fmla="*/ 4950868 h 6857998"/>
                  <a:gd name="connsiteX11" fmla="*/ 5669596 w 6509657"/>
                  <a:gd name="connsiteY11" fmla="*/ 4749807 h 6857998"/>
                  <a:gd name="connsiteX12" fmla="*/ 5654889 w 6509657"/>
                  <a:gd name="connsiteY12" fmla="*/ 4799797 h 6857998"/>
                  <a:gd name="connsiteX13" fmla="*/ 5669596 w 6509657"/>
                  <a:gd name="connsiteY13" fmla="*/ 4749807 h 6857998"/>
                  <a:gd name="connsiteX14" fmla="*/ 5687394 w 6509657"/>
                  <a:gd name="connsiteY14" fmla="*/ 4543185 h 6857998"/>
                  <a:gd name="connsiteX15" fmla="*/ 5692800 w 6509657"/>
                  <a:gd name="connsiteY15" fmla="*/ 4557092 h 6857998"/>
                  <a:gd name="connsiteX16" fmla="*/ 5719165 w 6509657"/>
                  <a:gd name="connsiteY16" fmla="*/ 4602021 h 6857998"/>
                  <a:gd name="connsiteX17" fmla="*/ 5692800 w 6509657"/>
                  <a:gd name="connsiteY17" fmla="*/ 4557091 h 6857998"/>
                  <a:gd name="connsiteX18" fmla="*/ 6153612 w 6509657"/>
                  <a:gd name="connsiteY18" fmla="*/ 2819253 h 6857998"/>
                  <a:gd name="connsiteX19" fmla="*/ 6165256 w 6509657"/>
                  <a:gd name="connsiteY19" fmla="*/ 2827484 h 6857998"/>
                  <a:gd name="connsiteX20" fmla="*/ 6165258 w 6509657"/>
                  <a:gd name="connsiteY20" fmla="*/ 2827486 h 6857998"/>
                  <a:gd name="connsiteX21" fmla="*/ 6193761 w 6509657"/>
                  <a:gd name="connsiteY21" fmla="*/ 2861156 h 6857998"/>
                  <a:gd name="connsiteX22" fmla="*/ 6184107 w 6509657"/>
                  <a:gd name="connsiteY22" fmla="*/ 2842392 h 6857998"/>
                  <a:gd name="connsiteX23" fmla="*/ 6165258 w 6509657"/>
                  <a:gd name="connsiteY23" fmla="*/ 2827486 h 6857998"/>
                  <a:gd name="connsiteX24" fmla="*/ 6165256 w 6509657"/>
                  <a:gd name="connsiteY24" fmla="*/ 2827483 h 6857998"/>
                  <a:gd name="connsiteX25" fmla="*/ 6083958 w 6509657"/>
                  <a:gd name="connsiteY25" fmla="*/ 1974015 h 6857998"/>
                  <a:gd name="connsiteX26" fmla="*/ 6077444 w 6509657"/>
                  <a:gd name="connsiteY26" fmla="*/ 1999763 h 6857998"/>
                  <a:gd name="connsiteX27" fmla="*/ 6059716 w 6509657"/>
                  <a:gd name="connsiteY27" fmla="*/ 2023547 h 6857998"/>
                  <a:gd name="connsiteX28" fmla="*/ 6083958 w 6509657"/>
                  <a:gd name="connsiteY28" fmla="*/ 1974015 h 6857998"/>
                  <a:gd name="connsiteX29" fmla="*/ 6066764 w 6509657"/>
                  <a:gd name="connsiteY29" fmla="*/ 1768838 h 6857998"/>
                  <a:gd name="connsiteX30" fmla="*/ 6058162 w 6509657"/>
                  <a:gd name="connsiteY30" fmla="*/ 1785412 h 6857998"/>
                  <a:gd name="connsiteX31" fmla="*/ 6057382 w 6509657"/>
                  <a:gd name="connsiteY31" fmla="*/ 1801558 h 6857998"/>
                  <a:gd name="connsiteX32" fmla="*/ 6066764 w 6509657"/>
                  <a:gd name="connsiteY32" fmla="*/ 1768838 h 6857998"/>
                  <a:gd name="connsiteX33" fmla="*/ 6176353 w 6509657"/>
                  <a:gd name="connsiteY33" fmla="*/ 520953 h 6857998"/>
                  <a:gd name="connsiteX34" fmla="*/ 6169625 w 6509657"/>
                  <a:gd name="connsiteY34" fmla="*/ 549926 h 6857998"/>
                  <a:gd name="connsiteX35" fmla="*/ 6163371 w 6509657"/>
                  <a:gd name="connsiteY35" fmla="*/ 566616 h 6857998"/>
                  <a:gd name="connsiteX36" fmla="*/ 6157421 w 6509657"/>
                  <a:gd name="connsiteY36" fmla="*/ 581804 h 6857998"/>
                  <a:gd name="connsiteX37" fmla="*/ 6157002 w 6509657"/>
                  <a:gd name="connsiteY37" fmla="*/ 583595 h 6857998"/>
                  <a:gd name="connsiteX38" fmla="*/ 6154828 w 6509657"/>
                  <a:gd name="connsiteY38" fmla="*/ 589388 h 6857998"/>
                  <a:gd name="connsiteX39" fmla="*/ 6150205 w 6509657"/>
                  <a:gd name="connsiteY39" fmla="*/ 612658 h 6857998"/>
                  <a:gd name="connsiteX40" fmla="*/ 6157002 w 6509657"/>
                  <a:gd name="connsiteY40" fmla="*/ 583595 h 6857998"/>
                  <a:gd name="connsiteX41" fmla="*/ 6163319 w 6509657"/>
                  <a:gd name="connsiteY41" fmla="*/ 566754 h 6857998"/>
                  <a:gd name="connsiteX42" fmla="*/ 6163371 w 6509657"/>
                  <a:gd name="connsiteY42" fmla="*/ 566616 h 6857998"/>
                  <a:gd name="connsiteX43" fmla="*/ 6169209 w 6509657"/>
                  <a:gd name="connsiteY43" fmla="*/ 551717 h 6857998"/>
                  <a:gd name="connsiteX44" fmla="*/ 6169625 w 6509657"/>
                  <a:gd name="connsiteY44" fmla="*/ 549926 h 6857998"/>
                  <a:gd name="connsiteX45" fmla="*/ 6171790 w 6509657"/>
                  <a:gd name="connsiteY45" fmla="*/ 544146 h 6857998"/>
                  <a:gd name="connsiteX46" fmla="*/ 6176353 w 6509657"/>
                  <a:gd name="connsiteY46" fmla="*/ 520953 h 6857998"/>
                  <a:gd name="connsiteX47" fmla="*/ 6125250 w 6509657"/>
                  <a:gd name="connsiteY47" fmla="*/ 268794 h 6857998"/>
                  <a:gd name="connsiteX48" fmla="*/ 6120374 w 6509657"/>
                  <a:gd name="connsiteY48" fmla="*/ 299164 h 6857998"/>
                  <a:gd name="connsiteX49" fmla="*/ 6121819 w 6509657"/>
                  <a:gd name="connsiteY49" fmla="*/ 328017 h 6857998"/>
                  <a:gd name="connsiteX50" fmla="*/ 0 w 6509657"/>
                  <a:gd name="connsiteY50" fmla="*/ 0 h 6857998"/>
                  <a:gd name="connsiteX51" fmla="*/ 6442666 w 6509657"/>
                  <a:gd name="connsiteY51" fmla="*/ 0 h 6857998"/>
                  <a:gd name="connsiteX52" fmla="*/ 6438451 w 6509657"/>
                  <a:gd name="connsiteY52" fmla="*/ 24480 h 6857998"/>
                  <a:gd name="connsiteX53" fmla="*/ 6426440 w 6509657"/>
                  <a:gd name="connsiteY53" fmla="*/ 47806 h 6857998"/>
                  <a:gd name="connsiteX54" fmla="*/ 6417296 w 6509657"/>
                  <a:gd name="connsiteY54" fmla="*/ 105718 h 6857998"/>
                  <a:gd name="connsiteX55" fmla="*/ 6418631 w 6509657"/>
                  <a:gd name="connsiteY55" fmla="*/ 152584 h 6857998"/>
                  <a:gd name="connsiteX56" fmla="*/ 6420344 w 6509657"/>
                  <a:gd name="connsiteY56" fmla="*/ 234883 h 6857998"/>
                  <a:gd name="connsiteX57" fmla="*/ 6424727 w 6509657"/>
                  <a:gd name="connsiteY57" fmla="*/ 261173 h 6857998"/>
                  <a:gd name="connsiteX58" fmla="*/ 6412152 w 6509657"/>
                  <a:gd name="connsiteY58" fmla="*/ 380050 h 6857998"/>
                  <a:gd name="connsiteX59" fmla="*/ 6411200 w 6509657"/>
                  <a:gd name="connsiteY59" fmla="*/ 447870 h 6857998"/>
                  <a:gd name="connsiteX60" fmla="*/ 6395577 w 6509657"/>
                  <a:gd name="connsiteY60" fmla="*/ 524262 h 6857998"/>
                  <a:gd name="connsiteX61" fmla="*/ 6396339 w 6509657"/>
                  <a:gd name="connsiteY61" fmla="*/ 546552 h 6857998"/>
                  <a:gd name="connsiteX62" fmla="*/ 6397674 w 6509657"/>
                  <a:gd name="connsiteY62" fmla="*/ 571508 h 6857998"/>
                  <a:gd name="connsiteX63" fmla="*/ 6398818 w 6509657"/>
                  <a:gd name="connsiteY63" fmla="*/ 648092 h 6857998"/>
                  <a:gd name="connsiteX64" fmla="*/ 6404531 w 6509657"/>
                  <a:gd name="connsiteY64" fmla="*/ 694576 h 6857998"/>
                  <a:gd name="connsiteX65" fmla="*/ 6401104 w 6509657"/>
                  <a:gd name="connsiteY65" fmla="*/ 783158 h 6857998"/>
                  <a:gd name="connsiteX66" fmla="*/ 6406056 w 6509657"/>
                  <a:gd name="connsiteY66" fmla="*/ 815929 h 6857998"/>
                  <a:gd name="connsiteX67" fmla="*/ 6406628 w 6509657"/>
                  <a:gd name="connsiteY67" fmla="*/ 898797 h 6857998"/>
                  <a:gd name="connsiteX68" fmla="*/ 6403770 w 6509657"/>
                  <a:gd name="connsiteY68" fmla="*/ 973095 h 6857998"/>
                  <a:gd name="connsiteX69" fmla="*/ 6405294 w 6509657"/>
                  <a:gd name="connsiteY69" fmla="*/ 1044725 h 6857998"/>
                  <a:gd name="connsiteX70" fmla="*/ 6411580 w 6509657"/>
                  <a:gd name="connsiteY70" fmla="*/ 1095972 h 6857998"/>
                  <a:gd name="connsiteX71" fmla="*/ 6415391 w 6509657"/>
                  <a:gd name="connsiteY71" fmla="*/ 1151600 h 6857998"/>
                  <a:gd name="connsiteX72" fmla="*/ 6438060 w 6509657"/>
                  <a:gd name="connsiteY72" fmla="*/ 1304955 h 6857998"/>
                  <a:gd name="connsiteX73" fmla="*/ 6432537 w 6509657"/>
                  <a:gd name="connsiteY73" fmla="*/ 1333341 h 6857998"/>
                  <a:gd name="connsiteX74" fmla="*/ 6427393 w 6509657"/>
                  <a:gd name="connsiteY74" fmla="*/ 1494509 h 6857998"/>
                  <a:gd name="connsiteX75" fmla="*/ 6427775 w 6509657"/>
                  <a:gd name="connsiteY75" fmla="*/ 1529563 h 6857998"/>
                  <a:gd name="connsiteX76" fmla="*/ 6405294 w 6509657"/>
                  <a:gd name="connsiteY76" fmla="*/ 1623675 h 6857998"/>
                  <a:gd name="connsiteX77" fmla="*/ 6440919 w 6509657"/>
                  <a:gd name="connsiteY77" fmla="*/ 1768838 h 6857998"/>
                  <a:gd name="connsiteX78" fmla="*/ 6485496 w 6509657"/>
                  <a:gd name="connsiteY78" fmla="*/ 1904673 h 6857998"/>
                  <a:gd name="connsiteX79" fmla="*/ 6491212 w 6509657"/>
                  <a:gd name="connsiteY79" fmla="*/ 1921817 h 6857998"/>
                  <a:gd name="connsiteX80" fmla="*/ 6500928 w 6509657"/>
                  <a:gd name="connsiteY80" fmla="*/ 1970586 h 6857998"/>
                  <a:gd name="connsiteX81" fmla="*/ 6504358 w 6509657"/>
                  <a:gd name="connsiteY81" fmla="*/ 2030977 h 6857998"/>
                  <a:gd name="connsiteX82" fmla="*/ 6509406 w 6509657"/>
                  <a:gd name="connsiteY82" fmla="*/ 2069340 h 6857998"/>
                  <a:gd name="connsiteX83" fmla="*/ 6509657 w 6509657"/>
                  <a:gd name="connsiteY83" fmla="*/ 2072225 h 6857998"/>
                  <a:gd name="connsiteX84" fmla="*/ 6509657 w 6509657"/>
                  <a:gd name="connsiteY84" fmla="*/ 2131532 h 6857998"/>
                  <a:gd name="connsiteX85" fmla="*/ 6508786 w 6509657"/>
                  <a:gd name="connsiteY85" fmla="*/ 2138304 h 6857998"/>
                  <a:gd name="connsiteX86" fmla="*/ 6502262 w 6509657"/>
                  <a:gd name="connsiteY86" fmla="*/ 2168903 h 6857998"/>
                  <a:gd name="connsiteX87" fmla="*/ 6486640 w 6509657"/>
                  <a:gd name="connsiteY87" fmla="*/ 2254633 h 6857998"/>
                  <a:gd name="connsiteX88" fmla="*/ 6471780 w 6509657"/>
                  <a:gd name="connsiteY88" fmla="*/ 2335405 h 6857998"/>
                  <a:gd name="connsiteX89" fmla="*/ 6489306 w 6509657"/>
                  <a:gd name="connsiteY89" fmla="*/ 2360933 h 6857998"/>
                  <a:gd name="connsiteX90" fmla="*/ 6504547 w 6509657"/>
                  <a:gd name="connsiteY90" fmla="*/ 2400369 h 6857998"/>
                  <a:gd name="connsiteX91" fmla="*/ 6486258 w 6509657"/>
                  <a:gd name="connsiteY91" fmla="*/ 2444184 h 6857998"/>
                  <a:gd name="connsiteX92" fmla="*/ 6448350 w 6509657"/>
                  <a:gd name="connsiteY92" fmla="*/ 2546678 h 6857998"/>
                  <a:gd name="connsiteX93" fmla="*/ 6446633 w 6509657"/>
                  <a:gd name="connsiteY93" fmla="*/ 2611450 h 6857998"/>
                  <a:gd name="connsiteX94" fmla="*/ 6430441 w 6509657"/>
                  <a:gd name="connsiteY94" fmla="*/ 2752235 h 6857998"/>
                  <a:gd name="connsiteX95" fmla="*/ 6407389 w 6509657"/>
                  <a:gd name="connsiteY95" fmla="*/ 2844248 h 6857998"/>
                  <a:gd name="connsiteX96" fmla="*/ 6381291 w 6509657"/>
                  <a:gd name="connsiteY96" fmla="*/ 2910353 h 6857998"/>
                  <a:gd name="connsiteX97" fmla="*/ 6347189 w 6509657"/>
                  <a:gd name="connsiteY97" fmla="*/ 3005035 h 6857998"/>
                  <a:gd name="connsiteX98" fmla="*/ 6329473 w 6509657"/>
                  <a:gd name="connsiteY98" fmla="*/ 3100099 h 6857998"/>
                  <a:gd name="connsiteX99" fmla="*/ 6307182 w 6509657"/>
                  <a:gd name="connsiteY99" fmla="*/ 3168870 h 6857998"/>
                  <a:gd name="connsiteX100" fmla="*/ 6291942 w 6509657"/>
                  <a:gd name="connsiteY100" fmla="*/ 3252885 h 6857998"/>
                  <a:gd name="connsiteX101" fmla="*/ 6291371 w 6509657"/>
                  <a:gd name="connsiteY101" fmla="*/ 3323372 h 6857998"/>
                  <a:gd name="connsiteX102" fmla="*/ 6294039 w 6509657"/>
                  <a:gd name="connsiteY102" fmla="*/ 3433866 h 6857998"/>
                  <a:gd name="connsiteX103" fmla="*/ 6247937 w 6509657"/>
                  <a:gd name="connsiteY103" fmla="*/ 3569124 h 6857998"/>
                  <a:gd name="connsiteX104" fmla="*/ 6237648 w 6509657"/>
                  <a:gd name="connsiteY104" fmla="*/ 3623799 h 6857998"/>
                  <a:gd name="connsiteX105" fmla="*/ 6232886 w 6509657"/>
                  <a:gd name="connsiteY105" fmla="*/ 3675238 h 6857998"/>
                  <a:gd name="connsiteX106" fmla="*/ 6202214 w 6509657"/>
                  <a:gd name="connsiteY106" fmla="*/ 3784397 h 6857998"/>
                  <a:gd name="connsiteX107" fmla="*/ 6192116 w 6509657"/>
                  <a:gd name="connsiteY107" fmla="*/ 3828785 h 6857998"/>
                  <a:gd name="connsiteX108" fmla="*/ 6192308 w 6509657"/>
                  <a:gd name="connsiteY108" fmla="*/ 3890891 h 6857998"/>
                  <a:gd name="connsiteX109" fmla="*/ 6178210 w 6509657"/>
                  <a:gd name="connsiteY109" fmla="*/ 4003861 h 6857998"/>
                  <a:gd name="connsiteX110" fmla="*/ 6137060 w 6509657"/>
                  <a:gd name="connsiteY110" fmla="*/ 4116641 h 6857998"/>
                  <a:gd name="connsiteX111" fmla="*/ 6141062 w 6509657"/>
                  <a:gd name="connsiteY111" fmla="*/ 4164458 h 6857998"/>
                  <a:gd name="connsiteX112" fmla="*/ 6140110 w 6509657"/>
                  <a:gd name="connsiteY112" fmla="*/ 4181603 h 6857998"/>
                  <a:gd name="connsiteX113" fmla="*/ 6117439 w 6509657"/>
                  <a:gd name="connsiteY113" fmla="*/ 4335722 h 6857998"/>
                  <a:gd name="connsiteX114" fmla="*/ 6114962 w 6509657"/>
                  <a:gd name="connsiteY114" fmla="*/ 4351154 h 6857998"/>
                  <a:gd name="connsiteX115" fmla="*/ 6094769 w 6509657"/>
                  <a:gd name="connsiteY115" fmla="*/ 4423545 h 6857998"/>
                  <a:gd name="connsiteX116" fmla="*/ 6082195 w 6509657"/>
                  <a:gd name="connsiteY116" fmla="*/ 4606053 h 6857998"/>
                  <a:gd name="connsiteX117" fmla="*/ 6080672 w 6509657"/>
                  <a:gd name="connsiteY117" fmla="*/ 4617291 h 6857998"/>
                  <a:gd name="connsiteX118" fmla="*/ 6090768 w 6509657"/>
                  <a:gd name="connsiteY118" fmla="*/ 4678445 h 6857998"/>
                  <a:gd name="connsiteX119" fmla="*/ 6105056 w 6509657"/>
                  <a:gd name="connsiteY119" fmla="*/ 4708734 h 6857998"/>
                  <a:gd name="connsiteX120" fmla="*/ 6119916 w 6509657"/>
                  <a:gd name="connsiteY120" fmla="*/ 4755980 h 6857998"/>
                  <a:gd name="connsiteX121" fmla="*/ 6125441 w 6509657"/>
                  <a:gd name="connsiteY121" fmla="*/ 4803988 h 6857998"/>
                  <a:gd name="connsiteX122" fmla="*/ 6102960 w 6509657"/>
                  <a:gd name="connsiteY122" fmla="*/ 4884572 h 6857998"/>
                  <a:gd name="connsiteX123" fmla="*/ 6100674 w 6509657"/>
                  <a:gd name="connsiteY123" fmla="*/ 4913909 h 6857998"/>
                  <a:gd name="connsiteX124" fmla="*/ 6089816 w 6509657"/>
                  <a:gd name="connsiteY124" fmla="*/ 4979253 h 6857998"/>
                  <a:gd name="connsiteX125" fmla="*/ 6090577 w 6509657"/>
                  <a:gd name="connsiteY125" fmla="*/ 5036405 h 6857998"/>
                  <a:gd name="connsiteX126" fmla="*/ 6107914 w 6509657"/>
                  <a:gd name="connsiteY126" fmla="*/ 5082317 h 6857998"/>
                  <a:gd name="connsiteX127" fmla="*/ 6111342 w 6509657"/>
                  <a:gd name="connsiteY127" fmla="*/ 5148995 h 6857998"/>
                  <a:gd name="connsiteX128" fmla="*/ 6098770 w 6509657"/>
                  <a:gd name="connsiteY128" fmla="*/ 5192051 h 6857998"/>
                  <a:gd name="connsiteX129" fmla="*/ 6097056 w 6509657"/>
                  <a:gd name="connsiteY129" fmla="*/ 5200813 h 6857998"/>
                  <a:gd name="connsiteX130" fmla="*/ 6096291 w 6509657"/>
                  <a:gd name="connsiteY130" fmla="*/ 5313403 h 6857998"/>
                  <a:gd name="connsiteX131" fmla="*/ 6134203 w 6509657"/>
                  <a:gd name="connsiteY131" fmla="*/ 5453995 h 6857998"/>
                  <a:gd name="connsiteX132" fmla="*/ 6142206 w 6509657"/>
                  <a:gd name="connsiteY132" fmla="*/ 5477239 h 6857998"/>
                  <a:gd name="connsiteX133" fmla="*/ 6156112 w 6509657"/>
                  <a:gd name="connsiteY133" fmla="*/ 5590590 h 6857998"/>
                  <a:gd name="connsiteX134" fmla="*/ 6170210 w 6509657"/>
                  <a:gd name="connsiteY134" fmla="*/ 5651360 h 6857998"/>
                  <a:gd name="connsiteX135" fmla="*/ 6170972 w 6509657"/>
                  <a:gd name="connsiteY135" fmla="*/ 5695178 h 6857998"/>
                  <a:gd name="connsiteX136" fmla="*/ 6195927 w 6509657"/>
                  <a:gd name="connsiteY136" fmla="*/ 5748136 h 6857998"/>
                  <a:gd name="connsiteX137" fmla="*/ 6206787 w 6509657"/>
                  <a:gd name="connsiteY137" fmla="*/ 5765474 h 6857998"/>
                  <a:gd name="connsiteX138" fmla="*/ 6213264 w 6509657"/>
                  <a:gd name="connsiteY138" fmla="*/ 5786239 h 6857998"/>
                  <a:gd name="connsiteX139" fmla="*/ 6233839 w 6509657"/>
                  <a:gd name="connsiteY139" fmla="*/ 5880348 h 6857998"/>
                  <a:gd name="connsiteX140" fmla="*/ 6245457 w 6509657"/>
                  <a:gd name="connsiteY140" fmla="*/ 5897114 h 6857998"/>
                  <a:gd name="connsiteX141" fmla="*/ 6252699 w 6509657"/>
                  <a:gd name="connsiteY141" fmla="*/ 5908355 h 6857998"/>
                  <a:gd name="connsiteX142" fmla="*/ 6264891 w 6509657"/>
                  <a:gd name="connsiteY142" fmla="*/ 5999796 h 6857998"/>
                  <a:gd name="connsiteX143" fmla="*/ 6299372 w 6509657"/>
                  <a:gd name="connsiteY143" fmla="*/ 6056948 h 6857998"/>
                  <a:gd name="connsiteX144" fmla="*/ 6314041 w 6509657"/>
                  <a:gd name="connsiteY144" fmla="*/ 6072569 h 6857998"/>
                  <a:gd name="connsiteX145" fmla="*/ 6336139 w 6509657"/>
                  <a:gd name="connsiteY145" fmla="*/ 6127247 h 6857998"/>
                  <a:gd name="connsiteX146" fmla="*/ 6378623 w 6509657"/>
                  <a:gd name="connsiteY146" fmla="*/ 6311084 h 6857998"/>
                  <a:gd name="connsiteX147" fmla="*/ 6363571 w 6509657"/>
                  <a:gd name="connsiteY147" fmla="*/ 6363664 h 6857998"/>
                  <a:gd name="connsiteX148" fmla="*/ 6403960 w 6509657"/>
                  <a:gd name="connsiteY148" fmla="*/ 6463490 h 6857998"/>
                  <a:gd name="connsiteX149" fmla="*/ 6426820 w 6509657"/>
                  <a:gd name="connsiteY149" fmla="*/ 6550742 h 6857998"/>
                  <a:gd name="connsiteX150" fmla="*/ 6432347 w 6509657"/>
                  <a:gd name="connsiteY150" fmla="*/ 6583128 h 6857998"/>
                  <a:gd name="connsiteX151" fmla="*/ 6442443 w 6509657"/>
                  <a:gd name="connsiteY151" fmla="*/ 6685617 h 6857998"/>
                  <a:gd name="connsiteX152" fmla="*/ 6465303 w 6509657"/>
                  <a:gd name="connsiteY152" fmla="*/ 6738388 h 6857998"/>
                  <a:gd name="connsiteX153" fmla="*/ 6482807 w 6509657"/>
                  <a:gd name="connsiteY153" fmla="*/ 6796804 h 6857998"/>
                  <a:gd name="connsiteX154" fmla="*/ 6487578 w 6509657"/>
                  <a:gd name="connsiteY154" fmla="*/ 6857457 h 6857998"/>
                  <a:gd name="connsiteX155" fmla="*/ 6360339 w 6509657"/>
                  <a:gd name="connsiteY155" fmla="*/ 6857457 h 6857998"/>
                  <a:gd name="connsiteX156" fmla="*/ 6360339 w 6509657"/>
                  <a:gd name="connsiteY156" fmla="*/ 6857998 h 6857998"/>
                  <a:gd name="connsiteX157" fmla="*/ 0 w 6509657"/>
                  <a:gd name="connsiteY15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509657" h="6857998">
                    <a:moveTo>
                      <a:pt x="5757500" y="6118149"/>
                    </a:moveTo>
                    <a:cubicBezTo>
                      <a:pt x="5764049" y="6124102"/>
                      <a:pt x="5771670" y="6129341"/>
                      <a:pt x="5778719" y="6133723"/>
                    </a:cubicBezTo>
                    <a:cubicBezTo>
                      <a:pt x="5785863" y="6138152"/>
                      <a:pt x="5791209" y="6143474"/>
                      <a:pt x="5794879" y="6149380"/>
                    </a:cubicBezTo>
                    <a:lnTo>
                      <a:pt x="5800355" y="6166562"/>
                    </a:lnTo>
                    <a:lnTo>
                      <a:pt x="5794879" y="6149379"/>
                    </a:lnTo>
                    <a:cubicBezTo>
                      <a:pt x="5791209" y="6143474"/>
                      <a:pt x="5785863" y="6138152"/>
                      <a:pt x="5778719" y="6133722"/>
                    </a:cubicBezTo>
                    <a:cubicBezTo>
                      <a:pt x="5771670" y="6129341"/>
                      <a:pt x="5764049" y="6124102"/>
                      <a:pt x="5757500" y="6118149"/>
                    </a:cubicBezTo>
                    <a:close/>
                    <a:moveTo>
                      <a:pt x="5665657" y="4941372"/>
                    </a:moveTo>
                    <a:lnTo>
                      <a:pt x="5668987" y="4950869"/>
                    </a:lnTo>
                    <a:lnTo>
                      <a:pt x="5678672" y="4991382"/>
                    </a:lnTo>
                    <a:lnTo>
                      <a:pt x="5668987" y="4950868"/>
                    </a:lnTo>
                    <a:close/>
                    <a:moveTo>
                      <a:pt x="5669596" y="4749807"/>
                    </a:moveTo>
                    <a:cubicBezTo>
                      <a:pt x="5657460" y="4762826"/>
                      <a:pt x="5656603" y="4781365"/>
                      <a:pt x="5654889" y="4799797"/>
                    </a:cubicBezTo>
                    <a:cubicBezTo>
                      <a:pt x="5656603" y="4781365"/>
                      <a:pt x="5657460" y="4762827"/>
                      <a:pt x="5669596" y="4749807"/>
                    </a:cubicBezTo>
                    <a:close/>
                    <a:moveTo>
                      <a:pt x="5687394" y="4543185"/>
                    </a:moveTo>
                    <a:cubicBezTo>
                      <a:pt x="5688372" y="4548281"/>
                      <a:pt x="5690419" y="4553662"/>
                      <a:pt x="5692800" y="4557092"/>
                    </a:cubicBezTo>
                    <a:cubicBezTo>
                      <a:pt x="5704421" y="4573618"/>
                      <a:pt x="5713208" y="4588275"/>
                      <a:pt x="5719165" y="4602021"/>
                    </a:cubicBezTo>
                    <a:cubicBezTo>
                      <a:pt x="5713208" y="4588275"/>
                      <a:pt x="5704421" y="4573618"/>
                      <a:pt x="5692800" y="4557091"/>
                    </a:cubicBezTo>
                    <a:close/>
                    <a:moveTo>
                      <a:pt x="6153612" y="2819253"/>
                    </a:moveTo>
                    <a:lnTo>
                      <a:pt x="6165256" y="2827484"/>
                    </a:lnTo>
                    <a:lnTo>
                      <a:pt x="6165258" y="2827486"/>
                    </a:lnTo>
                    <a:lnTo>
                      <a:pt x="6193761" y="2861156"/>
                    </a:lnTo>
                    <a:lnTo>
                      <a:pt x="6184107" y="2842392"/>
                    </a:lnTo>
                    <a:lnTo>
                      <a:pt x="6165258" y="2827486"/>
                    </a:lnTo>
                    <a:lnTo>
                      <a:pt x="6165256" y="2827483"/>
                    </a:lnTo>
                    <a:close/>
                    <a:moveTo>
                      <a:pt x="6083958" y="1974015"/>
                    </a:moveTo>
                    <a:lnTo>
                      <a:pt x="6077444" y="1999763"/>
                    </a:lnTo>
                    <a:cubicBezTo>
                      <a:pt x="6073635" y="2008056"/>
                      <a:pt x="6067955" y="2016020"/>
                      <a:pt x="6059716" y="2023547"/>
                    </a:cubicBezTo>
                    <a:cubicBezTo>
                      <a:pt x="6076195" y="2008497"/>
                      <a:pt x="6082433" y="1991685"/>
                      <a:pt x="6083958" y="1974015"/>
                    </a:cubicBezTo>
                    <a:close/>
                    <a:moveTo>
                      <a:pt x="6066764" y="1768838"/>
                    </a:moveTo>
                    <a:cubicBezTo>
                      <a:pt x="6062383" y="1774411"/>
                      <a:pt x="6059620" y="1779948"/>
                      <a:pt x="6058162" y="1785412"/>
                    </a:cubicBezTo>
                    <a:lnTo>
                      <a:pt x="6057382" y="1801558"/>
                    </a:lnTo>
                    <a:cubicBezTo>
                      <a:pt x="6055715" y="1790986"/>
                      <a:pt x="6058001" y="1779981"/>
                      <a:pt x="6066764" y="1768838"/>
                    </a:cubicBezTo>
                    <a:close/>
                    <a:moveTo>
                      <a:pt x="6176353" y="520953"/>
                    </a:moveTo>
                    <a:lnTo>
                      <a:pt x="6169625" y="549926"/>
                    </a:lnTo>
                    <a:lnTo>
                      <a:pt x="6163371" y="566616"/>
                    </a:lnTo>
                    <a:lnTo>
                      <a:pt x="6157421" y="581804"/>
                    </a:lnTo>
                    <a:lnTo>
                      <a:pt x="6157002" y="583595"/>
                    </a:lnTo>
                    <a:lnTo>
                      <a:pt x="6154828" y="589388"/>
                    </a:lnTo>
                    <a:cubicBezTo>
                      <a:pt x="6152427" y="597005"/>
                      <a:pt x="6150670" y="604728"/>
                      <a:pt x="6150205" y="612658"/>
                    </a:cubicBezTo>
                    <a:lnTo>
                      <a:pt x="6157002" y="583595"/>
                    </a:lnTo>
                    <a:lnTo>
                      <a:pt x="6163319" y="566754"/>
                    </a:lnTo>
                    <a:lnTo>
                      <a:pt x="6163371" y="566616"/>
                    </a:lnTo>
                    <a:lnTo>
                      <a:pt x="6169209" y="551717"/>
                    </a:lnTo>
                    <a:lnTo>
                      <a:pt x="6169625" y="549926"/>
                    </a:lnTo>
                    <a:lnTo>
                      <a:pt x="6171790" y="544146"/>
                    </a:lnTo>
                    <a:cubicBezTo>
                      <a:pt x="6174177" y="536547"/>
                      <a:pt x="6175914" y="528850"/>
                      <a:pt x="6176353" y="520953"/>
                    </a:cubicBezTo>
                    <a:close/>
                    <a:moveTo>
                      <a:pt x="6125250" y="268794"/>
                    </a:moveTo>
                    <a:cubicBezTo>
                      <a:pt x="6122725" y="279176"/>
                      <a:pt x="6121022" y="289296"/>
                      <a:pt x="6120374" y="299164"/>
                    </a:cubicBezTo>
                    <a:cubicBezTo>
                      <a:pt x="6119725" y="309031"/>
                      <a:pt x="6120130" y="318646"/>
                      <a:pt x="6121819" y="328017"/>
                    </a:cubicBezTo>
                    <a:close/>
                    <a:moveTo>
                      <a:pt x="0" y="0"/>
                    </a:moveTo>
                    <a:lnTo>
                      <a:pt x="6442666" y="0"/>
                    </a:lnTo>
                    <a:lnTo>
                      <a:pt x="6438451" y="24480"/>
                    </a:lnTo>
                    <a:cubicBezTo>
                      <a:pt x="6435966" y="32636"/>
                      <a:pt x="6432204" y="40471"/>
                      <a:pt x="6426440" y="47806"/>
                    </a:cubicBezTo>
                    <a:cubicBezTo>
                      <a:pt x="6411580" y="66857"/>
                      <a:pt x="6415009" y="85336"/>
                      <a:pt x="6417296" y="105718"/>
                    </a:cubicBezTo>
                    <a:cubicBezTo>
                      <a:pt x="6419010" y="121150"/>
                      <a:pt x="6418439" y="136963"/>
                      <a:pt x="6418631" y="152584"/>
                    </a:cubicBezTo>
                    <a:cubicBezTo>
                      <a:pt x="6419200" y="180017"/>
                      <a:pt x="6419391" y="207450"/>
                      <a:pt x="6420344" y="234883"/>
                    </a:cubicBezTo>
                    <a:cubicBezTo>
                      <a:pt x="6420724" y="243648"/>
                      <a:pt x="6425489" y="252600"/>
                      <a:pt x="6424727" y="261173"/>
                    </a:cubicBezTo>
                    <a:cubicBezTo>
                      <a:pt x="6421106" y="300800"/>
                      <a:pt x="6415391" y="340425"/>
                      <a:pt x="6412152" y="380050"/>
                    </a:cubicBezTo>
                    <a:cubicBezTo>
                      <a:pt x="6410248" y="402529"/>
                      <a:pt x="6413865" y="425581"/>
                      <a:pt x="6411200" y="447870"/>
                    </a:cubicBezTo>
                    <a:cubicBezTo>
                      <a:pt x="6408152" y="473587"/>
                      <a:pt x="6400342" y="498733"/>
                      <a:pt x="6395577" y="524262"/>
                    </a:cubicBezTo>
                    <a:cubicBezTo>
                      <a:pt x="6394245" y="531310"/>
                      <a:pt x="6395960" y="539121"/>
                      <a:pt x="6396339" y="546552"/>
                    </a:cubicBezTo>
                    <a:cubicBezTo>
                      <a:pt x="6396721" y="554933"/>
                      <a:pt x="6397483" y="563125"/>
                      <a:pt x="6397674" y="571508"/>
                    </a:cubicBezTo>
                    <a:cubicBezTo>
                      <a:pt x="6398056" y="597037"/>
                      <a:pt x="6397483" y="622564"/>
                      <a:pt x="6398818" y="648092"/>
                    </a:cubicBezTo>
                    <a:cubicBezTo>
                      <a:pt x="6399579" y="663713"/>
                      <a:pt x="6407389" y="680096"/>
                      <a:pt x="6404531" y="694576"/>
                    </a:cubicBezTo>
                    <a:cubicBezTo>
                      <a:pt x="6399008" y="724104"/>
                      <a:pt x="6411390" y="753633"/>
                      <a:pt x="6401104" y="783158"/>
                    </a:cubicBezTo>
                    <a:cubicBezTo>
                      <a:pt x="6398056" y="792306"/>
                      <a:pt x="6405676" y="804877"/>
                      <a:pt x="6406056" y="815929"/>
                    </a:cubicBezTo>
                    <a:cubicBezTo>
                      <a:pt x="6407008" y="843552"/>
                      <a:pt x="6406818" y="871173"/>
                      <a:pt x="6406628" y="898797"/>
                    </a:cubicBezTo>
                    <a:cubicBezTo>
                      <a:pt x="6406438" y="923562"/>
                      <a:pt x="6409104" y="949281"/>
                      <a:pt x="6403770" y="973095"/>
                    </a:cubicBezTo>
                    <a:cubicBezTo>
                      <a:pt x="6398056" y="998052"/>
                      <a:pt x="6398818" y="1020529"/>
                      <a:pt x="6405294" y="1044725"/>
                    </a:cubicBezTo>
                    <a:cubicBezTo>
                      <a:pt x="6409676" y="1061298"/>
                      <a:pt x="6410248" y="1078826"/>
                      <a:pt x="6411580" y="1095972"/>
                    </a:cubicBezTo>
                    <a:cubicBezTo>
                      <a:pt x="6413104" y="1114449"/>
                      <a:pt x="6409104" y="1134834"/>
                      <a:pt x="6415391" y="1151600"/>
                    </a:cubicBezTo>
                    <a:cubicBezTo>
                      <a:pt x="6434060" y="1201512"/>
                      <a:pt x="6438060" y="1252757"/>
                      <a:pt x="6438060" y="1304955"/>
                    </a:cubicBezTo>
                    <a:cubicBezTo>
                      <a:pt x="6438060" y="1314483"/>
                      <a:pt x="6435395" y="1324198"/>
                      <a:pt x="6432537" y="1333341"/>
                    </a:cubicBezTo>
                    <a:cubicBezTo>
                      <a:pt x="6415391" y="1386684"/>
                      <a:pt x="6416914" y="1440216"/>
                      <a:pt x="6427393" y="1494509"/>
                    </a:cubicBezTo>
                    <a:cubicBezTo>
                      <a:pt x="6429679" y="1505751"/>
                      <a:pt x="6430060" y="1518324"/>
                      <a:pt x="6427775" y="1529563"/>
                    </a:cubicBezTo>
                    <a:cubicBezTo>
                      <a:pt x="6421106" y="1561189"/>
                      <a:pt x="6410056" y="1591859"/>
                      <a:pt x="6405294" y="1623675"/>
                    </a:cubicBezTo>
                    <a:cubicBezTo>
                      <a:pt x="6397483" y="1676253"/>
                      <a:pt x="6423771" y="1721785"/>
                      <a:pt x="6440919" y="1768838"/>
                    </a:cubicBezTo>
                    <a:cubicBezTo>
                      <a:pt x="6457112" y="1813610"/>
                      <a:pt x="6493689" y="1851709"/>
                      <a:pt x="6485496" y="1904673"/>
                    </a:cubicBezTo>
                    <a:cubicBezTo>
                      <a:pt x="6484735" y="1910004"/>
                      <a:pt x="6489878" y="1915912"/>
                      <a:pt x="6491212" y="1921817"/>
                    </a:cubicBezTo>
                    <a:cubicBezTo>
                      <a:pt x="6494833" y="1938009"/>
                      <a:pt x="6499211" y="1954202"/>
                      <a:pt x="6500928" y="1970586"/>
                    </a:cubicBezTo>
                    <a:cubicBezTo>
                      <a:pt x="6503215" y="1990589"/>
                      <a:pt x="6502454" y="2010974"/>
                      <a:pt x="6504358" y="2030977"/>
                    </a:cubicBezTo>
                    <a:cubicBezTo>
                      <a:pt x="6505501" y="2043835"/>
                      <a:pt x="6507596" y="2056600"/>
                      <a:pt x="6509406" y="2069340"/>
                    </a:cubicBezTo>
                    <a:lnTo>
                      <a:pt x="6509657" y="2072225"/>
                    </a:lnTo>
                    <a:lnTo>
                      <a:pt x="6509657" y="2131532"/>
                    </a:lnTo>
                    <a:lnTo>
                      <a:pt x="6508786" y="2138304"/>
                    </a:lnTo>
                    <a:cubicBezTo>
                      <a:pt x="6506595" y="2148519"/>
                      <a:pt x="6503977" y="2158712"/>
                      <a:pt x="6502262" y="2168903"/>
                    </a:cubicBezTo>
                    <a:cubicBezTo>
                      <a:pt x="6497499" y="2197670"/>
                      <a:pt x="6498833" y="2229296"/>
                      <a:pt x="6486640" y="2254633"/>
                    </a:cubicBezTo>
                    <a:cubicBezTo>
                      <a:pt x="6473686" y="2281683"/>
                      <a:pt x="6467780" y="2307402"/>
                      <a:pt x="6471780" y="2335405"/>
                    </a:cubicBezTo>
                    <a:cubicBezTo>
                      <a:pt x="6473114" y="2344741"/>
                      <a:pt x="6481116" y="2356744"/>
                      <a:pt x="6489306" y="2360933"/>
                    </a:cubicBezTo>
                    <a:cubicBezTo>
                      <a:pt x="6507595" y="2370270"/>
                      <a:pt x="6510835" y="2383032"/>
                      <a:pt x="6504547" y="2400369"/>
                    </a:cubicBezTo>
                    <a:cubicBezTo>
                      <a:pt x="6499211" y="2415420"/>
                      <a:pt x="6496546" y="2433897"/>
                      <a:pt x="6486258" y="2444184"/>
                    </a:cubicBezTo>
                    <a:cubicBezTo>
                      <a:pt x="6457112" y="2473333"/>
                      <a:pt x="6456160" y="2510483"/>
                      <a:pt x="6448350" y="2546678"/>
                    </a:cubicBezTo>
                    <a:cubicBezTo>
                      <a:pt x="6443585" y="2568774"/>
                      <a:pt x="6443395" y="2589352"/>
                      <a:pt x="6446633" y="2611450"/>
                    </a:cubicBezTo>
                    <a:cubicBezTo>
                      <a:pt x="6453872" y="2659455"/>
                      <a:pt x="6443585" y="2706131"/>
                      <a:pt x="6430441" y="2752235"/>
                    </a:cubicBezTo>
                    <a:cubicBezTo>
                      <a:pt x="6421679" y="2782716"/>
                      <a:pt x="6416344" y="2813958"/>
                      <a:pt x="6407389" y="2844248"/>
                    </a:cubicBezTo>
                    <a:cubicBezTo>
                      <a:pt x="6400531" y="2866918"/>
                      <a:pt x="6392339" y="2889587"/>
                      <a:pt x="6381291" y="2910353"/>
                    </a:cubicBezTo>
                    <a:cubicBezTo>
                      <a:pt x="6365097" y="2940455"/>
                      <a:pt x="6340712" y="2966742"/>
                      <a:pt x="6347189" y="3005035"/>
                    </a:cubicBezTo>
                    <a:cubicBezTo>
                      <a:pt x="6352904" y="3038756"/>
                      <a:pt x="6340904" y="3069235"/>
                      <a:pt x="6329473" y="3100099"/>
                    </a:cubicBezTo>
                    <a:cubicBezTo>
                      <a:pt x="6321091" y="3122770"/>
                      <a:pt x="6312516" y="3145436"/>
                      <a:pt x="6307182" y="3168870"/>
                    </a:cubicBezTo>
                    <a:cubicBezTo>
                      <a:pt x="6300896" y="3196686"/>
                      <a:pt x="6303564" y="3228119"/>
                      <a:pt x="6291942" y="3252885"/>
                    </a:cubicBezTo>
                    <a:cubicBezTo>
                      <a:pt x="6279750" y="3278795"/>
                      <a:pt x="6287942" y="3300319"/>
                      <a:pt x="6291371" y="3323372"/>
                    </a:cubicBezTo>
                    <a:cubicBezTo>
                      <a:pt x="6296706" y="3360139"/>
                      <a:pt x="6306612" y="3396719"/>
                      <a:pt x="6294039" y="3433866"/>
                    </a:cubicBezTo>
                    <a:cubicBezTo>
                      <a:pt x="6278798" y="3479015"/>
                      <a:pt x="6262414" y="3523785"/>
                      <a:pt x="6247937" y="3569124"/>
                    </a:cubicBezTo>
                    <a:cubicBezTo>
                      <a:pt x="6242410" y="3586653"/>
                      <a:pt x="6240124" y="3605509"/>
                      <a:pt x="6237648" y="3623799"/>
                    </a:cubicBezTo>
                    <a:cubicBezTo>
                      <a:pt x="6235551" y="3641134"/>
                      <a:pt x="6240887" y="3661899"/>
                      <a:pt x="6232886" y="3675238"/>
                    </a:cubicBezTo>
                    <a:cubicBezTo>
                      <a:pt x="6212312" y="3709529"/>
                      <a:pt x="6202214" y="3744770"/>
                      <a:pt x="6202214" y="3784397"/>
                    </a:cubicBezTo>
                    <a:cubicBezTo>
                      <a:pt x="6202214" y="3799258"/>
                      <a:pt x="6193641" y="3813737"/>
                      <a:pt x="6192116" y="3828785"/>
                    </a:cubicBezTo>
                    <a:cubicBezTo>
                      <a:pt x="6190212" y="3849362"/>
                      <a:pt x="6185068" y="3872985"/>
                      <a:pt x="6192308" y="3890891"/>
                    </a:cubicBezTo>
                    <a:cubicBezTo>
                      <a:pt x="6209454" y="3932993"/>
                      <a:pt x="6195163" y="3967091"/>
                      <a:pt x="6178210" y="4003861"/>
                    </a:cubicBezTo>
                    <a:cubicBezTo>
                      <a:pt x="6161446" y="4040058"/>
                      <a:pt x="6148111" y="4078159"/>
                      <a:pt x="6137060" y="4116641"/>
                    </a:cubicBezTo>
                    <a:cubicBezTo>
                      <a:pt x="6133060" y="4131119"/>
                      <a:pt x="6139729" y="4148453"/>
                      <a:pt x="6141062" y="4164458"/>
                    </a:cubicBezTo>
                    <a:cubicBezTo>
                      <a:pt x="6141443" y="4170174"/>
                      <a:pt x="6142014" y="4176461"/>
                      <a:pt x="6140110" y="4181603"/>
                    </a:cubicBezTo>
                    <a:cubicBezTo>
                      <a:pt x="6121819" y="4231324"/>
                      <a:pt x="6107914" y="4281810"/>
                      <a:pt x="6117439" y="4335722"/>
                    </a:cubicBezTo>
                    <a:cubicBezTo>
                      <a:pt x="6118392" y="4340674"/>
                      <a:pt x="6116295" y="4346201"/>
                      <a:pt x="6114962" y="4351154"/>
                    </a:cubicBezTo>
                    <a:cubicBezTo>
                      <a:pt x="6108104" y="4375349"/>
                      <a:pt x="6097246" y="4398972"/>
                      <a:pt x="6094769" y="4423545"/>
                    </a:cubicBezTo>
                    <a:cubicBezTo>
                      <a:pt x="6088673" y="4484127"/>
                      <a:pt x="6086195" y="4545086"/>
                      <a:pt x="6082195" y="4606053"/>
                    </a:cubicBezTo>
                    <a:cubicBezTo>
                      <a:pt x="6082006" y="4609863"/>
                      <a:pt x="6082006" y="4613864"/>
                      <a:pt x="6080672" y="4617291"/>
                    </a:cubicBezTo>
                    <a:cubicBezTo>
                      <a:pt x="6072479" y="4639772"/>
                      <a:pt x="6075148" y="4659393"/>
                      <a:pt x="6090768" y="4678445"/>
                    </a:cubicBezTo>
                    <a:cubicBezTo>
                      <a:pt x="6097626" y="4686828"/>
                      <a:pt x="6101246" y="4698258"/>
                      <a:pt x="6105056" y="4708734"/>
                    </a:cubicBezTo>
                    <a:cubicBezTo>
                      <a:pt x="6110772" y="4724167"/>
                      <a:pt x="6116295" y="4739978"/>
                      <a:pt x="6119916" y="4755980"/>
                    </a:cubicBezTo>
                    <a:cubicBezTo>
                      <a:pt x="6123345" y="4771793"/>
                      <a:pt x="6128106" y="4788747"/>
                      <a:pt x="6125441" y="4803988"/>
                    </a:cubicBezTo>
                    <a:cubicBezTo>
                      <a:pt x="6120679" y="4831420"/>
                      <a:pt x="6110010" y="4857522"/>
                      <a:pt x="6102960" y="4884572"/>
                    </a:cubicBezTo>
                    <a:cubicBezTo>
                      <a:pt x="6100482" y="4893907"/>
                      <a:pt x="6100866" y="4904195"/>
                      <a:pt x="6100674" y="4913909"/>
                    </a:cubicBezTo>
                    <a:cubicBezTo>
                      <a:pt x="6100104" y="4936201"/>
                      <a:pt x="6105628" y="4959061"/>
                      <a:pt x="6089816" y="4979253"/>
                    </a:cubicBezTo>
                    <a:cubicBezTo>
                      <a:pt x="6074956" y="4997922"/>
                      <a:pt x="6079337" y="5016785"/>
                      <a:pt x="6090577" y="5036405"/>
                    </a:cubicBezTo>
                    <a:cubicBezTo>
                      <a:pt x="6098579" y="5050504"/>
                      <a:pt x="6104866" y="5066505"/>
                      <a:pt x="6107914" y="5082317"/>
                    </a:cubicBezTo>
                    <a:cubicBezTo>
                      <a:pt x="6112104" y="5104036"/>
                      <a:pt x="6113820" y="5125562"/>
                      <a:pt x="6111342" y="5148995"/>
                    </a:cubicBezTo>
                    <a:cubicBezTo>
                      <a:pt x="6109628" y="5165570"/>
                      <a:pt x="6108866" y="5179097"/>
                      <a:pt x="6098770" y="5192051"/>
                    </a:cubicBezTo>
                    <a:cubicBezTo>
                      <a:pt x="6097246" y="5194145"/>
                      <a:pt x="6096864" y="5197955"/>
                      <a:pt x="6097056" y="5200813"/>
                    </a:cubicBezTo>
                    <a:cubicBezTo>
                      <a:pt x="6100294" y="5238343"/>
                      <a:pt x="6098579" y="5275491"/>
                      <a:pt x="6096291" y="5313403"/>
                    </a:cubicBezTo>
                    <a:cubicBezTo>
                      <a:pt x="6093247" y="5361598"/>
                      <a:pt x="6102198" y="5412276"/>
                      <a:pt x="6134203" y="5453995"/>
                    </a:cubicBezTo>
                    <a:cubicBezTo>
                      <a:pt x="6138967" y="5460092"/>
                      <a:pt x="6141062" y="5469236"/>
                      <a:pt x="6142206" y="5477239"/>
                    </a:cubicBezTo>
                    <a:cubicBezTo>
                      <a:pt x="6147158" y="5514957"/>
                      <a:pt x="6150587" y="5552869"/>
                      <a:pt x="6156112" y="5590590"/>
                    </a:cubicBezTo>
                    <a:cubicBezTo>
                      <a:pt x="6159160" y="5611164"/>
                      <a:pt x="6161827" y="5632691"/>
                      <a:pt x="6170210" y="5651360"/>
                    </a:cubicBezTo>
                    <a:cubicBezTo>
                      <a:pt x="6178400" y="5669647"/>
                      <a:pt x="6188116" y="5684320"/>
                      <a:pt x="6170972" y="5695178"/>
                    </a:cubicBezTo>
                    <a:cubicBezTo>
                      <a:pt x="6180116" y="5714607"/>
                      <a:pt x="6187737" y="5731564"/>
                      <a:pt x="6195927" y="5748136"/>
                    </a:cubicBezTo>
                    <a:cubicBezTo>
                      <a:pt x="6198974" y="5754234"/>
                      <a:pt x="6203929" y="5759378"/>
                      <a:pt x="6206787" y="5765474"/>
                    </a:cubicBezTo>
                    <a:cubicBezTo>
                      <a:pt x="6209834" y="5771953"/>
                      <a:pt x="6211739" y="5779191"/>
                      <a:pt x="6213264" y="5786239"/>
                    </a:cubicBezTo>
                    <a:cubicBezTo>
                      <a:pt x="6220122" y="5817674"/>
                      <a:pt x="6226408" y="5849107"/>
                      <a:pt x="6233839" y="5880348"/>
                    </a:cubicBezTo>
                    <a:cubicBezTo>
                      <a:pt x="6235362" y="5886447"/>
                      <a:pt x="6241458" y="5891590"/>
                      <a:pt x="6245457" y="5897114"/>
                    </a:cubicBezTo>
                    <a:cubicBezTo>
                      <a:pt x="6248126" y="5900735"/>
                      <a:pt x="6252127" y="5904353"/>
                      <a:pt x="6252699" y="5908355"/>
                    </a:cubicBezTo>
                    <a:cubicBezTo>
                      <a:pt x="6257271" y="5938836"/>
                      <a:pt x="6262606" y="5969124"/>
                      <a:pt x="6264891" y="5999796"/>
                    </a:cubicBezTo>
                    <a:cubicBezTo>
                      <a:pt x="6266794" y="6025515"/>
                      <a:pt x="6266225" y="6050282"/>
                      <a:pt x="6299372" y="6056948"/>
                    </a:cubicBezTo>
                    <a:cubicBezTo>
                      <a:pt x="6305088" y="6058092"/>
                      <a:pt x="6311185" y="6066284"/>
                      <a:pt x="6314041" y="6072569"/>
                    </a:cubicBezTo>
                    <a:cubicBezTo>
                      <a:pt x="6322233" y="6090477"/>
                      <a:pt x="6327758" y="6109530"/>
                      <a:pt x="6336139" y="6127247"/>
                    </a:cubicBezTo>
                    <a:cubicBezTo>
                      <a:pt x="6364144" y="6185351"/>
                      <a:pt x="6381862" y="6246121"/>
                      <a:pt x="6378623" y="6311084"/>
                    </a:cubicBezTo>
                    <a:cubicBezTo>
                      <a:pt x="6377671" y="6331277"/>
                      <a:pt x="6367382" y="6350899"/>
                      <a:pt x="6363571" y="6363664"/>
                    </a:cubicBezTo>
                    <a:cubicBezTo>
                      <a:pt x="6378623" y="6400429"/>
                      <a:pt x="6393101" y="6431292"/>
                      <a:pt x="6403960" y="6463490"/>
                    </a:cubicBezTo>
                    <a:cubicBezTo>
                      <a:pt x="6413676" y="6491874"/>
                      <a:pt x="6419772" y="6521593"/>
                      <a:pt x="6426820" y="6550742"/>
                    </a:cubicBezTo>
                    <a:cubicBezTo>
                      <a:pt x="6429489" y="6561411"/>
                      <a:pt x="6431012" y="6572269"/>
                      <a:pt x="6432347" y="6583128"/>
                    </a:cubicBezTo>
                    <a:cubicBezTo>
                      <a:pt x="6436537" y="6617036"/>
                      <a:pt x="6426440" y="6652472"/>
                      <a:pt x="6442443" y="6685617"/>
                    </a:cubicBezTo>
                    <a:cubicBezTo>
                      <a:pt x="6450825" y="6702955"/>
                      <a:pt x="6460921" y="6720103"/>
                      <a:pt x="6465303" y="6738388"/>
                    </a:cubicBezTo>
                    <a:cubicBezTo>
                      <a:pt x="6470066" y="6758011"/>
                      <a:pt x="6477496" y="6777207"/>
                      <a:pt x="6482807" y="6796804"/>
                    </a:cubicBezTo>
                    <a:lnTo>
                      <a:pt x="6487578" y="6857457"/>
                    </a:lnTo>
                    <a:lnTo>
                      <a:pt x="6360339" y="6857457"/>
                    </a:lnTo>
                    <a:lnTo>
                      <a:pt x="6360339" y="6857998"/>
                    </a:lnTo>
                    <a:lnTo>
                      <a:pt x="0" y="6857998"/>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C28038CF-635C-47B0-AD1A-45C825434B2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7" name="Freeform: Shape 16">
                <a:extLst>
                  <a:ext uri="{FF2B5EF4-FFF2-40B4-BE49-F238E27FC236}">
                    <a16:creationId xmlns:a16="http://schemas.microsoft.com/office/drawing/2014/main" id="{3A20C87C-ECA0-4812-8A87-05BC76504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62ADFEB1-865E-4545-83BC-455BF39EF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Imagen 6">
            <a:extLst>
              <a:ext uri="{FF2B5EF4-FFF2-40B4-BE49-F238E27FC236}">
                <a16:creationId xmlns:a16="http://schemas.microsoft.com/office/drawing/2014/main" id="{A7639F09-ADB2-4984-BAB8-84EC5F822F40}"/>
              </a:ext>
            </a:extLst>
          </p:cNvPr>
          <p:cNvPicPr>
            <a:picLocks noChangeAspect="1"/>
          </p:cNvPicPr>
          <p:nvPr/>
        </p:nvPicPr>
        <p:blipFill>
          <a:blip r:embed="rId5"/>
          <a:stretch>
            <a:fillRect/>
          </a:stretch>
        </p:blipFill>
        <p:spPr>
          <a:xfrm>
            <a:off x="6662169" y="986576"/>
            <a:ext cx="5108203" cy="5133872"/>
          </a:xfrm>
          <a:prstGeom prst="rect">
            <a:avLst/>
          </a:prstGeom>
        </p:spPr>
      </p:pic>
    </p:spTree>
    <p:extLst>
      <p:ext uri="{BB962C8B-B14F-4D97-AF65-F5344CB8AC3E}">
        <p14:creationId xmlns:p14="http://schemas.microsoft.com/office/powerpoint/2010/main" val="70541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78046-AAB3-4BAF-AA39-7CBB4E88132F}"/>
              </a:ext>
            </a:extLst>
          </p:cNvPr>
          <p:cNvSpPr txBox="1">
            <a:spLocks/>
          </p:cNvSpPr>
          <p:nvPr/>
        </p:nvSpPr>
        <p:spPr>
          <a:xfrm>
            <a:off x="422788" y="299040"/>
            <a:ext cx="11395586" cy="979154"/>
          </a:xfrm>
          <a:prstGeom prst="rect">
            <a:avLst/>
          </a:prstGeom>
        </p:spPr>
        <p:txBody>
          <a:bodyPr>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s-ES" sz="4100" dirty="0">
                <a:solidFill>
                  <a:schemeClr val="accent1"/>
                </a:solidFill>
                <a:latin typeface="Calibri" panose="020F0502020204030204" pitchFamily="34" charset="0"/>
                <a:cs typeface="Calibri" panose="020F0502020204030204" pitchFamily="34" charset="0"/>
              </a:rPr>
            </a:br>
            <a:endParaRPr lang="es-ES" sz="2700" dirty="0">
              <a:solidFill>
                <a:schemeClr val="accent1"/>
              </a:solidFill>
            </a:endParaRPr>
          </a:p>
        </p:txBody>
      </p:sp>
      <p:sp>
        <p:nvSpPr>
          <p:cNvPr id="4" name="Marcador de texto 2">
            <a:extLst>
              <a:ext uri="{FF2B5EF4-FFF2-40B4-BE49-F238E27FC236}">
                <a16:creationId xmlns:a16="http://schemas.microsoft.com/office/drawing/2014/main" id="{065A1898-6EC6-4403-8D9A-4A3E9A83BE51}"/>
              </a:ext>
            </a:extLst>
          </p:cNvPr>
          <p:cNvSpPr txBox="1">
            <a:spLocks/>
          </p:cNvSpPr>
          <p:nvPr/>
        </p:nvSpPr>
        <p:spPr>
          <a:xfrm>
            <a:off x="543231" y="299040"/>
            <a:ext cx="10931014" cy="3693538"/>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800"/>
              </a:spcAft>
              <a:buClr>
                <a:schemeClr val="bg1"/>
              </a:buClr>
            </a:pPr>
            <a:endParaRPr lang="es-E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bg1"/>
              </a:buClr>
              <a:buSzPct val="150000"/>
              <a:buFont typeface="Arial" panose="020B0604020202020204" pitchFamily="34" charset="0"/>
              <a:buChar char="•"/>
            </a:pPr>
            <a:r>
              <a:rPr lang="es-E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través de una solicitud de registros públicos, </a:t>
            </a:r>
            <a:r>
              <a:rPr lang="es-ES" sz="2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ProPublica</a:t>
            </a:r>
            <a:r>
              <a:rPr lang="es-E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obtuvo dos años de puntuaciones COMPAS de la Oficina del Sheriff del Condado de Broward en Florida. Recibieron datos de las 18,610 personas que fueron calificadas en 2013 y 2014.</a:t>
            </a:r>
          </a:p>
          <a:p>
            <a:pPr marL="285750" indent="-285750">
              <a:lnSpc>
                <a:spcPct val="107000"/>
              </a:lnSpc>
              <a:spcAft>
                <a:spcPts val="800"/>
              </a:spcAft>
              <a:buClr>
                <a:schemeClr val="bg1"/>
              </a:buClr>
              <a:buSzPct val="150000"/>
              <a:buFont typeface="Arial" panose="020B0604020202020204" pitchFamily="34" charset="0"/>
              <a:buChar char="•"/>
            </a:pPr>
            <a:r>
              <a:rPr lang="es-E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Tras un proceso de limpieza, el numero de personas en </a:t>
            </a:r>
            <a:r>
              <a:rPr lang="es-ES" sz="2200" dirty="0">
                <a:solidFill>
                  <a:schemeClr val="bg1"/>
                </a:solidFill>
                <a:latin typeface="Calibri" panose="020F0502020204030204" pitchFamily="34" charset="0"/>
                <a:cs typeface="Times New Roman" panose="02020603050405020304" pitchFamily="18" charset="0"/>
              </a:rPr>
              <a:t>la muestra se redujo a  11,757 personas. </a:t>
            </a:r>
          </a:p>
          <a:p>
            <a:pPr marL="285750" indent="-285750">
              <a:lnSpc>
                <a:spcPct val="107000"/>
              </a:lnSpc>
              <a:spcAft>
                <a:spcPts val="800"/>
              </a:spcAft>
              <a:buClr>
                <a:schemeClr val="bg1"/>
              </a:buClr>
              <a:buSzPct val="150000"/>
              <a:buFont typeface="Arial" panose="020B0604020202020204" pitchFamily="34" charset="0"/>
              <a:buChar char="•"/>
            </a:pPr>
            <a:r>
              <a:rPr lang="es-E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Compararon las </a:t>
            </a:r>
            <a:r>
              <a:rPr lang="es-ES" sz="2200" dirty="0">
                <a:solidFill>
                  <a:schemeClr val="bg1"/>
                </a:solidFill>
                <a:latin typeface="Calibri" panose="020F0502020204030204" pitchFamily="34" charset="0"/>
                <a:ea typeface="Calibri" panose="020F0502020204030204" pitchFamily="34" charset="0"/>
                <a:cs typeface="Times New Roman" panose="02020603050405020304" pitchFamily="18" charset="0"/>
              </a:rPr>
              <a:t>puntuaciones</a:t>
            </a:r>
            <a:r>
              <a:rPr lang="es-E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 riesgo de reincidencia arrojadas por la herramienta COMPAS con las tasas reales de reincidencia de los acusados ​​en los dos años posteriores a su calificación.</a:t>
            </a:r>
          </a:p>
          <a:p>
            <a:pPr marL="285750" indent="-285750">
              <a:lnSpc>
                <a:spcPct val="107000"/>
              </a:lnSpc>
              <a:spcAft>
                <a:spcPts val="800"/>
              </a:spcAft>
              <a:buClr>
                <a:schemeClr val="bg1"/>
              </a:buClr>
              <a:buSzPct val="150000"/>
              <a:buFont typeface="Arial" panose="020B0604020202020204" pitchFamily="34" charset="0"/>
              <a:buChar char="•"/>
            </a:pPr>
            <a:r>
              <a:rPr lang="es-ES"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Descubrieron que la herramienta predijo correctamente la reincidencia en los dos años siguientes en el 61% de los casos, y solo fue correcta en sus predicciones de reincidencia violenta el 20% de los casos. </a:t>
            </a:r>
          </a:p>
          <a:p>
            <a:pPr marL="285750" indent="-285750">
              <a:lnSpc>
                <a:spcPct val="107000"/>
              </a:lnSpc>
              <a:spcAft>
                <a:spcPts val="800"/>
              </a:spcAft>
              <a:buClr>
                <a:schemeClr val="bg1"/>
              </a:buClr>
              <a:buSzPct val="150000"/>
              <a:buFont typeface="Arial" panose="020B0604020202020204" pitchFamily="34" charset="0"/>
              <a:buChar char="•"/>
            </a:pPr>
            <a:endParaRPr lang="es-ES" sz="1800" dirty="0">
              <a:solidFill>
                <a:schemeClr val="bg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Clr>
                <a:schemeClr val="bg1"/>
              </a:buClr>
              <a:buSzPct val="150000"/>
              <a:buFont typeface="Arial" panose="020B0604020202020204" pitchFamily="34" charset="0"/>
              <a:buChar char="•"/>
            </a:pPr>
            <a:endParaRPr lang="es-ES" sz="1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bg1"/>
              </a:solidFill>
              <a:latin typeface="ff-tisa-web-pro"/>
            </a:endParaRPr>
          </a:p>
          <a:p>
            <a:endParaRPr lang="es-ES" sz="2000" dirty="0">
              <a:solidFill>
                <a:schemeClr val="bg1"/>
              </a:solidFill>
            </a:endParaRPr>
          </a:p>
        </p:txBody>
      </p:sp>
      <p:sp>
        <p:nvSpPr>
          <p:cNvPr id="7" name="CuadroTexto 6">
            <a:extLst>
              <a:ext uri="{FF2B5EF4-FFF2-40B4-BE49-F238E27FC236}">
                <a16:creationId xmlns:a16="http://schemas.microsoft.com/office/drawing/2014/main" id="{5FA5F074-230E-4999-B5EB-51B2B5F600AC}"/>
              </a:ext>
            </a:extLst>
          </p:cNvPr>
          <p:cNvSpPr txBox="1"/>
          <p:nvPr/>
        </p:nvSpPr>
        <p:spPr>
          <a:xfrm>
            <a:off x="3269227" y="4253722"/>
            <a:ext cx="6096000" cy="1959511"/>
          </a:xfrm>
          <a:prstGeom prst="rect">
            <a:avLst/>
          </a:prstGeom>
          <a:noFill/>
          <a:ln w="28575">
            <a:solidFill>
              <a:schemeClr val="accent1"/>
            </a:solidFill>
          </a:ln>
        </p:spPr>
        <p:txBody>
          <a:bodyPr wrap="square">
            <a:spAutoFit/>
          </a:bodyPr>
          <a:lstStyle/>
          <a:p>
            <a:pPr algn="ctr">
              <a:spcAft>
                <a:spcPts val="800"/>
              </a:spcAft>
              <a:buClr>
                <a:schemeClr val="bg1"/>
              </a:buClr>
              <a:buSzPct val="150000"/>
            </a:pPr>
            <a:r>
              <a:rPr lang="es-ES" sz="36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Accuracy</a:t>
            </a:r>
            <a:r>
              <a:rPr lang="es-E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algn="ctr">
              <a:spcAft>
                <a:spcPts val="800"/>
              </a:spcAft>
              <a:buClr>
                <a:schemeClr val="bg1"/>
              </a:buClr>
              <a:buSzPct val="150000"/>
            </a:pPr>
            <a:r>
              <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Del riesgo de reincidencia : </a:t>
            </a:r>
            <a:r>
              <a:rPr lang="es-ES" sz="3600" dirty="0">
                <a:solidFill>
                  <a:schemeClr val="bg1"/>
                </a:solidFill>
                <a:latin typeface="Calibri" panose="020F0502020204030204" pitchFamily="34" charset="0"/>
                <a:ea typeface="Calibri" panose="020F0502020204030204" pitchFamily="34" charset="0"/>
                <a:cs typeface="Times New Roman" panose="02020603050405020304" pitchFamily="18" charset="0"/>
              </a:rPr>
              <a:t>61%</a:t>
            </a:r>
          </a:p>
          <a:p>
            <a:pPr algn="ctr">
              <a:spcAft>
                <a:spcPts val="800"/>
              </a:spcAft>
              <a:buClr>
                <a:schemeClr val="bg1"/>
              </a:buClr>
              <a:buSzPct val="150000"/>
            </a:pPr>
            <a:r>
              <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Del riesgo de reincidencia violenta: </a:t>
            </a:r>
            <a:r>
              <a:rPr lang="es-ES" sz="3600" dirty="0">
                <a:solidFill>
                  <a:schemeClr val="bg1"/>
                </a:solidFill>
                <a:latin typeface="Calibri" panose="020F0502020204030204" pitchFamily="34" charset="0"/>
                <a:cs typeface="Times New Roman" panose="02020603050405020304" pitchFamily="18" charset="0"/>
              </a:rPr>
              <a:t>20%</a:t>
            </a:r>
          </a:p>
        </p:txBody>
      </p:sp>
    </p:spTree>
    <p:extLst>
      <p:ext uri="{BB962C8B-B14F-4D97-AF65-F5344CB8AC3E}">
        <p14:creationId xmlns:p14="http://schemas.microsoft.com/office/powerpoint/2010/main" val="240052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F19C0D9-4DE2-4F7E-A3D4-1F783D927DF3}"/>
              </a:ext>
            </a:extLst>
          </p:cNvPr>
          <p:cNvPicPr>
            <a:picLocks noChangeAspect="1"/>
          </p:cNvPicPr>
          <p:nvPr/>
        </p:nvPicPr>
        <p:blipFill>
          <a:blip r:embed="rId2"/>
          <a:stretch>
            <a:fillRect/>
          </a:stretch>
        </p:blipFill>
        <p:spPr>
          <a:xfrm>
            <a:off x="1239801" y="301896"/>
            <a:ext cx="9712395" cy="4146301"/>
          </a:xfrm>
          <a:prstGeom prst="rect">
            <a:avLst/>
          </a:prstGeom>
        </p:spPr>
        <p:style>
          <a:lnRef idx="2">
            <a:schemeClr val="dk1"/>
          </a:lnRef>
          <a:fillRef idx="1">
            <a:schemeClr val="lt1"/>
          </a:fillRef>
          <a:effectRef idx="0">
            <a:schemeClr val="dk1"/>
          </a:effectRef>
          <a:fontRef idx="minor">
            <a:schemeClr val="dk1"/>
          </a:fontRef>
        </p:style>
      </p:pic>
      <p:sp>
        <p:nvSpPr>
          <p:cNvPr id="10" name="Rectángulo 9">
            <a:extLst>
              <a:ext uri="{FF2B5EF4-FFF2-40B4-BE49-F238E27FC236}">
                <a16:creationId xmlns:a16="http://schemas.microsoft.com/office/drawing/2014/main" id="{8151C45E-7013-4835-ACBA-6B00695D41B0}"/>
              </a:ext>
            </a:extLst>
          </p:cNvPr>
          <p:cNvSpPr/>
          <p:nvPr/>
        </p:nvSpPr>
        <p:spPr>
          <a:xfrm>
            <a:off x="4276093" y="2805441"/>
            <a:ext cx="4767072" cy="80624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8CD7B8F5-0869-412A-8767-2C5048D2F712}"/>
              </a:ext>
            </a:extLst>
          </p:cNvPr>
          <p:cNvSpPr txBox="1"/>
          <p:nvPr/>
        </p:nvSpPr>
        <p:spPr>
          <a:xfrm>
            <a:off x="442353" y="4835489"/>
            <a:ext cx="11791335" cy="2532745"/>
          </a:xfrm>
          <a:prstGeom prst="rect">
            <a:avLst/>
          </a:prstGeom>
          <a:noFill/>
        </p:spPr>
        <p:txBody>
          <a:bodyPr wrap="square">
            <a:spAutoFit/>
          </a:bodyPr>
          <a:lstStyle/>
          <a:p>
            <a:pPr>
              <a:lnSpc>
                <a:spcPct val="107000"/>
              </a:lnSpc>
              <a:spcAft>
                <a:spcPts val="800"/>
              </a:spcAft>
            </a:pPr>
            <a:r>
              <a:rPr lang="es-E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Si nos fijamos en los </a:t>
            </a:r>
            <a:r>
              <a:rPr lang="es-E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ACIERTOS </a:t>
            </a:r>
            <a:r>
              <a:rPr lang="es-E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del modelo (True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a:t>
            </a:r>
            <a:r>
              <a:rPr lang="es-E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ositives y True Negatives), el rendimiento de COMPAS es similar para los dos grupos. </a:t>
            </a:r>
          </a:p>
          <a:p>
            <a:pPr>
              <a:lnSpc>
                <a:spcPct val="107000"/>
              </a:lnSpc>
              <a:spcAft>
                <a:spcPts val="800"/>
              </a:spcAft>
            </a:pPr>
            <a:r>
              <a:rPr lang="es-E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La probabilidad de </a:t>
            </a:r>
            <a:r>
              <a:rPr lang="en-US" sz="1600" b="0" i="0" dirty="0" err="1">
                <a:solidFill>
                  <a:schemeClr val="bg1"/>
                </a:solidFill>
                <a:effectLst/>
                <a:latin typeface="Calibri" panose="020F0502020204030204" pitchFamily="34" charset="0"/>
                <a:cs typeface="Calibri" panose="020F0502020204030204" pitchFamily="34" charset="0"/>
              </a:rPr>
              <a:t>recibir</a:t>
            </a:r>
            <a:r>
              <a:rPr lang="en-US" sz="1600" b="0" i="0" dirty="0">
                <a:solidFill>
                  <a:schemeClr val="bg1"/>
                </a:solidFill>
                <a:effectLst/>
                <a:latin typeface="Calibri" panose="020F0502020204030204" pitchFamily="34" charset="0"/>
                <a:cs typeface="Calibri" panose="020F0502020204030204" pitchFamily="34" charset="0"/>
              </a:rPr>
              <a:t> una </a:t>
            </a:r>
            <a:r>
              <a:rPr lang="en-US" sz="1600" b="0" i="0" dirty="0" err="1">
                <a:solidFill>
                  <a:schemeClr val="bg1"/>
                </a:solidFill>
                <a:effectLst/>
                <a:latin typeface="Calibri" panose="020F0502020204030204" pitchFamily="34" charset="0"/>
                <a:cs typeface="Calibri" panose="020F0502020204030204" pitchFamily="34" charset="0"/>
              </a:rPr>
              <a:t>predicción</a:t>
            </a:r>
            <a:r>
              <a:rPr lang="en-US" sz="1600" b="0" i="0" dirty="0">
                <a:solidFill>
                  <a:schemeClr val="bg1"/>
                </a:solidFill>
                <a:effectLst/>
                <a:latin typeface="Calibri" panose="020F0502020204030204" pitchFamily="34" charset="0"/>
                <a:cs typeface="Calibri" panose="020F0502020204030204" pitchFamily="34" charset="0"/>
              </a:rPr>
              <a:t> </a:t>
            </a:r>
            <a:r>
              <a:rPr lang="en-US" sz="1600" b="0" i="0" dirty="0" err="1">
                <a:solidFill>
                  <a:schemeClr val="bg1"/>
                </a:solidFill>
                <a:effectLst/>
                <a:latin typeface="Calibri" panose="020F0502020204030204" pitchFamily="34" charset="0"/>
                <a:cs typeface="Calibri" panose="020F0502020204030204" pitchFamily="34" charset="0"/>
              </a:rPr>
              <a:t>positiva</a:t>
            </a:r>
            <a:r>
              <a:rPr lang="en-US" sz="1600" b="0" i="0" dirty="0">
                <a:solidFill>
                  <a:schemeClr val="bg1"/>
                </a:solidFill>
                <a:effectLst/>
                <a:latin typeface="Calibri" panose="020F0502020204030204" pitchFamily="34" charset="0"/>
                <a:cs typeface="Calibri" panose="020F0502020204030204" pitchFamily="34" charset="0"/>
              </a:rPr>
              <a:t> </a:t>
            </a:r>
            <a:r>
              <a:rPr lang="en-US" sz="1600" b="0" i="0" dirty="0" err="1">
                <a:solidFill>
                  <a:schemeClr val="bg1"/>
                </a:solidFill>
                <a:effectLst/>
                <a:latin typeface="Calibri" panose="020F0502020204030204" pitchFamily="34" charset="0"/>
                <a:cs typeface="Calibri" panose="020F0502020204030204" pitchFamily="34" charset="0"/>
              </a:rPr>
              <a:t>correcta</a:t>
            </a:r>
            <a:r>
              <a:rPr lang="en-US" sz="1600" b="0" i="0" dirty="0">
                <a:solidFill>
                  <a:schemeClr val="bg1"/>
                </a:solidFill>
                <a:effectLst/>
                <a:latin typeface="Calibri" panose="020F0502020204030204" pitchFamily="34" charset="0"/>
                <a:cs typeface="Calibri" panose="020F0502020204030204" pitchFamily="34" charset="0"/>
              </a:rPr>
              <a:t> (</a:t>
            </a:r>
            <a:r>
              <a:rPr lang="es-E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Positive Predictive </a:t>
            </a:r>
            <a:r>
              <a:rPr lang="es-ES" sz="16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Value</a:t>
            </a:r>
            <a:r>
              <a:rPr lang="es-E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 PPV)  y la probabilidad de recibir </a:t>
            </a: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una predicción negativa correcta  (</a:t>
            </a:r>
            <a:r>
              <a:rPr lang="es-ES" sz="1600" i="0" dirty="0">
                <a:solidFill>
                  <a:schemeClr val="bg1"/>
                </a:solidFill>
                <a:effectLst/>
                <a:latin typeface="Calibri" panose="020F0502020204030204" pitchFamily="34" charset="0"/>
                <a:cs typeface="Calibri" panose="020F0502020204030204" pitchFamily="34" charset="0"/>
              </a:rPr>
              <a:t>Negative</a:t>
            </a:r>
            <a:r>
              <a:rPr lang="es-ES" sz="1600" i="0" dirty="0">
                <a:solidFill>
                  <a:srgbClr val="202122"/>
                </a:solidFill>
                <a:effectLst/>
                <a:latin typeface="Calibri" panose="020F0502020204030204" pitchFamily="34" charset="0"/>
                <a:cs typeface="Calibri" panose="020F0502020204030204" pitchFamily="34" charset="0"/>
              </a:rPr>
              <a:t> </a:t>
            </a:r>
            <a:r>
              <a:rPr lang="es-ES" sz="1600" i="0" dirty="0" err="1">
                <a:solidFill>
                  <a:schemeClr val="bg1"/>
                </a:solidFill>
                <a:effectLst/>
                <a:latin typeface="Calibri" panose="020F0502020204030204" pitchFamily="34" charset="0"/>
                <a:cs typeface="Calibri" panose="020F0502020204030204" pitchFamily="34" charset="0"/>
              </a:rPr>
              <a:t>predicted</a:t>
            </a:r>
            <a:r>
              <a:rPr lang="es-ES" sz="1600" i="0" dirty="0">
                <a:solidFill>
                  <a:schemeClr val="bg1"/>
                </a:solidFill>
                <a:effectLst/>
                <a:latin typeface="Calibri" panose="020F0502020204030204" pitchFamily="34" charset="0"/>
                <a:cs typeface="Calibri" panose="020F0502020204030204" pitchFamily="34" charset="0"/>
              </a:rPr>
              <a:t> </a:t>
            </a:r>
            <a:r>
              <a:rPr lang="es-ES" sz="1600" i="0" dirty="0" err="1">
                <a:solidFill>
                  <a:schemeClr val="bg1"/>
                </a:solidFill>
                <a:effectLst/>
                <a:latin typeface="Calibri" panose="020F0502020204030204" pitchFamily="34" charset="0"/>
                <a:cs typeface="Calibri" panose="020F0502020204030204" pitchFamily="34" charset="0"/>
              </a:rPr>
              <a:t>value</a:t>
            </a:r>
            <a:r>
              <a:rPr lang="es-ES" sz="1600" i="0" dirty="0">
                <a:solidFill>
                  <a:schemeClr val="bg1"/>
                </a:solidFill>
                <a:effectLst/>
                <a:latin typeface="Calibri" panose="020F0502020204030204" pitchFamily="34" charset="0"/>
                <a:cs typeface="Calibri" panose="020F0502020204030204" pitchFamily="34" charset="0"/>
              </a:rPr>
              <a:t> o NPV) </a:t>
            </a:r>
            <a:r>
              <a:rPr lang="es-ES" sz="1600" dirty="0">
                <a:solidFill>
                  <a:schemeClr val="bg1"/>
                </a:solidFill>
                <a:latin typeface="Calibri" panose="020F0502020204030204" pitchFamily="34" charset="0"/>
                <a:cs typeface="Calibri" panose="020F0502020204030204" pitchFamily="34" charset="0"/>
              </a:rPr>
              <a:t>no difiere </a:t>
            </a:r>
            <a:r>
              <a:rPr lang="es-E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mucho en ambos grupos</a:t>
            </a:r>
            <a:r>
              <a:rPr lang="es-ES" sz="16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s-ES" dirty="0">
                <a:solidFill>
                  <a:srgbClr val="00B0F0"/>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https://en.wikipedia.org/wiki/Fairness_(machine_learning)</a:t>
            </a:r>
            <a:endParaRPr lang="es-ES" dirty="0">
              <a:solidFill>
                <a:srgbClr val="00B0F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s-ES"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s-E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7CFC22A2-BF0B-49BF-93EA-7401138E0C7A}"/>
              </a:ext>
            </a:extLst>
          </p:cNvPr>
          <p:cNvSpPr txBox="1"/>
          <p:nvPr/>
        </p:nvSpPr>
        <p:spPr>
          <a:xfrm>
            <a:off x="3047999" y="4448197"/>
            <a:ext cx="6096000" cy="246221"/>
          </a:xfrm>
          <a:prstGeom prst="rect">
            <a:avLst/>
          </a:prstGeom>
          <a:noFill/>
        </p:spPr>
        <p:txBody>
          <a:bodyPr wrap="square">
            <a:spAutoFit/>
          </a:bodyPr>
          <a:lstStyle/>
          <a:p>
            <a:pPr algn="ctr"/>
            <a:r>
              <a:rPr lang="es-ES" sz="1000" dirty="0">
                <a:solidFill>
                  <a:schemeClr val="bg1"/>
                </a:solidFill>
              </a:rPr>
              <a:t>Riesgo de reincidencia, </a:t>
            </a:r>
            <a:r>
              <a:rPr lang="es-ES" sz="1000" dirty="0" err="1">
                <a:solidFill>
                  <a:schemeClr val="bg1"/>
                </a:solidFill>
              </a:rPr>
              <a:t>ProPublica</a:t>
            </a:r>
            <a:endParaRPr lang="es-ES" sz="1000" dirty="0">
              <a:solidFill>
                <a:schemeClr val="bg1"/>
              </a:solidFill>
            </a:endParaRPr>
          </a:p>
        </p:txBody>
      </p:sp>
      <p:sp>
        <p:nvSpPr>
          <p:cNvPr id="7" name="Rectángulo 6">
            <a:extLst>
              <a:ext uri="{FF2B5EF4-FFF2-40B4-BE49-F238E27FC236}">
                <a16:creationId xmlns:a16="http://schemas.microsoft.com/office/drawing/2014/main" id="{D1074407-6F5A-41AE-BDC9-CC6ACFC11298}"/>
              </a:ext>
            </a:extLst>
          </p:cNvPr>
          <p:cNvSpPr/>
          <p:nvPr/>
        </p:nvSpPr>
        <p:spPr>
          <a:xfrm rot="16200000">
            <a:off x="1520627" y="2524619"/>
            <a:ext cx="806244" cy="136789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1342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Freeform: Shape 9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n 2">
            <a:extLst>
              <a:ext uri="{FF2B5EF4-FFF2-40B4-BE49-F238E27FC236}">
                <a16:creationId xmlns:a16="http://schemas.microsoft.com/office/drawing/2014/main" id="{959810A4-9C16-4029-AE9B-56D90D8185D7}"/>
              </a:ext>
            </a:extLst>
          </p:cNvPr>
          <p:cNvPicPr>
            <a:picLocks noChangeAspect="1"/>
          </p:cNvPicPr>
          <p:nvPr/>
        </p:nvPicPr>
        <p:blipFill>
          <a:blip r:embed="rId2"/>
          <a:stretch>
            <a:fillRect/>
          </a:stretch>
        </p:blipFill>
        <p:spPr>
          <a:xfrm>
            <a:off x="640379" y="1075188"/>
            <a:ext cx="6428021" cy="5287046"/>
          </a:xfrm>
          <a:prstGeom prst="rect">
            <a:avLst/>
          </a:prstGeom>
        </p:spPr>
      </p:pic>
      <p:grpSp>
        <p:nvGrpSpPr>
          <p:cNvPr id="93" name="Group 9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9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9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5" name="Elipse 4">
            <a:extLst>
              <a:ext uri="{FF2B5EF4-FFF2-40B4-BE49-F238E27FC236}">
                <a16:creationId xmlns:a16="http://schemas.microsoft.com/office/drawing/2014/main" id="{480145F6-5400-4847-B2EF-79DFA5E070F0}"/>
              </a:ext>
            </a:extLst>
          </p:cNvPr>
          <p:cNvSpPr/>
          <p:nvPr/>
        </p:nvSpPr>
        <p:spPr>
          <a:xfrm rot="20172124">
            <a:off x="8961636" y="935613"/>
            <a:ext cx="1998052" cy="137977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C154728A-76C9-44C7-9B8B-B32ED1AC3E73}"/>
              </a:ext>
            </a:extLst>
          </p:cNvPr>
          <p:cNvSpPr/>
          <p:nvPr/>
        </p:nvSpPr>
        <p:spPr>
          <a:xfrm>
            <a:off x="6747261" y="1411145"/>
            <a:ext cx="4389120" cy="47364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sz="2400" dirty="0"/>
          </a:p>
          <a:p>
            <a:r>
              <a:rPr lang="es-ES" sz="2400" dirty="0"/>
              <a:t>Distribución de las puntuaciones para el riesgo de reincidencia de 6.172 detenidos que en realidad  NO reincidieron en el plazo de dos años.</a:t>
            </a:r>
          </a:p>
          <a:p>
            <a:endParaRPr lang="es-ES" dirty="0"/>
          </a:p>
          <a:p>
            <a:r>
              <a:rPr lang="es-ES" dirty="0" err="1"/>
              <a:t>ProPublica</a:t>
            </a:r>
            <a:endParaRPr lang="es-ES" dirty="0"/>
          </a:p>
          <a:p>
            <a:r>
              <a:rPr lang="es-ES" dirty="0"/>
              <a:t>Machine </a:t>
            </a:r>
            <a:r>
              <a:rPr lang="es-ES" dirty="0" err="1"/>
              <a:t>Bias</a:t>
            </a:r>
            <a:endParaRPr lang="es-ES" dirty="0"/>
          </a:p>
          <a:p>
            <a:r>
              <a:rPr lang="es-ES" dirty="0"/>
              <a:t>Marzo 2016</a:t>
            </a:r>
          </a:p>
          <a:p>
            <a:endParaRPr lang="es-ES" dirty="0"/>
          </a:p>
        </p:txBody>
      </p:sp>
      <p:sp>
        <p:nvSpPr>
          <p:cNvPr id="13" name="Título 1">
            <a:extLst>
              <a:ext uri="{FF2B5EF4-FFF2-40B4-BE49-F238E27FC236}">
                <a16:creationId xmlns:a16="http://schemas.microsoft.com/office/drawing/2014/main" id="{4D65920A-FB15-4520-8D03-9C8D0C5F71B0}"/>
              </a:ext>
            </a:extLst>
          </p:cNvPr>
          <p:cNvSpPr txBox="1">
            <a:spLocks/>
          </p:cNvSpPr>
          <p:nvPr/>
        </p:nvSpPr>
        <p:spPr>
          <a:xfrm>
            <a:off x="422788" y="299040"/>
            <a:ext cx="11395586" cy="979154"/>
          </a:xfrm>
          <a:prstGeom prst="rect">
            <a:avLst/>
          </a:prstGeom>
        </p:spPr>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ES" sz="2700" dirty="0">
              <a:solidFill>
                <a:schemeClr val="accent1"/>
              </a:solidFill>
            </a:endParaRPr>
          </a:p>
        </p:txBody>
      </p:sp>
      <p:sp>
        <p:nvSpPr>
          <p:cNvPr id="15" name="Título 1">
            <a:extLst>
              <a:ext uri="{FF2B5EF4-FFF2-40B4-BE49-F238E27FC236}">
                <a16:creationId xmlns:a16="http://schemas.microsoft.com/office/drawing/2014/main" id="{94623E17-5AE3-4604-860D-648922C6C634}"/>
              </a:ext>
            </a:extLst>
          </p:cNvPr>
          <p:cNvSpPr txBox="1">
            <a:spLocks/>
          </p:cNvSpPr>
          <p:nvPr/>
        </p:nvSpPr>
        <p:spPr>
          <a:xfrm>
            <a:off x="522392" y="285935"/>
            <a:ext cx="11395586" cy="979154"/>
          </a:xfrm>
          <a:prstGeom prst="rect">
            <a:avLst/>
          </a:prstGeom>
        </p:spPr>
        <p:txBody>
          <a:bodyPr>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3200" dirty="0">
                <a:solidFill>
                  <a:schemeClr val="accent1"/>
                </a:solidFill>
                <a:latin typeface="Calibri" panose="020F0502020204030204" pitchFamily="34" charset="0"/>
                <a:cs typeface="Calibri" panose="020F0502020204030204" pitchFamily="34" charset="0"/>
              </a:rPr>
              <a:t>El problema está en los errores…</a:t>
            </a:r>
            <a:endParaRPr lang="es-ES" sz="3200" dirty="0">
              <a:solidFill>
                <a:schemeClr val="accent1"/>
              </a:solidFill>
            </a:endParaRPr>
          </a:p>
        </p:txBody>
      </p:sp>
    </p:spTree>
    <p:extLst>
      <p:ext uri="{BB962C8B-B14F-4D97-AF65-F5344CB8AC3E}">
        <p14:creationId xmlns:p14="http://schemas.microsoft.com/office/powerpoint/2010/main" val="2745329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F19C0D9-4DE2-4F7E-A3D4-1F783D927DF3}"/>
              </a:ext>
            </a:extLst>
          </p:cNvPr>
          <p:cNvPicPr>
            <a:picLocks noChangeAspect="1"/>
          </p:cNvPicPr>
          <p:nvPr/>
        </p:nvPicPr>
        <p:blipFill>
          <a:blip r:embed="rId2"/>
          <a:stretch>
            <a:fillRect/>
          </a:stretch>
        </p:blipFill>
        <p:spPr>
          <a:xfrm>
            <a:off x="1325681" y="88883"/>
            <a:ext cx="9686450" cy="4135225"/>
          </a:xfrm>
          <a:prstGeom prst="rect">
            <a:avLst/>
          </a:prstGeom>
        </p:spPr>
        <p:style>
          <a:lnRef idx="2">
            <a:schemeClr val="dk1"/>
          </a:lnRef>
          <a:fillRef idx="1">
            <a:schemeClr val="lt1"/>
          </a:fillRef>
          <a:effectRef idx="0">
            <a:schemeClr val="dk1"/>
          </a:effectRef>
          <a:fontRef idx="minor">
            <a:schemeClr val="dk1"/>
          </a:fontRef>
        </p:style>
      </p:pic>
      <p:sp>
        <p:nvSpPr>
          <p:cNvPr id="10" name="Rectángulo 9">
            <a:extLst>
              <a:ext uri="{FF2B5EF4-FFF2-40B4-BE49-F238E27FC236}">
                <a16:creationId xmlns:a16="http://schemas.microsoft.com/office/drawing/2014/main" id="{8151C45E-7013-4835-ACBA-6B00695D41B0}"/>
              </a:ext>
            </a:extLst>
          </p:cNvPr>
          <p:cNvSpPr/>
          <p:nvPr/>
        </p:nvSpPr>
        <p:spPr>
          <a:xfrm>
            <a:off x="4392661" y="1753372"/>
            <a:ext cx="5193792" cy="806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6036764E-30F0-4A81-8251-9BB686196AC8}"/>
              </a:ext>
            </a:extLst>
          </p:cNvPr>
          <p:cNvSpPr txBox="1"/>
          <p:nvPr/>
        </p:nvSpPr>
        <p:spPr>
          <a:xfrm>
            <a:off x="400665" y="4737867"/>
            <a:ext cx="11791335" cy="2490169"/>
          </a:xfrm>
          <a:prstGeom prst="rect">
            <a:avLst/>
          </a:prstGeom>
          <a:noFill/>
        </p:spPr>
        <p:txBody>
          <a:bodyPr wrap="square">
            <a:spAutoFit/>
          </a:bodyPr>
          <a:lstStyle/>
          <a:p>
            <a:pPr>
              <a:lnSpc>
                <a:spcPct val="107000"/>
              </a:lnSpc>
              <a:spcAft>
                <a:spcPts val="800"/>
              </a:spcAft>
            </a:pPr>
            <a:r>
              <a:rPr lang="es-E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Sin embargo, si nos fijamos en los </a:t>
            </a:r>
            <a:r>
              <a:rPr lang="es-E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ERRORES </a:t>
            </a:r>
            <a:r>
              <a:rPr lang="es-E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del modelo (False </a:t>
            </a:r>
            <a:r>
              <a:rPr lang="es-ES" sz="2400" dirty="0">
                <a:solidFill>
                  <a:schemeClr val="bg1"/>
                </a:solidFill>
                <a:latin typeface="Calibri" panose="020F0502020204030204" pitchFamily="34" charset="0"/>
                <a:ea typeface="Calibri" panose="020F0502020204030204" pitchFamily="34" charset="0"/>
                <a:cs typeface="Calibri" panose="020F0502020204030204" pitchFamily="34" charset="0"/>
              </a:rPr>
              <a:t>P</a:t>
            </a:r>
            <a:r>
              <a:rPr lang="es-E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ositives y False Negatives), el rendimiento del modelo es muy diferente para cada grupo. </a:t>
            </a:r>
          </a:p>
          <a:p>
            <a:pPr marL="285750" indent="-285750">
              <a:lnSpc>
                <a:spcPct val="107000"/>
              </a:lnSpc>
              <a:spcAft>
                <a:spcPts val="800"/>
              </a:spcAft>
              <a:buClr>
                <a:schemeClr val="bg1"/>
              </a:buClr>
              <a:buFont typeface="Arial" panose="020B0604020202020204" pitchFamily="34" charset="0"/>
              <a:buChar char="•"/>
            </a:pP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Los acusados ​​negros que no reinciden tenían casi el doble de probabilidades de ser clasificados por COMPAS como de mayor riesgo en comparación con sus homólogos blancos (False Positive </a:t>
            </a:r>
            <a:r>
              <a:rPr lang="es-ES"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Rate</a:t>
            </a: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 FPR de un 45% frente a 23%). </a:t>
            </a:r>
          </a:p>
          <a:p>
            <a:pPr marL="285750" indent="-285750">
              <a:lnSpc>
                <a:spcPct val="107000"/>
              </a:lnSpc>
              <a:spcAft>
                <a:spcPts val="800"/>
              </a:spcAft>
              <a:buClr>
                <a:schemeClr val="bg1"/>
              </a:buClr>
              <a:buFont typeface="Arial" panose="020B0604020202020204" pitchFamily="34" charset="0"/>
              <a:buChar char="•"/>
            </a:pP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COMPAS </a:t>
            </a: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clasificó </a:t>
            </a:r>
            <a:r>
              <a:rPr lang="es-E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erroenamente</a:t>
            </a:r>
            <a:r>
              <a:rPr lang="es-ES"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los reincidentes blancos como de bajo riesgo un 70,5 % más a menudo que a los reincidentes negros (</a:t>
            </a:r>
            <a:r>
              <a:rPr lang="es-ES" dirty="0">
                <a:solidFill>
                  <a:schemeClr val="bg1"/>
                </a:solidFill>
                <a:latin typeface="Calibri" panose="020F0502020204030204" pitchFamily="34" charset="0"/>
                <a:cs typeface="Times New Roman" panose="02020603050405020304" pitchFamily="18" charset="0"/>
              </a:rPr>
              <a:t>False negative </a:t>
            </a:r>
            <a:r>
              <a:rPr lang="es-ES" dirty="0" err="1">
                <a:solidFill>
                  <a:schemeClr val="bg1"/>
                </a:solidFill>
                <a:latin typeface="Calibri" panose="020F0502020204030204" pitchFamily="34" charset="0"/>
                <a:cs typeface="Times New Roman" panose="02020603050405020304" pitchFamily="18" charset="0"/>
              </a:rPr>
              <a:t>rate</a:t>
            </a:r>
            <a:r>
              <a:rPr lang="es-ES" dirty="0">
                <a:solidFill>
                  <a:schemeClr val="bg1"/>
                </a:solidFill>
                <a:latin typeface="Calibri" panose="020F0502020204030204" pitchFamily="34" charset="0"/>
                <a:cs typeface="Times New Roman" panose="02020603050405020304" pitchFamily="18" charset="0"/>
              </a:rPr>
              <a:t> o FNR de un 48% </a:t>
            </a:r>
            <a:r>
              <a:rPr lang="es-E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frente al 28%).</a:t>
            </a:r>
          </a:p>
          <a:p>
            <a:pPr marL="285750" indent="-285750">
              <a:lnSpc>
                <a:spcPct val="107000"/>
              </a:lnSpc>
              <a:spcAft>
                <a:spcPts val="800"/>
              </a:spcAft>
              <a:buClr>
                <a:schemeClr val="bg1"/>
              </a:buClr>
              <a:buFont typeface="Arial" panose="020B0604020202020204" pitchFamily="34" charset="0"/>
              <a:buChar char="•"/>
            </a:pPr>
            <a:endParaRPr lang="es-E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3" name="CuadroTexto 22">
            <a:extLst>
              <a:ext uri="{FF2B5EF4-FFF2-40B4-BE49-F238E27FC236}">
                <a16:creationId xmlns:a16="http://schemas.microsoft.com/office/drawing/2014/main" id="{2B352079-E5B6-4303-ABAF-03F4F88E6D71}"/>
              </a:ext>
            </a:extLst>
          </p:cNvPr>
          <p:cNvSpPr txBox="1"/>
          <p:nvPr/>
        </p:nvSpPr>
        <p:spPr>
          <a:xfrm>
            <a:off x="2835378" y="4224108"/>
            <a:ext cx="6096000" cy="276999"/>
          </a:xfrm>
          <a:prstGeom prst="rect">
            <a:avLst/>
          </a:prstGeom>
          <a:noFill/>
        </p:spPr>
        <p:txBody>
          <a:bodyPr wrap="square">
            <a:spAutoFit/>
          </a:bodyPr>
          <a:lstStyle/>
          <a:p>
            <a:pPr algn="ctr"/>
            <a:r>
              <a:rPr lang="es-ES" sz="1200" dirty="0">
                <a:solidFill>
                  <a:schemeClr val="bg1"/>
                </a:solidFill>
              </a:rPr>
              <a:t>Riesgo de reincidencia, </a:t>
            </a:r>
            <a:r>
              <a:rPr lang="es-ES" sz="1200" dirty="0" err="1">
                <a:solidFill>
                  <a:schemeClr val="bg1"/>
                </a:solidFill>
              </a:rPr>
              <a:t>ProPublica</a:t>
            </a:r>
            <a:endParaRPr lang="es-ES" sz="1200" dirty="0">
              <a:solidFill>
                <a:schemeClr val="bg1"/>
              </a:solidFill>
            </a:endParaRPr>
          </a:p>
        </p:txBody>
      </p:sp>
      <p:sp>
        <p:nvSpPr>
          <p:cNvPr id="24" name="Rectángulo 23">
            <a:extLst>
              <a:ext uri="{FF2B5EF4-FFF2-40B4-BE49-F238E27FC236}">
                <a16:creationId xmlns:a16="http://schemas.microsoft.com/office/drawing/2014/main" id="{A1F8C0E4-1D88-4131-83D5-0D3CD67611E6}"/>
              </a:ext>
            </a:extLst>
          </p:cNvPr>
          <p:cNvSpPr/>
          <p:nvPr/>
        </p:nvSpPr>
        <p:spPr>
          <a:xfrm rot="16200000">
            <a:off x="1210401" y="1827374"/>
            <a:ext cx="1716906" cy="148634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452427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4684</TotalTime>
  <Words>2103</Words>
  <Application>Microsoft Office PowerPoint</Application>
  <PresentationFormat>Panorámica</PresentationFormat>
  <Paragraphs>177</Paragraphs>
  <Slides>20</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vt:lpstr>
      <vt:lpstr>Calibri</vt:lpstr>
      <vt:lpstr>ff-tisa-web-pro</vt:lpstr>
      <vt:lpstr>Helvetica</vt:lpstr>
      <vt:lpstr>jaf-bernina-sans-condensed</vt:lpstr>
      <vt:lpstr>MillerDisplay</vt:lpstr>
      <vt:lpstr>NHaasGroteskTXW01-75Bd</vt:lpstr>
      <vt:lpstr>ReithSans</vt:lpstr>
      <vt:lpstr>tiempos headline</vt:lpstr>
      <vt:lpstr>Office Theme</vt:lpstr>
      <vt:lpstr>    TALLER ¿Qué entiendes por Justicia?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vt:lpstr>
      <vt:lpstr>Presentación de PowerPoint</vt:lpstr>
      <vt:lpstr>Presentación de PowerPoint</vt:lpstr>
      <vt:lpstr>Presentación de PowerPoint</vt:lpstr>
      <vt:lpstr>¿Qué está pasando aquí?</vt:lpstr>
      <vt:lpstr>Presentación de PowerPoint</vt:lpstr>
      <vt:lpstr>Presentación de PowerPoint</vt:lpstr>
      <vt:lpstr> ¿Qué entendemos entonces por justicia o equidad?</vt:lpstr>
      <vt:lpstr>Análisis</vt:lpstr>
      <vt:lpstr>Puntos de vista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Decision Trees</dc:title>
  <dc:creator>Gabriel VT</dc:creator>
  <cp:lastModifiedBy>Julia Martínez</cp:lastModifiedBy>
  <cp:revision>1599</cp:revision>
  <dcterms:created xsi:type="dcterms:W3CDTF">2020-05-12T19:48:30Z</dcterms:created>
  <dcterms:modified xsi:type="dcterms:W3CDTF">2021-10-14T07:14:49Z</dcterms:modified>
</cp:coreProperties>
</file>