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embeddedFontLst>
    <p:embeddedFont>
      <p:font typeface="Raleway" pitchFamily="2" charset="0"/>
      <p:regular r:id="rId17"/>
      <p:bold r:id="rId18"/>
      <p:italic r:id="rId19"/>
      <p:boldItalic r:id="rId20"/>
    </p:embeddedFont>
    <p:embeddedFont>
      <p:font typeface="Raleway SemiBold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ic00okbGjD8SPBlV3P5urnJBFT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9b43c5988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" name="Google Shape;180;g359b43c598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9b43c5988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g359b43c598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9b43c5988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" name="Google Shape;200;g359b43c598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8" name="Google Shape;2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6ae34d34e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g356ae34d34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6ae34d34e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g356ae34d34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9b43c598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g359b43c59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9b43c5988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g359b43c598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9b43c5988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2" name="Google Shape;172;g359b43c598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BDADA"/>
          </a:solidFill>
          <a:ln>
            <a:noFill/>
          </a:ln>
        </p:spPr>
      </p:sp>
      <p:sp>
        <p:nvSpPr>
          <p:cNvPr id="17" name="Google Shape;17;p8"/>
          <p:cNvSpPr txBox="1">
            <a:spLocks noGrp="1"/>
          </p:cNvSpPr>
          <p:nvPr>
            <p:ph type="ctrTitle"/>
          </p:nvPr>
        </p:nvSpPr>
        <p:spPr>
          <a:xfrm>
            <a:off x="1525588" y="2041712"/>
            <a:ext cx="9144000" cy="197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500"/>
              <a:buFont typeface="Calibri"/>
              <a:buNone/>
              <a:defRPr sz="11500" b="1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subTitle" idx="1"/>
          </p:nvPr>
        </p:nvSpPr>
        <p:spPr>
          <a:xfrm>
            <a:off x="1524000" y="3847056"/>
            <a:ext cx="9144000" cy="38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1" name="Google Shape;2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  <p:pic>
        <p:nvPicPr>
          <p:cNvPr id="22" name="Google Shape;22;p8" descr="Imagen que contiene objeto, luz, reloj, tráfic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79976" y="253314"/>
            <a:ext cx="531024" cy="584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0" name="Google Shape;9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3" name="Google Shape;3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0" name="Google Shape;4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6" name="Google Shape;4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BBAC"/>
              </a:gs>
              <a:gs pos="66000">
                <a:srgbClr val="134C90"/>
              </a:gs>
              <a:gs pos="100000">
                <a:srgbClr val="134C90"/>
              </a:gs>
            </a:gsLst>
            <a:path path="circle">
              <a:fillToRect l="100000" b="100000"/>
            </a:path>
            <a:tileRect t="-100000" r="-100000"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1"/>
          <p:cNvGrpSpPr/>
          <p:nvPr/>
        </p:nvGrpSpPr>
        <p:grpSpPr>
          <a:xfrm>
            <a:off x="1371600" y="1079850"/>
            <a:ext cx="9267300" cy="585000"/>
            <a:chOff x="1371600" y="2965581"/>
            <a:chExt cx="9267300" cy="585000"/>
          </a:xfrm>
        </p:grpSpPr>
        <p:sp>
          <p:nvSpPr>
            <p:cNvPr id="98" name="Google Shape;98;p1"/>
            <p:cNvSpPr/>
            <p:nvPr/>
          </p:nvSpPr>
          <p:spPr>
            <a:xfrm>
              <a:off x="1371600" y="3028731"/>
              <a:ext cx="108000" cy="477167"/>
            </a:xfrm>
            <a:prstGeom prst="rect">
              <a:avLst/>
            </a:prstGeom>
            <a:solidFill>
              <a:srgbClr val="45B8A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 txBox="1"/>
            <p:nvPr/>
          </p:nvSpPr>
          <p:spPr>
            <a:xfrm>
              <a:off x="1479600" y="2965581"/>
              <a:ext cx="91593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200" dirty="0">
                  <a:solidFill>
                    <a:schemeClr val="lt1"/>
                  </a:solidFill>
                  <a:latin typeface="Raleway SemiBold"/>
                  <a:ea typeface="Raleway SemiBold"/>
                  <a:cs typeface="Raleway SemiBold"/>
                  <a:sym typeface="Raleway SemiBold"/>
                </a:rPr>
                <a:t>MyRecipeBook – Recetario Personal Digital</a:t>
              </a:r>
              <a:endParaRPr sz="37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endParaRPr>
            </a:p>
          </p:txBody>
        </p:sp>
      </p:grpSp>
      <p:sp>
        <p:nvSpPr>
          <p:cNvPr id="100" name="Google Shape;100;p1"/>
          <p:cNvSpPr txBox="1"/>
          <p:nvPr/>
        </p:nvSpPr>
        <p:spPr>
          <a:xfrm>
            <a:off x="2224371" y="3589356"/>
            <a:ext cx="7743258" cy="130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0" u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Gonzalo Solís Campos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0" u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Curso 2023-2025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0" u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Ciclo Formativo (DAW)</a:t>
            </a:r>
            <a:endParaRPr dirty="0"/>
          </a:p>
        </p:txBody>
      </p:sp>
      <p:pic>
        <p:nvPicPr>
          <p:cNvPr id="102" name="Google Shape;102;p1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100" y="1109487"/>
            <a:ext cx="2993750" cy="77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4">
            <a:alphaModFix/>
          </a:blip>
          <a:srcRect t="31726" b="37718"/>
          <a:stretch/>
        </p:blipFill>
        <p:spPr>
          <a:xfrm>
            <a:off x="4804400" y="5426123"/>
            <a:ext cx="2857500" cy="5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g359b43c5988_0_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0" y="5207763"/>
            <a:ext cx="12191999" cy="165023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359b43c5988_0_37"/>
          <p:cNvSpPr txBox="1"/>
          <p:nvPr/>
        </p:nvSpPr>
        <p:spPr>
          <a:xfrm>
            <a:off x="685858" y="517085"/>
            <a:ext cx="7042200" cy="10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rgbClr val="134C8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3. Resultados obtenidos</a:t>
            </a:r>
            <a:endParaRPr dirty="0"/>
          </a:p>
        </p:txBody>
      </p:sp>
      <p:sp>
        <p:nvSpPr>
          <p:cNvPr id="184" name="Google Shape;184;g359b43c5988_0_37"/>
          <p:cNvSpPr/>
          <p:nvPr/>
        </p:nvSpPr>
        <p:spPr>
          <a:xfrm>
            <a:off x="481281" y="496895"/>
            <a:ext cx="152400" cy="1018500"/>
          </a:xfrm>
          <a:prstGeom prst="rect">
            <a:avLst/>
          </a:prstGeom>
          <a:solidFill>
            <a:srgbClr val="45B8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g359b43c5988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675" y="1403588"/>
            <a:ext cx="5943600" cy="38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359b43c5988_0_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1283" y="1459374"/>
            <a:ext cx="5626867" cy="4012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g359b43c5988_0_37"/>
          <p:cNvCxnSpPr/>
          <p:nvPr/>
        </p:nvCxnSpPr>
        <p:spPr>
          <a:xfrm>
            <a:off x="6229075" y="1326625"/>
            <a:ext cx="15900" cy="4619700"/>
          </a:xfrm>
          <a:prstGeom prst="straightConnector1">
            <a:avLst/>
          </a:prstGeom>
          <a:noFill/>
          <a:ln w="76200" cap="flat" cmpd="sng">
            <a:solidFill>
              <a:srgbClr val="134C8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43C62E78-5A5F-C7F0-8FEA-963F4720BF7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072388" y="181069"/>
            <a:ext cx="932507" cy="7514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6FE7D9C-1BD3-E294-4AF7-EFED5481E4A6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3810" y="181069"/>
            <a:ext cx="1431085" cy="31582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g359b43c5988_0_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0" y="5207763"/>
            <a:ext cx="12191999" cy="165023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359b43c5988_0_49"/>
          <p:cNvSpPr txBox="1"/>
          <p:nvPr/>
        </p:nvSpPr>
        <p:spPr>
          <a:xfrm>
            <a:off x="685858" y="517085"/>
            <a:ext cx="7042200" cy="10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rgbClr val="134C8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3. Resultados obtenidos</a:t>
            </a:r>
            <a:endParaRPr dirty="0"/>
          </a:p>
        </p:txBody>
      </p:sp>
      <p:sp>
        <p:nvSpPr>
          <p:cNvPr id="194" name="Google Shape;194;g359b43c5988_0_49"/>
          <p:cNvSpPr/>
          <p:nvPr/>
        </p:nvSpPr>
        <p:spPr>
          <a:xfrm>
            <a:off x="481281" y="496895"/>
            <a:ext cx="152400" cy="1018500"/>
          </a:xfrm>
          <a:prstGeom prst="rect">
            <a:avLst/>
          </a:prstGeom>
          <a:solidFill>
            <a:srgbClr val="45B8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" name="Google Shape;195;g359b43c5988_0_49"/>
          <p:cNvCxnSpPr/>
          <p:nvPr/>
        </p:nvCxnSpPr>
        <p:spPr>
          <a:xfrm>
            <a:off x="6533875" y="1326625"/>
            <a:ext cx="15900" cy="4619700"/>
          </a:xfrm>
          <a:prstGeom prst="straightConnector1">
            <a:avLst/>
          </a:prstGeom>
          <a:noFill/>
          <a:ln w="76200" cap="flat" cmpd="sng">
            <a:solidFill>
              <a:srgbClr val="134C8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6" name="Google Shape;196;g359b43c5988_0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5325" y="1134700"/>
            <a:ext cx="5127625" cy="442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359b43c5988_0_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1535575"/>
            <a:ext cx="5834274" cy="375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D441D006-0E79-9624-B8D3-1E465E5FED1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072388" y="181069"/>
            <a:ext cx="932507" cy="7514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4E36BD-DF74-9356-9F26-A5F67A0512C5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3810" y="181069"/>
            <a:ext cx="1431085" cy="31582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g359b43c5988_0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0" y="5207763"/>
            <a:ext cx="12191999" cy="1650237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359b43c5988_0_60"/>
          <p:cNvSpPr txBox="1"/>
          <p:nvPr/>
        </p:nvSpPr>
        <p:spPr>
          <a:xfrm>
            <a:off x="685858" y="517085"/>
            <a:ext cx="7042200" cy="10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rgbClr val="134C8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3. Resultados obtenidos</a:t>
            </a:r>
            <a:endParaRPr dirty="0"/>
          </a:p>
        </p:txBody>
      </p:sp>
      <p:sp>
        <p:nvSpPr>
          <p:cNvPr id="204" name="Google Shape;204;g359b43c5988_0_60"/>
          <p:cNvSpPr/>
          <p:nvPr/>
        </p:nvSpPr>
        <p:spPr>
          <a:xfrm>
            <a:off x="481281" y="496895"/>
            <a:ext cx="152400" cy="1018500"/>
          </a:xfrm>
          <a:prstGeom prst="rect">
            <a:avLst/>
          </a:prstGeom>
          <a:solidFill>
            <a:srgbClr val="45B8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" name="Google Shape;205;g359b43c5988_0_60"/>
          <p:cNvCxnSpPr/>
          <p:nvPr/>
        </p:nvCxnSpPr>
        <p:spPr>
          <a:xfrm>
            <a:off x="6381475" y="1326625"/>
            <a:ext cx="15900" cy="4619700"/>
          </a:xfrm>
          <a:prstGeom prst="straightConnector1">
            <a:avLst/>
          </a:prstGeom>
          <a:noFill/>
          <a:ln w="76200" cap="flat" cmpd="sng">
            <a:solidFill>
              <a:srgbClr val="134C8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6" name="Google Shape;206;g359b43c5988_0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849" y="1250425"/>
            <a:ext cx="4978125" cy="4165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359b43c5988_0_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8525" y="1326623"/>
            <a:ext cx="4645243" cy="38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9CBBE676-59E5-D311-C3EF-CC0FB94CC1F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072388" y="181069"/>
            <a:ext cx="932507" cy="7514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06AA6AE-95F4-5792-A450-ABBD5A986E5A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3810" y="181069"/>
            <a:ext cx="1431085" cy="31582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-4" y="5207763"/>
            <a:ext cx="12192003" cy="1650237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5"/>
          <p:cNvSpPr txBox="1"/>
          <p:nvPr/>
        </p:nvSpPr>
        <p:spPr>
          <a:xfrm>
            <a:off x="1190250" y="1425779"/>
            <a:ext cx="9811500" cy="4385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 dirty="0">
                <a:solidFill>
                  <a:srgbClr val="134C8F"/>
                </a:solidFill>
                <a:latin typeface="+mn-lt"/>
                <a:ea typeface="Raleway"/>
                <a:cs typeface="Raleway"/>
                <a:sym typeface="Raleway"/>
              </a:rPr>
              <a:t>MyRecipeBook demuestra que es posible resolver un problema cotidiano con un enfoque full-stack sólido y escalable. El proyecto ha permitido consolidar competencias técnicas —modelado de datos, servicios REST, desarrollo SPA, seguridad y DevOps— al tiempo que pone de relieve la importancia del diseño centrado en el usuario para garantizar adopción y satisfacción.</a:t>
            </a:r>
            <a:endParaRPr sz="1800" dirty="0">
              <a:solidFill>
                <a:srgbClr val="134C8F"/>
              </a:solidFill>
              <a:latin typeface="+mn-lt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 dirty="0">
                <a:solidFill>
                  <a:srgbClr val="134C8F"/>
                </a:solidFill>
                <a:latin typeface="+mn-lt"/>
                <a:ea typeface="Raleway"/>
                <a:cs typeface="Raleway"/>
                <a:sym typeface="Raleway"/>
              </a:rPr>
              <a:t>El producto final ofrece gestión integral de recetas y categorías, interfaz limpia y protección de datos. La modularidad conseguida abre la puerta a nuevas capacidades: exportación e importación de recetas, compartición temporal con terceros, filtros por valores nutricionales, integración con asistentes de voz o generación automática de listas de la compra. La combinación de tecnología y usabilidad sienta las bases para convertir la herramienta en una plataforma de referencia para aficionados y profesionales.</a:t>
            </a:r>
            <a:endParaRPr sz="1800" dirty="0">
              <a:solidFill>
                <a:srgbClr val="134C8F"/>
              </a:solidFill>
              <a:latin typeface="+mn-lt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00" dirty="0">
              <a:solidFill>
                <a:srgbClr val="134C8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4" name="Google Shape;214;p5"/>
          <p:cNvSpPr txBox="1"/>
          <p:nvPr/>
        </p:nvSpPr>
        <p:spPr>
          <a:xfrm>
            <a:off x="685858" y="517085"/>
            <a:ext cx="7042092" cy="1018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rgbClr val="134C8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4. Conclusiones</a:t>
            </a:r>
            <a:endParaRPr sz="3600" b="1" dirty="0">
              <a:solidFill>
                <a:srgbClr val="134C8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15" name="Google Shape;215;p5"/>
          <p:cNvSpPr/>
          <p:nvPr/>
        </p:nvSpPr>
        <p:spPr>
          <a:xfrm>
            <a:off x="481281" y="496895"/>
            <a:ext cx="152400" cy="1018444"/>
          </a:xfrm>
          <a:prstGeom prst="rect">
            <a:avLst/>
          </a:prstGeom>
          <a:solidFill>
            <a:srgbClr val="45B8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3FAAE18-235F-08D7-FDE9-53E5E7326F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072388" y="181069"/>
            <a:ext cx="932507" cy="7514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0CC9599-F020-E5A7-D746-19C6265E3D10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3810" y="181069"/>
            <a:ext cx="1431085" cy="31582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-4" y="5207763"/>
            <a:ext cx="12192003" cy="1650237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6"/>
          <p:cNvSpPr txBox="1"/>
          <p:nvPr/>
        </p:nvSpPr>
        <p:spPr>
          <a:xfrm>
            <a:off x="786079" y="1804072"/>
            <a:ext cx="5919517" cy="43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134C8F"/>
                </a:solidFill>
                <a:latin typeface="+mn-lt"/>
                <a:ea typeface="Raleway"/>
                <a:cs typeface="Raleway"/>
                <a:sym typeface="Raleway"/>
              </a:rPr>
              <a:t>GRACIAS POR SU ATENCIÓN</a:t>
            </a:r>
            <a:endParaRPr sz="2000" dirty="0">
              <a:latin typeface="+mn-lt"/>
            </a:endParaRPr>
          </a:p>
        </p:txBody>
      </p:sp>
      <p:sp>
        <p:nvSpPr>
          <p:cNvPr id="222" name="Google Shape;222;p6"/>
          <p:cNvSpPr txBox="1"/>
          <p:nvPr/>
        </p:nvSpPr>
        <p:spPr>
          <a:xfrm>
            <a:off x="685858" y="745685"/>
            <a:ext cx="7042092" cy="664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rgbClr val="134C8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AGRADECIMIENTOS</a:t>
            </a:r>
            <a:endParaRPr dirty="0"/>
          </a:p>
        </p:txBody>
      </p:sp>
      <p:sp>
        <p:nvSpPr>
          <p:cNvPr id="223" name="Google Shape;223;p6"/>
          <p:cNvSpPr/>
          <p:nvPr/>
        </p:nvSpPr>
        <p:spPr>
          <a:xfrm>
            <a:off x="481281" y="496895"/>
            <a:ext cx="152400" cy="1018444"/>
          </a:xfrm>
          <a:prstGeom prst="rect">
            <a:avLst/>
          </a:prstGeom>
          <a:solidFill>
            <a:srgbClr val="45B8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0CDCD0C-9DD6-6B0D-7FD6-D79FCE63168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072388" y="181069"/>
            <a:ext cx="932507" cy="7514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008E90-BBF6-CA41-4D81-50D3B49B8506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3810" y="181069"/>
            <a:ext cx="1431085" cy="3158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-4" y="5207763"/>
            <a:ext cx="12192003" cy="165023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 txBox="1"/>
          <p:nvPr/>
        </p:nvSpPr>
        <p:spPr>
          <a:xfrm>
            <a:off x="786073" y="1804076"/>
            <a:ext cx="9125700" cy="333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s-ES" sz="1800" dirty="0">
                <a:solidFill>
                  <a:srgbClr val="134C8F"/>
                </a:solidFill>
                <a:latin typeface="+mn-lt"/>
                <a:ea typeface="Raleway"/>
                <a:cs typeface="Raleway"/>
                <a:sym typeface="Raleway"/>
              </a:rPr>
              <a:t>Las recetas de cocina suelen dispersarse entre cuadernos, notas de móvil, capturas de redes sociales y aplicaciones poco flexibles. Esa fragmentación provoca pérdidas de información, dificulta la </a:t>
            </a:r>
            <a:r>
              <a:rPr lang="es-ES" sz="1800" dirty="0">
                <a:solidFill>
                  <a:srgbClr val="134C8F"/>
                </a:solidFill>
                <a:latin typeface="+mn-lt"/>
                <a:sym typeface="Raleway"/>
              </a:rPr>
              <a:t>organización</a:t>
            </a:r>
            <a:r>
              <a:rPr lang="es-ES" sz="1800" dirty="0">
                <a:solidFill>
                  <a:srgbClr val="134C8F"/>
                </a:solidFill>
                <a:latin typeface="+mn-lt"/>
                <a:ea typeface="Raleway"/>
                <a:cs typeface="Raleway"/>
                <a:sym typeface="Raleway"/>
              </a:rPr>
              <a:t> y compromete la privacidad de los usuarios que desean custodiar sus creaciones culinarias.</a:t>
            </a:r>
            <a:endParaRPr sz="1800" dirty="0">
              <a:solidFill>
                <a:srgbClr val="134C8F"/>
              </a:solidFill>
              <a:latin typeface="+mn-lt"/>
              <a:ea typeface="Raleway"/>
              <a:cs typeface="Raleway"/>
              <a:sym typeface="Raleway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 dirty="0">
                <a:solidFill>
                  <a:srgbClr val="134C8F"/>
                </a:solidFill>
                <a:latin typeface="+mn-lt"/>
                <a:ea typeface="Raleway"/>
                <a:cs typeface="Raleway"/>
                <a:sym typeface="Raleway"/>
              </a:rPr>
              <a:t>MyRecipeBook nace para ofrecer un espacio único, seguro y personal donde cada persona gestione su recetario a su medida. La aplicación combina una experiencia web moderna con autenticación robusta mediante JSON Web Tokens, de modo que cada usuario dispone de un entorno aislado y controlado.</a:t>
            </a:r>
            <a:endParaRPr sz="1800" dirty="0">
              <a:solidFill>
                <a:srgbClr val="134C8F"/>
              </a:solidFill>
              <a:latin typeface="+mn-lt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134C8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685858" y="517085"/>
            <a:ext cx="5753042" cy="1018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rgbClr val="134C8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1.Introducción al tema</a:t>
            </a:r>
            <a:endParaRPr dirty="0"/>
          </a:p>
        </p:txBody>
      </p:sp>
      <p:sp>
        <p:nvSpPr>
          <p:cNvPr id="111" name="Google Shape;111;p2"/>
          <p:cNvSpPr/>
          <p:nvPr/>
        </p:nvSpPr>
        <p:spPr>
          <a:xfrm>
            <a:off x="481281" y="496895"/>
            <a:ext cx="152400" cy="1018444"/>
          </a:xfrm>
          <a:prstGeom prst="rect">
            <a:avLst/>
          </a:prstGeom>
          <a:solidFill>
            <a:srgbClr val="45B8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90C2D22-156B-E60D-09A0-7A1E1AF268A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072388" y="181069"/>
            <a:ext cx="932507" cy="7514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848B3F8-C85D-44F2-860A-17B8DBED031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3810" y="181069"/>
            <a:ext cx="1431085" cy="3158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g356ae34d34e_0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0" y="5207763"/>
            <a:ext cx="12191999" cy="165023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356ae34d34e_0_35"/>
          <p:cNvSpPr txBox="1"/>
          <p:nvPr/>
        </p:nvSpPr>
        <p:spPr>
          <a:xfrm>
            <a:off x="786073" y="1804076"/>
            <a:ext cx="9125700" cy="1905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s-ES" sz="1800" dirty="0">
                <a:solidFill>
                  <a:srgbClr val="134C8F"/>
                </a:solidFill>
                <a:latin typeface="+mn-lt"/>
                <a:ea typeface="Raleway"/>
                <a:cs typeface="Raleway"/>
                <a:sym typeface="Raleway"/>
              </a:rPr>
              <a:t>Este proyecto integra de forma práctica los conocimientos adquiridos durante el ciclo: diseño de bases de datos relacionales, backend con Spring Boot, frontend con Angular, maquetación responsiva. El resultado es un producto realista que resuelve una necesidad cotidiana mientras demuestra competencias técnicas y de diseño.</a:t>
            </a:r>
            <a:endParaRPr sz="1800" dirty="0">
              <a:solidFill>
                <a:srgbClr val="134C8F"/>
              </a:solidFill>
              <a:latin typeface="+mn-lt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134C8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8" name="Google Shape;118;g356ae34d34e_0_35"/>
          <p:cNvSpPr txBox="1"/>
          <p:nvPr/>
        </p:nvSpPr>
        <p:spPr>
          <a:xfrm>
            <a:off x="685858" y="517085"/>
            <a:ext cx="5753100" cy="10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rgbClr val="134C8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1.Introducción al tema</a:t>
            </a:r>
            <a:endParaRPr dirty="0"/>
          </a:p>
        </p:txBody>
      </p:sp>
      <p:sp>
        <p:nvSpPr>
          <p:cNvPr id="119" name="Google Shape;119;g356ae34d34e_0_35"/>
          <p:cNvSpPr/>
          <p:nvPr/>
        </p:nvSpPr>
        <p:spPr>
          <a:xfrm>
            <a:off x="481281" y="496895"/>
            <a:ext cx="152400" cy="1018500"/>
          </a:xfrm>
          <a:prstGeom prst="rect">
            <a:avLst/>
          </a:prstGeom>
          <a:solidFill>
            <a:srgbClr val="45B8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EAAB7A7-570D-16C5-558B-BFD8889BF43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072388" y="181069"/>
            <a:ext cx="932507" cy="7514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14412F0-AE43-BF54-82A1-A6A56AF29E48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3810" y="181069"/>
            <a:ext cx="1431085" cy="3158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-4" y="5207763"/>
            <a:ext cx="12192003" cy="165023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"/>
          <p:cNvSpPr txBox="1"/>
          <p:nvPr/>
        </p:nvSpPr>
        <p:spPr>
          <a:xfrm>
            <a:off x="847047" y="1170150"/>
            <a:ext cx="10040100" cy="4269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 b="1" dirty="0">
                <a:solidFill>
                  <a:schemeClr val="accent1"/>
                </a:solidFill>
              </a:rPr>
              <a:t>Objetivo general</a:t>
            </a:r>
            <a:endParaRPr sz="1800" b="1" dirty="0">
              <a:solidFill>
                <a:schemeClr val="accent1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 dirty="0">
                <a:solidFill>
                  <a:srgbClr val="134C8F"/>
                </a:solidFill>
                <a:latin typeface="+mn-lt"/>
              </a:rPr>
              <a:t>Desarrollar una aplicación web que permita a los usuarios crear, editar, organizar y consultar su propio recetario de cocina personal de forma privada y segura.</a:t>
            </a:r>
            <a:endParaRPr sz="1800" dirty="0">
              <a:solidFill>
                <a:srgbClr val="134C8F"/>
              </a:solidFill>
              <a:latin typeface="+mn-lt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 b="1" dirty="0">
                <a:solidFill>
                  <a:schemeClr val="accent1"/>
                </a:solidFill>
              </a:rPr>
              <a:t>Objetivos específicos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s-ES" sz="1800" dirty="0">
                <a:solidFill>
                  <a:srgbClr val="134C8F"/>
                </a:solidFill>
                <a:latin typeface="+mn-lt"/>
              </a:rPr>
              <a:t>Implementar un sistema de autenticación y autorización.</a:t>
            </a:r>
            <a:endParaRPr sz="1800" dirty="0">
              <a:solidFill>
                <a:srgbClr val="134C8F"/>
              </a:solidFill>
              <a:latin typeface="+mn-lt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s-ES" sz="1800" dirty="0">
                <a:solidFill>
                  <a:srgbClr val="134C8F"/>
                </a:solidFill>
                <a:latin typeface="+mn-lt"/>
              </a:rPr>
              <a:t>Crear una interfaz sencilla, intuitiva.</a:t>
            </a:r>
            <a:endParaRPr sz="1800" dirty="0">
              <a:solidFill>
                <a:srgbClr val="134C8F"/>
              </a:solidFill>
              <a:latin typeface="+mn-lt"/>
            </a:endParaRPr>
          </a:p>
          <a:p>
            <a:pPr marL="457200" indent="-323850" algn="just">
              <a:lnSpc>
                <a:spcPct val="150000"/>
              </a:lnSpc>
              <a:buClr>
                <a:schemeClr val="accent1"/>
              </a:buClr>
              <a:buSzPts val="1500"/>
              <a:buFont typeface="Arial"/>
              <a:buChar char="●"/>
            </a:pPr>
            <a:r>
              <a:rPr lang="es-ES" sz="1800" dirty="0">
                <a:solidFill>
                  <a:srgbClr val="134C8F"/>
                </a:solidFill>
                <a:latin typeface="+mn-lt"/>
              </a:rPr>
              <a:t>Permitir el registro completo de recetas.</a:t>
            </a:r>
            <a:endParaRPr sz="1800" dirty="0">
              <a:solidFill>
                <a:srgbClr val="134C8F"/>
              </a:solidFill>
              <a:latin typeface="+mn-lt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lang="es-ES" sz="1800" dirty="0">
                <a:solidFill>
                  <a:srgbClr val="134C8F"/>
                </a:solidFill>
                <a:latin typeface="+mn-lt"/>
              </a:rPr>
              <a:t>Diseñar una arquitectura modular que facilite futuras ampliaciones.</a:t>
            </a:r>
            <a:endParaRPr sz="1800" dirty="0">
              <a:solidFill>
                <a:srgbClr val="134C8F"/>
              </a:solidFill>
              <a:latin typeface="+mn-lt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134C8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685858" y="517085"/>
            <a:ext cx="5753042" cy="1018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rgbClr val="134C8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2. Objetivos planteados </a:t>
            </a:r>
            <a:endParaRPr dirty="0"/>
          </a:p>
        </p:txBody>
      </p:sp>
      <p:sp>
        <p:nvSpPr>
          <p:cNvPr id="127" name="Google Shape;127;p3"/>
          <p:cNvSpPr/>
          <p:nvPr/>
        </p:nvSpPr>
        <p:spPr>
          <a:xfrm>
            <a:off x="481281" y="496895"/>
            <a:ext cx="152400" cy="1018444"/>
          </a:xfrm>
          <a:prstGeom prst="rect">
            <a:avLst/>
          </a:prstGeom>
          <a:solidFill>
            <a:srgbClr val="45B8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E138DA5-82C0-04B4-6511-056BCA4EF8C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072388" y="181069"/>
            <a:ext cx="932507" cy="7514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0BD0D64-348A-F34A-1C4B-617968C27BE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3810" y="181069"/>
            <a:ext cx="1431085" cy="3158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-4" y="5207763"/>
            <a:ext cx="12192003" cy="165023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4"/>
          <p:cNvSpPr txBox="1"/>
          <p:nvPr/>
        </p:nvSpPr>
        <p:spPr>
          <a:xfrm>
            <a:off x="786074" y="1804075"/>
            <a:ext cx="57729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134C8F"/>
                </a:solidFill>
                <a:latin typeface="+mn-lt"/>
              </a:rPr>
              <a:t>En la capa de persistencia se ha creado un modelo relacional en MySQL compuesto por las entidades Usuario, Categoría, Receta e Ingrediente. Las relaciones uno-a-muchos permiten que cada usuario defina sus propias categorías y recetas, mientras que la tabla de ingredientes se asocia de forma flexible a cada receta.</a:t>
            </a:r>
            <a:endParaRPr sz="1800" dirty="0">
              <a:solidFill>
                <a:srgbClr val="134C8F"/>
              </a:solidFill>
              <a:latin typeface="+mn-lt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685858" y="517085"/>
            <a:ext cx="7042092" cy="1018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rgbClr val="134C8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3. Resultados obtenidos</a:t>
            </a:r>
            <a:endParaRPr dirty="0"/>
          </a:p>
        </p:txBody>
      </p:sp>
      <p:sp>
        <p:nvSpPr>
          <p:cNvPr id="135" name="Google Shape;135;p4"/>
          <p:cNvSpPr/>
          <p:nvPr/>
        </p:nvSpPr>
        <p:spPr>
          <a:xfrm>
            <a:off x="481281" y="496895"/>
            <a:ext cx="152400" cy="1018444"/>
          </a:xfrm>
          <a:prstGeom prst="rect">
            <a:avLst/>
          </a:prstGeom>
          <a:solidFill>
            <a:srgbClr val="45B8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8974" y="783559"/>
            <a:ext cx="4166350" cy="49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4"/>
          <p:cNvSpPr txBox="1"/>
          <p:nvPr/>
        </p:nvSpPr>
        <p:spPr>
          <a:xfrm>
            <a:off x="7383963" y="668350"/>
            <a:ext cx="3000000" cy="1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000" i="1" dirty="0"/>
              <a:t>Modelo Relacional</a:t>
            </a:r>
            <a:endParaRPr sz="1000" i="1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48DD43D-7027-E137-06B6-821A04D802C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072388" y="181069"/>
            <a:ext cx="932507" cy="7514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BD25017-B761-9E31-8BDF-BDAB5820F935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3810" y="181069"/>
            <a:ext cx="1431085" cy="3158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356ae34d34e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0" y="5207763"/>
            <a:ext cx="12191999" cy="165023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356ae34d34e_0_8"/>
          <p:cNvSpPr txBox="1"/>
          <p:nvPr/>
        </p:nvSpPr>
        <p:spPr>
          <a:xfrm>
            <a:off x="786075" y="1438325"/>
            <a:ext cx="10146900" cy="1823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134C8F"/>
                </a:solidFill>
                <a:latin typeface="+mn-lt"/>
                <a:ea typeface="Raleway"/>
                <a:cs typeface="Raleway"/>
                <a:sym typeface="Raleway"/>
              </a:rPr>
              <a:t>Para el backend se ha utilizado Spring Boot con Maven. Se han implementado controladores REST, servicios y repositorios que exponen operaciones CRUD completas. La seguridad se basa en Spring Security con JWT, lo que permite sesiones sin estado y facilita el despliegue en contenedores. Las pruebas con Postman confirman que las rutas protegidas rechazan accesos no autenticados y que el refresco de token funciona correctamente.</a:t>
            </a:r>
            <a:endParaRPr sz="2000" dirty="0">
              <a:latin typeface="+mn-lt"/>
            </a:endParaRPr>
          </a:p>
        </p:txBody>
      </p:sp>
      <p:sp>
        <p:nvSpPr>
          <p:cNvPr id="144" name="Google Shape;144;g356ae34d34e_0_8"/>
          <p:cNvSpPr txBox="1"/>
          <p:nvPr/>
        </p:nvSpPr>
        <p:spPr>
          <a:xfrm>
            <a:off x="685858" y="517085"/>
            <a:ext cx="7042200" cy="10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rgbClr val="134C8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3. Resultados obtenidos</a:t>
            </a:r>
            <a:endParaRPr dirty="0"/>
          </a:p>
        </p:txBody>
      </p:sp>
      <p:sp>
        <p:nvSpPr>
          <p:cNvPr id="145" name="Google Shape;145;g356ae34d34e_0_8"/>
          <p:cNvSpPr/>
          <p:nvPr/>
        </p:nvSpPr>
        <p:spPr>
          <a:xfrm>
            <a:off x="481281" y="496895"/>
            <a:ext cx="152400" cy="1018500"/>
          </a:xfrm>
          <a:prstGeom prst="rect">
            <a:avLst/>
          </a:prstGeom>
          <a:solidFill>
            <a:srgbClr val="45B8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380E865-78D8-5F25-9366-65877607032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072388" y="181069"/>
            <a:ext cx="932507" cy="7514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FAD1E5E-982F-42D9-7CB6-51296B84C708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3810" y="181069"/>
            <a:ext cx="1431085" cy="3158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g359b43c5988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0" y="5207763"/>
            <a:ext cx="12191999" cy="1650237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359b43c5988_0_0"/>
          <p:cNvSpPr txBox="1"/>
          <p:nvPr/>
        </p:nvSpPr>
        <p:spPr>
          <a:xfrm>
            <a:off x="786072" y="1804075"/>
            <a:ext cx="9735300" cy="1823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134C8F"/>
                </a:solidFill>
                <a:latin typeface="+mn-lt"/>
                <a:ea typeface="Raleway"/>
                <a:cs typeface="Raleway"/>
                <a:sym typeface="Raleway"/>
              </a:rPr>
              <a:t>El frontend en Angular ofrece navegación SPA y formularios reactivos validados tanto del lado cliente como servidor. Las vistas desarrolladas son: inicio de sesión, registro, dashboard de categorías con miniaturas, listado de recetas con botones de edición y eliminación, formulario para alta y edición de recetas y categorías, y detalle completo de cada plato. Todas las pantallas son responsivas gracias a Bootstrap 5.</a:t>
            </a:r>
            <a:endParaRPr sz="1800" dirty="0">
              <a:latin typeface="+mn-lt"/>
            </a:endParaRPr>
          </a:p>
        </p:txBody>
      </p:sp>
      <p:sp>
        <p:nvSpPr>
          <p:cNvPr id="160" name="Google Shape;160;g359b43c5988_0_0"/>
          <p:cNvSpPr txBox="1"/>
          <p:nvPr/>
        </p:nvSpPr>
        <p:spPr>
          <a:xfrm>
            <a:off x="685858" y="517085"/>
            <a:ext cx="7042200" cy="10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rgbClr val="134C8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3. Resultados obtenidos</a:t>
            </a:r>
            <a:endParaRPr dirty="0"/>
          </a:p>
        </p:txBody>
      </p:sp>
      <p:sp>
        <p:nvSpPr>
          <p:cNvPr id="161" name="Google Shape;161;g359b43c5988_0_0"/>
          <p:cNvSpPr/>
          <p:nvPr/>
        </p:nvSpPr>
        <p:spPr>
          <a:xfrm>
            <a:off x="481281" y="496895"/>
            <a:ext cx="152400" cy="1018500"/>
          </a:xfrm>
          <a:prstGeom prst="rect">
            <a:avLst/>
          </a:prstGeom>
          <a:solidFill>
            <a:srgbClr val="45B8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E0886A5-9ACE-DBF8-DE7B-402AB99187E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072388" y="181069"/>
            <a:ext cx="932507" cy="7514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714FE46-7DAE-57EB-9058-2A0F0E47594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3810" y="181069"/>
            <a:ext cx="1431085" cy="3158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359b43c5988_0_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0" y="5207763"/>
            <a:ext cx="12191999" cy="165023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359b43c5988_0_18"/>
          <p:cNvSpPr txBox="1"/>
          <p:nvPr/>
        </p:nvSpPr>
        <p:spPr>
          <a:xfrm>
            <a:off x="685858" y="517085"/>
            <a:ext cx="7042200" cy="10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rgbClr val="134C8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3. Resultados obtenidos</a:t>
            </a:r>
            <a:endParaRPr dirty="0"/>
          </a:p>
        </p:txBody>
      </p:sp>
      <p:sp>
        <p:nvSpPr>
          <p:cNvPr id="168" name="Google Shape;168;g359b43c5988_0_18"/>
          <p:cNvSpPr/>
          <p:nvPr/>
        </p:nvSpPr>
        <p:spPr>
          <a:xfrm>
            <a:off x="481281" y="496895"/>
            <a:ext cx="152400" cy="1018500"/>
          </a:xfrm>
          <a:prstGeom prst="rect">
            <a:avLst/>
          </a:prstGeom>
          <a:solidFill>
            <a:srgbClr val="45B8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g359b43c5988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3162" y="1157100"/>
            <a:ext cx="8925676" cy="53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C721CC9B-E2E6-DA1E-1912-F5CC6376BB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072388" y="181069"/>
            <a:ext cx="932507" cy="7514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5264157-65ED-1E89-745B-DC5ED0DA05A6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3810" y="181069"/>
            <a:ext cx="1431085" cy="3158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g359b43c5988_0_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0" y="5207763"/>
            <a:ext cx="12191999" cy="165023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359b43c5988_0_29"/>
          <p:cNvSpPr txBox="1"/>
          <p:nvPr/>
        </p:nvSpPr>
        <p:spPr>
          <a:xfrm>
            <a:off x="685858" y="517085"/>
            <a:ext cx="7042200" cy="10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rgbClr val="134C8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3. Resultados obtenidos</a:t>
            </a:r>
            <a:endParaRPr dirty="0"/>
          </a:p>
        </p:txBody>
      </p:sp>
      <p:sp>
        <p:nvSpPr>
          <p:cNvPr id="176" name="Google Shape;176;g359b43c5988_0_29"/>
          <p:cNvSpPr/>
          <p:nvPr/>
        </p:nvSpPr>
        <p:spPr>
          <a:xfrm>
            <a:off x="481281" y="496895"/>
            <a:ext cx="152400" cy="1018500"/>
          </a:xfrm>
          <a:prstGeom prst="rect">
            <a:avLst/>
          </a:prstGeom>
          <a:solidFill>
            <a:srgbClr val="45B8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g359b43c5988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1663" y="1235375"/>
            <a:ext cx="7808675" cy="52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1A86BDF-6F9A-6B6C-C8DD-F048270B90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072388" y="181069"/>
            <a:ext cx="932507" cy="7514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F596C8C-864B-7AF6-A212-020B0D3C9C5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3810" y="181069"/>
            <a:ext cx="1431085" cy="3158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617</Words>
  <Application>Microsoft Office PowerPoint</Application>
  <PresentationFormat>Panorámica</PresentationFormat>
  <Paragraphs>34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Raleway</vt:lpstr>
      <vt:lpstr>Arial</vt:lpstr>
      <vt:lpstr>Calibri</vt:lpstr>
      <vt:lpstr>Raleway SemiBold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Juan Torres Gomez</dc:creator>
  <cp:lastModifiedBy>Gonzalo Solis</cp:lastModifiedBy>
  <cp:revision>13</cp:revision>
  <dcterms:created xsi:type="dcterms:W3CDTF">2023-02-03T13:22:21Z</dcterms:created>
  <dcterms:modified xsi:type="dcterms:W3CDTF">2025-05-09T16:20:13Z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0x010100D14488ADC5F24948BFB4B1045AA42412</vt:lpwstr>
  </property>
  <property fmtid="{D5CDD505-2E9C-101B-9397-08002B2CF9AE}" pid="3" name="MediaServiceImageTags">
    <vt:lpwstr/>
  </property>
</Properties>
</file>