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B4427C-071F-18F3-DBBF-8217E41BC32B}" name="c.anaya@alumnos.upm.es" initials="c." userId="S::urn:spo:guest#c.anaya@alumnos.upm.es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CD3"/>
    <a:srgbClr val="44546A"/>
    <a:srgbClr val="43536A"/>
    <a:srgbClr val="8497B0"/>
    <a:srgbClr val="DAE3F3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F741B-31E2-F14C-A819-9B33939A1F82}" v="2214" dt="2023-12-07T04:30:2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/>
    <p:restoredTop sz="94758"/>
  </p:normalViewPr>
  <p:slideViewPr>
    <p:cSldViewPr snapToGrid="0">
      <p:cViewPr varScale="1">
        <p:scale>
          <a:sx n="126" d="100"/>
          <a:sy n="126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475B6-A502-9042-80E6-9F601E3E755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57991-2D36-3242-B865-24CDA406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7991-2D36-3242-B865-24CDA406C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9B3A-CCFE-0D38-D904-A5172CB12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06DC-5F5B-2734-5AF5-2C00EA0C4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77AD-3985-9E54-A993-4D8DC495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017F-6C46-EBBD-C855-0FBA5DBB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118C-7D82-CFFA-EE6B-F71DD7DE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08FA-3D78-45B6-2824-AC8F0CEC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6B2ED-970C-84E1-FD46-F1DC28AD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1095-B101-37D7-B7E1-56AEAE95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B0A8-FBE1-2645-588B-7CB71B0B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2DFA-0AAD-8172-8A13-55F50B4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05752-9B52-9105-986F-65B3C534E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0765-7F7F-6464-FC40-07EAB3D5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CD8C-412B-664D-A4E8-ABB6F810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7CA9-3524-6F0C-B917-9FFEE37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316F-A08F-ACB4-08F6-8582408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538E-DAC9-8631-F868-5BFFE38F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441A-0C32-5F54-D8D3-331E15DA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AEEF-E0B9-0E4D-A680-3C4E3292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72D4-41D4-E2F3-0E47-F4C0047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E61D-7126-798D-A335-B0073298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A1C5-9114-E3FD-920C-98BEE2FA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EE24-9A18-A336-FADC-515BB336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D867-BDA3-437B-E044-28294341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986D-6C42-1DC3-03CB-BE3BB07E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CEFF-3972-C0F8-16EA-63A759EB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1E1-2FF7-A1C4-A8E3-259D3DEC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FA30-C24F-DFB8-8450-7F878E1C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41F3-84C3-172E-CE40-96B5DED8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4738A-E278-ECFC-BA48-A11A89E0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6FC9-C88F-6B8F-EDF4-9911C2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F967-0E2F-C9E7-BFA3-039CCB03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0DE1-1CA0-0FCB-2FEB-0E123AB1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F9B3-323D-D58C-A0D1-4BB8A2FC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8DB1-110C-D7AB-FDAF-6A51288B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F8487-7CF6-06B9-F5F0-0978434AE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92CD-3D2F-7371-C25E-B29D5168A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C1840-41EA-AD63-7839-EC42FFD1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1036C-F0C1-E186-1419-3ABB8CAB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EF77-7551-24A2-B1A7-E1C66C24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ABA-8860-783E-185D-54F77DF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C71C5-8DDA-900D-1DA2-CB2AABED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9A797-96CA-95DC-AAF8-A80A372E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EF875-DAAA-FB78-3339-89678FF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AB610-BE73-0E9F-9EA7-041134B9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A316A-2483-D8BF-75FF-6B67C57A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6682-BC62-F14B-4C1D-0080DBA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548-7C00-B3E0-2FD0-6333784D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D5FC-D529-B032-7F58-AE53AE4C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E797-C2EB-7AD0-4EA3-AD4ABE6D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DAA7-08A2-4B05-3E15-200358F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35E9-27BD-1CAC-69AC-E6D39ACB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48495-2CED-E729-FF8E-41C7D296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4ECF-59F8-76DD-73B1-EDE22A6D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C42-E104-0989-87BD-85AF384A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05B28-547E-D68F-61E6-20F830CF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D547-9E86-EE93-5894-FD0A0C7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8B33-1FE9-529B-1B1A-98107172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7981-983E-69E9-1D43-959E193B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588DE-20DB-87F6-B40E-897DBE50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1625-D996-449C-EC3E-E408E478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C2E2-AA02-0E89-E4C8-B7314690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09EF-C7F4-0548-9C29-73E9FD539A2E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B3AF-3F27-6D01-C425-08A9F612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6B52-6BFB-D4BC-03C2-D573F3F9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448B-C78E-F344-9E82-D2FE1278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B522C-DB16-1BC3-9814-B4939C04E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  <a:t>IBM Capstone Project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  <a:t>Census Income Dataset</a:t>
            </a:r>
            <a:b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</a:rPr>
              <a:t>StakeholdersPresentation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0339-3C68-4171-908A-800FAC2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Gonzalo Tamariz-Martel Sánchez – A20551855</a:t>
            </a:r>
          </a:p>
          <a:p>
            <a:pPr algn="l"/>
            <a:r>
              <a:rPr lang="en-US" dirty="0"/>
              <a:t>01/12/2024 </a:t>
            </a:r>
          </a:p>
        </p:txBody>
      </p:sp>
    </p:spTree>
    <p:extLst>
      <p:ext uri="{BB962C8B-B14F-4D97-AF65-F5344CB8AC3E}">
        <p14:creationId xmlns:p14="http://schemas.microsoft.com/office/powerpoint/2010/main" val="377614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044">
            <a:extLst>
              <a:ext uri="{FF2B5EF4-FFF2-40B4-BE49-F238E27FC236}">
                <a16:creationId xmlns:a16="http://schemas.microsoft.com/office/drawing/2014/main" id="{F99894F3-E638-6B70-1C86-22A762D12414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245AC09-264C-DB14-23CB-089F55BFB218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3382ABE-77AF-61AE-BB1E-4D9F49BD7EF2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The Dataset contains information about census data such as education,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workclass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, marital status, occupation, etc. Below it is shown the distribution of some variables. Also, we have the distribution of the label class indicating weather an adult income is greater than $50K/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yr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 or lower </a:t>
            </a:r>
            <a:endParaRPr lang="es-ES" b="1" dirty="0">
              <a:solidFill>
                <a:schemeClr val="accent1">
                  <a:lumMod val="50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18DE3-3099-2507-8E36-274573D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99" y="1902842"/>
            <a:ext cx="3903625" cy="203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96FFB5-1311-F10F-42E7-20966BC8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97" y="4144114"/>
            <a:ext cx="3903625" cy="2030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6B40AB-0249-51EA-AC5D-C1F12A9A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3" y="1902842"/>
            <a:ext cx="3878708" cy="20271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8EB9DE-460C-09FF-AC19-EA8D83F38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81" y="4144114"/>
            <a:ext cx="3903625" cy="2030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F42E55-121A-9909-92B7-7689B6C5E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037" y="2325300"/>
            <a:ext cx="3374882" cy="32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5DA2935-6A8B-B3B9-DCE1-2269D35CA060}"/>
              </a:ext>
            </a:extLst>
          </p:cNvPr>
          <p:cNvSpPr/>
          <p:nvPr/>
        </p:nvSpPr>
        <p:spPr>
          <a:xfrm>
            <a:off x="6723660" y="2019366"/>
            <a:ext cx="4782540" cy="4589252"/>
          </a:xfrm>
          <a:prstGeom prst="rect">
            <a:avLst/>
          </a:prstGeom>
          <a:solidFill>
            <a:srgbClr val="DAE3F3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6A5A78-CE07-E0A1-6B95-1E6CCB8F1C35}"/>
              </a:ext>
            </a:extLst>
          </p:cNvPr>
          <p:cNvSpPr/>
          <p:nvPr/>
        </p:nvSpPr>
        <p:spPr>
          <a:xfrm>
            <a:off x="835910" y="2019365"/>
            <a:ext cx="4782541" cy="4589251"/>
          </a:xfrm>
          <a:prstGeom prst="rect">
            <a:avLst/>
          </a:prstGeom>
          <a:solidFill>
            <a:srgbClr val="DAE3F3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Understanding</a:t>
            </a:r>
            <a:b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Use Case –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Income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B63F103-F401-F83F-8EAB-1AB598D8004A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use case is predicting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wether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income whether income exceeds $50K/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yr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based on census data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latin typeface="Inter"/>
              </a:rPr>
              <a:t>.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accent1">
                  <a:lumMod val="50000"/>
                </a:schemeClr>
              </a:solidFill>
              <a:ea typeface="+mj-lt"/>
              <a:cs typeface="+mj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EC310E-3003-A678-14A3-CD911CE87BA9}"/>
              </a:ext>
            </a:extLst>
          </p:cNvPr>
          <p:cNvGrpSpPr/>
          <p:nvPr/>
        </p:nvGrpSpPr>
        <p:grpSpPr>
          <a:xfrm>
            <a:off x="1886051" y="2176085"/>
            <a:ext cx="2885404" cy="2388902"/>
            <a:chOff x="1989288" y="2176085"/>
            <a:chExt cx="2885404" cy="238890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FC54628-97C9-5564-F34A-2041F2E312C2}"/>
                </a:ext>
              </a:extLst>
            </p:cNvPr>
            <p:cNvSpPr/>
            <p:nvPr/>
          </p:nvSpPr>
          <p:spPr>
            <a:xfrm>
              <a:off x="2484632" y="3229051"/>
              <a:ext cx="1451176" cy="649218"/>
            </a:xfrm>
            <a:prstGeom prst="rect">
              <a:avLst/>
            </a:prstGeom>
            <a:solidFill>
              <a:srgbClr val="44546A"/>
            </a:solidFill>
            <a:ln w="6350" algn="ctr">
              <a:noFill/>
              <a:round/>
              <a:headEnd/>
              <a:tailEnd/>
            </a:ln>
          </p:spPr>
          <p:txBody>
            <a:bodyPr lIns="88900" tIns="88900" rIns="88900" bIns="889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s-ES" sz="2000">
                  <a:solidFill>
                    <a:schemeClr val="bg1"/>
                  </a:solidFill>
                  <a:ea typeface="ＭＳ Ｐゴシック"/>
                </a:rPr>
                <a:t>CLASSIFIER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CCA76F9-838B-96D2-53E3-C6A81A3662ED}"/>
                </a:ext>
              </a:extLst>
            </p:cNvPr>
            <p:cNvCxnSpPr/>
            <p:nvPr/>
          </p:nvCxnSpPr>
          <p:spPr>
            <a:xfrm>
              <a:off x="3210220" y="2932239"/>
              <a:ext cx="2757" cy="27108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0">
              <a:extLst>
                <a:ext uri="{FF2B5EF4-FFF2-40B4-BE49-F238E27FC236}">
                  <a16:creationId xmlns:a16="http://schemas.microsoft.com/office/drawing/2014/main" id="{9AD3C5C7-116F-B230-72CE-E9AE1F772908}"/>
                </a:ext>
              </a:extLst>
            </p:cNvPr>
            <p:cNvSpPr txBox="1"/>
            <p:nvPr/>
          </p:nvSpPr>
          <p:spPr>
            <a:xfrm>
              <a:off x="1989288" y="4164877"/>
              <a:ext cx="107661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&lt;= $50K</a:t>
              </a:r>
            </a:p>
          </p:txBody>
        </p:sp>
        <p:sp>
          <p:nvSpPr>
            <p:cNvPr id="15" name="CuadroTexto 11">
              <a:extLst>
                <a:ext uri="{FF2B5EF4-FFF2-40B4-BE49-F238E27FC236}">
                  <a16:creationId xmlns:a16="http://schemas.microsoft.com/office/drawing/2014/main" id="{4F30FE1B-4376-CF52-892B-F1C25F286A6D}"/>
                </a:ext>
              </a:extLst>
            </p:cNvPr>
            <p:cNvSpPr txBox="1"/>
            <p:nvPr/>
          </p:nvSpPr>
          <p:spPr>
            <a:xfrm>
              <a:off x="3153046" y="4137659"/>
              <a:ext cx="17216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&gt; $50K</a:t>
              </a:r>
            </a:p>
          </p:txBody>
        </p:sp>
        <p:sp>
          <p:nvSpPr>
            <p:cNvPr id="16" name="CuadroTexto 12">
              <a:extLst>
                <a:ext uri="{FF2B5EF4-FFF2-40B4-BE49-F238E27FC236}">
                  <a16:creationId xmlns:a16="http://schemas.microsoft.com/office/drawing/2014/main" id="{1AE57EDC-C1A2-325E-BE2E-49FF7693D821}"/>
                </a:ext>
              </a:extLst>
            </p:cNvPr>
            <p:cNvSpPr txBox="1"/>
            <p:nvPr/>
          </p:nvSpPr>
          <p:spPr>
            <a:xfrm>
              <a:off x="2133009" y="2176085"/>
              <a:ext cx="2196264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2000" b="1" dirty="0" err="1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Adult</a:t>
              </a:r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 </a:t>
              </a:r>
              <a:r>
                <a:rPr lang="es-ES" sz="2000" b="1" dirty="0" err="1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Census</a:t>
              </a:r>
              <a:r>
                <a:rPr lang="es-ES" sz="2000" b="1" dirty="0">
                  <a:solidFill>
                    <a:srgbClr val="203864"/>
                  </a:solidFill>
                  <a:latin typeface="Calibri Light"/>
                  <a:ea typeface="Calibri Light"/>
                  <a:cs typeface="Calibri Light"/>
                </a:rPr>
                <a:t> Data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4A2A7F8-1184-8681-6394-AC172D798C50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17" y="3888398"/>
              <a:ext cx="238202" cy="2409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665B4B17-07EB-9B55-2C3A-65BBE4AF2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915" y="3888398"/>
              <a:ext cx="237744" cy="2377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1F37C79-7F41-BDE3-CB55-379EB7CEE17F}"/>
              </a:ext>
            </a:extLst>
          </p:cNvPr>
          <p:cNvSpPr/>
          <p:nvPr/>
        </p:nvSpPr>
        <p:spPr>
          <a:xfrm>
            <a:off x="6871138" y="5212772"/>
            <a:ext cx="4498848" cy="1392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A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dataset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 is vital for training our ML Classifier model as it forms the basis for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teaching the model to differentiate between adults with income greater than 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Inter"/>
              </a:rPr>
              <a:t>$50K/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Inter"/>
              </a:rPr>
              <a:t>yr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Inter"/>
              </a:rPr>
              <a:t> or lower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by learning distinctive patterns and features.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FC5E1B-345E-2356-3F68-FEDF486463BD}"/>
              </a:ext>
            </a:extLst>
          </p:cNvPr>
          <p:cNvSpPr/>
          <p:nvPr/>
        </p:nvSpPr>
        <p:spPr>
          <a:xfrm>
            <a:off x="835910" y="1744408"/>
            <a:ext cx="4782541" cy="274958"/>
          </a:xfrm>
          <a:prstGeom prst="rect">
            <a:avLst/>
          </a:prstGeom>
          <a:solidFill>
            <a:srgbClr val="435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8B1AA-8598-C219-B088-6940CBE13AD6}"/>
              </a:ext>
            </a:extLst>
          </p:cNvPr>
          <p:cNvSpPr/>
          <p:nvPr/>
        </p:nvSpPr>
        <p:spPr>
          <a:xfrm>
            <a:off x="6723659" y="1744408"/>
            <a:ext cx="4782541" cy="274958"/>
          </a:xfrm>
          <a:prstGeom prst="rect">
            <a:avLst/>
          </a:prstGeom>
          <a:solidFill>
            <a:srgbClr val="435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8AC2E5F6-3679-5F1F-A6F1-3ED03DD4CF9F}"/>
              </a:ext>
            </a:extLst>
          </p:cNvPr>
          <p:cNvSpPr/>
          <p:nvPr/>
        </p:nvSpPr>
        <p:spPr>
          <a:xfrm>
            <a:off x="5691272" y="3519916"/>
            <a:ext cx="914400" cy="914400"/>
          </a:xfrm>
          <a:prstGeom prst="mathPlus">
            <a:avLst/>
          </a:prstGeom>
          <a:solidFill>
            <a:srgbClr val="4454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D286C9-8756-6509-4659-B37BCC2CF4A5}"/>
              </a:ext>
            </a:extLst>
          </p:cNvPr>
          <p:cNvSpPr/>
          <p:nvPr/>
        </p:nvSpPr>
        <p:spPr>
          <a:xfrm>
            <a:off x="990600" y="5212772"/>
            <a:ext cx="4495800" cy="1392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classification model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is crucial for predicting </a:t>
            </a:r>
            <a:r>
              <a:rPr lang="en-US" sz="1400" b="0" i="0" u="none" strike="noStrike" dirty="0">
                <a:solidFill>
                  <a:srgbClr val="3C4043"/>
                </a:solidFill>
                <a:effectLst/>
                <a:latin typeface="Inter"/>
              </a:rPr>
              <a:t>whether income exceeds $50K/</a:t>
            </a:r>
            <a:r>
              <a:rPr lang="en-US" sz="1400" b="0" i="0" u="none" strike="noStrike" dirty="0" err="1">
                <a:solidFill>
                  <a:srgbClr val="3C4043"/>
                </a:solidFill>
                <a:effectLst/>
                <a:latin typeface="Inter"/>
              </a:rPr>
              <a:t>yr</a:t>
            </a:r>
            <a:r>
              <a:rPr lang="en-US" sz="1400" b="0" i="0" u="none" strike="noStrike" dirty="0">
                <a:solidFill>
                  <a:srgbClr val="3C4043"/>
                </a:solidFill>
                <a:effectLst/>
                <a:latin typeface="Inter"/>
              </a:rPr>
              <a:t> based on census data</a:t>
            </a:r>
            <a:r>
              <a:rPr lang="en-US" sz="1400" dirty="0">
                <a:solidFill>
                  <a:schemeClr val="tx1"/>
                </a:solidFill>
                <a:latin typeface="Söhne"/>
              </a:rPr>
              <a:t>. 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t autonomously </a:t>
            </a: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Söhne"/>
              </a:rPr>
              <a:t>identifies and categorizes adults within two classes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" name="Graphic 23" descr="Dollar with solid fill">
            <a:extLst>
              <a:ext uri="{FF2B5EF4-FFF2-40B4-BE49-F238E27FC236}">
                <a16:creationId xmlns:a16="http://schemas.microsoft.com/office/drawing/2014/main" id="{7875441F-206C-FC9C-6296-A5657ECF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1676" y="4509620"/>
            <a:ext cx="274320" cy="274320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65371E65-30B6-626B-5099-678AF42C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4076" y="4509620"/>
            <a:ext cx="274320" cy="274320"/>
          </a:xfrm>
          <a:prstGeom prst="rect">
            <a:avLst/>
          </a:prstGeom>
        </p:spPr>
      </p:pic>
      <p:pic>
        <p:nvPicPr>
          <p:cNvPr id="26" name="Graphic 25" descr="Dollar with solid fill">
            <a:extLst>
              <a:ext uri="{FF2B5EF4-FFF2-40B4-BE49-F238E27FC236}">
                <a16:creationId xmlns:a16="http://schemas.microsoft.com/office/drawing/2014/main" id="{C04C161C-3948-EC80-2121-CF6F2C572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6476" y="4509620"/>
            <a:ext cx="274320" cy="274320"/>
          </a:xfrm>
          <a:prstGeom prst="rect">
            <a:avLst/>
          </a:prstGeom>
        </p:spPr>
      </p:pic>
      <p:pic>
        <p:nvPicPr>
          <p:cNvPr id="27" name="Graphic 26" descr="Dollar with solid fill">
            <a:extLst>
              <a:ext uri="{FF2B5EF4-FFF2-40B4-BE49-F238E27FC236}">
                <a16:creationId xmlns:a16="http://schemas.microsoft.com/office/drawing/2014/main" id="{F66B1C47-C193-DD43-10D8-6F36A830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876" y="4509620"/>
            <a:ext cx="274320" cy="274320"/>
          </a:xfrm>
          <a:prstGeom prst="rect">
            <a:avLst/>
          </a:prstGeom>
        </p:spPr>
      </p:pic>
      <p:pic>
        <p:nvPicPr>
          <p:cNvPr id="28" name="Graphic 27" descr="Dollar with solid fill">
            <a:extLst>
              <a:ext uri="{FF2B5EF4-FFF2-40B4-BE49-F238E27FC236}">
                <a16:creationId xmlns:a16="http://schemas.microsoft.com/office/drawing/2014/main" id="{2DBEA310-7B3D-81FC-5BD2-3DDBE64BF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057" y="4521651"/>
            <a:ext cx="274320" cy="27432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5DB7121-486A-E99E-06C8-D05A3C324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6008" y="2534876"/>
            <a:ext cx="365760" cy="3657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76421D-6F56-D115-56C2-3CBF10E92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488" y="2054169"/>
            <a:ext cx="3374882" cy="32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44">
            <a:extLst>
              <a:ext uri="{FF2B5EF4-FFF2-40B4-BE49-F238E27FC236}">
                <a16:creationId xmlns:a16="http://schemas.microsoft.com/office/drawing/2014/main" id="{A8DD9083-DD59-16C1-7877-66A92E2D2C4C}"/>
              </a:ext>
            </a:extLst>
          </p:cNvPr>
          <p:cNvSpPr txBox="1"/>
          <p:nvPr/>
        </p:nvSpPr>
        <p:spPr>
          <a:xfrm>
            <a:off x="383925" y="60419"/>
            <a:ext cx="65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792244-E1DD-1618-0649-33FEED79483C}"/>
              </a:ext>
            </a:extLst>
          </p:cNvPr>
          <p:cNvSpPr txBox="1">
            <a:spLocks/>
          </p:cNvSpPr>
          <p:nvPr/>
        </p:nvSpPr>
        <p:spPr>
          <a:xfrm>
            <a:off x="838200" y="-79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br>
              <a:rPr lang="es-ES" sz="3200" b="1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Comparative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between</a:t>
            </a: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different</a:t>
            </a:r>
            <a:r>
              <a:rPr lang="es-ES" sz="2400" b="1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endParaRPr lang="es-E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BFD8DDC-EE2E-77AC-F49A-38CF67E9E96E}"/>
              </a:ext>
            </a:extLst>
          </p:cNvPr>
          <p:cNvSpPr txBox="1">
            <a:spLocks/>
          </p:cNvSpPr>
          <p:nvPr/>
        </p:nvSpPr>
        <p:spPr>
          <a:xfrm>
            <a:off x="990600" y="996987"/>
            <a:ext cx="10515600" cy="74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Although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all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show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very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has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been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observed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best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predicting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models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case are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following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ones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can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predict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whether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income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exceeds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$50K/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yr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based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 87% </a:t>
            </a:r>
            <a:r>
              <a:rPr lang="es-ES" sz="1600" b="1" dirty="0" err="1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s-ES" sz="16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811E34-8431-EBE9-ED45-FCA52D1F5A11}"/>
              </a:ext>
            </a:extLst>
          </p:cNvPr>
          <p:cNvGrpSpPr/>
          <p:nvPr/>
        </p:nvGrpSpPr>
        <p:grpSpPr>
          <a:xfrm>
            <a:off x="2410235" y="1750190"/>
            <a:ext cx="7387712" cy="4923877"/>
            <a:chOff x="2410235" y="1561008"/>
            <a:chExt cx="7387712" cy="516368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042C50A-B42C-6D3C-34FA-EC3B539D7246}"/>
                </a:ext>
              </a:extLst>
            </p:cNvPr>
            <p:cNvGrpSpPr/>
            <p:nvPr/>
          </p:nvGrpSpPr>
          <p:grpSpPr>
            <a:xfrm>
              <a:off x="2410235" y="1561008"/>
              <a:ext cx="7371529" cy="5163688"/>
              <a:chOff x="1931095" y="1245700"/>
              <a:chExt cx="7371529" cy="516368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EDEBC9-AEA3-7F52-C835-D838DFAC41FF}"/>
                  </a:ext>
                </a:extLst>
              </p:cNvPr>
              <p:cNvSpPr/>
              <p:nvPr/>
            </p:nvSpPr>
            <p:spPr bwMode="gray">
              <a:xfrm>
                <a:off x="3511611" y="4967353"/>
                <a:ext cx="4187190" cy="969264"/>
              </a:xfrm>
              <a:prstGeom prst="rect">
                <a:avLst/>
              </a:prstGeom>
              <a:solidFill>
                <a:schemeClr val="bg2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Multi Layer Perceptron - </a:t>
                </a:r>
                <a:r>
                  <a:rPr lang="en-US" sz="1400" b="1" dirty="0" err="1"/>
                  <a:t>Keras</a:t>
                </a:r>
                <a:endParaRPr lang="en-US" sz="1400" b="1" dirty="0"/>
              </a:p>
              <a:p>
                <a:pPr>
                  <a:spcAft>
                    <a:spcPts val="600"/>
                  </a:spcAft>
                </a:pPr>
                <a:r>
                  <a:rPr lang="en-US" sz="1200" dirty="0"/>
                  <a:t>The </a:t>
                </a:r>
                <a:r>
                  <a:rPr lang="en-US" sz="1200" dirty="0" err="1"/>
                  <a:t>Deeplearning</a:t>
                </a:r>
                <a:r>
                  <a:rPr lang="en-US" sz="1200" dirty="0"/>
                  <a:t> model show a good accuracy and F1-Score. This model requires more computational resources than others.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8C5B42-B4F7-8268-8115-255014D3C841}"/>
                  </a:ext>
                </a:extLst>
              </p:cNvPr>
              <p:cNvSpPr/>
              <p:nvPr/>
            </p:nvSpPr>
            <p:spPr bwMode="gray">
              <a:xfrm>
                <a:off x="1931095" y="1722503"/>
                <a:ext cx="4187190" cy="969264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 err="1">
                    <a:solidFill>
                      <a:schemeClr val="tx1"/>
                    </a:solidFill>
                  </a:rPr>
                  <a:t>XGBClassifier</a:t>
                </a:r>
                <a:endParaRPr lang="en-US" sz="1400" b="1" dirty="0"/>
              </a:p>
              <a:p>
                <a:pPr>
                  <a:spcAft>
                    <a:spcPts val="600"/>
                  </a:spcAft>
                </a:pPr>
                <a:r>
                  <a:rPr lang="en-US" sz="1200" dirty="0"/>
                  <a:t>This model gives us the best accuracy and F1-Score. On the other hand,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XGBClassifier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 </a:t>
                </a:r>
                <a:r>
                  <a:rPr lang="en-US" sz="1200" b="1" dirty="0"/>
                  <a:t>memory usage is higher than Logistic Regression or KNN</a:t>
                </a:r>
                <a:r>
                  <a:rPr lang="en-US" sz="1200" dirty="0"/>
                  <a:t>.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B66427-F28D-4682-50C9-F3537A57D3AB}"/>
                  </a:ext>
                </a:extLst>
              </p:cNvPr>
              <p:cNvSpPr/>
              <p:nvPr/>
            </p:nvSpPr>
            <p:spPr bwMode="gray">
              <a:xfrm>
                <a:off x="2706798" y="3344928"/>
                <a:ext cx="4187190" cy="9692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Gradient Boosting Classifier</a:t>
                </a:r>
                <a:br>
                  <a:rPr lang="en-US" sz="1400" b="1" dirty="0"/>
                </a:br>
                <a:r>
                  <a:rPr lang="en-US" sz="1200" dirty="0"/>
                  <a:t>We obtain similar accuracy and F1-Score. Also, Random Forest model has similar performance in test even though it is clearly overfitted.</a:t>
                </a:r>
                <a:endParaRPr lang="en-US" sz="1400" b="1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9A5D46-A9CA-D26A-DEA2-F693ACF225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96000" y="1245700"/>
                <a:ext cx="1620875" cy="1920240"/>
                <a:chOff x="3525926" y="2604211"/>
                <a:chExt cx="1887322" cy="2235900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8D67F02B-9E32-97FF-4625-FCDF1AC0385E}"/>
                    </a:ext>
                  </a:extLst>
                </p:cNvPr>
                <p:cNvSpPr/>
                <p:nvPr/>
              </p:nvSpPr>
              <p:spPr>
                <a:xfrm>
                  <a:off x="3540557" y="2604211"/>
                  <a:ext cx="1872691" cy="1111911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0C3329FD-1AD6-BC76-55FD-A58763A9063A}"/>
                    </a:ext>
                  </a:extLst>
                </p:cNvPr>
                <p:cNvSpPr/>
                <p:nvPr/>
              </p:nvSpPr>
              <p:spPr>
                <a:xfrm>
                  <a:off x="4469587" y="3160166"/>
                  <a:ext cx="943661" cy="1675181"/>
                </a:xfrm>
                <a:custGeom>
                  <a:avLst/>
                  <a:gdLst>
                    <a:gd name="connsiteX0" fmla="*/ 0 w 943661"/>
                    <a:gd name="connsiteY0" fmla="*/ 548640 h 1675181"/>
                    <a:gd name="connsiteX1" fmla="*/ 14631 w 943661"/>
                    <a:gd name="connsiteY1" fmla="*/ 1675181 h 1675181"/>
                    <a:gd name="connsiteX2" fmla="*/ 936346 w 943661"/>
                    <a:gd name="connsiteY2" fmla="*/ 1126541 h 1675181"/>
                    <a:gd name="connsiteX3" fmla="*/ 943661 w 943661"/>
                    <a:gd name="connsiteY3" fmla="*/ 0 h 1675181"/>
                    <a:gd name="connsiteX4" fmla="*/ 0 w 943661"/>
                    <a:gd name="connsiteY4" fmla="*/ 548640 h 16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661" h="1675181">
                      <a:moveTo>
                        <a:pt x="0" y="548640"/>
                      </a:moveTo>
                      <a:lnTo>
                        <a:pt x="14631" y="1675181"/>
                      </a:lnTo>
                      <a:lnTo>
                        <a:pt x="936346" y="1126541"/>
                      </a:lnTo>
                      <a:cubicBezTo>
                        <a:pt x="938784" y="751027"/>
                        <a:pt x="941223" y="375514"/>
                        <a:pt x="943661" y="0"/>
                      </a:cubicBezTo>
                      <a:lnTo>
                        <a:pt x="0" y="5486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8F2535F-9C9B-EB95-307C-370616AA5E00}"/>
                    </a:ext>
                  </a:extLst>
                </p:cNvPr>
                <p:cNvSpPr/>
                <p:nvPr/>
              </p:nvSpPr>
              <p:spPr>
                <a:xfrm>
                  <a:off x="3525926" y="3160167"/>
                  <a:ext cx="955567" cy="1679944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36175" y="558337"/>
                      </a:lnTo>
                      <a:cubicBezTo>
                        <a:pt x="938670" y="930618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53513-A00F-A917-5D18-92DE7C2CFF98}"/>
                  </a:ext>
                </a:extLst>
              </p:cNvPr>
              <p:cNvSpPr txBox="1"/>
              <p:nvPr/>
            </p:nvSpPr>
            <p:spPr>
              <a:xfrm>
                <a:off x="6550389" y="1348358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accent3"/>
                    </a:solidFill>
                  </a:rPr>
                  <a:t>1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CD4C568-96C6-5B21-2155-84C967A607B9}"/>
                  </a:ext>
                </a:extLst>
              </p:cNvPr>
              <p:cNvGrpSpPr/>
              <p:nvPr/>
            </p:nvGrpSpPr>
            <p:grpSpPr>
              <a:xfrm>
                <a:off x="6883338" y="2867424"/>
                <a:ext cx="1620875" cy="1920240"/>
                <a:chOff x="5774128" y="2814784"/>
                <a:chExt cx="1620875" cy="1920240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C181B4DA-96E7-3C1A-1CD4-015655D5040D}"/>
                    </a:ext>
                  </a:extLst>
                </p:cNvPr>
                <p:cNvSpPr/>
                <p:nvPr/>
              </p:nvSpPr>
              <p:spPr>
                <a:xfrm>
                  <a:off x="5786693" y="2814784"/>
                  <a:ext cx="1608310" cy="954934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850C23B3-4609-778F-1482-35357C499C25}"/>
                    </a:ext>
                  </a:extLst>
                </p:cNvPr>
                <p:cNvSpPr/>
                <p:nvPr/>
              </p:nvSpPr>
              <p:spPr>
                <a:xfrm>
                  <a:off x="6578608" y="3292250"/>
                  <a:ext cx="816395" cy="1438682"/>
                </a:xfrm>
                <a:custGeom>
                  <a:avLst/>
                  <a:gdLst>
                    <a:gd name="connsiteX0" fmla="*/ 0 w 943661"/>
                    <a:gd name="connsiteY0" fmla="*/ 548640 h 1675181"/>
                    <a:gd name="connsiteX1" fmla="*/ 14631 w 943661"/>
                    <a:gd name="connsiteY1" fmla="*/ 1675181 h 1675181"/>
                    <a:gd name="connsiteX2" fmla="*/ 936346 w 943661"/>
                    <a:gd name="connsiteY2" fmla="*/ 1126541 h 1675181"/>
                    <a:gd name="connsiteX3" fmla="*/ 943661 w 943661"/>
                    <a:gd name="connsiteY3" fmla="*/ 0 h 1675181"/>
                    <a:gd name="connsiteX4" fmla="*/ 0 w 943661"/>
                    <a:gd name="connsiteY4" fmla="*/ 548640 h 1675181"/>
                    <a:gd name="connsiteX0" fmla="*/ 0 w 950597"/>
                    <a:gd name="connsiteY0" fmla="*/ 559044 h 1675181"/>
                    <a:gd name="connsiteX1" fmla="*/ 21567 w 950597"/>
                    <a:gd name="connsiteY1" fmla="*/ 1675181 h 1675181"/>
                    <a:gd name="connsiteX2" fmla="*/ 943282 w 950597"/>
                    <a:gd name="connsiteY2" fmla="*/ 1126541 h 1675181"/>
                    <a:gd name="connsiteX3" fmla="*/ 950597 w 950597"/>
                    <a:gd name="connsiteY3" fmla="*/ 0 h 1675181"/>
                    <a:gd name="connsiteX4" fmla="*/ 0 w 950597"/>
                    <a:gd name="connsiteY4" fmla="*/ 559044 h 16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597" h="1675181">
                      <a:moveTo>
                        <a:pt x="0" y="559044"/>
                      </a:moveTo>
                      <a:lnTo>
                        <a:pt x="21567" y="1675181"/>
                      </a:lnTo>
                      <a:lnTo>
                        <a:pt x="943282" y="1126541"/>
                      </a:lnTo>
                      <a:cubicBezTo>
                        <a:pt x="945720" y="751027"/>
                        <a:pt x="948159" y="375514"/>
                        <a:pt x="950597" y="0"/>
                      </a:cubicBezTo>
                      <a:lnTo>
                        <a:pt x="0" y="559044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B9220760-50FD-9AEC-684F-3B3D721B1809}"/>
                    </a:ext>
                  </a:extLst>
                </p:cNvPr>
                <p:cNvSpPr/>
                <p:nvPr/>
              </p:nvSpPr>
              <p:spPr>
                <a:xfrm>
                  <a:off x="5774128" y="3292251"/>
                  <a:ext cx="820663" cy="1442773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36175" y="558337"/>
                      </a:lnTo>
                      <a:cubicBezTo>
                        <a:pt x="938670" y="930618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D157A9-83C8-001F-BA07-14D052422E62}"/>
                  </a:ext>
                </a:extLst>
              </p:cNvPr>
              <p:cNvSpPr txBox="1"/>
              <p:nvPr/>
            </p:nvSpPr>
            <p:spPr>
              <a:xfrm>
                <a:off x="7348262" y="3000763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78778B-5C15-A2EC-AE7A-074DE71287A8}"/>
                  </a:ext>
                </a:extLst>
              </p:cNvPr>
              <p:cNvSpPr/>
              <p:nvPr/>
            </p:nvSpPr>
            <p:spPr>
              <a:xfrm>
                <a:off x="7612621" y="5502329"/>
                <a:ext cx="958915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b="1" err="1">
                    <a:solidFill>
                      <a:schemeClr val="tx2"/>
                    </a:solidFill>
                  </a:rPr>
                  <a:t>Lorem</a:t>
                </a:r>
                <a:r>
                  <a:rPr lang="en-US" sz="1000" b="1">
                    <a:solidFill>
                      <a:schemeClr val="tx2"/>
                    </a:solidFill>
                  </a:rPr>
                  <a:t> </a:t>
                </a:r>
                <a:br>
                  <a:rPr lang="en-US" sz="1000" b="1">
                    <a:solidFill>
                      <a:schemeClr val="tx2"/>
                    </a:solidFill>
                  </a:rPr>
                </a:br>
                <a:r>
                  <a:rPr lang="en-US" sz="1000" b="1" err="1">
                    <a:solidFill>
                      <a:schemeClr val="tx2"/>
                    </a:solidFill>
                  </a:rPr>
                  <a:t>ipsum</a:t>
                </a:r>
                <a:endParaRPr lang="en-US" sz="8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EFCD46-71A4-3DED-B2FF-97884E02CF84}"/>
                  </a:ext>
                </a:extLst>
              </p:cNvPr>
              <p:cNvGrpSpPr/>
              <p:nvPr/>
            </p:nvGrpSpPr>
            <p:grpSpPr>
              <a:xfrm>
                <a:off x="7681750" y="4489146"/>
                <a:ext cx="1620874" cy="1920242"/>
                <a:chOff x="6572540" y="4436506"/>
                <a:chExt cx="1620874" cy="1920242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A5B2779-7095-090D-7FA4-C1F317EE3AA4}"/>
                    </a:ext>
                  </a:extLst>
                </p:cNvPr>
                <p:cNvSpPr/>
                <p:nvPr/>
              </p:nvSpPr>
              <p:spPr>
                <a:xfrm>
                  <a:off x="6585104" y="4436506"/>
                  <a:ext cx="1608310" cy="954934"/>
                </a:xfrm>
                <a:custGeom>
                  <a:avLst/>
                  <a:gdLst>
                    <a:gd name="connsiteX0" fmla="*/ 0 w 1872691"/>
                    <a:gd name="connsiteY0" fmla="*/ 555955 h 1111911"/>
                    <a:gd name="connsiteX1" fmla="*/ 914400 w 1872691"/>
                    <a:gd name="connsiteY1" fmla="*/ 0 h 1111911"/>
                    <a:gd name="connsiteX2" fmla="*/ 1872691 w 1872691"/>
                    <a:gd name="connsiteY2" fmla="*/ 555955 h 1111911"/>
                    <a:gd name="connsiteX3" fmla="*/ 929030 w 1872691"/>
                    <a:gd name="connsiteY3" fmla="*/ 1111911 h 1111911"/>
                    <a:gd name="connsiteX4" fmla="*/ 0 w 1872691"/>
                    <a:gd name="connsiteY4" fmla="*/ 555955 h 11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2691" h="1111911">
                      <a:moveTo>
                        <a:pt x="0" y="555955"/>
                      </a:moveTo>
                      <a:lnTo>
                        <a:pt x="914400" y="0"/>
                      </a:lnTo>
                      <a:lnTo>
                        <a:pt x="1872691" y="555955"/>
                      </a:lnTo>
                      <a:lnTo>
                        <a:pt x="929030" y="1111911"/>
                      </a:lnTo>
                      <a:lnTo>
                        <a:pt x="0" y="555955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2B16E45-18B8-48B8-DC3E-7F0A66D1D9B6}"/>
                    </a:ext>
                  </a:extLst>
                </p:cNvPr>
                <p:cNvSpPr/>
                <p:nvPr/>
              </p:nvSpPr>
              <p:spPr>
                <a:xfrm>
                  <a:off x="6572540" y="4913975"/>
                  <a:ext cx="820663" cy="1442773"/>
                </a:xfrm>
                <a:custGeom>
                  <a:avLst/>
                  <a:gdLst>
                    <a:gd name="connsiteX0" fmla="*/ 0 w 943661"/>
                    <a:gd name="connsiteY0" fmla="*/ 1126541 h 1675181"/>
                    <a:gd name="connsiteX1" fmla="*/ 14631 w 943661"/>
                    <a:gd name="connsiteY1" fmla="*/ 0 h 1675181"/>
                    <a:gd name="connsiteX2" fmla="*/ 929031 w 943661"/>
                    <a:gd name="connsiteY2" fmla="*/ 555956 h 1675181"/>
                    <a:gd name="connsiteX3" fmla="*/ 943661 w 943661"/>
                    <a:gd name="connsiteY3" fmla="*/ 1675181 h 1675181"/>
                    <a:gd name="connsiteX4" fmla="*/ 0 w 943661"/>
                    <a:gd name="connsiteY4" fmla="*/ 1126541 h 1675181"/>
                    <a:gd name="connsiteX0" fmla="*/ 57544 w 1001205"/>
                    <a:gd name="connsiteY0" fmla="*/ 1126541 h 1675181"/>
                    <a:gd name="connsiteX1" fmla="*/ 72175 w 1001205"/>
                    <a:gd name="connsiteY1" fmla="*/ 0 h 1675181"/>
                    <a:gd name="connsiteX2" fmla="*/ 993719 w 1001205"/>
                    <a:gd name="connsiteY2" fmla="*/ 558337 h 1675181"/>
                    <a:gd name="connsiteX3" fmla="*/ 1001205 w 1001205"/>
                    <a:gd name="connsiteY3" fmla="*/ 1675181 h 1675181"/>
                    <a:gd name="connsiteX4" fmla="*/ 57544 w 1001205"/>
                    <a:gd name="connsiteY4" fmla="*/ 1126541 h 1675181"/>
                    <a:gd name="connsiteX0" fmla="*/ 57544 w 1013111"/>
                    <a:gd name="connsiteY0" fmla="*/ 1126541 h 1679944"/>
                    <a:gd name="connsiteX1" fmla="*/ 72175 w 1013111"/>
                    <a:gd name="connsiteY1" fmla="*/ 0 h 1679944"/>
                    <a:gd name="connsiteX2" fmla="*/ 993719 w 1013111"/>
                    <a:gd name="connsiteY2" fmla="*/ 558337 h 1679944"/>
                    <a:gd name="connsiteX3" fmla="*/ 1013111 w 1013111"/>
                    <a:gd name="connsiteY3" fmla="*/ 1679944 h 1679944"/>
                    <a:gd name="connsiteX4" fmla="*/ 57544 w 1013111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36175 w 955567"/>
                    <a:gd name="connsiteY2" fmla="*/ 558337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  <a:gd name="connsiteX0" fmla="*/ 0 w 955567"/>
                    <a:gd name="connsiteY0" fmla="*/ 1126541 h 1679944"/>
                    <a:gd name="connsiteX1" fmla="*/ 14631 w 955567"/>
                    <a:gd name="connsiteY1" fmla="*/ 0 h 1679944"/>
                    <a:gd name="connsiteX2" fmla="*/ 946580 w 955567"/>
                    <a:gd name="connsiteY2" fmla="*/ 565273 h 1679944"/>
                    <a:gd name="connsiteX3" fmla="*/ 955567 w 955567"/>
                    <a:gd name="connsiteY3" fmla="*/ 1679944 h 1679944"/>
                    <a:gd name="connsiteX4" fmla="*/ 0 w 955567"/>
                    <a:gd name="connsiteY4" fmla="*/ 1126541 h 1679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567" h="1679944">
                      <a:moveTo>
                        <a:pt x="0" y="1126541"/>
                      </a:moveTo>
                      <a:cubicBezTo>
                        <a:pt x="4877" y="751027"/>
                        <a:pt x="3858" y="339970"/>
                        <a:pt x="14631" y="0"/>
                      </a:cubicBezTo>
                      <a:lnTo>
                        <a:pt x="946580" y="565273"/>
                      </a:lnTo>
                      <a:cubicBezTo>
                        <a:pt x="949075" y="937554"/>
                        <a:pt x="953072" y="1307663"/>
                        <a:pt x="955567" y="1679944"/>
                      </a:cubicBezTo>
                      <a:lnTo>
                        <a:pt x="0" y="1126541"/>
                      </a:ln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0" name="Freeform 67">
                <a:extLst>
                  <a:ext uri="{FF2B5EF4-FFF2-40B4-BE49-F238E27FC236}">
                    <a16:creationId xmlns:a16="http://schemas.microsoft.com/office/drawing/2014/main" id="{10772E90-4071-108A-6B2C-E38B154A827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60196" y="5453980"/>
                <a:ext cx="534979" cy="480208"/>
              </a:xfrm>
              <a:custGeom>
                <a:avLst/>
                <a:gdLst>
                  <a:gd name="T0" fmla="*/ 147 w 200"/>
                  <a:gd name="T1" fmla="*/ 162 h 179"/>
                  <a:gd name="T2" fmla="*/ 147 w 200"/>
                  <a:gd name="T3" fmla="*/ 179 h 179"/>
                  <a:gd name="T4" fmla="*/ 100 w 200"/>
                  <a:gd name="T5" fmla="*/ 179 h 179"/>
                  <a:gd name="T6" fmla="*/ 53 w 200"/>
                  <a:gd name="T7" fmla="*/ 179 h 179"/>
                  <a:gd name="T8" fmla="*/ 53 w 200"/>
                  <a:gd name="T9" fmla="*/ 162 h 179"/>
                  <a:gd name="T10" fmla="*/ 61 w 200"/>
                  <a:gd name="T11" fmla="*/ 155 h 179"/>
                  <a:gd name="T12" fmla="*/ 100 w 200"/>
                  <a:gd name="T13" fmla="*/ 155 h 179"/>
                  <a:gd name="T14" fmla="*/ 138 w 200"/>
                  <a:gd name="T15" fmla="*/ 155 h 179"/>
                  <a:gd name="T16" fmla="*/ 147 w 200"/>
                  <a:gd name="T17" fmla="*/ 162 h 179"/>
                  <a:gd name="T18" fmla="*/ 139 w 200"/>
                  <a:gd name="T19" fmla="*/ 100 h 179"/>
                  <a:gd name="T20" fmla="*/ 113 w 200"/>
                  <a:gd name="T21" fmla="*/ 129 h 179"/>
                  <a:gd name="T22" fmla="*/ 116 w 200"/>
                  <a:gd name="T23" fmla="*/ 142 h 179"/>
                  <a:gd name="T24" fmla="*/ 125 w 200"/>
                  <a:gd name="T25" fmla="*/ 153 h 179"/>
                  <a:gd name="T26" fmla="*/ 100 w 200"/>
                  <a:gd name="T27" fmla="*/ 153 h 179"/>
                  <a:gd name="T28" fmla="*/ 75 w 200"/>
                  <a:gd name="T29" fmla="*/ 153 h 179"/>
                  <a:gd name="T30" fmla="*/ 83 w 200"/>
                  <a:gd name="T31" fmla="*/ 142 h 179"/>
                  <a:gd name="T32" fmla="*/ 86 w 200"/>
                  <a:gd name="T33" fmla="*/ 129 h 179"/>
                  <a:gd name="T34" fmla="*/ 61 w 200"/>
                  <a:gd name="T35" fmla="*/ 100 h 179"/>
                  <a:gd name="T36" fmla="*/ 1 w 200"/>
                  <a:gd name="T37" fmla="*/ 42 h 179"/>
                  <a:gd name="T38" fmla="*/ 37 w 200"/>
                  <a:gd name="T39" fmla="*/ 19 h 179"/>
                  <a:gd name="T40" fmla="*/ 36 w 200"/>
                  <a:gd name="T41" fmla="*/ 0 h 179"/>
                  <a:gd name="T42" fmla="*/ 100 w 200"/>
                  <a:gd name="T43" fmla="*/ 0 h 179"/>
                  <a:gd name="T44" fmla="*/ 163 w 200"/>
                  <a:gd name="T45" fmla="*/ 0 h 179"/>
                  <a:gd name="T46" fmla="*/ 163 w 200"/>
                  <a:gd name="T47" fmla="*/ 19 h 179"/>
                  <a:gd name="T48" fmla="*/ 199 w 200"/>
                  <a:gd name="T49" fmla="*/ 42 h 179"/>
                  <a:gd name="T50" fmla="*/ 139 w 200"/>
                  <a:gd name="T51" fmla="*/ 100 h 179"/>
                  <a:gd name="T52" fmla="*/ 84 w 200"/>
                  <a:gd name="T53" fmla="*/ 118 h 179"/>
                  <a:gd name="T54" fmla="*/ 53 w 200"/>
                  <a:gd name="T55" fmla="*/ 16 h 179"/>
                  <a:gd name="T56" fmla="*/ 48 w 200"/>
                  <a:gd name="T57" fmla="*/ 12 h 179"/>
                  <a:gd name="T58" fmla="*/ 84 w 200"/>
                  <a:gd name="T59" fmla="*/ 118 h 179"/>
                  <a:gd name="T60" fmla="*/ 11 w 200"/>
                  <a:gd name="T61" fmla="*/ 42 h 179"/>
                  <a:gd name="T62" fmla="*/ 54 w 200"/>
                  <a:gd name="T63" fmla="*/ 88 h 179"/>
                  <a:gd name="T64" fmla="*/ 37 w 200"/>
                  <a:gd name="T65" fmla="*/ 29 h 179"/>
                  <a:gd name="T66" fmla="*/ 11 w 200"/>
                  <a:gd name="T67" fmla="*/ 42 h 179"/>
                  <a:gd name="T68" fmla="*/ 162 w 200"/>
                  <a:gd name="T69" fmla="*/ 29 h 179"/>
                  <a:gd name="T70" fmla="*/ 145 w 200"/>
                  <a:gd name="T71" fmla="*/ 88 h 179"/>
                  <a:gd name="T72" fmla="*/ 188 w 200"/>
                  <a:gd name="T73" fmla="*/ 42 h 179"/>
                  <a:gd name="T74" fmla="*/ 162 w 200"/>
                  <a:gd name="T75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79">
                    <a:moveTo>
                      <a:pt x="147" y="162"/>
                    </a:move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53" y="179"/>
                      <a:pt x="53" y="179"/>
                      <a:pt x="53" y="179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3" y="162"/>
                      <a:pt x="53" y="155"/>
                      <a:pt x="61" y="155"/>
                    </a:cubicBezTo>
                    <a:cubicBezTo>
                      <a:pt x="69" y="155"/>
                      <a:pt x="100" y="155"/>
                      <a:pt x="100" y="155"/>
                    </a:cubicBezTo>
                    <a:cubicBezTo>
                      <a:pt x="100" y="155"/>
                      <a:pt x="131" y="155"/>
                      <a:pt x="138" y="155"/>
                    </a:cubicBezTo>
                    <a:cubicBezTo>
                      <a:pt x="146" y="155"/>
                      <a:pt x="147" y="162"/>
                      <a:pt x="147" y="162"/>
                    </a:cubicBezTo>
                    <a:close/>
                    <a:moveTo>
                      <a:pt x="139" y="100"/>
                    </a:moveTo>
                    <a:cubicBezTo>
                      <a:pt x="126" y="120"/>
                      <a:pt x="113" y="129"/>
                      <a:pt x="113" y="129"/>
                    </a:cubicBezTo>
                    <a:cubicBezTo>
                      <a:pt x="113" y="129"/>
                      <a:pt x="104" y="136"/>
                      <a:pt x="116" y="142"/>
                    </a:cubicBezTo>
                    <a:cubicBezTo>
                      <a:pt x="128" y="148"/>
                      <a:pt x="125" y="153"/>
                      <a:pt x="125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53"/>
                      <a:pt x="72" y="148"/>
                      <a:pt x="83" y="142"/>
                    </a:cubicBezTo>
                    <a:cubicBezTo>
                      <a:pt x="95" y="136"/>
                      <a:pt x="86" y="129"/>
                      <a:pt x="86" y="129"/>
                    </a:cubicBezTo>
                    <a:cubicBezTo>
                      <a:pt x="86" y="129"/>
                      <a:pt x="73" y="120"/>
                      <a:pt x="61" y="100"/>
                    </a:cubicBezTo>
                    <a:cubicBezTo>
                      <a:pt x="29" y="96"/>
                      <a:pt x="0" y="64"/>
                      <a:pt x="1" y="42"/>
                    </a:cubicBezTo>
                    <a:cubicBezTo>
                      <a:pt x="1" y="35"/>
                      <a:pt x="6" y="18"/>
                      <a:pt x="37" y="19"/>
                    </a:cubicBezTo>
                    <a:cubicBezTo>
                      <a:pt x="36" y="13"/>
                      <a:pt x="36" y="7"/>
                      <a:pt x="36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7"/>
                      <a:pt x="163" y="13"/>
                      <a:pt x="163" y="19"/>
                    </a:cubicBezTo>
                    <a:cubicBezTo>
                      <a:pt x="194" y="18"/>
                      <a:pt x="198" y="35"/>
                      <a:pt x="199" y="42"/>
                    </a:cubicBezTo>
                    <a:cubicBezTo>
                      <a:pt x="200" y="64"/>
                      <a:pt x="171" y="96"/>
                      <a:pt x="139" y="100"/>
                    </a:cubicBezTo>
                    <a:close/>
                    <a:moveTo>
                      <a:pt x="84" y="118"/>
                    </a:moveTo>
                    <a:cubicBezTo>
                      <a:pt x="47" y="61"/>
                      <a:pt x="53" y="23"/>
                      <a:pt x="53" y="16"/>
                    </a:cubicBezTo>
                    <a:cubicBezTo>
                      <a:pt x="54" y="8"/>
                      <a:pt x="49" y="8"/>
                      <a:pt x="48" y="12"/>
                    </a:cubicBezTo>
                    <a:cubicBezTo>
                      <a:pt x="35" y="56"/>
                      <a:pt x="84" y="118"/>
                      <a:pt x="84" y="118"/>
                    </a:cubicBezTo>
                    <a:close/>
                    <a:moveTo>
                      <a:pt x="11" y="42"/>
                    </a:moveTo>
                    <a:cubicBezTo>
                      <a:pt x="11" y="56"/>
                      <a:pt x="30" y="81"/>
                      <a:pt x="54" y="88"/>
                    </a:cubicBezTo>
                    <a:cubicBezTo>
                      <a:pt x="46" y="73"/>
                      <a:pt x="40" y="54"/>
                      <a:pt x="37" y="29"/>
                    </a:cubicBezTo>
                    <a:cubicBezTo>
                      <a:pt x="26" y="29"/>
                      <a:pt x="12" y="31"/>
                      <a:pt x="11" y="42"/>
                    </a:cubicBezTo>
                    <a:close/>
                    <a:moveTo>
                      <a:pt x="162" y="29"/>
                    </a:moveTo>
                    <a:cubicBezTo>
                      <a:pt x="159" y="54"/>
                      <a:pt x="153" y="73"/>
                      <a:pt x="145" y="88"/>
                    </a:cubicBezTo>
                    <a:cubicBezTo>
                      <a:pt x="169" y="81"/>
                      <a:pt x="188" y="56"/>
                      <a:pt x="188" y="42"/>
                    </a:cubicBezTo>
                    <a:cubicBezTo>
                      <a:pt x="187" y="31"/>
                      <a:pt x="173" y="29"/>
                      <a:pt x="162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68EC31-E810-6C91-62E4-D9A4EA3DACA8}"/>
                  </a:ext>
                </a:extLst>
              </p:cNvPr>
              <p:cNvSpPr txBox="1"/>
              <p:nvPr/>
            </p:nvSpPr>
            <p:spPr>
              <a:xfrm>
                <a:off x="8156898" y="4622485"/>
                <a:ext cx="691028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sz="4000" b="1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40DB0C8-25D0-0797-B4E9-2850DB5962C5}"/>
                </a:ext>
              </a:extLst>
            </p:cNvPr>
            <p:cNvSpPr/>
            <p:nvPr/>
          </p:nvSpPr>
          <p:spPr>
            <a:xfrm>
              <a:off x="8981552" y="5286014"/>
              <a:ext cx="816395" cy="1438682"/>
            </a:xfrm>
            <a:custGeom>
              <a:avLst/>
              <a:gdLst>
                <a:gd name="connsiteX0" fmla="*/ 0 w 943661"/>
                <a:gd name="connsiteY0" fmla="*/ 548640 h 1675181"/>
                <a:gd name="connsiteX1" fmla="*/ 14631 w 943661"/>
                <a:gd name="connsiteY1" fmla="*/ 1675181 h 1675181"/>
                <a:gd name="connsiteX2" fmla="*/ 936346 w 943661"/>
                <a:gd name="connsiteY2" fmla="*/ 1126541 h 1675181"/>
                <a:gd name="connsiteX3" fmla="*/ 943661 w 943661"/>
                <a:gd name="connsiteY3" fmla="*/ 0 h 1675181"/>
                <a:gd name="connsiteX4" fmla="*/ 0 w 943661"/>
                <a:gd name="connsiteY4" fmla="*/ 548640 h 1675181"/>
                <a:gd name="connsiteX0" fmla="*/ 0 w 950597"/>
                <a:gd name="connsiteY0" fmla="*/ 559044 h 1675181"/>
                <a:gd name="connsiteX1" fmla="*/ 21567 w 950597"/>
                <a:gd name="connsiteY1" fmla="*/ 1675181 h 1675181"/>
                <a:gd name="connsiteX2" fmla="*/ 943282 w 950597"/>
                <a:gd name="connsiteY2" fmla="*/ 1126541 h 1675181"/>
                <a:gd name="connsiteX3" fmla="*/ 950597 w 950597"/>
                <a:gd name="connsiteY3" fmla="*/ 0 h 1675181"/>
                <a:gd name="connsiteX4" fmla="*/ 0 w 950597"/>
                <a:gd name="connsiteY4" fmla="*/ 559044 h 167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597" h="1675181">
                  <a:moveTo>
                    <a:pt x="0" y="559044"/>
                  </a:moveTo>
                  <a:lnTo>
                    <a:pt x="21567" y="1675181"/>
                  </a:lnTo>
                  <a:lnTo>
                    <a:pt x="943282" y="1126541"/>
                  </a:lnTo>
                  <a:cubicBezTo>
                    <a:pt x="945720" y="751027"/>
                    <a:pt x="948159" y="375514"/>
                    <a:pt x="950597" y="0"/>
                  </a:cubicBezTo>
                  <a:lnTo>
                    <a:pt x="0" y="55904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0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323</Words>
  <Application>Microsoft Macintosh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Söhne</vt:lpstr>
      <vt:lpstr>Office Theme</vt:lpstr>
      <vt:lpstr>IBM Capstone Project Census Income Dataset StakeholdersPresentation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TITULA</dc:title>
  <dc:creator>Gonzalo Tamariz-Martel Sánchez</dc:creator>
  <cp:lastModifiedBy>Gonzalo Tamariz-Martel Sánchez</cp:lastModifiedBy>
  <cp:revision>4</cp:revision>
  <dcterms:created xsi:type="dcterms:W3CDTF">2023-11-25T23:15:01Z</dcterms:created>
  <dcterms:modified xsi:type="dcterms:W3CDTF">2024-01-14T23:40:08Z</dcterms:modified>
</cp:coreProperties>
</file>