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80" r:id="rId5"/>
    <p:sldId id="281" r:id="rId6"/>
    <p:sldId id="282" r:id="rId7"/>
    <p:sldId id="283" r:id="rId8"/>
    <p:sldId id="284" r:id="rId9"/>
    <p:sldId id="262" r:id="rId10"/>
    <p:sldId id="264" r:id="rId11"/>
    <p:sldId id="265" r:id="rId12"/>
    <p:sldId id="285" r:id="rId13"/>
    <p:sldId id="286" r:id="rId14"/>
    <p:sldId id="266" r:id="rId15"/>
    <p:sldId id="267" r:id="rId16"/>
    <p:sldId id="269" r:id="rId17"/>
    <p:sldId id="270" r:id="rId18"/>
    <p:sldId id="271" r:id="rId19"/>
    <p:sldId id="272" r:id="rId20"/>
    <p:sldId id="273" r:id="rId21"/>
    <p:sldId id="290" r:id="rId22"/>
    <p:sldId id="288" r:id="rId23"/>
    <p:sldId id="289" r:id="rId24"/>
    <p:sldId id="291" r:id="rId25"/>
    <p:sldId id="292" r:id="rId26"/>
    <p:sldId id="293" r:id="rId27"/>
    <p:sldId id="294" r:id="rId28"/>
    <p:sldId id="295"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localhost:5000/spa"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500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614BD-560F-46B8-913C-1DC294911FFB}"/>
              </a:ext>
            </a:extLst>
          </p:cNvPr>
          <p:cNvSpPr>
            <a:spLocks noGrp="1"/>
          </p:cNvSpPr>
          <p:nvPr>
            <p:ph type="ctrTitle"/>
          </p:nvPr>
        </p:nvSpPr>
        <p:spPr>
          <a:xfrm>
            <a:off x="0" y="4072128"/>
            <a:ext cx="12301728" cy="1109472"/>
          </a:xfrm>
        </p:spPr>
        <p:txBody>
          <a:bodyPr/>
          <a:lstStyle/>
          <a:p>
            <a:r>
              <a:rPr lang="es-AR" sz="5400" dirty="0">
                <a:solidFill>
                  <a:schemeClr val="bg2">
                    <a:lumMod val="40000"/>
                    <a:lumOff val="60000"/>
                  </a:schemeClr>
                </a:solidFill>
              </a:rPr>
              <a:t>Fundamentos de Aplicaciones Web</a:t>
            </a:r>
            <a:endParaRPr lang="es-AR" sz="5400" dirty="0"/>
          </a:p>
        </p:txBody>
      </p:sp>
      <p:sp>
        <p:nvSpPr>
          <p:cNvPr id="3" name="Subtítulo 2">
            <a:extLst>
              <a:ext uri="{FF2B5EF4-FFF2-40B4-BE49-F238E27FC236}">
                <a16:creationId xmlns:a16="http://schemas.microsoft.com/office/drawing/2014/main" id="{B7EF0A00-37B7-4AE2-A841-D6EF3123377C}"/>
              </a:ext>
            </a:extLst>
          </p:cNvPr>
          <p:cNvSpPr>
            <a:spLocks noGrp="1"/>
          </p:cNvSpPr>
          <p:nvPr>
            <p:ph type="subTitle" idx="1"/>
          </p:nvPr>
        </p:nvSpPr>
        <p:spPr>
          <a:xfrm>
            <a:off x="267986" y="5521092"/>
            <a:ext cx="5014228" cy="861420"/>
          </a:xfrm>
        </p:spPr>
        <p:txBody>
          <a:bodyPr/>
          <a:lstStyle/>
          <a:p>
            <a:r>
              <a:rPr lang="es-ES" dirty="0"/>
              <a:t>Laboratorio de Computación III</a:t>
            </a:r>
          </a:p>
          <a:p>
            <a:r>
              <a:rPr lang="es-ES" dirty="0"/>
              <a:t>TUSI/UTN-FRA</a:t>
            </a:r>
            <a:endParaRPr lang="es-AR" dirty="0"/>
          </a:p>
        </p:txBody>
      </p:sp>
      <p:pic>
        <p:nvPicPr>
          <p:cNvPr id="6" name="Imagen 5">
            <a:extLst>
              <a:ext uri="{FF2B5EF4-FFF2-40B4-BE49-F238E27FC236}">
                <a16:creationId xmlns:a16="http://schemas.microsoft.com/office/drawing/2014/main" id="{904DF5AA-F555-455E-882F-7470F5054192}"/>
              </a:ext>
            </a:extLst>
          </p:cNvPr>
          <p:cNvPicPr>
            <a:picLocks noChangeAspect="1"/>
          </p:cNvPicPr>
          <p:nvPr/>
        </p:nvPicPr>
        <p:blipFill>
          <a:blip r:embed="rId2"/>
          <a:stretch>
            <a:fillRect/>
          </a:stretch>
        </p:blipFill>
        <p:spPr>
          <a:xfrm>
            <a:off x="3049524" y="354110"/>
            <a:ext cx="6092952" cy="3791170"/>
          </a:xfrm>
          <a:prstGeom prst="rect">
            <a:avLst/>
          </a:prstGeom>
        </p:spPr>
      </p:pic>
    </p:spTree>
    <p:extLst>
      <p:ext uri="{BB962C8B-B14F-4D97-AF65-F5344CB8AC3E}">
        <p14:creationId xmlns:p14="http://schemas.microsoft.com/office/powerpoint/2010/main" val="177590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480AA5-B9A7-48AA-943A-E37E284A908F}"/>
              </a:ext>
            </a:extLst>
          </p:cNvPr>
          <p:cNvSpPr txBox="1"/>
          <p:nvPr/>
        </p:nvSpPr>
        <p:spPr>
          <a:xfrm>
            <a:off x="640080" y="337351"/>
            <a:ext cx="10039757" cy="523220"/>
          </a:xfrm>
          <a:prstGeom prst="rect">
            <a:avLst/>
          </a:prstGeom>
          <a:noFill/>
        </p:spPr>
        <p:txBody>
          <a:bodyPr wrap="square" rtlCol="0">
            <a:spAutoFit/>
          </a:bodyPr>
          <a:lstStyle/>
          <a:p>
            <a:r>
              <a:rPr lang="es-ES" sz="2800" dirty="0">
                <a:solidFill>
                  <a:schemeClr val="bg2">
                    <a:lumMod val="40000"/>
                    <a:lumOff val="60000"/>
                  </a:schemeClr>
                </a:solidFill>
              </a:rPr>
              <a:t>Ejecución de la lógica de la aplicación en el servidor</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BFCFDAFA-C4D0-4FD0-9CE3-42CA78F84224}"/>
              </a:ext>
            </a:extLst>
          </p:cNvPr>
          <p:cNvSpPr txBox="1"/>
          <p:nvPr/>
        </p:nvSpPr>
        <p:spPr>
          <a:xfrm>
            <a:off x="737616" y="1194816"/>
            <a:ext cx="10158067" cy="3416320"/>
          </a:xfrm>
          <a:prstGeom prst="rect">
            <a:avLst/>
          </a:prstGeom>
          <a:noFill/>
        </p:spPr>
        <p:txBody>
          <a:bodyPr wrap="square" rtlCol="0">
            <a:spAutoFit/>
          </a:bodyPr>
          <a:lstStyle/>
          <a:p>
            <a:pPr algn="just"/>
            <a:r>
              <a:rPr lang="es-ES" b="0" i="0" dirty="0">
                <a:solidFill>
                  <a:schemeClr val="tx1">
                    <a:lumMod val="95000"/>
                  </a:schemeClr>
                </a:solidFill>
                <a:effectLst/>
                <a:latin typeface="Raleway"/>
              </a:rPr>
              <a:t>Si hacemos click en el vínculo a notas podemos ver en la pestaña Network que el navegador realiza 4 solicitudes HTTP:</a:t>
            </a:r>
            <a:endParaRPr lang="es-ES" dirty="0">
              <a:solidFill>
                <a:schemeClr val="tx1">
                  <a:lumMod val="95000"/>
                </a:schemeClr>
              </a:solidFill>
              <a:latin typeface="Raleway"/>
            </a:endParaRPr>
          </a:p>
          <a:p>
            <a:pPr algn="just">
              <a:buFont typeface="Arial" panose="020B0604020202020204" pitchFamily="34" charset="0"/>
              <a:buChar char="•"/>
            </a:pPr>
            <a:endParaRPr lang="es-ES" b="0" i="0" dirty="0">
              <a:effectLst/>
              <a:latin typeface="Raleway"/>
            </a:endParaRPr>
          </a:p>
          <a:p>
            <a:pPr algn="just">
              <a:buFont typeface="Arial" panose="020B0604020202020204" pitchFamily="34" charset="0"/>
              <a:buChar char="•"/>
            </a:pPr>
            <a:endParaRPr lang="es-ES" dirty="0">
              <a:latin typeface="Raleway"/>
            </a:endParaRPr>
          </a:p>
          <a:p>
            <a:pPr algn="just">
              <a:buFont typeface="Arial" panose="020B0604020202020204" pitchFamily="34" charset="0"/>
              <a:buChar char="•"/>
            </a:pPr>
            <a:endParaRPr lang="es-ES" b="0" i="0" dirty="0">
              <a:effectLst/>
              <a:latin typeface="Raleway"/>
            </a:endParaRPr>
          </a:p>
          <a:p>
            <a:pPr algn="just">
              <a:buFont typeface="Arial" panose="020B0604020202020204" pitchFamily="34" charset="0"/>
              <a:buChar char="•"/>
            </a:pPr>
            <a:endParaRPr lang="es-ES" dirty="0">
              <a:latin typeface="Raleway"/>
            </a:endParaRPr>
          </a:p>
          <a:p>
            <a:pPr algn="just">
              <a:buFont typeface="Arial" panose="020B0604020202020204" pitchFamily="34" charset="0"/>
              <a:buChar char="•"/>
            </a:pPr>
            <a:endParaRPr lang="es-ES" b="0" i="0" dirty="0">
              <a:effectLst/>
              <a:latin typeface="Raleway"/>
            </a:endParaRPr>
          </a:p>
          <a:p>
            <a:pPr algn="just">
              <a:buFont typeface="Arial" panose="020B0604020202020204" pitchFamily="34" charset="0"/>
              <a:buChar char="•"/>
            </a:pPr>
            <a:endParaRPr lang="es-ES" dirty="0">
              <a:latin typeface="Raleway"/>
            </a:endParaRPr>
          </a:p>
          <a:p>
            <a:pPr algn="just">
              <a:buFont typeface="Arial" panose="020B0604020202020204" pitchFamily="34" charset="0"/>
              <a:buChar char="•"/>
            </a:pPr>
            <a:endParaRPr lang="es-ES" b="0" i="0" dirty="0">
              <a:effectLst/>
              <a:latin typeface="Raleway"/>
            </a:endParaRPr>
          </a:p>
          <a:p>
            <a:pPr algn="just"/>
            <a:r>
              <a:rPr lang="es-ES" b="0" i="0" dirty="0">
                <a:effectLst/>
                <a:latin typeface="Raleway"/>
              </a:rPr>
              <a:t>Todas las solicitudes tienen tipos diferentes. El tipo de la primera solicitud es </a:t>
            </a:r>
            <a:r>
              <a:rPr lang="es-ES" b="0" i="0" dirty="0" err="1">
                <a:effectLst/>
                <a:latin typeface="Raleway"/>
              </a:rPr>
              <a:t>document</a:t>
            </a:r>
            <a:r>
              <a:rPr lang="es-ES" b="0" i="0" dirty="0">
                <a:effectLst/>
                <a:latin typeface="Raleway"/>
              </a:rPr>
              <a:t>. Es el código HTML de la página y tiene el siguiente aspecto:</a:t>
            </a:r>
          </a:p>
          <a:p>
            <a:pPr algn="l"/>
            <a:endParaRPr lang="es-ES" b="0" i="0" dirty="0">
              <a:effectLst/>
              <a:latin typeface="Raleway"/>
            </a:endParaRPr>
          </a:p>
        </p:txBody>
      </p:sp>
      <p:pic>
        <p:nvPicPr>
          <p:cNvPr id="6" name="Imagen 5">
            <a:extLst>
              <a:ext uri="{FF2B5EF4-FFF2-40B4-BE49-F238E27FC236}">
                <a16:creationId xmlns:a16="http://schemas.microsoft.com/office/drawing/2014/main" id="{8A0030CE-ECC5-4A6E-B88B-C2B424368BA1}"/>
              </a:ext>
            </a:extLst>
          </p:cNvPr>
          <p:cNvPicPr>
            <a:picLocks noChangeAspect="1"/>
          </p:cNvPicPr>
          <p:nvPr/>
        </p:nvPicPr>
        <p:blipFill>
          <a:blip r:embed="rId2"/>
          <a:stretch>
            <a:fillRect/>
          </a:stretch>
        </p:blipFill>
        <p:spPr>
          <a:xfrm>
            <a:off x="2265655" y="1807745"/>
            <a:ext cx="7660689" cy="1909936"/>
          </a:xfrm>
          <a:prstGeom prst="rect">
            <a:avLst/>
          </a:prstGeom>
        </p:spPr>
      </p:pic>
      <p:sp>
        <p:nvSpPr>
          <p:cNvPr id="7" name="Elipse 6">
            <a:extLst>
              <a:ext uri="{FF2B5EF4-FFF2-40B4-BE49-F238E27FC236}">
                <a16:creationId xmlns:a16="http://schemas.microsoft.com/office/drawing/2014/main" id="{86FAA7D6-C6AB-4C20-A8B1-2AFEB4EF0DFE}"/>
              </a:ext>
            </a:extLst>
          </p:cNvPr>
          <p:cNvSpPr/>
          <p:nvPr/>
        </p:nvSpPr>
        <p:spPr>
          <a:xfrm>
            <a:off x="7083552" y="2902976"/>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pic>
        <p:nvPicPr>
          <p:cNvPr id="9" name="Imagen 8">
            <a:extLst>
              <a:ext uri="{FF2B5EF4-FFF2-40B4-BE49-F238E27FC236}">
                <a16:creationId xmlns:a16="http://schemas.microsoft.com/office/drawing/2014/main" id="{FAD5E778-B95C-48EA-87CF-FB4ECBEE3D1A}"/>
              </a:ext>
            </a:extLst>
          </p:cNvPr>
          <p:cNvPicPr>
            <a:picLocks noChangeAspect="1"/>
          </p:cNvPicPr>
          <p:nvPr/>
        </p:nvPicPr>
        <p:blipFill>
          <a:blip r:embed="rId3"/>
          <a:stretch>
            <a:fillRect/>
          </a:stretch>
        </p:blipFill>
        <p:spPr>
          <a:xfrm>
            <a:off x="6564754" y="4103496"/>
            <a:ext cx="4889630" cy="2572149"/>
          </a:xfrm>
          <a:prstGeom prst="rect">
            <a:avLst/>
          </a:prstGeom>
        </p:spPr>
      </p:pic>
      <p:sp>
        <p:nvSpPr>
          <p:cNvPr id="10" name="CuadroTexto 9">
            <a:extLst>
              <a:ext uri="{FF2B5EF4-FFF2-40B4-BE49-F238E27FC236}">
                <a16:creationId xmlns:a16="http://schemas.microsoft.com/office/drawing/2014/main" id="{D2B5D051-4D35-4EEE-B544-B4341DFA48DF}"/>
              </a:ext>
            </a:extLst>
          </p:cNvPr>
          <p:cNvSpPr txBox="1"/>
          <p:nvPr/>
        </p:nvSpPr>
        <p:spPr>
          <a:xfrm>
            <a:off x="786384" y="4598944"/>
            <a:ext cx="5547360" cy="2031325"/>
          </a:xfrm>
          <a:prstGeom prst="rect">
            <a:avLst/>
          </a:prstGeom>
          <a:noFill/>
        </p:spPr>
        <p:txBody>
          <a:bodyPr wrap="square" rtlCol="0">
            <a:spAutoFit/>
          </a:bodyPr>
          <a:lstStyle/>
          <a:p>
            <a:pPr algn="just"/>
            <a:r>
              <a:rPr lang="es-ES" b="0" i="0" dirty="0">
                <a:solidFill>
                  <a:schemeClr val="tx1">
                    <a:lumMod val="95000"/>
                  </a:schemeClr>
                </a:solidFill>
                <a:effectLst/>
                <a:latin typeface="Raleway"/>
              </a:rPr>
              <a:t>Cuando comparamos la página que se muestra en el navegador y el código HTML devuelto por el servidor , notamos que el código no contiene la lista de notas.</a:t>
            </a:r>
          </a:p>
          <a:p>
            <a:pPr algn="just"/>
            <a:r>
              <a:rPr lang="es-ES" b="0" i="0" dirty="0">
                <a:solidFill>
                  <a:schemeClr val="tx1">
                    <a:lumMod val="95000"/>
                  </a:schemeClr>
                </a:solidFill>
                <a:effectLst/>
                <a:latin typeface="Raleway"/>
              </a:rPr>
              <a:t> La sección head del HTML contiene una etiqueta script, que hace que el navegador obtenga un archivo JavaScript llamado </a:t>
            </a:r>
            <a:r>
              <a:rPr lang="es-ES" b="0" i="1" dirty="0">
                <a:solidFill>
                  <a:schemeClr val="tx1">
                    <a:lumMod val="95000"/>
                  </a:schemeClr>
                </a:solidFill>
                <a:effectLst/>
                <a:latin typeface="Raleway"/>
              </a:rPr>
              <a:t>main.js</a:t>
            </a:r>
            <a:r>
              <a:rPr lang="es-ES" b="0" i="0" dirty="0">
                <a:solidFill>
                  <a:schemeClr val="tx1">
                    <a:lumMod val="95000"/>
                  </a:schemeClr>
                </a:solidFill>
                <a:effectLst/>
                <a:latin typeface="Raleway"/>
              </a:rPr>
              <a:t>.</a:t>
            </a:r>
            <a:endParaRPr lang="es-AR" dirty="0">
              <a:solidFill>
                <a:schemeClr val="tx1">
                  <a:lumMod val="95000"/>
                </a:schemeClr>
              </a:solidFill>
              <a:latin typeface="Raleway"/>
            </a:endParaRPr>
          </a:p>
        </p:txBody>
      </p:sp>
    </p:spTree>
    <p:extLst>
      <p:ext uri="{BB962C8B-B14F-4D97-AF65-F5344CB8AC3E}">
        <p14:creationId xmlns:p14="http://schemas.microsoft.com/office/powerpoint/2010/main" val="145430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5AAB6F-87F5-4027-9673-923A03CF0CC9}"/>
              </a:ext>
            </a:extLst>
          </p:cNvPr>
          <p:cNvSpPr txBox="1"/>
          <p:nvPr/>
        </p:nvSpPr>
        <p:spPr>
          <a:xfrm>
            <a:off x="985954" y="380645"/>
            <a:ext cx="9934113" cy="5909310"/>
          </a:xfrm>
          <a:prstGeom prst="rect">
            <a:avLst/>
          </a:prstGeom>
          <a:noFill/>
        </p:spPr>
        <p:txBody>
          <a:bodyPr wrap="square" rtlCol="0">
            <a:spAutoFit/>
          </a:bodyPr>
          <a:lstStyle/>
          <a:p>
            <a:pPr algn="l"/>
            <a:r>
              <a:rPr lang="es-ES" b="0" i="0" dirty="0">
                <a:effectLst/>
                <a:latin typeface="Raleway"/>
              </a:rPr>
              <a:t>El código JavaScript tiene el siguiente aspecto:</a:t>
            </a: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r>
              <a:rPr lang="es-ES" b="0" i="0" dirty="0">
                <a:effectLst/>
                <a:latin typeface="Raleway"/>
              </a:rPr>
              <a:t>Inmediatamente después de obtener la etiqueta script, el navegador comienza a ejecutar el código.</a:t>
            </a:r>
          </a:p>
          <a:p>
            <a:pPr algn="l"/>
            <a:r>
              <a:rPr lang="es-ES" b="0" i="0" dirty="0">
                <a:effectLst/>
                <a:latin typeface="Raleway"/>
              </a:rPr>
              <a:t>Las dos últimas líneas definen que el navegador realiza una solicitud HTTP GET a la dirección del servidor ‘/</a:t>
            </a:r>
            <a:r>
              <a:rPr lang="es-ES" b="0" i="0" dirty="0" err="1">
                <a:effectLst/>
                <a:latin typeface="Raleway"/>
              </a:rPr>
              <a:t>data.json</a:t>
            </a:r>
            <a:r>
              <a:rPr lang="es-ES" b="0" i="0" dirty="0">
                <a:effectLst/>
                <a:latin typeface="Raleway"/>
              </a:rPr>
              <a:t>’</a:t>
            </a:r>
          </a:p>
          <a:p>
            <a:pPr algn="l"/>
            <a:endParaRPr lang="es-ES" b="0" i="0" dirty="0">
              <a:effectLst/>
              <a:latin typeface="Raleway"/>
            </a:endParaRPr>
          </a:p>
        </p:txBody>
      </p:sp>
      <p:pic>
        <p:nvPicPr>
          <p:cNvPr id="4" name="Imagen 3">
            <a:extLst>
              <a:ext uri="{FF2B5EF4-FFF2-40B4-BE49-F238E27FC236}">
                <a16:creationId xmlns:a16="http://schemas.microsoft.com/office/drawing/2014/main" id="{437652F1-417D-45CF-8EBC-E891DF1925BF}"/>
              </a:ext>
            </a:extLst>
          </p:cNvPr>
          <p:cNvPicPr>
            <a:picLocks noChangeAspect="1"/>
          </p:cNvPicPr>
          <p:nvPr/>
        </p:nvPicPr>
        <p:blipFill>
          <a:blip r:embed="rId2"/>
          <a:stretch>
            <a:fillRect/>
          </a:stretch>
        </p:blipFill>
        <p:spPr>
          <a:xfrm>
            <a:off x="3329249" y="804672"/>
            <a:ext cx="5247522" cy="3975028"/>
          </a:xfrm>
          <a:prstGeom prst="rect">
            <a:avLst/>
          </a:prstGeom>
        </p:spPr>
      </p:pic>
    </p:spTree>
    <p:extLst>
      <p:ext uri="{BB962C8B-B14F-4D97-AF65-F5344CB8AC3E}">
        <p14:creationId xmlns:p14="http://schemas.microsoft.com/office/powerpoint/2010/main" val="260196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5AAB6F-87F5-4027-9673-923A03CF0CC9}"/>
              </a:ext>
            </a:extLst>
          </p:cNvPr>
          <p:cNvSpPr txBox="1"/>
          <p:nvPr/>
        </p:nvSpPr>
        <p:spPr>
          <a:xfrm>
            <a:off x="985954" y="380645"/>
            <a:ext cx="9934113" cy="5355312"/>
          </a:xfrm>
          <a:prstGeom prst="rect">
            <a:avLst/>
          </a:prstGeom>
          <a:noFill/>
        </p:spPr>
        <p:txBody>
          <a:bodyPr wrap="square" rtlCol="0">
            <a:spAutoFit/>
          </a:bodyPr>
          <a:lstStyle/>
          <a:p>
            <a:pPr algn="l"/>
            <a:r>
              <a:rPr lang="es-ES" b="0" i="0" dirty="0">
                <a:effectLst/>
                <a:latin typeface="Raleway"/>
              </a:rPr>
              <a:t>Podemos intentar ir a la dirección http://localhost:5000/data.json directamente desde el navegador:</a:t>
            </a:r>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dirty="0">
              <a:latin typeface="Raleway"/>
            </a:endParaRPr>
          </a:p>
          <a:p>
            <a:pPr algn="l"/>
            <a:r>
              <a:rPr lang="es-ES" dirty="0">
                <a:latin typeface="Raleway"/>
              </a:rPr>
              <a:t>Encontramos las notas como "datos sin procesar" en JSON</a:t>
            </a:r>
          </a:p>
          <a:p>
            <a:pPr algn="l"/>
            <a:r>
              <a:rPr lang="es-ES" dirty="0">
                <a:latin typeface="Raleway"/>
              </a:rPr>
              <a:t>De forma predeterminada, el navegador no es demasiado bueno para mostrar datos JSON. Se pueden usar complementos para manejar el formato. Instalemos JSON </a:t>
            </a:r>
            <a:r>
              <a:rPr lang="es-ES" dirty="0" err="1">
                <a:latin typeface="Raleway"/>
              </a:rPr>
              <a:t>Formatter</a:t>
            </a:r>
            <a:r>
              <a:rPr lang="es-ES" dirty="0">
                <a:latin typeface="Raleway"/>
              </a:rPr>
              <a:t> en Chrome y volvamos a cargar la página. Los datos ahora están bien formateados:</a:t>
            </a:r>
          </a:p>
          <a:p>
            <a:pPr algn="l"/>
            <a:endParaRPr lang="es-ES" dirty="0">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p:txBody>
      </p:sp>
      <p:pic>
        <p:nvPicPr>
          <p:cNvPr id="4" name="Imagen 3">
            <a:extLst>
              <a:ext uri="{FF2B5EF4-FFF2-40B4-BE49-F238E27FC236}">
                <a16:creationId xmlns:a16="http://schemas.microsoft.com/office/drawing/2014/main" id="{1DCC9201-99F5-4CD0-A4CC-4DFACF2E316B}"/>
              </a:ext>
            </a:extLst>
          </p:cNvPr>
          <p:cNvPicPr>
            <a:picLocks noChangeAspect="1"/>
          </p:cNvPicPr>
          <p:nvPr/>
        </p:nvPicPr>
        <p:blipFill>
          <a:blip r:embed="rId2"/>
          <a:stretch>
            <a:fillRect/>
          </a:stretch>
        </p:blipFill>
        <p:spPr>
          <a:xfrm>
            <a:off x="2795111" y="969206"/>
            <a:ext cx="6601777" cy="1212885"/>
          </a:xfrm>
          <a:prstGeom prst="rect">
            <a:avLst/>
          </a:prstGeom>
        </p:spPr>
      </p:pic>
      <p:pic>
        <p:nvPicPr>
          <p:cNvPr id="7" name="Imagen 6">
            <a:extLst>
              <a:ext uri="{FF2B5EF4-FFF2-40B4-BE49-F238E27FC236}">
                <a16:creationId xmlns:a16="http://schemas.microsoft.com/office/drawing/2014/main" id="{171266A3-5909-4CB8-9580-161638CB3E32}"/>
              </a:ext>
            </a:extLst>
          </p:cNvPr>
          <p:cNvPicPr>
            <a:picLocks noChangeAspect="1"/>
          </p:cNvPicPr>
          <p:nvPr/>
        </p:nvPicPr>
        <p:blipFill>
          <a:blip r:embed="rId3"/>
          <a:stretch>
            <a:fillRect/>
          </a:stretch>
        </p:blipFill>
        <p:spPr>
          <a:xfrm>
            <a:off x="2795111" y="3669791"/>
            <a:ext cx="6601777" cy="2874626"/>
          </a:xfrm>
          <a:prstGeom prst="rect">
            <a:avLst/>
          </a:prstGeom>
        </p:spPr>
      </p:pic>
    </p:spTree>
    <p:extLst>
      <p:ext uri="{BB962C8B-B14F-4D97-AF65-F5344CB8AC3E}">
        <p14:creationId xmlns:p14="http://schemas.microsoft.com/office/powerpoint/2010/main" val="135057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5AAB6F-87F5-4027-9673-923A03CF0CC9}"/>
              </a:ext>
            </a:extLst>
          </p:cNvPr>
          <p:cNvSpPr txBox="1"/>
          <p:nvPr/>
        </p:nvSpPr>
        <p:spPr>
          <a:xfrm>
            <a:off x="1004242" y="715925"/>
            <a:ext cx="9934113" cy="5909310"/>
          </a:xfrm>
          <a:prstGeom prst="rect">
            <a:avLst/>
          </a:prstGeom>
          <a:noFill/>
        </p:spPr>
        <p:txBody>
          <a:bodyPr wrap="square" rtlCol="0">
            <a:spAutoFit/>
          </a:bodyPr>
          <a:lstStyle/>
          <a:p>
            <a:pPr algn="l"/>
            <a:r>
              <a:rPr lang="es-ES" b="0" i="0" dirty="0">
                <a:effectLst/>
                <a:latin typeface="Raleway"/>
              </a:rPr>
              <a:t>Entonces, el código JavaScript de la página de notas anterior descarga los datos JSON que contienen las notas y forma una lista no ordenada a partir de este origen de datos.</a:t>
            </a:r>
          </a:p>
          <a:p>
            <a:pPr algn="l"/>
            <a:r>
              <a:rPr lang="es-ES" b="0" i="0" dirty="0">
                <a:effectLst/>
                <a:latin typeface="Raleway"/>
              </a:rPr>
              <a:t>Esto se hace mediante el siguiente código:</a:t>
            </a:r>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r>
              <a:rPr lang="es-ES" dirty="0">
                <a:latin typeface="Raleway"/>
              </a:rPr>
              <a:t>En la línea 5 se convierte el </a:t>
            </a:r>
            <a:r>
              <a:rPr lang="es-ES" dirty="0" err="1">
                <a:latin typeface="Raleway"/>
              </a:rPr>
              <a:t>json</a:t>
            </a:r>
            <a:r>
              <a:rPr lang="es-ES" dirty="0">
                <a:latin typeface="Raleway"/>
              </a:rPr>
              <a:t> (texto) en un objeto de javascript ( array de notas ),</a:t>
            </a:r>
          </a:p>
          <a:p>
            <a:pPr algn="l"/>
            <a:r>
              <a:rPr lang="es-ES" b="0" i="0" dirty="0">
                <a:effectLst/>
                <a:latin typeface="Raleway"/>
              </a:rPr>
              <a:t>en la línea 7 se crea la lista no ordenada  y en la 10 se recorre el array y se crea un </a:t>
            </a:r>
            <a:r>
              <a:rPr lang="es-ES" b="0" i="0" dirty="0" err="1">
                <a:effectLst/>
                <a:latin typeface="Raleway"/>
              </a:rPr>
              <a:t>list</a:t>
            </a:r>
            <a:r>
              <a:rPr lang="es-ES" b="0" i="0" dirty="0">
                <a:effectLst/>
                <a:latin typeface="Raleway"/>
              </a:rPr>
              <a:t> </a:t>
            </a:r>
            <a:r>
              <a:rPr lang="es-ES" b="0" i="0" dirty="0" err="1">
                <a:effectLst/>
                <a:latin typeface="Raleway"/>
              </a:rPr>
              <a:t>item</a:t>
            </a:r>
            <a:r>
              <a:rPr lang="es-ES" b="0" i="0" dirty="0">
                <a:effectLst/>
                <a:latin typeface="Raleway"/>
              </a:rPr>
              <a:t> por cada nota donde el contenid</a:t>
            </a:r>
            <a:r>
              <a:rPr lang="es-ES" dirty="0">
                <a:latin typeface="Raleway"/>
              </a:rPr>
              <a:t>o del </a:t>
            </a:r>
            <a:r>
              <a:rPr lang="es-ES" dirty="0" err="1">
                <a:latin typeface="Raleway"/>
              </a:rPr>
              <a:t>li</a:t>
            </a:r>
            <a:r>
              <a:rPr lang="es-ES" dirty="0">
                <a:latin typeface="Raleway"/>
              </a:rPr>
              <a:t> es el contenido de la nota. En este ejemplo no utilizamos el campo fecha para nada.</a:t>
            </a:r>
          </a:p>
          <a:p>
            <a:pPr algn="l"/>
            <a:r>
              <a:rPr lang="es-ES" b="0" i="0" dirty="0">
                <a:effectLst/>
                <a:latin typeface="Raleway"/>
              </a:rPr>
              <a:t>La línea 15 agregar a la pagina la lista creada dinámicamente.</a:t>
            </a:r>
          </a:p>
        </p:txBody>
      </p:sp>
      <p:pic>
        <p:nvPicPr>
          <p:cNvPr id="9" name="Imagen 8">
            <a:extLst>
              <a:ext uri="{FF2B5EF4-FFF2-40B4-BE49-F238E27FC236}">
                <a16:creationId xmlns:a16="http://schemas.microsoft.com/office/drawing/2014/main" id="{60424D8A-D809-4E4D-B3C0-C5503A548B18}"/>
              </a:ext>
            </a:extLst>
          </p:cNvPr>
          <p:cNvPicPr>
            <a:picLocks noChangeAspect="1"/>
          </p:cNvPicPr>
          <p:nvPr/>
        </p:nvPicPr>
        <p:blipFill>
          <a:blip r:embed="rId2"/>
          <a:stretch>
            <a:fillRect/>
          </a:stretch>
        </p:blipFill>
        <p:spPr>
          <a:xfrm>
            <a:off x="2299315" y="1793684"/>
            <a:ext cx="7593370" cy="3157721"/>
          </a:xfrm>
          <a:prstGeom prst="rect">
            <a:avLst/>
          </a:prstGeom>
        </p:spPr>
      </p:pic>
    </p:spTree>
    <p:extLst>
      <p:ext uri="{BB962C8B-B14F-4D97-AF65-F5344CB8AC3E}">
        <p14:creationId xmlns:p14="http://schemas.microsoft.com/office/powerpoint/2010/main" val="389791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967666" y="523783"/>
            <a:ext cx="9312676" cy="523220"/>
          </a:xfrm>
          <a:prstGeom prst="rect">
            <a:avLst/>
          </a:prstGeom>
          <a:noFill/>
        </p:spPr>
        <p:txBody>
          <a:bodyPr wrap="square" rtlCol="0">
            <a:spAutoFit/>
          </a:bodyPr>
          <a:lstStyle/>
          <a:p>
            <a:r>
              <a:rPr lang="es-ES" sz="2800" dirty="0">
                <a:solidFill>
                  <a:schemeClr val="bg2">
                    <a:lumMod val="40000"/>
                    <a:lumOff val="60000"/>
                  </a:schemeClr>
                </a:solidFill>
              </a:rPr>
              <a:t>Event handlers y Callbacks</a:t>
            </a:r>
            <a:endParaRPr lang="es-AR" sz="2800" dirty="0">
              <a:solidFill>
                <a:schemeClr val="bg2">
                  <a:lumMod val="40000"/>
                  <a:lumOff val="60000"/>
                </a:schemeClr>
              </a:solidFill>
            </a:endParaRPr>
          </a:p>
        </p:txBody>
      </p:sp>
      <p:sp>
        <p:nvSpPr>
          <p:cNvPr id="7" name="CuadroTexto 6">
            <a:extLst>
              <a:ext uri="{FF2B5EF4-FFF2-40B4-BE49-F238E27FC236}">
                <a16:creationId xmlns:a16="http://schemas.microsoft.com/office/drawing/2014/main" id="{2135B851-7807-40F8-B49E-6616ADFA5137}"/>
              </a:ext>
            </a:extLst>
          </p:cNvPr>
          <p:cNvSpPr txBox="1"/>
          <p:nvPr/>
        </p:nvSpPr>
        <p:spPr>
          <a:xfrm>
            <a:off x="967665" y="1225118"/>
            <a:ext cx="10806323" cy="5355312"/>
          </a:xfrm>
          <a:prstGeom prst="rect">
            <a:avLst/>
          </a:prstGeom>
          <a:noFill/>
        </p:spPr>
        <p:txBody>
          <a:bodyPr wrap="square" rtlCol="0">
            <a:spAutoFit/>
          </a:bodyPr>
          <a:lstStyle/>
          <a:p>
            <a:r>
              <a:rPr lang="es-ES" dirty="0">
                <a:solidFill>
                  <a:schemeClr val="tx1">
                    <a:lumMod val="95000"/>
                  </a:schemeClr>
                </a:solidFill>
              </a:rPr>
              <a:t>La estructura de este código es un poco extraña</a:t>
            </a: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endParaRPr lang="es-ES" dirty="0">
              <a:solidFill>
                <a:schemeClr val="tx1">
                  <a:lumMod val="95000"/>
                </a:schemeClr>
              </a:solidFill>
            </a:endParaRPr>
          </a:p>
          <a:p>
            <a:r>
              <a:rPr lang="es-ES" dirty="0">
                <a:solidFill>
                  <a:schemeClr val="tx1">
                    <a:lumMod val="95000"/>
                  </a:schemeClr>
                </a:solidFill>
              </a:rPr>
              <a:t>La solicitud al servidor se envía en la última línea, pero el código para manejar la respuesta se especifica a partir de la línea 3. Que esta pasando?</a:t>
            </a:r>
          </a:p>
          <a:p>
            <a:r>
              <a:rPr lang="es-ES" dirty="0">
                <a:solidFill>
                  <a:schemeClr val="tx1">
                    <a:lumMod val="95000"/>
                  </a:schemeClr>
                </a:solidFill>
              </a:rPr>
              <a:t>Se define un controlador de eventos para el evento </a:t>
            </a:r>
            <a:r>
              <a:rPr lang="es-ES" b="1" dirty="0">
                <a:solidFill>
                  <a:schemeClr val="bg2">
                    <a:lumMod val="40000"/>
                    <a:lumOff val="60000"/>
                  </a:schemeClr>
                </a:solidFill>
              </a:rPr>
              <a:t>onreadystatechange</a:t>
            </a:r>
            <a:r>
              <a:rPr lang="es-ES" dirty="0">
                <a:solidFill>
                  <a:schemeClr val="tx1">
                    <a:lumMod val="95000"/>
                  </a:schemeClr>
                </a:solidFill>
              </a:rPr>
              <a:t> del objeto </a:t>
            </a:r>
            <a:r>
              <a:rPr lang="es-ES" b="1" dirty="0" err="1">
                <a:solidFill>
                  <a:schemeClr val="bg2">
                    <a:lumMod val="40000"/>
                    <a:lumOff val="60000"/>
                  </a:schemeClr>
                </a:solidFill>
              </a:rPr>
              <a:t>xhr</a:t>
            </a:r>
            <a:r>
              <a:rPr lang="es-ES" dirty="0">
                <a:solidFill>
                  <a:schemeClr val="tx1">
                    <a:lumMod val="95000"/>
                  </a:schemeClr>
                </a:solidFill>
              </a:rPr>
              <a:t> que realiza la solicitud. Cuando cambia el estado del objeto, el navegador llama a la función del controlador de eventos. El código de la función verifica que </a:t>
            </a:r>
            <a:r>
              <a:rPr lang="es-ES" dirty="0" err="1">
                <a:solidFill>
                  <a:schemeClr val="tx1">
                    <a:lumMod val="95000"/>
                  </a:schemeClr>
                </a:solidFill>
              </a:rPr>
              <a:t>readyState</a:t>
            </a:r>
            <a:r>
              <a:rPr lang="es-ES" dirty="0">
                <a:solidFill>
                  <a:schemeClr val="tx1">
                    <a:lumMod val="95000"/>
                  </a:schemeClr>
                </a:solidFill>
              </a:rPr>
              <a:t> sea igual a 4 (que describe la situación La operación está completa) y que el código de estado HTTP de la respuesta es 200.</a:t>
            </a:r>
          </a:p>
          <a:p>
            <a:r>
              <a:rPr lang="es-ES" dirty="0">
                <a:solidFill>
                  <a:schemeClr val="tx1">
                    <a:lumMod val="95000"/>
                  </a:schemeClr>
                </a:solidFill>
              </a:rPr>
              <a:t>El mecanismo de invocación de controladores de eventos es muy común en JavaScript. Las funciones del controlador de eventos se denominan funciones callback. El código de la aplicación no invoca las funciones en sí, sino el entorno de ejecución -el navegador-, invoca la función en el momento adecuado, cuando se ha producido el evento.</a:t>
            </a:r>
            <a:endParaRPr lang="es-AR" dirty="0">
              <a:solidFill>
                <a:schemeClr val="tx1">
                  <a:lumMod val="95000"/>
                </a:schemeClr>
              </a:solidFill>
            </a:endParaRPr>
          </a:p>
        </p:txBody>
      </p:sp>
      <p:pic>
        <p:nvPicPr>
          <p:cNvPr id="8" name="Imagen 7">
            <a:extLst>
              <a:ext uri="{FF2B5EF4-FFF2-40B4-BE49-F238E27FC236}">
                <a16:creationId xmlns:a16="http://schemas.microsoft.com/office/drawing/2014/main" id="{43C122F8-9CEA-417E-8897-923A9B0EC8D3}"/>
              </a:ext>
            </a:extLst>
          </p:cNvPr>
          <p:cNvPicPr>
            <a:picLocks noChangeAspect="1"/>
          </p:cNvPicPr>
          <p:nvPr/>
        </p:nvPicPr>
        <p:blipFill>
          <a:blip r:embed="rId2"/>
          <a:stretch>
            <a:fillRect/>
          </a:stretch>
        </p:blipFill>
        <p:spPr>
          <a:xfrm>
            <a:off x="4005362" y="1768621"/>
            <a:ext cx="4730927" cy="1502315"/>
          </a:xfrm>
          <a:prstGeom prst="rect">
            <a:avLst/>
          </a:prstGeom>
        </p:spPr>
      </p:pic>
    </p:spTree>
    <p:extLst>
      <p:ext uri="{BB962C8B-B14F-4D97-AF65-F5344CB8AC3E}">
        <p14:creationId xmlns:p14="http://schemas.microsoft.com/office/powerpoint/2010/main" val="362198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610952" y="402908"/>
            <a:ext cx="9312676" cy="523220"/>
          </a:xfrm>
          <a:prstGeom prst="rect">
            <a:avLst/>
          </a:prstGeom>
          <a:noFill/>
        </p:spPr>
        <p:txBody>
          <a:bodyPr wrap="square" rtlCol="0">
            <a:spAutoFit/>
          </a:bodyPr>
          <a:lstStyle/>
          <a:p>
            <a:r>
              <a:rPr lang="es-ES" sz="2800" dirty="0">
                <a:solidFill>
                  <a:schemeClr val="bg2">
                    <a:lumMod val="40000"/>
                    <a:lumOff val="60000"/>
                  </a:schemeClr>
                </a:solidFill>
              </a:rPr>
              <a:t>Modelo de Objeto de Documento o DOM</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610952" y="1021730"/>
            <a:ext cx="9534618" cy="646331"/>
          </a:xfrm>
          <a:prstGeom prst="rect">
            <a:avLst/>
          </a:prstGeom>
          <a:noFill/>
        </p:spPr>
        <p:txBody>
          <a:bodyPr wrap="square" rtlCol="0">
            <a:spAutoFit/>
          </a:bodyPr>
          <a:lstStyle/>
          <a:p>
            <a:pPr algn="l"/>
            <a:r>
              <a:rPr lang="es-ES" b="0" i="0" dirty="0">
                <a:effectLst/>
                <a:latin typeface="Raleway"/>
              </a:rPr>
              <a:t>Podemos pensar en las páginas HTML como estructuras de árbol implícitas.</a:t>
            </a:r>
          </a:p>
          <a:p>
            <a:pPr algn="l"/>
            <a:r>
              <a:rPr lang="es-ES" dirty="0">
                <a:latin typeface="Raleway"/>
              </a:rPr>
              <a:t>La misma estructura de árbol se puede ver en la pestana Elements.</a:t>
            </a:r>
            <a:endParaRPr lang="es-ES" b="0" i="0" dirty="0">
              <a:effectLst/>
              <a:latin typeface="Raleway"/>
            </a:endParaRPr>
          </a:p>
        </p:txBody>
      </p:sp>
      <p:sp>
        <p:nvSpPr>
          <p:cNvPr id="6" name="CuadroTexto 5">
            <a:extLst>
              <a:ext uri="{FF2B5EF4-FFF2-40B4-BE49-F238E27FC236}">
                <a16:creationId xmlns:a16="http://schemas.microsoft.com/office/drawing/2014/main" id="{ABA08EFD-B4F0-4FA4-8DE3-A1F0477A5582}"/>
              </a:ext>
            </a:extLst>
          </p:cNvPr>
          <p:cNvSpPr txBox="1"/>
          <p:nvPr/>
        </p:nvSpPr>
        <p:spPr>
          <a:xfrm>
            <a:off x="610952" y="5254763"/>
            <a:ext cx="10936614" cy="1200329"/>
          </a:xfrm>
          <a:prstGeom prst="rect">
            <a:avLst/>
          </a:prstGeom>
          <a:noFill/>
        </p:spPr>
        <p:txBody>
          <a:bodyPr wrap="square" rtlCol="0">
            <a:spAutoFit/>
          </a:bodyPr>
          <a:lstStyle/>
          <a:p>
            <a:pPr algn="just"/>
            <a:r>
              <a:rPr lang="es-ES" b="0" i="0" dirty="0">
                <a:effectLst/>
                <a:latin typeface="Raleway"/>
              </a:rPr>
              <a:t>El funcionamiento del navegador se basa en la idea de representar los elementos HTML como un árbol.</a:t>
            </a:r>
          </a:p>
          <a:p>
            <a:pPr algn="just"/>
            <a:endParaRPr lang="es-ES" b="0" i="0" dirty="0">
              <a:effectLst/>
              <a:latin typeface="Raleway"/>
            </a:endParaRPr>
          </a:p>
          <a:p>
            <a:pPr algn="just"/>
            <a:r>
              <a:rPr lang="es-ES" b="0" i="0" dirty="0">
                <a:effectLst/>
                <a:latin typeface="Raleway"/>
              </a:rPr>
              <a:t>Document Object Model, o DOM es una interfaz de programación de aplicaciones, (una API), que permite la modificación programática de árboles de elementos correspondientes a páginas web.</a:t>
            </a:r>
          </a:p>
        </p:txBody>
      </p:sp>
      <p:pic>
        <p:nvPicPr>
          <p:cNvPr id="8" name="Imagen 7">
            <a:extLst>
              <a:ext uri="{FF2B5EF4-FFF2-40B4-BE49-F238E27FC236}">
                <a16:creationId xmlns:a16="http://schemas.microsoft.com/office/drawing/2014/main" id="{A2EFD809-B49C-45BB-A305-B7E38B34D8AC}"/>
              </a:ext>
            </a:extLst>
          </p:cNvPr>
          <p:cNvPicPr>
            <a:picLocks noChangeAspect="1"/>
          </p:cNvPicPr>
          <p:nvPr/>
        </p:nvPicPr>
        <p:blipFill>
          <a:blip r:embed="rId2"/>
          <a:stretch>
            <a:fillRect/>
          </a:stretch>
        </p:blipFill>
        <p:spPr>
          <a:xfrm>
            <a:off x="8001865" y="1763663"/>
            <a:ext cx="2065244" cy="3263363"/>
          </a:xfrm>
          <a:prstGeom prst="rect">
            <a:avLst/>
          </a:prstGeom>
        </p:spPr>
      </p:pic>
      <p:pic>
        <p:nvPicPr>
          <p:cNvPr id="10" name="Imagen 9">
            <a:extLst>
              <a:ext uri="{FF2B5EF4-FFF2-40B4-BE49-F238E27FC236}">
                <a16:creationId xmlns:a16="http://schemas.microsoft.com/office/drawing/2014/main" id="{F41F7CDC-CEAD-460D-92AF-1232991DF2BB}"/>
              </a:ext>
            </a:extLst>
          </p:cNvPr>
          <p:cNvPicPr>
            <a:picLocks noChangeAspect="1"/>
          </p:cNvPicPr>
          <p:nvPr/>
        </p:nvPicPr>
        <p:blipFill>
          <a:blip r:embed="rId3"/>
          <a:stretch>
            <a:fillRect/>
          </a:stretch>
        </p:blipFill>
        <p:spPr>
          <a:xfrm>
            <a:off x="2375610" y="1794263"/>
            <a:ext cx="4269547" cy="3269473"/>
          </a:xfrm>
          <a:prstGeom prst="rect">
            <a:avLst/>
          </a:prstGeom>
        </p:spPr>
      </p:pic>
    </p:spTree>
    <p:extLst>
      <p:ext uri="{BB962C8B-B14F-4D97-AF65-F5344CB8AC3E}">
        <p14:creationId xmlns:p14="http://schemas.microsoft.com/office/powerpoint/2010/main" val="276807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1367161" y="790113"/>
            <a:ext cx="9312676" cy="523220"/>
          </a:xfrm>
          <a:prstGeom prst="rect">
            <a:avLst/>
          </a:prstGeom>
          <a:noFill/>
        </p:spPr>
        <p:txBody>
          <a:bodyPr wrap="square" rtlCol="0">
            <a:spAutoFit/>
          </a:bodyPr>
          <a:lstStyle/>
          <a:p>
            <a:r>
              <a:rPr lang="es-ES" sz="2800" dirty="0">
                <a:solidFill>
                  <a:schemeClr val="bg2">
                    <a:lumMod val="40000"/>
                    <a:lumOff val="60000"/>
                  </a:schemeClr>
                </a:solidFill>
              </a:rPr>
              <a:t>CSS</a:t>
            </a:r>
          </a:p>
        </p:txBody>
      </p:sp>
      <p:sp>
        <p:nvSpPr>
          <p:cNvPr id="3" name="CuadroTexto 2">
            <a:extLst>
              <a:ext uri="{FF2B5EF4-FFF2-40B4-BE49-F238E27FC236}">
                <a16:creationId xmlns:a16="http://schemas.microsoft.com/office/drawing/2014/main" id="{8D5AAB6F-87F5-4027-9673-923A03CF0CC9}"/>
              </a:ext>
            </a:extLst>
          </p:cNvPr>
          <p:cNvSpPr txBox="1"/>
          <p:nvPr/>
        </p:nvSpPr>
        <p:spPr>
          <a:xfrm>
            <a:off x="1328691" y="1313333"/>
            <a:ext cx="9534618" cy="2031325"/>
          </a:xfrm>
          <a:prstGeom prst="rect">
            <a:avLst/>
          </a:prstGeom>
          <a:noFill/>
        </p:spPr>
        <p:txBody>
          <a:bodyPr wrap="square" rtlCol="0">
            <a:spAutoFit/>
          </a:bodyPr>
          <a:lstStyle/>
          <a:p>
            <a:pPr algn="l"/>
            <a:r>
              <a:rPr lang="es-ES" b="0" i="0" dirty="0">
                <a:effectLst/>
                <a:latin typeface="Raleway"/>
              </a:rPr>
              <a:t>El elemento head del código HTML de la página de Notes contiene un enlace, que determina que el navegador debe obtener una hoja de estilo CSS de la dirección main.css.</a:t>
            </a:r>
          </a:p>
          <a:p>
            <a:pPr algn="l"/>
            <a:endParaRPr lang="es-ES" b="0" i="0" dirty="0">
              <a:effectLst/>
              <a:latin typeface="Raleway"/>
            </a:endParaRPr>
          </a:p>
          <a:p>
            <a:pPr algn="l"/>
            <a:r>
              <a:rPr lang="es-ES" b="0" i="0" dirty="0">
                <a:effectLst/>
                <a:latin typeface="Raleway"/>
              </a:rPr>
              <a:t>Las hojas de estilo en cascada ( CSS</a:t>
            </a:r>
            <a:r>
              <a:rPr lang="es-ES" dirty="0">
                <a:latin typeface="Raleway"/>
              </a:rPr>
              <a:t> )</a:t>
            </a:r>
            <a:r>
              <a:rPr lang="es-ES" b="0" i="0" dirty="0">
                <a:effectLst/>
                <a:latin typeface="Raleway"/>
              </a:rPr>
              <a:t> es un lenguaje de marcado que se utiliza para determinar la apariencia de las páginas web.</a:t>
            </a:r>
          </a:p>
          <a:p>
            <a:pPr algn="l"/>
            <a:endParaRPr lang="es-ES" b="0" i="0" dirty="0">
              <a:effectLst/>
              <a:latin typeface="Raleway"/>
            </a:endParaRPr>
          </a:p>
          <a:p>
            <a:pPr algn="l"/>
            <a:r>
              <a:rPr lang="es-ES" b="0" i="0" dirty="0">
                <a:effectLst/>
                <a:latin typeface="Raleway"/>
              </a:rPr>
              <a:t>El archivo CSS obtenido tiene el siguiente aspecto:</a:t>
            </a:r>
          </a:p>
        </p:txBody>
      </p:sp>
      <p:sp>
        <p:nvSpPr>
          <p:cNvPr id="10" name="CuadroTexto 9">
            <a:extLst>
              <a:ext uri="{FF2B5EF4-FFF2-40B4-BE49-F238E27FC236}">
                <a16:creationId xmlns:a16="http://schemas.microsoft.com/office/drawing/2014/main" id="{6BDAB159-BEFF-4518-8D30-E372497F7620}"/>
              </a:ext>
            </a:extLst>
          </p:cNvPr>
          <p:cNvSpPr txBox="1"/>
          <p:nvPr/>
        </p:nvSpPr>
        <p:spPr>
          <a:xfrm>
            <a:off x="1328692" y="3513343"/>
            <a:ext cx="5725252" cy="2585323"/>
          </a:xfrm>
          <a:prstGeom prst="rect">
            <a:avLst/>
          </a:prstGeom>
          <a:noFill/>
        </p:spPr>
        <p:txBody>
          <a:bodyPr wrap="square" rtlCol="0">
            <a:spAutoFit/>
          </a:bodyPr>
          <a:lstStyle/>
          <a:p>
            <a:r>
              <a:rPr lang="es-ES" b="0" i="0" dirty="0">
                <a:effectLst/>
                <a:latin typeface="Raleway"/>
              </a:rPr>
              <a:t>El archivo define dos selectores de clase. Se utilizan para seleccionar ciertas partes de la página y definir reglas de estilo para aplicarles.</a:t>
            </a:r>
          </a:p>
          <a:p>
            <a:endParaRPr lang="es-ES" b="0" i="0" dirty="0">
              <a:effectLst/>
              <a:latin typeface="Raleway"/>
            </a:endParaRPr>
          </a:p>
          <a:p>
            <a:r>
              <a:rPr lang="es-ES" b="0" i="0" dirty="0">
                <a:effectLst/>
                <a:latin typeface="Raleway"/>
              </a:rPr>
              <a:t>Una definición de selector de clase siempre comienza con un punto y contiene el nombre de la clase.</a:t>
            </a:r>
          </a:p>
          <a:p>
            <a:endParaRPr lang="es-ES" b="0" i="0" dirty="0">
              <a:effectLst/>
              <a:latin typeface="Raleway"/>
            </a:endParaRPr>
          </a:p>
          <a:p>
            <a:r>
              <a:rPr lang="es-ES" b="0" i="0" dirty="0">
                <a:effectLst/>
                <a:latin typeface="Raleway"/>
              </a:rPr>
              <a:t>Las clases son atributos, que se pueden agregar a elementos HTML.</a:t>
            </a:r>
            <a:endParaRPr lang="es-AR" dirty="0"/>
          </a:p>
        </p:txBody>
      </p:sp>
      <p:pic>
        <p:nvPicPr>
          <p:cNvPr id="6" name="Imagen 5">
            <a:extLst>
              <a:ext uri="{FF2B5EF4-FFF2-40B4-BE49-F238E27FC236}">
                <a16:creationId xmlns:a16="http://schemas.microsoft.com/office/drawing/2014/main" id="{3CCCB3DF-6BA9-4D96-AF95-A95476A868EC}"/>
              </a:ext>
            </a:extLst>
          </p:cNvPr>
          <p:cNvPicPr>
            <a:picLocks noChangeAspect="1"/>
          </p:cNvPicPr>
          <p:nvPr/>
        </p:nvPicPr>
        <p:blipFill>
          <a:blip r:embed="rId2"/>
          <a:stretch>
            <a:fillRect/>
          </a:stretch>
        </p:blipFill>
        <p:spPr>
          <a:xfrm>
            <a:off x="7239796" y="2657810"/>
            <a:ext cx="4191585" cy="2695951"/>
          </a:xfrm>
          <a:prstGeom prst="rect">
            <a:avLst/>
          </a:prstGeom>
        </p:spPr>
      </p:pic>
    </p:spTree>
    <p:extLst>
      <p:ext uri="{BB962C8B-B14F-4D97-AF65-F5344CB8AC3E}">
        <p14:creationId xmlns:p14="http://schemas.microsoft.com/office/powerpoint/2010/main" val="189832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269881" y="423438"/>
            <a:ext cx="9312676" cy="523220"/>
          </a:xfrm>
          <a:prstGeom prst="rect">
            <a:avLst/>
          </a:prstGeom>
          <a:noFill/>
        </p:spPr>
        <p:txBody>
          <a:bodyPr wrap="square" rtlCol="0">
            <a:spAutoFit/>
          </a:bodyPr>
          <a:lstStyle/>
          <a:p>
            <a:r>
              <a:rPr lang="es-ES" sz="2800" dirty="0">
                <a:solidFill>
                  <a:schemeClr val="bg2">
                    <a:lumMod val="40000"/>
                    <a:lumOff val="60000"/>
                  </a:schemeClr>
                </a:solidFill>
              </a:rPr>
              <a:t>CSS II</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1B96307D-2B18-45F9-A511-F3D7509C2172}"/>
              </a:ext>
            </a:extLst>
          </p:cNvPr>
          <p:cNvSpPr txBox="1"/>
          <p:nvPr/>
        </p:nvSpPr>
        <p:spPr>
          <a:xfrm>
            <a:off x="269881" y="1387027"/>
            <a:ext cx="6252839" cy="4524315"/>
          </a:xfrm>
          <a:prstGeom prst="rect">
            <a:avLst/>
          </a:prstGeom>
          <a:noFill/>
        </p:spPr>
        <p:txBody>
          <a:bodyPr wrap="square" rtlCol="0">
            <a:spAutoFit/>
          </a:bodyPr>
          <a:lstStyle/>
          <a:p>
            <a:pPr algn="just"/>
            <a:r>
              <a:rPr lang="es-ES" dirty="0"/>
              <a:t>El elemento div más externo tiene la clase container. El elemento </a:t>
            </a:r>
            <a:r>
              <a:rPr lang="es-ES" dirty="0" err="1"/>
              <a:t>ul</a:t>
            </a:r>
            <a:r>
              <a:rPr lang="es-ES" dirty="0"/>
              <a:t> que contiene la lista de notas tiene la clase notes.</a:t>
            </a:r>
          </a:p>
          <a:p>
            <a:pPr algn="just"/>
            <a:r>
              <a:rPr lang="es-ES" dirty="0"/>
              <a:t>La regla CSS define que los elementos con la clase container se delinearán con un </a:t>
            </a:r>
            <a:r>
              <a:rPr lang="es-ES" dirty="0" err="1"/>
              <a:t>border</a:t>
            </a:r>
            <a:r>
              <a:rPr lang="es-ES" dirty="0"/>
              <a:t> de un píxel de ancho. También establece un </a:t>
            </a:r>
            <a:r>
              <a:rPr lang="es-ES" dirty="0" err="1"/>
              <a:t>padding</a:t>
            </a:r>
            <a:r>
              <a:rPr lang="es-ES" dirty="0"/>
              <a:t> de 10 píxeles en el elemento. Esto agrega un espacio vacío entre el contenido del elemento y el borde.</a:t>
            </a:r>
          </a:p>
          <a:p>
            <a:pPr algn="just"/>
            <a:r>
              <a:rPr lang="es-ES" dirty="0"/>
              <a:t>La segunda regla CSS establece el color del texto de las notas en azul.</a:t>
            </a:r>
          </a:p>
          <a:p>
            <a:pPr algn="just"/>
            <a:r>
              <a:rPr lang="es-ES" dirty="0"/>
              <a:t>Los elementos HTML también pueden tener otros atributos además de clases. El elemento div que contiene las notas tiene un atributo id. El código JavaScript usa el id para encontrar el elemento.</a:t>
            </a:r>
          </a:p>
          <a:p>
            <a:pPr algn="just"/>
            <a:r>
              <a:rPr lang="es-ES" dirty="0"/>
              <a:t>La pestaña Elements de la consola se puede utilizar para cambiar los estilos de los elementos.</a:t>
            </a:r>
            <a:endParaRPr lang="es-AR" dirty="0"/>
          </a:p>
        </p:txBody>
      </p:sp>
      <p:pic>
        <p:nvPicPr>
          <p:cNvPr id="7" name="Imagen 6">
            <a:extLst>
              <a:ext uri="{FF2B5EF4-FFF2-40B4-BE49-F238E27FC236}">
                <a16:creationId xmlns:a16="http://schemas.microsoft.com/office/drawing/2014/main" id="{85461974-A1E5-4207-B3A6-904BF2B39202}"/>
              </a:ext>
            </a:extLst>
          </p:cNvPr>
          <p:cNvPicPr>
            <a:picLocks noChangeAspect="1"/>
          </p:cNvPicPr>
          <p:nvPr/>
        </p:nvPicPr>
        <p:blipFill>
          <a:blip r:embed="rId2"/>
          <a:stretch>
            <a:fillRect/>
          </a:stretch>
        </p:blipFill>
        <p:spPr>
          <a:xfrm>
            <a:off x="6684297" y="1679665"/>
            <a:ext cx="5377097" cy="3798026"/>
          </a:xfrm>
          <a:prstGeom prst="rect">
            <a:avLst/>
          </a:prstGeom>
        </p:spPr>
      </p:pic>
      <p:sp>
        <p:nvSpPr>
          <p:cNvPr id="9" name="Rectángulo 8">
            <a:extLst>
              <a:ext uri="{FF2B5EF4-FFF2-40B4-BE49-F238E27FC236}">
                <a16:creationId xmlns:a16="http://schemas.microsoft.com/office/drawing/2014/main" id="{4FEADFCE-1D9E-4596-A1C9-72F710DE29FB}"/>
              </a:ext>
            </a:extLst>
          </p:cNvPr>
          <p:cNvSpPr/>
          <p:nvPr/>
        </p:nvSpPr>
        <p:spPr>
          <a:xfrm>
            <a:off x="9991860" y="3191984"/>
            <a:ext cx="2069534" cy="914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10065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554474" y="407863"/>
            <a:ext cx="9312676" cy="523220"/>
          </a:xfrm>
          <a:prstGeom prst="rect">
            <a:avLst/>
          </a:prstGeom>
          <a:noFill/>
        </p:spPr>
        <p:txBody>
          <a:bodyPr wrap="square" rtlCol="0">
            <a:spAutoFit/>
          </a:bodyPr>
          <a:lstStyle/>
          <a:p>
            <a:r>
              <a:rPr lang="es-ES" sz="2800" dirty="0">
                <a:solidFill>
                  <a:schemeClr val="bg2">
                    <a:lumMod val="40000"/>
                    <a:lumOff val="60000"/>
                  </a:schemeClr>
                </a:solidFill>
              </a:rPr>
              <a:t>Cargando una página que contiene JavaScript</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198312" y="1573404"/>
            <a:ext cx="5696169" cy="3970318"/>
          </a:xfrm>
          <a:prstGeom prst="rect">
            <a:avLst/>
          </a:prstGeom>
          <a:noFill/>
        </p:spPr>
        <p:txBody>
          <a:bodyPr wrap="square" rtlCol="0">
            <a:spAutoFit/>
          </a:bodyPr>
          <a:lstStyle/>
          <a:p>
            <a:pPr algn="just"/>
            <a:r>
              <a:rPr lang="es-ES" b="0" i="0" dirty="0">
                <a:effectLst/>
                <a:latin typeface="Raleway"/>
              </a:rPr>
              <a:t>El navegador obtiene el código HTML que define el contenido y la estructura de la página del servidor mediante una solicitud HTTP GET.</a:t>
            </a:r>
          </a:p>
          <a:p>
            <a:pPr algn="just"/>
            <a:r>
              <a:rPr lang="es-ES" b="0" i="0" dirty="0">
                <a:effectLst/>
                <a:latin typeface="Raleway"/>
              </a:rPr>
              <a:t>Los enlaces en el código HTML hacen que el navegador también busque la hoja de estilo CSS </a:t>
            </a:r>
            <a:r>
              <a:rPr lang="es-ES" b="0" i="0" dirty="0" err="1">
                <a:effectLst/>
                <a:latin typeface="Raleway"/>
              </a:rPr>
              <a:t>main.cs</a:t>
            </a:r>
            <a:r>
              <a:rPr lang="es-ES" b="0" i="0" dirty="0">
                <a:effectLst/>
                <a:latin typeface="Raleway"/>
              </a:rPr>
              <a:t>...</a:t>
            </a:r>
          </a:p>
          <a:p>
            <a:pPr algn="just"/>
            <a:r>
              <a:rPr lang="es-ES" b="0" i="0" dirty="0">
                <a:effectLst/>
                <a:latin typeface="Raleway"/>
              </a:rPr>
              <a:t>... y un archivo de código JavaScript main.js</a:t>
            </a:r>
          </a:p>
          <a:p>
            <a:pPr algn="just"/>
            <a:r>
              <a:rPr lang="es-ES" b="0" i="0" dirty="0">
                <a:effectLst/>
                <a:latin typeface="Raleway"/>
              </a:rPr>
              <a:t>El navegador ejecuta el código JavaScript. El código realiza una solicitud HTTP GET a la dirección https//localhos</a:t>
            </a:r>
            <a:r>
              <a:rPr lang="es-ES" dirty="0">
                <a:latin typeface="Raleway"/>
              </a:rPr>
              <a:t>t:5000</a:t>
            </a:r>
            <a:r>
              <a:rPr lang="es-ES" b="0" i="0" dirty="0">
                <a:effectLst/>
                <a:latin typeface="Raleway"/>
              </a:rPr>
              <a:t>/data.json, que devuelve las notas como datos JSON.</a:t>
            </a:r>
          </a:p>
          <a:p>
            <a:pPr algn="just"/>
            <a:r>
              <a:rPr lang="es-ES" b="0" i="0" dirty="0">
                <a:effectLst/>
                <a:latin typeface="Raleway"/>
              </a:rPr>
              <a:t>Cuando se han obtenido los datos, el navegador ejecuta un controlador de eventos, que muestra las notas en la página utilizando DOM-API.</a:t>
            </a:r>
          </a:p>
        </p:txBody>
      </p:sp>
      <p:pic>
        <p:nvPicPr>
          <p:cNvPr id="13" name="Imagen 12">
            <a:extLst>
              <a:ext uri="{FF2B5EF4-FFF2-40B4-BE49-F238E27FC236}">
                <a16:creationId xmlns:a16="http://schemas.microsoft.com/office/drawing/2014/main" id="{F28D4558-21B6-4E00-8D34-0ACB8E2140A6}"/>
              </a:ext>
            </a:extLst>
          </p:cNvPr>
          <p:cNvPicPr>
            <a:picLocks noChangeAspect="1"/>
          </p:cNvPicPr>
          <p:nvPr/>
        </p:nvPicPr>
        <p:blipFill>
          <a:blip r:embed="rId2"/>
          <a:stretch>
            <a:fillRect/>
          </a:stretch>
        </p:blipFill>
        <p:spPr>
          <a:xfrm>
            <a:off x="6028713" y="1573404"/>
            <a:ext cx="5964975" cy="3970318"/>
          </a:xfrm>
          <a:prstGeom prst="rect">
            <a:avLst/>
          </a:prstGeom>
        </p:spPr>
      </p:pic>
    </p:spTree>
    <p:extLst>
      <p:ext uri="{BB962C8B-B14F-4D97-AF65-F5344CB8AC3E}">
        <p14:creationId xmlns:p14="http://schemas.microsoft.com/office/powerpoint/2010/main" val="45211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637881" y="394936"/>
            <a:ext cx="9312676" cy="523220"/>
          </a:xfrm>
          <a:prstGeom prst="rect">
            <a:avLst/>
          </a:prstGeom>
          <a:noFill/>
        </p:spPr>
        <p:txBody>
          <a:bodyPr wrap="square" rtlCol="0">
            <a:spAutoFit/>
          </a:bodyPr>
          <a:lstStyle/>
          <a:p>
            <a:r>
              <a:rPr lang="es-ES" sz="2800" dirty="0">
                <a:solidFill>
                  <a:schemeClr val="bg2">
                    <a:lumMod val="40000"/>
                    <a:lumOff val="60000"/>
                  </a:schemeClr>
                </a:solidFill>
              </a:rPr>
              <a:t>Formularios y HTTP POST</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637881" y="1074832"/>
            <a:ext cx="9534618" cy="646331"/>
          </a:xfrm>
          <a:prstGeom prst="rect">
            <a:avLst/>
          </a:prstGeom>
          <a:noFill/>
        </p:spPr>
        <p:txBody>
          <a:bodyPr wrap="square" rtlCol="0">
            <a:spAutoFit/>
          </a:bodyPr>
          <a:lstStyle/>
          <a:p>
            <a:pPr algn="just"/>
            <a:r>
              <a:rPr lang="es-ES" b="0" i="0" dirty="0">
                <a:effectLst/>
                <a:latin typeface="Raleway"/>
              </a:rPr>
              <a:t>A continuación, examinemos cómo se realiza la adición de una nueva nota.</a:t>
            </a:r>
          </a:p>
          <a:p>
            <a:pPr algn="just"/>
            <a:r>
              <a:rPr lang="es-ES" b="0" i="0" dirty="0">
                <a:effectLst/>
                <a:latin typeface="Raleway"/>
              </a:rPr>
              <a:t>La página de notas contiene un elemento de formulario</a:t>
            </a:r>
          </a:p>
        </p:txBody>
      </p:sp>
      <p:sp>
        <p:nvSpPr>
          <p:cNvPr id="6" name="CuadroTexto 5">
            <a:extLst>
              <a:ext uri="{FF2B5EF4-FFF2-40B4-BE49-F238E27FC236}">
                <a16:creationId xmlns:a16="http://schemas.microsoft.com/office/drawing/2014/main" id="{ABA08EFD-B4F0-4FA4-8DE3-A1F0477A5582}"/>
              </a:ext>
            </a:extLst>
          </p:cNvPr>
          <p:cNvSpPr txBox="1"/>
          <p:nvPr/>
        </p:nvSpPr>
        <p:spPr>
          <a:xfrm>
            <a:off x="755965" y="4985273"/>
            <a:ext cx="9534618" cy="646331"/>
          </a:xfrm>
          <a:prstGeom prst="rect">
            <a:avLst/>
          </a:prstGeom>
          <a:noFill/>
        </p:spPr>
        <p:txBody>
          <a:bodyPr wrap="square" rtlCol="0">
            <a:spAutoFit/>
          </a:bodyPr>
          <a:lstStyle/>
          <a:p>
            <a:pPr algn="just"/>
            <a:r>
              <a:rPr lang="es-ES" b="0" i="0" dirty="0">
                <a:effectLst/>
                <a:latin typeface="Raleway"/>
              </a:rPr>
              <a:t>Cuando se hace clic en el botón del formulario, el navegador enviará la entrada del usuario al servidor.</a:t>
            </a:r>
          </a:p>
        </p:txBody>
      </p:sp>
      <p:pic>
        <p:nvPicPr>
          <p:cNvPr id="9" name="Imagen 8">
            <a:extLst>
              <a:ext uri="{FF2B5EF4-FFF2-40B4-BE49-F238E27FC236}">
                <a16:creationId xmlns:a16="http://schemas.microsoft.com/office/drawing/2014/main" id="{B32A9341-BE48-4259-BEE3-B4F46194FF24}"/>
              </a:ext>
            </a:extLst>
          </p:cNvPr>
          <p:cNvPicPr>
            <a:picLocks noChangeAspect="1"/>
          </p:cNvPicPr>
          <p:nvPr/>
        </p:nvPicPr>
        <p:blipFill>
          <a:blip r:embed="rId2"/>
          <a:stretch>
            <a:fillRect/>
          </a:stretch>
        </p:blipFill>
        <p:spPr>
          <a:xfrm>
            <a:off x="755965" y="1944854"/>
            <a:ext cx="11177882" cy="2473140"/>
          </a:xfrm>
          <a:prstGeom prst="rect">
            <a:avLst/>
          </a:prstGeom>
        </p:spPr>
      </p:pic>
      <p:sp>
        <p:nvSpPr>
          <p:cNvPr id="13" name="Rectángulo 12">
            <a:extLst>
              <a:ext uri="{FF2B5EF4-FFF2-40B4-BE49-F238E27FC236}">
                <a16:creationId xmlns:a16="http://schemas.microsoft.com/office/drawing/2014/main" id="{3463834D-B0F1-46D9-AB77-AAEA5F6CD18C}"/>
              </a:ext>
            </a:extLst>
          </p:cNvPr>
          <p:cNvSpPr/>
          <p:nvPr/>
        </p:nvSpPr>
        <p:spPr>
          <a:xfrm>
            <a:off x="888274" y="3605349"/>
            <a:ext cx="2159726" cy="731520"/>
          </a:xfrm>
          <a:prstGeom prst="rect">
            <a:avLst/>
          </a:prstGeom>
          <a:no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s-AR" b="1">
              <a:ln w="22225">
                <a:solidFill>
                  <a:schemeClr val="accent2"/>
                </a:solidFill>
                <a:prstDash val="solid"/>
              </a:ln>
              <a:solidFill>
                <a:schemeClr val="accent2">
                  <a:lumMod val="40000"/>
                  <a:lumOff val="60000"/>
                </a:schemeClr>
              </a:solidFill>
            </a:endParaRPr>
          </a:p>
        </p:txBody>
      </p:sp>
      <p:sp>
        <p:nvSpPr>
          <p:cNvPr id="14" name="Rectángulo 13">
            <a:extLst>
              <a:ext uri="{FF2B5EF4-FFF2-40B4-BE49-F238E27FC236}">
                <a16:creationId xmlns:a16="http://schemas.microsoft.com/office/drawing/2014/main" id="{21BEF699-E240-406B-B851-F24E0FE1B32C}"/>
              </a:ext>
            </a:extLst>
          </p:cNvPr>
          <p:cNvSpPr/>
          <p:nvPr/>
        </p:nvSpPr>
        <p:spPr>
          <a:xfrm>
            <a:off x="8003177" y="2129844"/>
            <a:ext cx="3930670" cy="914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cxnSp>
        <p:nvCxnSpPr>
          <p:cNvPr id="15" name="Conector recto de flecha 14">
            <a:extLst>
              <a:ext uri="{FF2B5EF4-FFF2-40B4-BE49-F238E27FC236}">
                <a16:creationId xmlns:a16="http://schemas.microsoft.com/office/drawing/2014/main" id="{4A197F0B-FD2D-42A5-BD86-BE8AD0DBDA24}"/>
              </a:ext>
            </a:extLst>
          </p:cNvPr>
          <p:cNvCxnSpPr>
            <a:cxnSpLocks/>
            <a:stCxn id="13" idx="3"/>
            <a:endCxn id="14" idx="1"/>
          </p:cNvCxnSpPr>
          <p:nvPr/>
        </p:nvCxnSpPr>
        <p:spPr>
          <a:xfrm flipV="1">
            <a:off x="3048000" y="2587044"/>
            <a:ext cx="4955177" cy="1384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684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7E1A56-87D7-4598-B89D-5355DAC2E3DA}"/>
              </a:ext>
            </a:extLst>
          </p:cNvPr>
          <p:cNvSpPr txBox="1"/>
          <p:nvPr/>
        </p:nvSpPr>
        <p:spPr>
          <a:xfrm>
            <a:off x="861193" y="509164"/>
            <a:ext cx="9312676" cy="523220"/>
          </a:xfrm>
          <a:prstGeom prst="rect">
            <a:avLst/>
          </a:prstGeom>
          <a:noFill/>
        </p:spPr>
        <p:txBody>
          <a:bodyPr wrap="square" rtlCol="0">
            <a:spAutoFit/>
          </a:bodyPr>
          <a:lstStyle/>
          <a:p>
            <a:r>
              <a:rPr lang="es-ES" sz="2800" dirty="0">
                <a:solidFill>
                  <a:schemeClr val="bg2">
                    <a:lumMod val="40000"/>
                    <a:lumOff val="60000"/>
                  </a:schemeClr>
                </a:solidFill>
              </a:rPr>
              <a:t>Fundamentos de Aplicaciones Web</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68F4BA6B-0FE5-404B-A0F1-045B26153685}"/>
              </a:ext>
            </a:extLst>
          </p:cNvPr>
          <p:cNvSpPr txBox="1"/>
          <p:nvPr/>
        </p:nvSpPr>
        <p:spPr>
          <a:xfrm>
            <a:off x="861192" y="1288787"/>
            <a:ext cx="9963647" cy="2862322"/>
          </a:xfrm>
          <a:prstGeom prst="rect">
            <a:avLst/>
          </a:prstGeom>
          <a:noFill/>
        </p:spPr>
        <p:txBody>
          <a:bodyPr wrap="square" rtlCol="0">
            <a:spAutoFit/>
          </a:bodyPr>
          <a:lstStyle/>
          <a:p>
            <a:pPr algn="l"/>
            <a:r>
              <a:rPr lang="es-ES" b="0" dirty="0">
                <a:effectLst/>
                <a:latin typeface="Raleway"/>
              </a:rPr>
              <a:t>Repasaremos algunos principios del desarrollo web examinando una aplicación de ejemplo disponible en el classroom de la materia.</a:t>
            </a:r>
          </a:p>
          <a:p>
            <a:pPr algn="l"/>
            <a:r>
              <a:rPr lang="es-ES" b="0" dirty="0">
                <a:effectLst/>
                <a:latin typeface="Raleway"/>
              </a:rPr>
              <a:t>La aplicación existe solo para demostrar algunos conceptos básicos, y de ninguna manera son ejemplos de cómo se deben hacer las aplicaciones web. Por el contrario, demuestran algunas técnicas antiguas de desarrollo web, que incluso pueden verse como una mala práctica en la actualidad.</a:t>
            </a:r>
            <a:endParaRPr lang="es-ES" dirty="0">
              <a:latin typeface="Raleway"/>
            </a:endParaRPr>
          </a:p>
          <a:p>
            <a:pPr algn="l"/>
            <a:r>
              <a:rPr lang="es-ES" b="0" dirty="0">
                <a:effectLst/>
                <a:latin typeface="Raleway"/>
              </a:rPr>
              <a:t>Se recomienda utilizar el navegador Chrome.</a:t>
            </a:r>
          </a:p>
          <a:p>
            <a:pPr algn="l"/>
            <a:r>
              <a:rPr lang="es-ES" b="0" dirty="0">
                <a:effectLst/>
                <a:latin typeface="Raleway"/>
              </a:rPr>
              <a:t>La primera regla del desarrollo web : mantener siempre la Consola del desarrollador abierta para eso presionamos la tecla F12. </a:t>
            </a:r>
          </a:p>
          <a:p>
            <a:pPr algn="l"/>
            <a:r>
              <a:rPr lang="es-ES" b="0" i="0" dirty="0">
                <a:effectLst/>
                <a:latin typeface="Raleway"/>
              </a:rPr>
              <a:t>Deshabilitamos la cache del navegador</a:t>
            </a:r>
          </a:p>
        </p:txBody>
      </p:sp>
      <p:pic>
        <p:nvPicPr>
          <p:cNvPr id="10" name="Imagen 9">
            <a:extLst>
              <a:ext uri="{FF2B5EF4-FFF2-40B4-BE49-F238E27FC236}">
                <a16:creationId xmlns:a16="http://schemas.microsoft.com/office/drawing/2014/main" id="{B6E7E6DD-B180-4D48-BC7A-EAE3B777F40C}"/>
              </a:ext>
            </a:extLst>
          </p:cNvPr>
          <p:cNvPicPr>
            <a:picLocks noChangeAspect="1"/>
          </p:cNvPicPr>
          <p:nvPr/>
        </p:nvPicPr>
        <p:blipFill>
          <a:blip r:embed="rId2"/>
          <a:stretch>
            <a:fillRect/>
          </a:stretch>
        </p:blipFill>
        <p:spPr>
          <a:xfrm>
            <a:off x="3028270" y="4267850"/>
            <a:ext cx="6135460" cy="2310489"/>
          </a:xfrm>
          <a:prstGeom prst="rect">
            <a:avLst/>
          </a:prstGeom>
        </p:spPr>
      </p:pic>
    </p:spTree>
    <p:extLst>
      <p:ext uri="{BB962C8B-B14F-4D97-AF65-F5344CB8AC3E}">
        <p14:creationId xmlns:p14="http://schemas.microsoft.com/office/powerpoint/2010/main" val="1860124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Envío por POST</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950586" y="1266807"/>
            <a:ext cx="9534618" cy="4524315"/>
          </a:xfrm>
          <a:prstGeom prst="rect">
            <a:avLst/>
          </a:prstGeom>
          <a:noFill/>
        </p:spPr>
        <p:txBody>
          <a:bodyPr wrap="square" rtlCol="0">
            <a:spAutoFit/>
          </a:bodyPr>
          <a:lstStyle/>
          <a:p>
            <a:pPr algn="l"/>
            <a:r>
              <a:rPr lang="es-ES" b="0" i="0" dirty="0">
                <a:effectLst/>
                <a:latin typeface="Raleway"/>
              </a:rPr>
              <a:t>Abramos la pestaña Network y veamos cómo se ve enviar el formulario:</a:t>
            </a: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r>
              <a:rPr lang="es-ES" b="0" i="0" dirty="0">
                <a:effectLst/>
                <a:latin typeface="Raleway"/>
              </a:rPr>
              <a:t>Sorprendentemente, enviar el formulario causa en total cinco solicitudes HTTP. El primero es el evento de envío de formulario. </a:t>
            </a:r>
          </a:p>
        </p:txBody>
      </p:sp>
      <p:pic>
        <p:nvPicPr>
          <p:cNvPr id="6" name="Imagen 5">
            <a:extLst>
              <a:ext uri="{FF2B5EF4-FFF2-40B4-BE49-F238E27FC236}">
                <a16:creationId xmlns:a16="http://schemas.microsoft.com/office/drawing/2014/main" id="{DCFC5DEC-2B6F-489E-8EC9-D04D54C71E11}"/>
              </a:ext>
            </a:extLst>
          </p:cNvPr>
          <p:cNvPicPr>
            <a:picLocks noChangeAspect="1"/>
          </p:cNvPicPr>
          <p:nvPr/>
        </p:nvPicPr>
        <p:blipFill>
          <a:blip r:embed="rId2"/>
          <a:stretch>
            <a:fillRect/>
          </a:stretch>
        </p:blipFill>
        <p:spPr>
          <a:xfrm>
            <a:off x="1071153" y="1910450"/>
            <a:ext cx="10406743" cy="3037099"/>
          </a:xfrm>
          <a:prstGeom prst="rect">
            <a:avLst/>
          </a:prstGeom>
        </p:spPr>
      </p:pic>
    </p:spTree>
    <p:extLst>
      <p:ext uri="{BB962C8B-B14F-4D97-AF65-F5344CB8AC3E}">
        <p14:creationId xmlns:p14="http://schemas.microsoft.com/office/powerpoint/2010/main" val="237535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Envío por POST II</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574721" y="1706025"/>
            <a:ext cx="5338398" cy="3693319"/>
          </a:xfrm>
          <a:prstGeom prst="rect">
            <a:avLst/>
          </a:prstGeom>
          <a:noFill/>
        </p:spPr>
        <p:txBody>
          <a:bodyPr wrap="square" rtlCol="0">
            <a:spAutoFit/>
          </a:bodyPr>
          <a:lstStyle/>
          <a:p>
            <a:pPr algn="just"/>
            <a:r>
              <a:rPr lang="es-ES" b="0" i="0" dirty="0">
                <a:effectLst/>
                <a:latin typeface="Raleway"/>
              </a:rPr>
              <a:t>Es una solicitud HTTP POST a la dirección del servidor /nueva_nota. El servidor responde con el código de estado HTTP 302. Se trata de una redirección con la que el servidor solicita al navegador que realice una nueva solicitud HTTP GET a la dirección definida en la Ubicación (</a:t>
            </a:r>
            <a:r>
              <a:rPr lang="es-ES" b="0" i="0" dirty="0" err="1">
                <a:effectLst/>
                <a:latin typeface="Raleway"/>
              </a:rPr>
              <a:t>Location</a:t>
            </a:r>
            <a:r>
              <a:rPr lang="es-ES" b="0" i="0" dirty="0">
                <a:effectLst/>
                <a:latin typeface="Raleway"/>
              </a:rPr>
              <a:t>) del encabezado: la dirección notas.</a:t>
            </a:r>
          </a:p>
          <a:p>
            <a:pPr algn="just"/>
            <a:r>
              <a:rPr lang="es-ES" b="0" i="0" dirty="0">
                <a:effectLst/>
                <a:latin typeface="Raleway"/>
              </a:rPr>
              <a:t>Entonces, el navegador vuelve a cargar la página de Notas. </a:t>
            </a:r>
          </a:p>
          <a:p>
            <a:pPr algn="just"/>
            <a:r>
              <a:rPr lang="es-ES" b="0" i="0" dirty="0">
                <a:effectLst/>
                <a:latin typeface="Raleway"/>
              </a:rPr>
              <a:t>La recarga provoca tres solicitudes HTTP más: obtener la hoja de estilo (main.css), el código JavaScript (main.js) y los datos sin procesar de las notas (</a:t>
            </a:r>
            <a:r>
              <a:rPr lang="es-ES" b="0" i="0" dirty="0" err="1">
                <a:effectLst/>
                <a:latin typeface="Raleway"/>
              </a:rPr>
              <a:t>data.json</a:t>
            </a:r>
            <a:r>
              <a:rPr lang="es-ES" b="0" i="0" dirty="0">
                <a:effectLst/>
                <a:latin typeface="Raleway"/>
              </a:rPr>
              <a:t>).</a:t>
            </a:r>
            <a:endParaRPr lang="es-ES" dirty="0">
              <a:latin typeface="Raleway"/>
            </a:endParaRPr>
          </a:p>
        </p:txBody>
      </p:sp>
      <p:pic>
        <p:nvPicPr>
          <p:cNvPr id="7" name="Imagen 6">
            <a:extLst>
              <a:ext uri="{FF2B5EF4-FFF2-40B4-BE49-F238E27FC236}">
                <a16:creationId xmlns:a16="http://schemas.microsoft.com/office/drawing/2014/main" id="{41309720-FD9E-4843-A256-A1FE016513DA}"/>
              </a:ext>
            </a:extLst>
          </p:cNvPr>
          <p:cNvPicPr>
            <a:picLocks noChangeAspect="1"/>
          </p:cNvPicPr>
          <p:nvPr/>
        </p:nvPicPr>
        <p:blipFill>
          <a:blip r:embed="rId2"/>
          <a:stretch>
            <a:fillRect/>
          </a:stretch>
        </p:blipFill>
        <p:spPr>
          <a:xfrm>
            <a:off x="6021930" y="1729927"/>
            <a:ext cx="6170070" cy="3946416"/>
          </a:xfrm>
          <a:prstGeom prst="rect">
            <a:avLst/>
          </a:prstGeom>
        </p:spPr>
      </p:pic>
      <p:sp>
        <p:nvSpPr>
          <p:cNvPr id="8" name="Rectángulo 7">
            <a:extLst>
              <a:ext uri="{FF2B5EF4-FFF2-40B4-BE49-F238E27FC236}">
                <a16:creationId xmlns:a16="http://schemas.microsoft.com/office/drawing/2014/main" id="{4D089EC9-3A10-4E06-9428-6995F243FFB7}"/>
              </a:ext>
            </a:extLst>
          </p:cNvPr>
          <p:cNvSpPr/>
          <p:nvPr/>
        </p:nvSpPr>
        <p:spPr>
          <a:xfrm>
            <a:off x="8106642" y="2386150"/>
            <a:ext cx="3693471" cy="77506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9" name="Rectángulo 8">
            <a:extLst>
              <a:ext uri="{FF2B5EF4-FFF2-40B4-BE49-F238E27FC236}">
                <a16:creationId xmlns:a16="http://schemas.microsoft.com/office/drawing/2014/main" id="{B66501F1-3949-4479-8F13-8A8D766F11E9}"/>
              </a:ext>
            </a:extLst>
          </p:cNvPr>
          <p:cNvSpPr/>
          <p:nvPr/>
        </p:nvSpPr>
        <p:spPr>
          <a:xfrm>
            <a:off x="8106643" y="5399344"/>
            <a:ext cx="1612123" cy="22474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75200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Envío por POST III</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942922" y="1046182"/>
            <a:ext cx="9534618" cy="3693319"/>
          </a:xfrm>
          <a:prstGeom prst="rect">
            <a:avLst/>
          </a:prstGeom>
          <a:noFill/>
        </p:spPr>
        <p:txBody>
          <a:bodyPr wrap="square" rtlCol="0">
            <a:spAutoFit/>
          </a:bodyPr>
          <a:lstStyle/>
          <a:p>
            <a:pPr algn="l"/>
            <a:r>
              <a:rPr lang="es-ES" b="0" i="0" dirty="0">
                <a:effectLst/>
                <a:latin typeface="Raleway"/>
              </a:rPr>
              <a:t>La pestaña network también muestra los datos enviados con el formulario:</a:t>
            </a:r>
          </a:p>
          <a:p>
            <a:pPr algn="l"/>
            <a:endParaRPr lang="es-ES" dirty="0">
              <a:latin typeface="Raleway"/>
            </a:endParaRPr>
          </a:p>
          <a:p>
            <a:pPr algn="l"/>
            <a:endParaRPr lang="es-ES" dirty="0">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r>
              <a:rPr lang="es-ES" b="0" i="0" dirty="0">
                <a:effectLst/>
                <a:latin typeface="Raleway"/>
              </a:rPr>
              <a:t>La etiqueta </a:t>
            </a:r>
            <a:r>
              <a:rPr lang="es-ES" b="0" i="0" dirty="0" err="1">
                <a:effectLst/>
                <a:latin typeface="Raleway"/>
              </a:rPr>
              <a:t>Form</a:t>
            </a:r>
            <a:r>
              <a:rPr lang="es-ES" b="0" i="0" dirty="0">
                <a:effectLst/>
                <a:latin typeface="Raleway"/>
              </a:rPr>
              <a:t> tiene atributos action y method, que definen que el envío del formulario se realiza como una solicitud HTTP POST a la dirección /nueva_nota</a:t>
            </a:r>
          </a:p>
        </p:txBody>
      </p:sp>
      <p:pic>
        <p:nvPicPr>
          <p:cNvPr id="7" name="Imagen 6">
            <a:extLst>
              <a:ext uri="{FF2B5EF4-FFF2-40B4-BE49-F238E27FC236}">
                <a16:creationId xmlns:a16="http://schemas.microsoft.com/office/drawing/2014/main" id="{2854E0AB-BB08-417F-AE1A-783A81AADD99}"/>
              </a:ext>
            </a:extLst>
          </p:cNvPr>
          <p:cNvPicPr>
            <a:picLocks noChangeAspect="1"/>
          </p:cNvPicPr>
          <p:nvPr/>
        </p:nvPicPr>
        <p:blipFill>
          <a:blip r:embed="rId2"/>
          <a:stretch>
            <a:fillRect/>
          </a:stretch>
        </p:blipFill>
        <p:spPr>
          <a:xfrm>
            <a:off x="3272835" y="1449661"/>
            <a:ext cx="5130936" cy="2631403"/>
          </a:xfrm>
          <a:prstGeom prst="rect">
            <a:avLst/>
          </a:prstGeom>
        </p:spPr>
      </p:pic>
      <p:pic>
        <p:nvPicPr>
          <p:cNvPr id="9" name="Imagen 8">
            <a:extLst>
              <a:ext uri="{FF2B5EF4-FFF2-40B4-BE49-F238E27FC236}">
                <a16:creationId xmlns:a16="http://schemas.microsoft.com/office/drawing/2014/main" id="{DA6A8692-BFBF-41CD-9C62-648BB5791115}"/>
              </a:ext>
            </a:extLst>
          </p:cNvPr>
          <p:cNvPicPr>
            <a:picLocks noChangeAspect="1"/>
          </p:cNvPicPr>
          <p:nvPr/>
        </p:nvPicPr>
        <p:blipFill>
          <a:blip r:embed="rId3"/>
          <a:stretch>
            <a:fillRect/>
          </a:stretch>
        </p:blipFill>
        <p:spPr>
          <a:xfrm>
            <a:off x="3272835" y="4892179"/>
            <a:ext cx="5210902" cy="1686160"/>
          </a:xfrm>
          <a:prstGeom prst="rect">
            <a:avLst/>
          </a:prstGeom>
        </p:spPr>
      </p:pic>
      <p:sp>
        <p:nvSpPr>
          <p:cNvPr id="10" name="Rectángulo 9">
            <a:extLst>
              <a:ext uri="{FF2B5EF4-FFF2-40B4-BE49-F238E27FC236}">
                <a16:creationId xmlns:a16="http://schemas.microsoft.com/office/drawing/2014/main" id="{FC3D4D50-7332-4B39-B47A-67AA77CB8E3E}"/>
              </a:ext>
            </a:extLst>
          </p:cNvPr>
          <p:cNvSpPr/>
          <p:nvPr/>
        </p:nvSpPr>
        <p:spPr>
          <a:xfrm>
            <a:off x="4710300" y="3518262"/>
            <a:ext cx="2857449" cy="50448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11" name="Rectángulo 10">
            <a:extLst>
              <a:ext uri="{FF2B5EF4-FFF2-40B4-BE49-F238E27FC236}">
                <a16:creationId xmlns:a16="http://schemas.microsoft.com/office/drawing/2014/main" id="{D4EB8E64-2215-4C71-BB25-1A2C1D88FF9D}"/>
              </a:ext>
            </a:extLst>
          </p:cNvPr>
          <p:cNvSpPr/>
          <p:nvPr/>
        </p:nvSpPr>
        <p:spPr>
          <a:xfrm>
            <a:off x="3718041" y="5130486"/>
            <a:ext cx="4320490" cy="3875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291048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Envío por POST IV</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752530" y="1259716"/>
            <a:ext cx="11106926" cy="5355312"/>
          </a:xfrm>
          <a:prstGeom prst="rect">
            <a:avLst/>
          </a:prstGeom>
          <a:noFill/>
        </p:spPr>
        <p:txBody>
          <a:bodyPr wrap="square" rtlCol="0">
            <a:spAutoFit/>
          </a:bodyPr>
          <a:lstStyle/>
          <a:p>
            <a:pPr algn="l"/>
            <a:r>
              <a:rPr lang="es-ES" b="0" i="0" dirty="0">
                <a:effectLst/>
                <a:latin typeface="Raleway"/>
              </a:rPr>
              <a:t>El código en el servidor responsable de la solicitud POST es bastante simple (Aclaración: este código está en el servidor, y no en el código JavaScript obtenido por el browser):</a:t>
            </a: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endParaRPr lang="es-ES" b="0" i="0" dirty="0">
              <a:effectLst/>
              <a:latin typeface="Raleway"/>
            </a:endParaRPr>
          </a:p>
          <a:p>
            <a:pPr algn="l"/>
            <a:endParaRPr lang="es-ES" dirty="0">
              <a:latin typeface="Raleway"/>
            </a:endParaRPr>
          </a:p>
          <a:p>
            <a:pPr algn="l"/>
            <a:r>
              <a:rPr lang="es-ES" b="0" i="0" dirty="0">
                <a:effectLst/>
                <a:latin typeface="Raleway"/>
              </a:rPr>
              <a:t>Los datos se envían en el cuerpo de la solicitud POST.</a:t>
            </a:r>
          </a:p>
          <a:p>
            <a:pPr algn="l"/>
            <a:r>
              <a:rPr lang="es-ES" b="0" i="0" dirty="0">
                <a:effectLst/>
                <a:latin typeface="Raleway"/>
              </a:rPr>
              <a:t>El servidor puede acceder a los datos accediendo al campo </a:t>
            </a:r>
            <a:r>
              <a:rPr lang="es-ES" b="0" i="0" dirty="0" err="1">
                <a:effectLst/>
                <a:latin typeface="Raleway"/>
              </a:rPr>
              <a:t>req.body</a:t>
            </a:r>
            <a:r>
              <a:rPr lang="es-ES" b="0" i="0" dirty="0">
                <a:effectLst/>
                <a:latin typeface="Raleway"/>
              </a:rPr>
              <a:t> del objeto de solicitud </a:t>
            </a:r>
            <a:r>
              <a:rPr lang="es-ES" b="0" i="0" dirty="0" err="1">
                <a:effectLst/>
                <a:latin typeface="Raleway"/>
              </a:rPr>
              <a:t>req</a:t>
            </a:r>
            <a:r>
              <a:rPr lang="es-ES" b="0" i="0" dirty="0">
                <a:effectLst/>
                <a:latin typeface="Raleway"/>
              </a:rPr>
              <a:t>.</a:t>
            </a:r>
          </a:p>
          <a:p>
            <a:pPr algn="l"/>
            <a:r>
              <a:rPr lang="es-ES" b="0" i="0" dirty="0">
                <a:effectLst/>
                <a:latin typeface="Raleway"/>
              </a:rPr>
              <a:t>El servidor crea un nuevo objeto nota y lo agrega a un array llamado notas.</a:t>
            </a:r>
          </a:p>
          <a:p>
            <a:pPr algn="l"/>
            <a:r>
              <a:rPr lang="es-ES" b="0" i="0" dirty="0">
                <a:effectLst/>
                <a:latin typeface="Raleway"/>
              </a:rPr>
              <a:t>Los objetos Nota tienen dos campos: contenido que contiene el contenido real de la nota y fecha que contiene la fecha y hora en que se creó la nota.</a:t>
            </a:r>
          </a:p>
          <a:p>
            <a:pPr algn="l"/>
            <a:endParaRPr lang="es-ES" b="0" i="0" dirty="0">
              <a:effectLst/>
              <a:latin typeface="Raleway"/>
            </a:endParaRPr>
          </a:p>
          <a:p>
            <a:pPr algn="l"/>
            <a:r>
              <a:rPr lang="es-ES" b="0" i="0" dirty="0">
                <a:effectLst/>
                <a:latin typeface="Raleway"/>
              </a:rPr>
              <a:t>El servidor no guarda nuevas notas en una base de datos, por lo que las nuevas notas desaparecen cuando se reinicia el servidor.</a:t>
            </a:r>
          </a:p>
        </p:txBody>
      </p:sp>
      <p:pic>
        <p:nvPicPr>
          <p:cNvPr id="7" name="Imagen 6">
            <a:extLst>
              <a:ext uri="{FF2B5EF4-FFF2-40B4-BE49-F238E27FC236}">
                <a16:creationId xmlns:a16="http://schemas.microsoft.com/office/drawing/2014/main" id="{58FBE30C-97F7-4148-B9F8-BE20656B4544}"/>
              </a:ext>
            </a:extLst>
          </p:cNvPr>
          <p:cNvPicPr>
            <a:picLocks noChangeAspect="1"/>
          </p:cNvPicPr>
          <p:nvPr/>
        </p:nvPicPr>
        <p:blipFill>
          <a:blip r:embed="rId2"/>
          <a:stretch>
            <a:fillRect/>
          </a:stretch>
        </p:blipFill>
        <p:spPr>
          <a:xfrm>
            <a:off x="3058588" y="1989069"/>
            <a:ext cx="5771903" cy="2229024"/>
          </a:xfrm>
          <a:prstGeom prst="rect">
            <a:avLst/>
          </a:prstGeom>
        </p:spPr>
      </p:pic>
    </p:spTree>
    <p:extLst>
      <p:ext uri="{BB962C8B-B14F-4D97-AF65-F5344CB8AC3E}">
        <p14:creationId xmlns:p14="http://schemas.microsoft.com/office/powerpoint/2010/main" val="389949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375821" y="435877"/>
            <a:ext cx="9312676" cy="523220"/>
          </a:xfrm>
          <a:prstGeom prst="rect">
            <a:avLst/>
          </a:prstGeom>
          <a:noFill/>
        </p:spPr>
        <p:txBody>
          <a:bodyPr wrap="square" rtlCol="0">
            <a:spAutoFit/>
          </a:bodyPr>
          <a:lstStyle/>
          <a:p>
            <a:r>
              <a:rPr lang="es-ES" sz="2800" dirty="0">
                <a:solidFill>
                  <a:schemeClr val="bg2">
                    <a:lumMod val="40000"/>
                    <a:lumOff val="60000"/>
                  </a:schemeClr>
                </a:solidFill>
              </a:rPr>
              <a:t>AJAX</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296091" y="1259716"/>
            <a:ext cx="11563365" cy="5355312"/>
          </a:xfrm>
          <a:prstGeom prst="rect">
            <a:avLst/>
          </a:prstGeom>
          <a:noFill/>
        </p:spPr>
        <p:txBody>
          <a:bodyPr wrap="square" rtlCol="0">
            <a:spAutoFit/>
          </a:bodyPr>
          <a:lstStyle/>
          <a:p>
            <a:pPr algn="just"/>
            <a:r>
              <a:rPr lang="es-ES" b="0" i="0" dirty="0">
                <a:effectLst/>
                <a:latin typeface="Raleway"/>
              </a:rPr>
              <a:t>La página Notas de la aplicación sigue un estilo de desarrollo web de los noventa y "utiliza Ajax". Como tal, está en la cresta de la ola de tecnología web de principios de la década de 2000.</a:t>
            </a:r>
          </a:p>
          <a:p>
            <a:pPr algn="just"/>
            <a:endParaRPr lang="es-ES" b="0" i="0" dirty="0">
              <a:effectLst/>
              <a:latin typeface="Raleway"/>
            </a:endParaRPr>
          </a:p>
          <a:p>
            <a:pPr algn="just"/>
            <a:r>
              <a:rPr lang="es-ES" b="0" i="0" dirty="0">
                <a:effectLst/>
                <a:latin typeface="Raleway"/>
              </a:rPr>
              <a:t>AJAX (JavaScript Asincrónico y XML) es un término introducido en febrero de 2005 sobre la base de los avances en la tecnología de los navegadores para describir un nuevo enfoque revolucionario que permitió la obtención de contenido en páginas web utilizando JavaScript incluido dentro del HTML, sin la necesidad de volver a renderizar la página.</a:t>
            </a:r>
          </a:p>
          <a:p>
            <a:pPr algn="just"/>
            <a:endParaRPr lang="es-ES" b="0" i="0" dirty="0">
              <a:effectLst/>
              <a:latin typeface="Raleway"/>
            </a:endParaRPr>
          </a:p>
          <a:p>
            <a:pPr algn="just"/>
            <a:r>
              <a:rPr lang="es-ES" b="0" i="0" dirty="0">
                <a:effectLst/>
                <a:latin typeface="Raleway"/>
              </a:rPr>
              <a:t>Antes de la era AJAX, todas las páginas web funcionaban como la aplicación web tradicional que vimos anteriormente. Todos los datos que se muestran en la página se obtuvieron con el código HTML generado por el servidor.</a:t>
            </a:r>
          </a:p>
          <a:p>
            <a:pPr algn="just"/>
            <a:endParaRPr lang="es-ES" b="0" i="0" dirty="0">
              <a:effectLst/>
              <a:latin typeface="Raleway"/>
            </a:endParaRPr>
          </a:p>
          <a:p>
            <a:pPr algn="just"/>
            <a:r>
              <a:rPr lang="es-ES" b="0" i="0" dirty="0">
                <a:effectLst/>
                <a:latin typeface="Raleway"/>
              </a:rPr>
              <a:t>La página Notas utiliza AJAX para obtener los datos de las notas. El envío del formulario todavía utiliza el mecanismo tradicional de envío de formularios web.</a:t>
            </a:r>
          </a:p>
          <a:p>
            <a:pPr algn="just"/>
            <a:endParaRPr lang="es-ES" b="0" i="0" dirty="0">
              <a:effectLst/>
              <a:latin typeface="Raleway"/>
            </a:endParaRPr>
          </a:p>
          <a:p>
            <a:pPr algn="just"/>
            <a:r>
              <a:rPr lang="es-ES" b="0" i="0" dirty="0">
                <a:effectLst/>
                <a:latin typeface="Raleway"/>
              </a:rPr>
              <a:t>Las </a:t>
            </a:r>
            <a:r>
              <a:rPr lang="es-ES" b="0" i="0" dirty="0" err="1">
                <a:effectLst/>
                <a:latin typeface="Raleway"/>
              </a:rPr>
              <a:t>URLs</a:t>
            </a:r>
            <a:r>
              <a:rPr lang="es-ES" b="0" i="0" dirty="0">
                <a:effectLst/>
                <a:latin typeface="Raleway"/>
              </a:rPr>
              <a:t> de la aplicación reflejan las viejas prácticas. Los datos JSON se obtienen de la URL http://localhost:5000/data.json y se envían nuevas notas a la URL http://localhost:5000/nueva_nota.</a:t>
            </a:r>
          </a:p>
          <a:p>
            <a:pPr algn="just"/>
            <a:r>
              <a:rPr lang="es-ES" b="0" i="0" dirty="0">
                <a:effectLst/>
                <a:latin typeface="Raleway"/>
              </a:rPr>
              <a:t>Hoy en día, </a:t>
            </a:r>
            <a:r>
              <a:rPr lang="es-ES" b="0" i="0" dirty="0" err="1">
                <a:effectLst/>
                <a:latin typeface="Raleway"/>
              </a:rPr>
              <a:t>URLs</a:t>
            </a:r>
            <a:r>
              <a:rPr lang="es-ES" b="0" i="0" dirty="0">
                <a:effectLst/>
                <a:latin typeface="Raleway"/>
              </a:rPr>
              <a:t> como estas no se considerarían aceptables, ya que no siguen las convenciones generalmente reconocidas de las API </a:t>
            </a:r>
            <a:r>
              <a:rPr lang="es-ES" b="0" i="0" dirty="0" err="1">
                <a:effectLst/>
                <a:latin typeface="Raleway"/>
              </a:rPr>
              <a:t>RESTful</a:t>
            </a:r>
            <a:endParaRPr lang="es-ES" b="0" i="0" dirty="0">
              <a:effectLst/>
              <a:latin typeface="Raleway"/>
            </a:endParaRPr>
          </a:p>
        </p:txBody>
      </p:sp>
    </p:spTree>
    <p:extLst>
      <p:ext uri="{BB962C8B-B14F-4D97-AF65-F5344CB8AC3E}">
        <p14:creationId xmlns:p14="http://schemas.microsoft.com/office/powerpoint/2010/main" val="1870215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SPA - Single Page Application</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752530" y="1259716"/>
            <a:ext cx="11106926" cy="1200329"/>
          </a:xfrm>
          <a:prstGeom prst="rect">
            <a:avLst/>
          </a:prstGeom>
          <a:noFill/>
        </p:spPr>
        <p:txBody>
          <a:bodyPr wrap="square" rtlCol="0">
            <a:spAutoFit/>
          </a:bodyPr>
          <a:lstStyle/>
          <a:p>
            <a:pPr algn="just"/>
            <a:r>
              <a:rPr lang="es-ES" b="0" i="0" dirty="0">
                <a:effectLst/>
                <a:latin typeface="Raleway"/>
              </a:rPr>
              <a:t>Vamos a ejecutar una versión de la aplicación que implementa una spa. Para eso usemos la URL </a:t>
            </a:r>
            <a:r>
              <a:rPr lang="es-ES" b="0" i="0" dirty="0">
                <a:effectLst/>
                <a:latin typeface="Raleway"/>
                <a:hlinkClick r:id="rId2"/>
              </a:rPr>
              <a:t>http://localhost:5000/spa</a:t>
            </a:r>
            <a:r>
              <a:rPr lang="es-ES" b="0" i="0" dirty="0">
                <a:effectLst/>
                <a:latin typeface="Raleway"/>
              </a:rPr>
              <a:t>. A primera vista, la aplicación se ve exactamente igual que la anterior. El código HTML es casi idéntico, pero el archivo JavaScript es diferente (spa.js) y hay un pequeño cambio en cómo se define la etiqueta de formulario:</a:t>
            </a:r>
          </a:p>
        </p:txBody>
      </p:sp>
      <p:pic>
        <p:nvPicPr>
          <p:cNvPr id="5" name="Imagen 4">
            <a:extLst>
              <a:ext uri="{FF2B5EF4-FFF2-40B4-BE49-F238E27FC236}">
                <a16:creationId xmlns:a16="http://schemas.microsoft.com/office/drawing/2014/main" id="{CAC77662-63B0-4B3C-A284-D100CD9F0CF6}"/>
              </a:ext>
            </a:extLst>
          </p:cNvPr>
          <p:cNvPicPr>
            <a:picLocks noChangeAspect="1"/>
          </p:cNvPicPr>
          <p:nvPr/>
        </p:nvPicPr>
        <p:blipFill>
          <a:blip r:embed="rId3"/>
          <a:stretch>
            <a:fillRect/>
          </a:stretch>
        </p:blipFill>
        <p:spPr>
          <a:xfrm>
            <a:off x="6740434" y="2358440"/>
            <a:ext cx="4059050" cy="4221895"/>
          </a:xfrm>
          <a:prstGeom prst="rect">
            <a:avLst/>
          </a:prstGeom>
        </p:spPr>
      </p:pic>
      <p:sp>
        <p:nvSpPr>
          <p:cNvPr id="6" name="CuadroTexto 5">
            <a:extLst>
              <a:ext uri="{FF2B5EF4-FFF2-40B4-BE49-F238E27FC236}">
                <a16:creationId xmlns:a16="http://schemas.microsoft.com/office/drawing/2014/main" id="{497611C3-A72F-473A-B411-14383AF6A2DA}"/>
              </a:ext>
            </a:extLst>
          </p:cNvPr>
          <p:cNvSpPr txBox="1"/>
          <p:nvPr/>
        </p:nvSpPr>
        <p:spPr>
          <a:xfrm>
            <a:off x="855913" y="5294812"/>
            <a:ext cx="5781139" cy="923330"/>
          </a:xfrm>
          <a:prstGeom prst="rect">
            <a:avLst/>
          </a:prstGeom>
          <a:noFill/>
        </p:spPr>
        <p:txBody>
          <a:bodyPr wrap="square" rtlCol="0">
            <a:spAutoFit/>
          </a:bodyPr>
          <a:lstStyle/>
          <a:p>
            <a:pPr algn="just"/>
            <a:r>
              <a:rPr lang="es-ES" dirty="0"/>
              <a:t>El formulario no tiene atributos de action o method para definir cómo y dónde enviar los datos de entrada.</a:t>
            </a:r>
            <a:endParaRPr lang="es-AR" dirty="0"/>
          </a:p>
        </p:txBody>
      </p:sp>
    </p:spTree>
    <p:extLst>
      <p:ext uri="{BB962C8B-B14F-4D97-AF65-F5344CB8AC3E}">
        <p14:creationId xmlns:p14="http://schemas.microsoft.com/office/powerpoint/2010/main" val="46209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863501" y="522962"/>
            <a:ext cx="9312676" cy="523220"/>
          </a:xfrm>
          <a:prstGeom prst="rect">
            <a:avLst/>
          </a:prstGeom>
          <a:noFill/>
        </p:spPr>
        <p:txBody>
          <a:bodyPr wrap="square" rtlCol="0">
            <a:spAutoFit/>
          </a:bodyPr>
          <a:lstStyle/>
          <a:p>
            <a:r>
              <a:rPr lang="es-ES" sz="2800" dirty="0">
                <a:solidFill>
                  <a:schemeClr val="bg2">
                    <a:lumMod val="40000"/>
                    <a:lumOff val="60000"/>
                  </a:schemeClr>
                </a:solidFill>
              </a:rPr>
              <a:t>SPA</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752530" y="1259716"/>
            <a:ext cx="11106926" cy="646331"/>
          </a:xfrm>
          <a:prstGeom prst="rect">
            <a:avLst/>
          </a:prstGeom>
          <a:noFill/>
        </p:spPr>
        <p:txBody>
          <a:bodyPr wrap="square" rtlCol="0">
            <a:spAutoFit/>
          </a:bodyPr>
          <a:lstStyle/>
          <a:p>
            <a:pPr algn="l"/>
            <a:r>
              <a:rPr lang="es-ES" b="0" i="0" dirty="0">
                <a:effectLst/>
                <a:latin typeface="Raleway"/>
              </a:rPr>
              <a:t>Abrimos la pestaña Network y la limpiamos haciendo clic en el símbolo 🚫. Creamos una nueva nota y observamos que el navegador envía solo una solicitud al servidor.</a:t>
            </a:r>
          </a:p>
        </p:txBody>
      </p:sp>
      <p:pic>
        <p:nvPicPr>
          <p:cNvPr id="5" name="Imagen 4">
            <a:extLst>
              <a:ext uri="{FF2B5EF4-FFF2-40B4-BE49-F238E27FC236}">
                <a16:creationId xmlns:a16="http://schemas.microsoft.com/office/drawing/2014/main" id="{38019EF8-E688-4548-B860-AD433E5654F4}"/>
              </a:ext>
            </a:extLst>
          </p:cNvPr>
          <p:cNvPicPr>
            <a:picLocks noChangeAspect="1"/>
          </p:cNvPicPr>
          <p:nvPr/>
        </p:nvPicPr>
        <p:blipFill>
          <a:blip r:embed="rId2"/>
          <a:stretch>
            <a:fillRect/>
          </a:stretch>
        </p:blipFill>
        <p:spPr>
          <a:xfrm>
            <a:off x="2338251" y="2205461"/>
            <a:ext cx="7515497" cy="4213652"/>
          </a:xfrm>
          <a:prstGeom prst="rect">
            <a:avLst/>
          </a:prstGeom>
        </p:spPr>
      </p:pic>
      <p:sp>
        <p:nvSpPr>
          <p:cNvPr id="9" name="Rectángulo 8">
            <a:extLst>
              <a:ext uri="{FF2B5EF4-FFF2-40B4-BE49-F238E27FC236}">
                <a16:creationId xmlns:a16="http://schemas.microsoft.com/office/drawing/2014/main" id="{423FE9C8-1A82-4792-BDF6-EDFFF370AB6F}"/>
              </a:ext>
            </a:extLst>
          </p:cNvPr>
          <p:cNvSpPr/>
          <p:nvPr/>
        </p:nvSpPr>
        <p:spPr>
          <a:xfrm>
            <a:off x="2045477" y="5969278"/>
            <a:ext cx="1934342" cy="36576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2582709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271318" y="366127"/>
            <a:ext cx="9312676" cy="523220"/>
          </a:xfrm>
          <a:prstGeom prst="rect">
            <a:avLst/>
          </a:prstGeom>
          <a:noFill/>
        </p:spPr>
        <p:txBody>
          <a:bodyPr wrap="square" rtlCol="0">
            <a:spAutoFit/>
          </a:bodyPr>
          <a:lstStyle/>
          <a:p>
            <a:r>
              <a:rPr lang="es-ES" sz="2800" dirty="0">
                <a:solidFill>
                  <a:schemeClr val="bg2">
                    <a:lumMod val="40000"/>
                    <a:lumOff val="60000"/>
                  </a:schemeClr>
                </a:solidFill>
              </a:rPr>
              <a:t>SPA</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169171" y="1031808"/>
            <a:ext cx="11700611" cy="646331"/>
          </a:xfrm>
          <a:prstGeom prst="rect">
            <a:avLst/>
          </a:prstGeom>
          <a:noFill/>
        </p:spPr>
        <p:txBody>
          <a:bodyPr wrap="square" rtlCol="0">
            <a:spAutoFit/>
          </a:bodyPr>
          <a:lstStyle/>
          <a:p>
            <a:pPr algn="l"/>
            <a:r>
              <a:rPr lang="es-ES" b="0" i="0" dirty="0">
                <a:effectLst/>
                <a:latin typeface="Raleway"/>
              </a:rPr>
              <a:t>La solicitud POST a la dirección </a:t>
            </a:r>
            <a:r>
              <a:rPr lang="es-ES" dirty="0" err="1">
                <a:latin typeface="Raleway"/>
              </a:rPr>
              <a:t>nueva_nota_spa</a:t>
            </a:r>
            <a:r>
              <a:rPr lang="es-ES" b="0" i="0" dirty="0">
                <a:effectLst/>
                <a:latin typeface="Raleway"/>
              </a:rPr>
              <a:t> contiene la nueva nota como datos JSON que contienen tanto el contenido de la nota (contenido) como la marca de tiempo (fecha):</a:t>
            </a:r>
          </a:p>
        </p:txBody>
      </p:sp>
      <p:pic>
        <p:nvPicPr>
          <p:cNvPr id="8" name="Imagen 7">
            <a:extLst>
              <a:ext uri="{FF2B5EF4-FFF2-40B4-BE49-F238E27FC236}">
                <a16:creationId xmlns:a16="http://schemas.microsoft.com/office/drawing/2014/main" id="{A8E4BBB9-6D9F-4B0B-816F-07C74D9F43BB}"/>
              </a:ext>
            </a:extLst>
          </p:cNvPr>
          <p:cNvPicPr>
            <a:picLocks noChangeAspect="1"/>
          </p:cNvPicPr>
          <p:nvPr/>
        </p:nvPicPr>
        <p:blipFill>
          <a:blip r:embed="rId2"/>
          <a:stretch>
            <a:fillRect/>
          </a:stretch>
        </p:blipFill>
        <p:spPr>
          <a:xfrm>
            <a:off x="6932024" y="1906047"/>
            <a:ext cx="5066030" cy="4577956"/>
          </a:xfrm>
          <a:prstGeom prst="rect">
            <a:avLst/>
          </a:prstGeom>
        </p:spPr>
      </p:pic>
      <p:pic>
        <p:nvPicPr>
          <p:cNvPr id="10" name="Imagen 9">
            <a:extLst>
              <a:ext uri="{FF2B5EF4-FFF2-40B4-BE49-F238E27FC236}">
                <a16:creationId xmlns:a16="http://schemas.microsoft.com/office/drawing/2014/main" id="{30617217-0836-4643-BB8F-7877093D2BDB}"/>
              </a:ext>
            </a:extLst>
          </p:cNvPr>
          <p:cNvPicPr>
            <a:picLocks noChangeAspect="1"/>
          </p:cNvPicPr>
          <p:nvPr/>
        </p:nvPicPr>
        <p:blipFill>
          <a:blip r:embed="rId3"/>
          <a:stretch>
            <a:fillRect/>
          </a:stretch>
        </p:blipFill>
        <p:spPr>
          <a:xfrm>
            <a:off x="786977" y="2594192"/>
            <a:ext cx="5232499" cy="2231315"/>
          </a:xfrm>
          <a:prstGeom prst="rect">
            <a:avLst/>
          </a:prstGeom>
        </p:spPr>
      </p:pic>
      <p:sp>
        <p:nvSpPr>
          <p:cNvPr id="11" name="CuadroTexto 10">
            <a:extLst>
              <a:ext uri="{FF2B5EF4-FFF2-40B4-BE49-F238E27FC236}">
                <a16:creationId xmlns:a16="http://schemas.microsoft.com/office/drawing/2014/main" id="{A3E95D04-E599-495E-82FF-CF6B961D8DD2}"/>
              </a:ext>
            </a:extLst>
          </p:cNvPr>
          <p:cNvSpPr txBox="1"/>
          <p:nvPr/>
        </p:nvSpPr>
        <p:spPr>
          <a:xfrm>
            <a:off x="193946" y="1678139"/>
            <a:ext cx="6738078" cy="646331"/>
          </a:xfrm>
          <a:prstGeom prst="rect">
            <a:avLst/>
          </a:prstGeom>
          <a:noFill/>
        </p:spPr>
        <p:txBody>
          <a:bodyPr wrap="square" rtlCol="0">
            <a:spAutoFit/>
          </a:bodyPr>
          <a:lstStyle/>
          <a:p>
            <a:pPr algn="just"/>
            <a:r>
              <a:rPr lang="es-ES" dirty="0">
                <a:latin typeface="Raleway"/>
              </a:rPr>
              <a:t>La cabecera Content-</a:t>
            </a:r>
            <a:r>
              <a:rPr lang="es-ES" dirty="0" err="1">
                <a:latin typeface="Raleway"/>
              </a:rPr>
              <a:t>Type</a:t>
            </a:r>
            <a:r>
              <a:rPr lang="es-ES" dirty="0">
                <a:latin typeface="Raleway"/>
              </a:rPr>
              <a:t> de la solicitud le dice al servidor que los datos incluidos están representados en formato JSON.</a:t>
            </a:r>
            <a:endParaRPr lang="es-AR" dirty="0">
              <a:latin typeface="Raleway"/>
            </a:endParaRPr>
          </a:p>
        </p:txBody>
      </p:sp>
      <p:sp>
        <p:nvSpPr>
          <p:cNvPr id="12" name="CuadroTexto 11">
            <a:extLst>
              <a:ext uri="{FF2B5EF4-FFF2-40B4-BE49-F238E27FC236}">
                <a16:creationId xmlns:a16="http://schemas.microsoft.com/office/drawing/2014/main" id="{356AE0BB-CA87-4B4F-8376-FB603335252C}"/>
              </a:ext>
            </a:extLst>
          </p:cNvPr>
          <p:cNvSpPr txBox="1"/>
          <p:nvPr/>
        </p:nvSpPr>
        <p:spPr>
          <a:xfrm>
            <a:off x="193946" y="4826675"/>
            <a:ext cx="6668407" cy="1754326"/>
          </a:xfrm>
          <a:prstGeom prst="rect">
            <a:avLst/>
          </a:prstGeom>
          <a:noFill/>
        </p:spPr>
        <p:txBody>
          <a:bodyPr wrap="square" rtlCol="0">
            <a:spAutoFit/>
          </a:bodyPr>
          <a:lstStyle/>
          <a:p>
            <a:pPr algn="just"/>
            <a:r>
              <a:rPr lang="es-ES" dirty="0"/>
              <a:t>Sin esta cabecera, el servidor no sabría cómo analizar correctamente los datos.</a:t>
            </a:r>
          </a:p>
          <a:p>
            <a:pPr algn="just"/>
            <a:r>
              <a:rPr lang="es-ES" dirty="0"/>
              <a:t>El servidor responde con el código de estado 201 </a:t>
            </a:r>
            <a:r>
              <a:rPr lang="es-ES" dirty="0" err="1"/>
              <a:t>Created</a:t>
            </a:r>
            <a:r>
              <a:rPr lang="es-ES" dirty="0"/>
              <a:t>. Esta vez, el servidor no solicita una redirección, el navegador permanece en la misma página y no envía más solicitudes HTTP.</a:t>
            </a:r>
            <a:endParaRPr lang="es-AR" dirty="0"/>
          </a:p>
        </p:txBody>
      </p:sp>
      <p:sp>
        <p:nvSpPr>
          <p:cNvPr id="13" name="Rectángulo 12">
            <a:extLst>
              <a:ext uri="{FF2B5EF4-FFF2-40B4-BE49-F238E27FC236}">
                <a16:creationId xmlns:a16="http://schemas.microsoft.com/office/drawing/2014/main" id="{65C4CFED-EACC-41E9-BDD5-5A37C22EFBBD}"/>
              </a:ext>
            </a:extLst>
          </p:cNvPr>
          <p:cNvSpPr/>
          <p:nvPr/>
        </p:nvSpPr>
        <p:spPr>
          <a:xfrm>
            <a:off x="2595814" y="3587930"/>
            <a:ext cx="2098106" cy="243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14" name="Rectángulo 13">
            <a:extLst>
              <a:ext uri="{FF2B5EF4-FFF2-40B4-BE49-F238E27FC236}">
                <a16:creationId xmlns:a16="http://schemas.microsoft.com/office/drawing/2014/main" id="{5876DC8E-8B96-4DDE-A71C-530A97D79411}"/>
              </a:ext>
            </a:extLst>
          </p:cNvPr>
          <p:cNvSpPr/>
          <p:nvPr/>
        </p:nvSpPr>
        <p:spPr>
          <a:xfrm>
            <a:off x="8151223" y="4894217"/>
            <a:ext cx="1358537" cy="2438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3327725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271318" y="366127"/>
            <a:ext cx="9312676" cy="523220"/>
          </a:xfrm>
          <a:prstGeom prst="rect">
            <a:avLst/>
          </a:prstGeom>
          <a:noFill/>
        </p:spPr>
        <p:txBody>
          <a:bodyPr wrap="square" rtlCol="0">
            <a:spAutoFit/>
          </a:bodyPr>
          <a:lstStyle/>
          <a:p>
            <a:r>
              <a:rPr lang="es-ES" sz="2800" dirty="0">
                <a:solidFill>
                  <a:schemeClr val="bg2">
                    <a:lumMod val="40000"/>
                    <a:lumOff val="60000"/>
                  </a:schemeClr>
                </a:solidFill>
              </a:rPr>
              <a:t>SPA</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271318" y="992563"/>
            <a:ext cx="11700611" cy="646331"/>
          </a:xfrm>
          <a:prstGeom prst="rect">
            <a:avLst/>
          </a:prstGeom>
          <a:noFill/>
        </p:spPr>
        <p:txBody>
          <a:bodyPr wrap="square" rtlCol="0">
            <a:spAutoFit/>
          </a:bodyPr>
          <a:lstStyle/>
          <a:p>
            <a:pPr algn="l"/>
            <a:r>
              <a:rPr lang="es-ES" b="0" i="0" dirty="0">
                <a:effectLst/>
                <a:latin typeface="Raleway"/>
              </a:rPr>
              <a:t>La versión SPA de la aplicación no envía los datos del formulario de la forma tradicional, sino que utiliza el código JavaScript que obtuvo del servidor. </a:t>
            </a:r>
          </a:p>
        </p:txBody>
      </p:sp>
      <p:pic>
        <p:nvPicPr>
          <p:cNvPr id="5" name="Imagen 4">
            <a:extLst>
              <a:ext uri="{FF2B5EF4-FFF2-40B4-BE49-F238E27FC236}">
                <a16:creationId xmlns:a16="http://schemas.microsoft.com/office/drawing/2014/main" id="{2C060347-77A0-48F5-BEC1-0BD2D21AEB70}"/>
              </a:ext>
            </a:extLst>
          </p:cNvPr>
          <p:cNvPicPr>
            <a:picLocks noChangeAspect="1"/>
          </p:cNvPicPr>
          <p:nvPr/>
        </p:nvPicPr>
        <p:blipFill>
          <a:blip r:embed="rId2"/>
          <a:stretch>
            <a:fillRect/>
          </a:stretch>
        </p:blipFill>
        <p:spPr>
          <a:xfrm>
            <a:off x="6493913" y="1909163"/>
            <a:ext cx="5478016" cy="3810107"/>
          </a:xfrm>
          <a:prstGeom prst="rect">
            <a:avLst/>
          </a:prstGeom>
        </p:spPr>
      </p:pic>
      <p:sp>
        <p:nvSpPr>
          <p:cNvPr id="6" name="CuadroTexto 5">
            <a:extLst>
              <a:ext uri="{FF2B5EF4-FFF2-40B4-BE49-F238E27FC236}">
                <a16:creationId xmlns:a16="http://schemas.microsoft.com/office/drawing/2014/main" id="{805A2B43-305C-415E-9066-BB0692AAAF59}"/>
              </a:ext>
            </a:extLst>
          </p:cNvPr>
          <p:cNvSpPr txBox="1"/>
          <p:nvPr/>
        </p:nvSpPr>
        <p:spPr>
          <a:xfrm>
            <a:off x="295767" y="1690559"/>
            <a:ext cx="5981435" cy="4247317"/>
          </a:xfrm>
          <a:prstGeom prst="rect">
            <a:avLst/>
          </a:prstGeom>
          <a:noFill/>
        </p:spPr>
        <p:txBody>
          <a:bodyPr wrap="square" rtlCol="0">
            <a:spAutoFit/>
          </a:bodyPr>
          <a:lstStyle/>
          <a:p>
            <a:pPr algn="just"/>
            <a:r>
              <a:rPr lang="es-ES" dirty="0">
                <a:latin typeface="Raleway"/>
              </a:rPr>
              <a:t>El comando document.getElementById(‘</a:t>
            </a:r>
            <a:r>
              <a:rPr lang="es-ES" dirty="0" err="1">
                <a:latin typeface="Raleway"/>
              </a:rPr>
              <a:t>frm_notas</a:t>
            </a:r>
            <a:r>
              <a:rPr lang="es-ES" dirty="0">
                <a:latin typeface="Raleway"/>
              </a:rPr>
              <a:t>') le indica al código que busque el elemento </a:t>
            </a:r>
            <a:r>
              <a:rPr lang="es-ES" dirty="0" err="1">
                <a:latin typeface="Raleway"/>
              </a:rPr>
              <a:t>form</a:t>
            </a:r>
            <a:r>
              <a:rPr lang="es-ES" dirty="0">
                <a:latin typeface="Raleway"/>
              </a:rPr>
              <a:t> de la página para registrar un manejador de eventos para el evento de envío del formulario.</a:t>
            </a:r>
          </a:p>
          <a:p>
            <a:pPr algn="just"/>
            <a:r>
              <a:rPr lang="es-ES" dirty="0">
                <a:latin typeface="Raleway"/>
              </a:rPr>
              <a:t> El manejador llama inmediatamente al método e.preventDefault() para evitar el comportamiento predeterminado del envío de formularios.</a:t>
            </a:r>
          </a:p>
          <a:p>
            <a:pPr algn="just"/>
            <a:r>
              <a:rPr lang="es-ES" dirty="0">
                <a:latin typeface="Raleway"/>
              </a:rPr>
              <a:t> El método predeterminado enviaría los datos al servidor y provocaría una nueva solicitud GET, lo que no queremos que suceda.</a:t>
            </a:r>
          </a:p>
          <a:p>
            <a:pPr algn="just"/>
            <a:endParaRPr lang="es-ES" dirty="0">
              <a:latin typeface="Raleway"/>
            </a:endParaRPr>
          </a:p>
          <a:p>
            <a:pPr algn="just"/>
            <a:r>
              <a:rPr lang="es-ES" dirty="0" err="1">
                <a:latin typeface="Raleway"/>
              </a:rPr>
              <a:t>Despues</a:t>
            </a:r>
            <a:r>
              <a:rPr lang="es-ES" dirty="0">
                <a:latin typeface="Raleway"/>
              </a:rPr>
              <a:t> el manejador de eventos crea una nueva nota, la agrega a al array de notas con la sentencia </a:t>
            </a:r>
            <a:r>
              <a:rPr lang="es-ES" dirty="0" err="1">
                <a:latin typeface="Raleway"/>
              </a:rPr>
              <a:t>notas.push</a:t>
            </a:r>
            <a:r>
              <a:rPr lang="es-ES" dirty="0">
                <a:latin typeface="Raleway"/>
              </a:rPr>
              <a:t>(nota), actualiza la lista de notas en la página y envía la nueva nota al servidor.</a:t>
            </a:r>
            <a:endParaRPr lang="es-AR" dirty="0">
              <a:latin typeface="Raleway"/>
            </a:endParaRPr>
          </a:p>
        </p:txBody>
      </p:sp>
    </p:spTree>
    <p:extLst>
      <p:ext uri="{BB962C8B-B14F-4D97-AF65-F5344CB8AC3E}">
        <p14:creationId xmlns:p14="http://schemas.microsoft.com/office/powerpoint/2010/main" val="766618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773886" y="354839"/>
            <a:ext cx="9312676" cy="523220"/>
          </a:xfrm>
          <a:prstGeom prst="rect">
            <a:avLst/>
          </a:prstGeom>
          <a:noFill/>
        </p:spPr>
        <p:txBody>
          <a:bodyPr wrap="square" rtlCol="0">
            <a:spAutoFit/>
          </a:bodyPr>
          <a:lstStyle/>
          <a:p>
            <a:r>
              <a:rPr lang="es-ES" sz="2800" dirty="0">
                <a:solidFill>
                  <a:schemeClr val="bg2">
                    <a:lumMod val="40000"/>
                    <a:lumOff val="60000"/>
                  </a:schemeClr>
                </a:solidFill>
              </a:rPr>
              <a:t>SPA</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828667" y="1001170"/>
            <a:ext cx="7026465" cy="369332"/>
          </a:xfrm>
          <a:prstGeom prst="rect">
            <a:avLst/>
          </a:prstGeom>
          <a:noFill/>
        </p:spPr>
        <p:txBody>
          <a:bodyPr wrap="square" rtlCol="0">
            <a:spAutoFit/>
          </a:bodyPr>
          <a:lstStyle/>
          <a:p>
            <a:pPr algn="l"/>
            <a:r>
              <a:rPr lang="es-ES" b="0" i="0" dirty="0">
                <a:effectLst/>
                <a:latin typeface="Raleway"/>
              </a:rPr>
              <a:t>El código para enviar la nota al servidor es el siguiente:</a:t>
            </a:r>
          </a:p>
        </p:txBody>
      </p:sp>
      <p:sp>
        <p:nvSpPr>
          <p:cNvPr id="6" name="CuadroTexto 5">
            <a:extLst>
              <a:ext uri="{FF2B5EF4-FFF2-40B4-BE49-F238E27FC236}">
                <a16:creationId xmlns:a16="http://schemas.microsoft.com/office/drawing/2014/main" id="{805A2B43-305C-415E-9066-BB0692AAAF59}"/>
              </a:ext>
            </a:extLst>
          </p:cNvPr>
          <p:cNvSpPr txBox="1"/>
          <p:nvPr/>
        </p:nvSpPr>
        <p:spPr>
          <a:xfrm>
            <a:off x="780758" y="5487497"/>
            <a:ext cx="10681728" cy="1200329"/>
          </a:xfrm>
          <a:prstGeom prst="rect">
            <a:avLst/>
          </a:prstGeom>
          <a:noFill/>
        </p:spPr>
        <p:txBody>
          <a:bodyPr wrap="square" rtlCol="0">
            <a:spAutoFit/>
          </a:bodyPr>
          <a:lstStyle/>
          <a:p>
            <a:pPr algn="just"/>
            <a:r>
              <a:rPr lang="es-ES" dirty="0">
                <a:latin typeface="Raleway"/>
              </a:rPr>
              <a:t>El código determina que los datos se enviarán con una solicitud HTTP POST y el tipo de datos será JSON. El tipo de datos se determina con una cabecera Content-</a:t>
            </a:r>
            <a:r>
              <a:rPr lang="es-ES" dirty="0" err="1">
                <a:latin typeface="Raleway"/>
              </a:rPr>
              <a:t>type</a:t>
            </a:r>
            <a:r>
              <a:rPr lang="es-ES" dirty="0">
                <a:latin typeface="Raleway"/>
              </a:rPr>
              <a:t>. Luego, los datos se envían como JSON-string.</a:t>
            </a:r>
          </a:p>
          <a:p>
            <a:pPr algn="just"/>
            <a:endParaRPr lang="es-ES" dirty="0">
              <a:latin typeface="Raleway"/>
            </a:endParaRPr>
          </a:p>
        </p:txBody>
      </p:sp>
      <p:pic>
        <p:nvPicPr>
          <p:cNvPr id="7" name="Imagen 6">
            <a:extLst>
              <a:ext uri="{FF2B5EF4-FFF2-40B4-BE49-F238E27FC236}">
                <a16:creationId xmlns:a16="http://schemas.microsoft.com/office/drawing/2014/main" id="{B1BFFF62-7DB1-43BC-A6D7-25C05A1BC88B}"/>
              </a:ext>
            </a:extLst>
          </p:cNvPr>
          <p:cNvPicPr>
            <a:picLocks noChangeAspect="1"/>
          </p:cNvPicPr>
          <p:nvPr/>
        </p:nvPicPr>
        <p:blipFill>
          <a:blip r:embed="rId2"/>
          <a:stretch>
            <a:fillRect/>
          </a:stretch>
        </p:blipFill>
        <p:spPr>
          <a:xfrm>
            <a:off x="2114492" y="1493613"/>
            <a:ext cx="8014260" cy="3870773"/>
          </a:xfrm>
          <a:prstGeom prst="rect">
            <a:avLst/>
          </a:prstGeom>
        </p:spPr>
      </p:pic>
    </p:spTree>
    <p:extLst>
      <p:ext uri="{BB962C8B-B14F-4D97-AF65-F5344CB8AC3E}">
        <p14:creationId xmlns:p14="http://schemas.microsoft.com/office/powerpoint/2010/main" val="195423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2585323"/>
          </a:xfrm>
          <a:prstGeom prst="rect">
            <a:avLst/>
          </a:prstGeom>
          <a:noFill/>
        </p:spPr>
        <p:txBody>
          <a:bodyPr wrap="square" rtlCol="0">
            <a:spAutoFit/>
          </a:bodyPr>
          <a:lstStyle/>
          <a:p>
            <a:pPr algn="just"/>
            <a:r>
              <a:rPr lang="es-ES" b="0" i="0" dirty="0">
                <a:effectLst/>
                <a:latin typeface="Raleway"/>
              </a:rPr>
              <a:t>El servidor y el navegador web se comunican entre sí mediante el protocolo HTTP. La pestaña Network muestra cómo se comunican el navegador y el servidor.</a:t>
            </a:r>
          </a:p>
          <a:p>
            <a:pPr algn="just"/>
            <a:endParaRPr lang="es-ES" b="0" i="0" dirty="0">
              <a:effectLst/>
              <a:latin typeface="Raleway"/>
            </a:endParaRPr>
          </a:p>
          <a:p>
            <a:pPr algn="just"/>
            <a:r>
              <a:rPr lang="es-ES" b="0" i="0" dirty="0">
                <a:effectLst/>
                <a:latin typeface="Raleway"/>
              </a:rPr>
              <a:t>Cuando recargas la página (presionas la tecla F5 o el símbolo ↻ en el navegador), la consola muestra que han ocurrido dos eventos:</a:t>
            </a:r>
          </a:p>
          <a:p>
            <a:pPr algn="just"/>
            <a:endParaRPr lang="es-ES" b="0" i="0" dirty="0">
              <a:effectLst/>
              <a:latin typeface="Raleway"/>
            </a:endParaRPr>
          </a:p>
          <a:p>
            <a:pPr algn="just"/>
            <a:r>
              <a:rPr lang="es-ES" b="0" i="0" dirty="0">
                <a:effectLst/>
                <a:latin typeface="Raleway"/>
              </a:rPr>
              <a:t>El navegador recupera el contenido de la página del localhost ( servidor local de desarrollo )</a:t>
            </a:r>
          </a:p>
          <a:p>
            <a:pPr algn="just"/>
            <a:r>
              <a:rPr lang="es-ES" b="0" i="0" dirty="0">
                <a:effectLst/>
                <a:latin typeface="Raleway"/>
              </a:rPr>
              <a:t>Y descarga la imagen fullstack.png</a:t>
            </a:r>
          </a:p>
          <a:p>
            <a:pPr algn="l"/>
            <a:endParaRPr lang="es-ES" b="0" i="0" dirty="0">
              <a:effectLst/>
              <a:latin typeface="Raleway"/>
            </a:endParaRPr>
          </a:p>
        </p:txBody>
      </p:sp>
      <p:pic>
        <p:nvPicPr>
          <p:cNvPr id="3" name="Imagen 2">
            <a:extLst>
              <a:ext uri="{FF2B5EF4-FFF2-40B4-BE49-F238E27FC236}">
                <a16:creationId xmlns:a16="http://schemas.microsoft.com/office/drawing/2014/main" id="{2287B979-2BA0-42BB-A578-50B424E31A52}"/>
              </a:ext>
            </a:extLst>
          </p:cNvPr>
          <p:cNvPicPr>
            <a:picLocks noChangeAspect="1"/>
          </p:cNvPicPr>
          <p:nvPr/>
        </p:nvPicPr>
        <p:blipFill>
          <a:blip r:embed="rId2"/>
          <a:stretch>
            <a:fillRect/>
          </a:stretch>
        </p:blipFill>
        <p:spPr>
          <a:xfrm>
            <a:off x="2164080" y="3843437"/>
            <a:ext cx="7936992" cy="2400382"/>
          </a:xfrm>
          <a:prstGeom prst="rect">
            <a:avLst/>
          </a:prstGeom>
        </p:spPr>
      </p:pic>
    </p:spTree>
    <p:extLst>
      <p:ext uri="{BB962C8B-B14F-4D97-AF65-F5344CB8AC3E}">
        <p14:creationId xmlns:p14="http://schemas.microsoft.com/office/powerpoint/2010/main" val="364600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II</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4801314"/>
          </a:xfrm>
          <a:prstGeom prst="rect">
            <a:avLst/>
          </a:prstGeom>
          <a:noFill/>
        </p:spPr>
        <p:txBody>
          <a:bodyPr wrap="square" rtlCol="0">
            <a:spAutoFit/>
          </a:bodyPr>
          <a:lstStyle/>
          <a:p>
            <a:pPr algn="just"/>
            <a:r>
              <a:rPr lang="es-ES" b="0" i="0" dirty="0">
                <a:effectLst/>
                <a:latin typeface="Raleway"/>
              </a:rPr>
              <a:t>Al hacer clic en el primer evento, se muestra más información sobre lo que está sucediendo:</a:t>
            </a: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r>
              <a:rPr lang="es-ES" b="0" i="0" dirty="0">
                <a:effectLst/>
                <a:latin typeface="Raleway"/>
              </a:rPr>
              <a:t>La </a:t>
            </a:r>
            <a:r>
              <a:rPr lang="es-ES" dirty="0">
                <a:latin typeface="Raleway"/>
              </a:rPr>
              <a:t>pestaña </a:t>
            </a:r>
            <a:r>
              <a:rPr lang="es-ES" b="0" i="0" dirty="0">
                <a:effectLst/>
                <a:latin typeface="Raleway"/>
              </a:rPr>
              <a:t>General muestra que el navegador hizo una solicitud a la dirección </a:t>
            </a:r>
            <a:r>
              <a:rPr lang="es-ES" b="0" i="0" dirty="0">
                <a:effectLst/>
                <a:latin typeface="Raleway"/>
                <a:hlinkClick r:id="rId2"/>
              </a:rPr>
              <a:t>http://localhost:5000</a:t>
            </a:r>
            <a:r>
              <a:rPr lang="es-ES" b="0" i="0" dirty="0">
                <a:effectLst/>
                <a:latin typeface="Raleway"/>
              </a:rPr>
              <a:t> usando el método GET, y que la solicitud fue exitosa, porque la respuesta del servidor tiene el código de estado 200 (OK).</a:t>
            </a:r>
          </a:p>
        </p:txBody>
      </p:sp>
      <p:pic>
        <p:nvPicPr>
          <p:cNvPr id="7" name="Imagen 6">
            <a:extLst>
              <a:ext uri="{FF2B5EF4-FFF2-40B4-BE49-F238E27FC236}">
                <a16:creationId xmlns:a16="http://schemas.microsoft.com/office/drawing/2014/main" id="{988A8FAF-24CD-432D-8EDA-18263B470E9D}"/>
              </a:ext>
            </a:extLst>
          </p:cNvPr>
          <p:cNvPicPr>
            <a:picLocks noChangeAspect="1"/>
          </p:cNvPicPr>
          <p:nvPr/>
        </p:nvPicPr>
        <p:blipFill>
          <a:blip r:embed="rId3"/>
          <a:stretch>
            <a:fillRect/>
          </a:stretch>
        </p:blipFill>
        <p:spPr>
          <a:xfrm>
            <a:off x="2087281" y="1664208"/>
            <a:ext cx="8017437" cy="3066810"/>
          </a:xfrm>
          <a:prstGeom prst="rect">
            <a:avLst/>
          </a:prstGeom>
        </p:spPr>
      </p:pic>
      <p:sp>
        <p:nvSpPr>
          <p:cNvPr id="10" name="Elipse 9">
            <a:extLst>
              <a:ext uri="{FF2B5EF4-FFF2-40B4-BE49-F238E27FC236}">
                <a16:creationId xmlns:a16="http://schemas.microsoft.com/office/drawing/2014/main" id="{F9992A82-94B5-48C0-BB4A-6918B45A10E2}"/>
              </a:ext>
            </a:extLst>
          </p:cNvPr>
          <p:cNvSpPr/>
          <p:nvPr/>
        </p:nvSpPr>
        <p:spPr>
          <a:xfrm>
            <a:off x="7059168" y="3123294"/>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11" name="Elipse 10">
            <a:extLst>
              <a:ext uri="{FF2B5EF4-FFF2-40B4-BE49-F238E27FC236}">
                <a16:creationId xmlns:a16="http://schemas.microsoft.com/office/drawing/2014/main" id="{92D63D9E-BBC8-4E22-9A68-FE5C50EC7C49}"/>
              </a:ext>
            </a:extLst>
          </p:cNvPr>
          <p:cNvSpPr/>
          <p:nvPr/>
        </p:nvSpPr>
        <p:spPr>
          <a:xfrm>
            <a:off x="5547360" y="3328903"/>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Tree>
    <p:extLst>
      <p:ext uri="{BB962C8B-B14F-4D97-AF65-F5344CB8AC3E}">
        <p14:creationId xmlns:p14="http://schemas.microsoft.com/office/powerpoint/2010/main" val="18650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III</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5632311"/>
          </a:xfrm>
          <a:prstGeom prst="rect">
            <a:avLst/>
          </a:prstGeom>
          <a:noFill/>
        </p:spPr>
        <p:txBody>
          <a:bodyPr wrap="square" rtlCol="0">
            <a:spAutoFit/>
          </a:bodyPr>
          <a:lstStyle/>
          <a:p>
            <a:pPr algn="just"/>
            <a:r>
              <a:rPr lang="es-ES" b="0" i="0" dirty="0">
                <a:effectLst/>
                <a:latin typeface="Raleway"/>
              </a:rPr>
              <a:t>La solicitud y la respuesta del servidor tienen varias cabeceras:</a:t>
            </a: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endParaRPr lang="es-ES" dirty="0">
              <a:latin typeface="Raleway"/>
            </a:endParaRPr>
          </a:p>
          <a:p>
            <a:pPr algn="just"/>
            <a:endParaRPr lang="es-ES" dirty="0">
              <a:latin typeface="Raleway"/>
            </a:endParaRPr>
          </a:p>
          <a:p>
            <a:pPr algn="just"/>
            <a:r>
              <a:rPr lang="es-ES" dirty="0">
                <a:latin typeface="Raleway"/>
              </a:rPr>
              <a:t>Las Cabeceras de Respuesta (Response Headers) en la parte superior nos dicen, por ejemplo, el tamaño de la respuesta en bytes y la hora exacta de la respuesta. Una cabecera importante Content-</a:t>
            </a:r>
            <a:r>
              <a:rPr lang="es-ES" dirty="0" err="1">
                <a:latin typeface="Raleway"/>
              </a:rPr>
              <a:t>Type</a:t>
            </a:r>
            <a:r>
              <a:rPr lang="es-ES" dirty="0">
                <a:latin typeface="Raleway"/>
              </a:rPr>
              <a:t> nos dice que la respuesta es un archivo de texto en formato utf-8, cuyo contenido se ha formateado con HTML. De esta manera, el navegador sabe que la respuesta es una página HTML normal y la representa en el navegador "como una página web".</a:t>
            </a:r>
          </a:p>
        </p:txBody>
      </p:sp>
      <p:sp>
        <p:nvSpPr>
          <p:cNvPr id="10" name="Elipse 9">
            <a:extLst>
              <a:ext uri="{FF2B5EF4-FFF2-40B4-BE49-F238E27FC236}">
                <a16:creationId xmlns:a16="http://schemas.microsoft.com/office/drawing/2014/main" id="{F9992A82-94B5-48C0-BB4A-6918B45A10E2}"/>
              </a:ext>
            </a:extLst>
          </p:cNvPr>
          <p:cNvSpPr/>
          <p:nvPr/>
        </p:nvSpPr>
        <p:spPr>
          <a:xfrm>
            <a:off x="7059168" y="3123294"/>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sp>
        <p:nvSpPr>
          <p:cNvPr id="11" name="Elipse 10">
            <a:extLst>
              <a:ext uri="{FF2B5EF4-FFF2-40B4-BE49-F238E27FC236}">
                <a16:creationId xmlns:a16="http://schemas.microsoft.com/office/drawing/2014/main" id="{92D63D9E-BBC8-4E22-9A68-FE5C50EC7C49}"/>
              </a:ext>
            </a:extLst>
          </p:cNvPr>
          <p:cNvSpPr/>
          <p:nvPr/>
        </p:nvSpPr>
        <p:spPr>
          <a:xfrm>
            <a:off x="5547360" y="3328903"/>
            <a:ext cx="890016" cy="4112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AR"/>
          </a:p>
        </p:txBody>
      </p:sp>
      <p:pic>
        <p:nvPicPr>
          <p:cNvPr id="3" name="Imagen 2">
            <a:extLst>
              <a:ext uri="{FF2B5EF4-FFF2-40B4-BE49-F238E27FC236}">
                <a16:creationId xmlns:a16="http://schemas.microsoft.com/office/drawing/2014/main" id="{9A919A5C-26D4-4C97-89AC-C26505B4FCCE}"/>
              </a:ext>
            </a:extLst>
          </p:cNvPr>
          <p:cNvPicPr>
            <a:picLocks noChangeAspect="1"/>
          </p:cNvPicPr>
          <p:nvPr/>
        </p:nvPicPr>
        <p:blipFill>
          <a:blip r:embed="rId2"/>
          <a:stretch>
            <a:fillRect/>
          </a:stretch>
        </p:blipFill>
        <p:spPr>
          <a:xfrm>
            <a:off x="2740152" y="1658061"/>
            <a:ext cx="7394448" cy="3541878"/>
          </a:xfrm>
          <a:prstGeom prst="rect">
            <a:avLst/>
          </a:prstGeom>
        </p:spPr>
      </p:pic>
    </p:spTree>
    <p:extLst>
      <p:ext uri="{BB962C8B-B14F-4D97-AF65-F5344CB8AC3E}">
        <p14:creationId xmlns:p14="http://schemas.microsoft.com/office/powerpoint/2010/main" val="278352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IV</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5078313"/>
          </a:xfrm>
          <a:prstGeom prst="rect">
            <a:avLst/>
          </a:prstGeom>
          <a:noFill/>
        </p:spPr>
        <p:txBody>
          <a:bodyPr wrap="square" rtlCol="0">
            <a:spAutoFit/>
          </a:bodyPr>
          <a:lstStyle/>
          <a:p>
            <a:pPr algn="just"/>
            <a:r>
              <a:rPr lang="es-ES" dirty="0">
                <a:latin typeface="Raleway"/>
              </a:rPr>
              <a:t>La pestaña Response muestra los datos de la respuesta, una página HTML normal. La sección body determina la estructura de la página renderizada en la pantalla:</a:t>
            </a: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dirty="0">
              <a:latin typeface="Raleway"/>
            </a:endParaRPr>
          </a:p>
          <a:p>
            <a:pPr algn="just"/>
            <a:r>
              <a:rPr lang="es-ES" dirty="0">
                <a:latin typeface="Raleway"/>
              </a:rPr>
              <a:t>La página contiene un elemento div, que a su vez contiene un encabezado, un enlace a la página notas y una etiqueta img, y muestra el número de notas creadas.</a:t>
            </a:r>
          </a:p>
        </p:txBody>
      </p:sp>
      <p:pic>
        <p:nvPicPr>
          <p:cNvPr id="6" name="Imagen 5">
            <a:extLst>
              <a:ext uri="{FF2B5EF4-FFF2-40B4-BE49-F238E27FC236}">
                <a16:creationId xmlns:a16="http://schemas.microsoft.com/office/drawing/2014/main" id="{FBBE513F-835E-4785-B5C9-EA3BEB02B308}"/>
              </a:ext>
            </a:extLst>
          </p:cNvPr>
          <p:cNvPicPr>
            <a:picLocks noChangeAspect="1"/>
          </p:cNvPicPr>
          <p:nvPr/>
        </p:nvPicPr>
        <p:blipFill>
          <a:blip r:embed="rId2"/>
          <a:stretch>
            <a:fillRect/>
          </a:stretch>
        </p:blipFill>
        <p:spPr>
          <a:xfrm>
            <a:off x="2447544" y="2041990"/>
            <a:ext cx="7296912" cy="3353163"/>
          </a:xfrm>
          <a:prstGeom prst="rect">
            <a:avLst/>
          </a:prstGeom>
        </p:spPr>
      </p:pic>
    </p:spTree>
    <p:extLst>
      <p:ext uri="{BB962C8B-B14F-4D97-AF65-F5344CB8AC3E}">
        <p14:creationId xmlns:p14="http://schemas.microsoft.com/office/powerpoint/2010/main" val="260586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V</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5355312"/>
          </a:xfrm>
          <a:prstGeom prst="rect">
            <a:avLst/>
          </a:prstGeom>
          <a:noFill/>
        </p:spPr>
        <p:txBody>
          <a:bodyPr wrap="square" rtlCol="0">
            <a:spAutoFit/>
          </a:bodyPr>
          <a:lstStyle/>
          <a:p>
            <a:pPr algn="just"/>
            <a:r>
              <a:rPr lang="es-ES" dirty="0">
                <a:latin typeface="Raleway"/>
              </a:rPr>
              <a:t>Debido a la etiqueta img, el navegador realiza una segunda solicitud HTTP para recuperar la imagen fullstack.png del servidor. Los detalles de la solicitud son los siguientes:</a:t>
            </a:r>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dirty="0">
              <a:latin typeface="Raleway"/>
            </a:endParaRPr>
          </a:p>
          <a:p>
            <a:pPr algn="just"/>
            <a:r>
              <a:rPr lang="es-ES" dirty="0">
                <a:latin typeface="Raleway"/>
              </a:rPr>
              <a:t>La solicitud se realizó a la dirección http://localhost:5000/fullstack.png y su tipo es HTTP GET. Las cabeceras de respuesta nos dicen que el tamaño de la respuesta es 89350 bytes y su Content-</a:t>
            </a:r>
            <a:r>
              <a:rPr lang="es-ES" dirty="0" err="1">
                <a:latin typeface="Raleway"/>
              </a:rPr>
              <a:t>Type</a:t>
            </a:r>
            <a:r>
              <a:rPr lang="es-ES" dirty="0">
                <a:latin typeface="Raleway"/>
              </a:rPr>
              <a:t> es </a:t>
            </a:r>
            <a:r>
              <a:rPr lang="es-ES" dirty="0" err="1">
                <a:latin typeface="Raleway"/>
              </a:rPr>
              <a:t>image</a:t>
            </a:r>
            <a:r>
              <a:rPr lang="es-ES" dirty="0">
                <a:latin typeface="Raleway"/>
              </a:rPr>
              <a:t>/png, por lo que es una imagen png. El navegador utiliza esta información para mostrar la imagen correctamente en la pantalla.</a:t>
            </a:r>
          </a:p>
        </p:txBody>
      </p:sp>
      <p:pic>
        <p:nvPicPr>
          <p:cNvPr id="8" name="Imagen 7">
            <a:extLst>
              <a:ext uri="{FF2B5EF4-FFF2-40B4-BE49-F238E27FC236}">
                <a16:creationId xmlns:a16="http://schemas.microsoft.com/office/drawing/2014/main" id="{B4B16297-5A4B-42CE-8A84-B0C24778923E}"/>
              </a:ext>
            </a:extLst>
          </p:cNvPr>
          <p:cNvPicPr>
            <a:picLocks noChangeAspect="1"/>
          </p:cNvPicPr>
          <p:nvPr/>
        </p:nvPicPr>
        <p:blipFill>
          <a:blip r:embed="rId2"/>
          <a:stretch>
            <a:fillRect/>
          </a:stretch>
        </p:blipFill>
        <p:spPr>
          <a:xfrm>
            <a:off x="3298480" y="1874492"/>
            <a:ext cx="5595040" cy="3109015"/>
          </a:xfrm>
          <a:prstGeom prst="rect">
            <a:avLst/>
          </a:prstGeom>
        </p:spPr>
      </p:pic>
    </p:spTree>
    <p:extLst>
      <p:ext uri="{BB962C8B-B14F-4D97-AF65-F5344CB8AC3E}">
        <p14:creationId xmlns:p14="http://schemas.microsoft.com/office/powerpoint/2010/main" val="368151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0A25EAC-61C2-4F61-ACC1-533F268AB140}"/>
              </a:ext>
            </a:extLst>
          </p:cNvPr>
          <p:cNvSpPr txBox="1"/>
          <p:nvPr/>
        </p:nvSpPr>
        <p:spPr>
          <a:xfrm>
            <a:off x="524256" y="486378"/>
            <a:ext cx="9312676" cy="523220"/>
          </a:xfrm>
          <a:prstGeom prst="rect">
            <a:avLst/>
          </a:prstGeom>
          <a:noFill/>
        </p:spPr>
        <p:txBody>
          <a:bodyPr wrap="square" rtlCol="0">
            <a:spAutoFit/>
          </a:bodyPr>
          <a:lstStyle/>
          <a:p>
            <a:r>
              <a:rPr lang="es-ES" sz="2800" dirty="0">
                <a:solidFill>
                  <a:schemeClr val="bg2">
                    <a:lumMod val="40000"/>
                    <a:lumOff val="60000"/>
                  </a:schemeClr>
                </a:solidFill>
              </a:rPr>
              <a:t>HTTP GET  </a:t>
            </a:r>
            <a:r>
              <a:rPr lang="es-ES" sz="2800" dirty="0" err="1">
                <a:solidFill>
                  <a:schemeClr val="bg2">
                    <a:lumMod val="40000"/>
                    <a:lumOff val="60000"/>
                  </a:schemeClr>
                </a:solidFill>
              </a:rPr>
              <a:t>Vl</a:t>
            </a:r>
            <a:endParaRPr lang="es-AR" sz="2800" dirty="0">
              <a:solidFill>
                <a:schemeClr val="bg2">
                  <a:lumMod val="40000"/>
                  <a:lumOff val="60000"/>
                </a:schemeClr>
              </a:solidFill>
            </a:endParaRPr>
          </a:p>
        </p:txBody>
      </p:sp>
      <p:sp>
        <p:nvSpPr>
          <p:cNvPr id="5" name="CuadroTexto 4">
            <a:extLst>
              <a:ext uri="{FF2B5EF4-FFF2-40B4-BE49-F238E27FC236}">
                <a16:creationId xmlns:a16="http://schemas.microsoft.com/office/drawing/2014/main" id="{2883A5C3-F923-4FE3-9986-14E493246B43}"/>
              </a:ext>
            </a:extLst>
          </p:cNvPr>
          <p:cNvSpPr txBox="1"/>
          <p:nvPr/>
        </p:nvSpPr>
        <p:spPr>
          <a:xfrm>
            <a:off x="524256" y="1133856"/>
            <a:ext cx="11216640" cy="5909310"/>
          </a:xfrm>
          <a:prstGeom prst="rect">
            <a:avLst/>
          </a:prstGeom>
          <a:noFill/>
        </p:spPr>
        <p:txBody>
          <a:bodyPr wrap="square" rtlCol="0">
            <a:spAutoFit/>
          </a:bodyPr>
          <a:lstStyle/>
          <a:p>
            <a:pPr algn="just"/>
            <a:r>
              <a:rPr lang="es-ES" dirty="0">
                <a:latin typeface="Raleway"/>
              </a:rPr>
              <a:t>La cadena de eventos causada por abrir la página http://localhost:5000/ en un navegador forma el siguiente diagrama de secuencia:</a:t>
            </a: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b="0" i="0" dirty="0">
              <a:effectLst/>
              <a:latin typeface="Raleway"/>
            </a:endParaRPr>
          </a:p>
          <a:p>
            <a:pPr algn="just"/>
            <a:endParaRPr lang="es-ES" dirty="0">
              <a:latin typeface="Raleway"/>
            </a:endParaRPr>
          </a:p>
          <a:p>
            <a:pPr algn="just"/>
            <a:endParaRPr lang="es-ES" b="0" i="0" dirty="0">
              <a:effectLst/>
              <a:latin typeface="Raleway"/>
            </a:endParaRPr>
          </a:p>
          <a:p>
            <a:pPr algn="just"/>
            <a:endParaRPr lang="es-ES" dirty="0">
              <a:latin typeface="Raleway"/>
            </a:endParaRPr>
          </a:p>
          <a:p>
            <a:pPr algn="just"/>
            <a:endParaRPr lang="es-ES" dirty="0">
              <a:latin typeface="Raleway"/>
            </a:endParaRPr>
          </a:p>
          <a:p>
            <a:pPr algn="just"/>
            <a:r>
              <a:rPr lang="es-ES" dirty="0">
                <a:latin typeface="Raleway"/>
              </a:rPr>
              <a:t>Primero, el navegador realiza una solicitud HTTP GET al servidor para obtener el código HTML de la página. La etiqueta img en el HTML solicita al navegador que busque la imagen fullstack.png. El navegador muestra la página HTML y la imagen en la pantalla.</a:t>
            </a:r>
          </a:p>
          <a:p>
            <a:pPr algn="just"/>
            <a:endParaRPr lang="es-ES" dirty="0">
              <a:latin typeface="Raleway"/>
            </a:endParaRPr>
          </a:p>
          <a:p>
            <a:pPr algn="just"/>
            <a:r>
              <a:rPr lang="es-ES" dirty="0">
                <a:latin typeface="Raleway"/>
              </a:rPr>
              <a:t>Aunque es difícil de notar, la página HTML comienza a renderizarse antes de que la imagen se haya obtenido del servidor.</a:t>
            </a:r>
          </a:p>
          <a:p>
            <a:pPr algn="just"/>
            <a:endParaRPr lang="es-ES" dirty="0">
              <a:latin typeface="Raleway"/>
            </a:endParaRPr>
          </a:p>
        </p:txBody>
      </p:sp>
      <p:pic>
        <p:nvPicPr>
          <p:cNvPr id="3" name="Imagen 2">
            <a:extLst>
              <a:ext uri="{FF2B5EF4-FFF2-40B4-BE49-F238E27FC236}">
                <a16:creationId xmlns:a16="http://schemas.microsoft.com/office/drawing/2014/main" id="{C6307289-1E3C-4728-BD25-F8061073884C}"/>
              </a:ext>
            </a:extLst>
          </p:cNvPr>
          <p:cNvPicPr>
            <a:picLocks noChangeAspect="1"/>
          </p:cNvPicPr>
          <p:nvPr/>
        </p:nvPicPr>
        <p:blipFill>
          <a:blip r:embed="rId2"/>
          <a:stretch>
            <a:fillRect/>
          </a:stretch>
        </p:blipFill>
        <p:spPr>
          <a:xfrm>
            <a:off x="3957393" y="2031364"/>
            <a:ext cx="3644320" cy="2923357"/>
          </a:xfrm>
          <a:prstGeom prst="rect">
            <a:avLst/>
          </a:prstGeom>
        </p:spPr>
      </p:pic>
    </p:spTree>
    <p:extLst>
      <p:ext uri="{BB962C8B-B14F-4D97-AF65-F5344CB8AC3E}">
        <p14:creationId xmlns:p14="http://schemas.microsoft.com/office/powerpoint/2010/main" val="16887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A07046E-3CF9-4B84-98B7-0C5EE537B67B}"/>
              </a:ext>
            </a:extLst>
          </p:cNvPr>
          <p:cNvSpPr txBox="1"/>
          <p:nvPr/>
        </p:nvSpPr>
        <p:spPr>
          <a:xfrm>
            <a:off x="658368" y="397690"/>
            <a:ext cx="9312676" cy="523220"/>
          </a:xfrm>
          <a:prstGeom prst="rect">
            <a:avLst/>
          </a:prstGeom>
          <a:noFill/>
        </p:spPr>
        <p:txBody>
          <a:bodyPr wrap="square" rtlCol="0">
            <a:spAutoFit/>
          </a:bodyPr>
          <a:lstStyle/>
          <a:p>
            <a:r>
              <a:rPr lang="es-ES" sz="2800" dirty="0">
                <a:solidFill>
                  <a:schemeClr val="bg2">
                    <a:lumMod val="40000"/>
                    <a:lumOff val="60000"/>
                  </a:schemeClr>
                </a:solidFill>
              </a:rPr>
              <a:t>Aplicaciones web tradicionales</a:t>
            </a:r>
            <a:endParaRPr lang="es-AR" sz="2800" dirty="0">
              <a:solidFill>
                <a:schemeClr val="bg2">
                  <a:lumMod val="40000"/>
                  <a:lumOff val="60000"/>
                </a:schemeClr>
              </a:solidFill>
            </a:endParaRPr>
          </a:p>
        </p:txBody>
      </p:sp>
      <p:sp>
        <p:nvSpPr>
          <p:cNvPr id="3" name="CuadroTexto 2">
            <a:extLst>
              <a:ext uri="{FF2B5EF4-FFF2-40B4-BE49-F238E27FC236}">
                <a16:creationId xmlns:a16="http://schemas.microsoft.com/office/drawing/2014/main" id="{8D5AAB6F-87F5-4027-9673-923A03CF0CC9}"/>
              </a:ext>
            </a:extLst>
          </p:cNvPr>
          <p:cNvSpPr txBox="1"/>
          <p:nvPr/>
        </p:nvSpPr>
        <p:spPr>
          <a:xfrm>
            <a:off x="658368" y="1064704"/>
            <a:ext cx="10394533" cy="1477328"/>
          </a:xfrm>
          <a:prstGeom prst="rect">
            <a:avLst/>
          </a:prstGeom>
          <a:noFill/>
        </p:spPr>
        <p:txBody>
          <a:bodyPr wrap="square" rtlCol="0">
            <a:spAutoFit/>
          </a:bodyPr>
          <a:lstStyle/>
          <a:p>
            <a:pPr algn="just"/>
            <a:r>
              <a:rPr lang="es-ES" i="0" dirty="0">
                <a:effectLst/>
                <a:latin typeface="Raleway"/>
              </a:rPr>
              <a:t>La página de inicio de la aplicación de ejemplo funciona como una aplicación web tradicional. Al ingresar a la página, el navegador obtiene el documento HTML que detalla la estructura y el contenido textual de la página desde el servidor.</a:t>
            </a:r>
          </a:p>
          <a:p>
            <a:pPr algn="just">
              <a:buFont typeface="Arial" panose="020B0604020202020204" pitchFamily="34" charset="0"/>
              <a:buChar char="•"/>
            </a:pPr>
            <a:endParaRPr lang="es-ES" b="1" i="0" dirty="0">
              <a:effectLst/>
              <a:latin typeface="Raleway"/>
            </a:endParaRPr>
          </a:p>
          <a:p>
            <a:pPr algn="l"/>
            <a:endParaRPr lang="es-ES" b="0" i="0" dirty="0">
              <a:effectLst/>
              <a:latin typeface="Raleway"/>
            </a:endParaRPr>
          </a:p>
        </p:txBody>
      </p:sp>
      <p:pic>
        <p:nvPicPr>
          <p:cNvPr id="6" name="Imagen 5">
            <a:extLst>
              <a:ext uri="{FF2B5EF4-FFF2-40B4-BE49-F238E27FC236}">
                <a16:creationId xmlns:a16="http://schemas.microsoft.com/office/drawing/2014/main" id="{D5D3039E-49F8-451D-B5AD-6F07E29C955D}"/>
              </a:ext>
            </a:extLst>
          </p:cNvPr>
          <p:cNvPicPr>
            <a:picLocks noChangeAspect="1"/>
          </p:cNvPicPr>
          <p:nvPr/>
        </p:nvPicPr>
        <p:blipFill>
          <a:blip r:embed="rId2"/>
          <a:stretch>
            <a:fillRect/>
          </a:stretch>
        </p:blipFill>
        <p:spPr>
          <a:xfrm>
            <a:off x="7662672" y="1803369"/>
            <a:ext cx="3371091" cy="2772937"/>
          </a:xfrm>
          <a:prstGeom prst="rect">
            <a:avLst/>
          </a:prstGeom>
        </p:spPr>
      </p:pic>
      <p:sp>
        <p:nvSpPr>
          <p:cNvPr id="7" name="CuadroTexto 6">
            <a:extLst>
              <a:ext uri="{FF2B5EF4-FFF2-40B4-BE49-F238E27FC236}">
                <a16:creationId xmlns:a16="http://schemas.microsoft.com/office/drawing/2014/main" id="{3185E11D-5E12-4A56-ADB5-8E8837FBD786}"/>
              </a:ext>
            </a:extLst>
          </p:cNvPr>
          <p:cNvSpPr txBox="1"/>
          <p:nvPr/>
        </p:nvSpPr>
        <p:spPr>
          <a:xfrm>
            <a:off x="638380" y="1990983"/>
            <a:ext cx="6433902" cy="2585323"/>
          </a:xfrm>
          <a:prstGeom prst="rect">
            <a:avLst/>
          </a:prstGeom>
          <a:noFill/>
        </p:spPr>
        <p:txBody>
          <a:bodyPr wrap="square" rtlCol="0">
            <a:spAutoFit/>
          </a:bodyPr>
          <a:lstStyle/>
          <a:p>
            <a:pPr algn="just"/>
            <a:r>
              <a:rPr lang="es-ES" dirty="0"/>
              <a:t> </a:t>
            </a:r>
            <a:r>
              <a:rPr lang="es-ES" i="0" dirty="0">
                <a:effectLst/>
                <a:latin typeface="Raleway"/>
              </a:rPr>
              <a:t>El servidor ha formado este documento de alguna manera.</a:t>
            </a:r>
          </a:p>
          <a:p>
            <a:pPr algn="just"/>
            <a:r>
              <a:rPr lang="es-ES" i="0" dirty="0">
                <a:effectLst/>
                <a:latin typeface="Raleway"/>
              </a:rPr>
              <a:t> El documento puede ser un archivo de texto estático guardado en el directorio del servidor, o también se pueden formar los documentos HTML dinámicamente de acuerdo con el código de la aplicación, utilizando, por ejemplo, datos de una base de datos. </a:t>
            </a:r>
          </a:p>
          <a:p>
            <a:pPr algn="just"/>
            <a:r>
              <a:rPr lang="es-ES" i="0" dirty="0">
                <a:effectLst/>
                <a:latin typeface="Raleway"/>
              </a:rPr>
              <a:t>El código HTML de la aplicación de ejemplo se ha formado de forma dinámica, porque contiene información sobre el número de notas creadas.</a:t>
            </a:r>
            <a:endParaRPr lang="es-AR" dirty="0"/>
          </a:p>
        </p:txBody>
      </p:sp>
      <p:sp>
        <p:nvSpPr>
          <p:cNvPr id="8" name="CuadroTexto 7">
            <a:extLst>
              <a:ext uri="{FF2B5EF4-FFF2-40B4-BE49-F238E27FC236}">
                <a16:creationId xmlns:a16="http://schemas.microsoft.com/office/drawing/2014/main" id="{478EFB20-7F17-4097-8A36-9A563B9784B0}"/>
              </a:ext>
            </a:extLst>
          </p:cNvPr>
          <p:cNvSpPr txBox="1"/>
          <p:nvPr/>
        </p:nvSpPr>
        <p:spPr>
          <a:xfrm>
            <a:off x="638380" y="4486922"/>
            <a:ext cx="10394533" cy="2308324"/>
          </a:xfrm>
          <a:prstGeom prst="rect">
            <a:avLst/>
          </a:prstGeom>
          <a:noFill/>
        </p:spPr>
        <p:txBody>
          <a:bodyPr wrap="square" rtlCol="0">
            <a:spAutoFit/>
          </a:bodyPr>
          <a:lstStyle/>
          <a:p>
            <a:pPr algn="just"/>
            <a:r>
              <a:rPr lang="es-ES" b="0" i="0" dirty="0">
                <a:solidFill>
                  <a:schemeClr val="tx1">
                    <a:lumMod val="95000"/>
                  </a:schemeClr>
                </a:solidFill>
                <a:effectLst/>
                <a:latin typeface="Raleway"/>
              </a:rPr>
              <a:t>El contenido de la página HTML se guardo como un template string</a:t>
            </a:r>
            <a:r>
              <a:rPr lang="es-ES" dirty="0">
                <a:solidFill>
                  <a:schemeClr val="tx1">
                    <a:lumMod val="95000"/>
                  </a:schemeClr>
                </a:solidFill>
                <a:latin typeface="Raleway"/>
              </a:rPr>
              <a:t>.</a:t>
            </a:r>
          </a:p>
          <a:p>
            <a:pPr algn="just"/>
            <a:r>
              <a:rPr lang="es-ES" b="0" i="0" dirty="0">
                <a:solidFill>
                  <a:schemeClr val="tx1">
                    <a:lumMod val="95000"/>
                  </a:schemeClr>
                </a:solidFill>
                <a:effectLst/>
                <a:latin typeface="Raleway"/>
              </a:rPr>
              <a:t>La parte que cambia dinámicamente de la página de inicio, el número de notas guardadas (en el código cantidad), se reemplaza por el número actual de notas (</a:t>
            </a:r>
            <a:r>
              <a:rPr lang="es-ES" b="0" i="0" dirty="0" err="1">
                <a:solidFill>
                  <a:schemeClr val="tx1">
                    <a:lumMod val="95000"/>
                  </a:schemeClr>
                </a:solidFill>
                <a:effectLst/>
                <a:latin typeface="Raleway"/>
              </a:rPr>
              <a:t>notas.length</a:t>
            </a:r>
            <a:r>
              <a:rPr lang="es-ES" b="0" i="0" dirty="0">
                <a:solidFill>
                  <a:schemeClr val="tx1">
                    <a:lumMod val="95000"/>
                  </a:schemeClr>
                </a:solidFill>
                <a:effectLst/>
                <a:latin typeface="Raleway"/>
              </a:rPr>
              <a:t>) en el template string.</a:t>
            </a:r>
          </a:p>
          <a:p>
            <a:pPr algn="just"/>
            <a:r>
              <a:rPr lang="es-ES" b="0" i="0" dirty="0">
                <a:solidFill>
                  <a:schemeClr val="tx1">
                    <a:lumMod val="95000"/>
                  </a:schemeClr>
                </a:solidFill>
                <a:effectLst/>
                <a:latin typeface="Raleway"/>
              </a:rPr>
              <a:t>Escribir HTML en medio del código, por supuesto, no es inteligente, pero para los programadores PHP de la vieja escuela era una práctica normal.</a:t>
            </a:r>
          </a:p>
          <a:p>
            <a:pPr algn="just"/>
            <a:r>
              <a:rPr lang="es-ES" b="0" i="0" dirty="0">
                <a:solidFill>
                  <a:schemeClr val="tx1">
                    <a:lumMod val="95000"/>
                  </a:schemeClr>
                </a:solidFill>
                <a:effectLst/>
                <a:latin typeface="Raleway"/>
              </a:rPr>
              <a:t>En las aplicaciones web tradicionales, el navegador es "tonto". Solo obtiene datos HTML del servidor y toda la lógica de la aplicación está en el servidor.</a:t>
            </a:r>
          </a:p>
          <a:p>
            <a:endParaRPr lang="es-ES" dirty="0"/>
          </a:p>
        </p:txBody>
      </p:sp>
    </p:spTree>
    <p:extLst>
      <p:ext uri="{BB962C8B-B14F-4D97-AF65-F5344CB8AC3E}">
        <p14:creationId xmlns:p14="http://schemas.microsoft.com/office/powerpoint/2010/main" val="3359882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3615</TotalTime>
  <Words>2945</Words>
  <Application>Microsoft Office PowerPoint</Application>
  <PresentationFormat>Panorámica</PresentationFormat>
  <Paragraphs>296</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Century Gothic</vt:lpstr>
      <vt:lpstr>Raleway</vt:lpstr>
      <vt:lpstr>Wingdings 3</vt:lpstr>
      <vt:lpstr>Ion</vt:lpstr>
      <vt:lpstr>Fundamentos de Aplicaciones Web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Tecnologías Front End</dc:title>
  <dc:creator>Christian Baus</dc:creator>
  <cp:lastModifiedBy>Christian Baus</cp:lastModifiedBy>
  <cp:revision>143</cp:revision>
  <dcterms:created xsi:type="dcterms:W3CDTF">2018-08-21T02:53:19Z</dcterms:created>
  <dcterms:modified xsi:type="dcterms:W3CDTF">2021-11-10T01:12:31Z</dcterms:modified>
</cp:coreProperties>
</file>