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hape 122"/>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Shape 123"/>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cs.umd.edu/class/fall2002/cmsc214/Tutorial/makefile.html" TargetMode="External"/><Relationship Id="rId3" Type="http://schemas.openxmlformats.org/officeDocument/2006/relationships/hyperlink" Target="http://docencia.ac.upc.edu/FIB/USO/Bibliografia/unix-c-libraries.html" TargetMode="External"/><Relationship Id="rId4" Type="http://schemas.openxmlformats.org/officeDocument/2006/relationships/hyperlink" Target="https://en.wikipedia.org/wiki/Makefile"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ctrTitle"/>
          </p:nvPr>
        </p:nvSpPr>
        <p:spPr>
          <a:prstGeom prst="rect">
            <a:avLst/>
          </a:prstGeom>
        </p:spPr>
        <p:txBody>
          <a:bodyPr/>
          <a:lstStyle/>
          <a:p>
            <a:pPr/>
            <a:r>
              <a:t>Makefiles</a:t>
            </a:r>
          </a:p>
        </p:txBody>
      </p:sp>
      <p:sp>
        <p:nvSpPr>
          <p:cNvPr id="167" name="Shape 167"/>
          <p:cNvSpPr/>
          <p:nvPr>
            <p:ph type="subTitle" sz="quarter" idx="1"/>
          </p:nvPr>
        </p:nvSpPr>
        <p:spPr>
          <a:prstGeom prst="rect">
            <a:avLst/>
          </a:prstGeom>
        </p:spPr>
        <p:txBody>
          <a:bodyPr/>
          <a:lstStyle/>
          <a:p>
            <a:pPr>
              <a:defRPr sz="53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body" idx="13"/>
          </p:nvPr>
        </p:nvSpPr>
        <p:spPr>
          <a:prstGeom prst="rect">
            <a:avLst/>
          </a:prstGeom>
        </p:spPr>
        <p:txBody>
          <a:bodyPr/>
          <a:lstStyle/>
          <a:p>
            <a:pPr/>
            <a:r>
              <a:t>Text</a:t>
            </a:r>
          </a:p>
        </p:txBody>
      </p:sp>
      <p:sp>
        <p:nvSpPr>
          <p:cNvPr id="202" name="Shape 202"/>
          <p:cNvSpPr/>
          <p:nvPr>
            <p:ph type="title"/>
          </p:nvPr>
        </p:nvSpPr>
        <p:spPr>
          <a:prstGeom prst="rect">
            <a:avLst/>
          </a:prstGeom>
        </p:spPr>
        <p:txBody>
          <a:bodyPr/>
          <a:lstStyle>
            <a:lvl1pPr defTabSz="467359">
              <a:spcBef>
                <a:spcPts val="2200"/>
              </a:spcBef>
              <a:defRPr sz="4800"/>
            </a:lvl1pPr>
          </a:lstStyle>
          <a:p>
            <a:pPr/>
            <a:r>
              <a:t>Libraries</a:t>
            </a:r>
          </a:p>
        </p:txBody>
      </p:sp>
      <p:sp>
        <p:nvSpPr>
          <p:cNvPr id="203" name="Shape 203"/>
          <p:cNvSpPr/>
          <p:nvPr>
            <p:ph type="body" idx="1"/>
          </p:nvPr>
        </p:nvSpPr>
        <p:spPr>
          <a:prstGeom prst="rect">
            <a:avLst/>
          </a:prstGeom>
        </p:spPr>
        <p:txBody>
          <a:bodyPr/>
          <a:lstStyle/>
          <a:p>
            <a:pPr/>
            <a:r>
              <a:t>A library is a file containing several object files, that can be used as a single entity in a linking phase of a program. Normally the library is indexed, so it is easy to find symbols (functions, variables and so on) in them.</a:t>
            </a:r>
          </a:p>
          <a:p>
            <a:pPr/>
            <a:r>
              <a:t>Static libraries are just collections of object files that are linked into the program during the linking phase of compilation, and are not relevant during runtime.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idx="13"/>
          </p:nvPr>
        </p:nvSpPr>
        <p:spPr>
          <a:prstGeom prst="rect">
            <a:avLst/>
          </a:prstGeom>
        </p:spPr>
        <p:txBody>
          <a:bodyPr/>
          <a:lstStyle/>
          <a:p>
            <a:pPr/>
            <a:r>
              <a:t>Text</a:t>
            </a:r>
          </a:p>
        </p:txBody>
      </p:sp>
      <p:sp>
        <p:nvSpPr>
          <p:cNvPr id="206" name="Shape 206"/>
          <p:cNvSpPr/>
          <p:nvPr>
            <p:ph type="title"/>
          </p:nvPr>
        </p:nvSpPr>
        <p:spPr>
          <a:prstGeom prst="rect">
            <a:avLst/>
          </a:prstGeom>
        </p:spPr>
        <p:txBody>
          <a:bodyPr/>
          <a:lstStyle>
            <a:lvl1pPr defTabSz="467359">
              <a:spcBef>
                <a:spcPts val="2200"/>
              </a:spcBef>
              <a:defRPr sz="4800"/>
            </a:lvl1pPr>
          </a:lstStyle>
          <a:p>
            <a:pPr/>
            <a:r>
              <a:t>AR and ranlib</a:t>
            </a:r>
          </a:p>
        </p:txBody>
      </p:sp>
      <p:sp>
        <p:nvSpPr>
          <p:cNvPr id="207" name="Shape 207"/>
          <p:cNvSpPr/>
          <p:nvPr>
            <p:ph type="body" idx="1"/>
          </p:nvPr>
        </p:nvSpPr>
        <p:spPr>
          <a:prstGeom prst="rect">
            <a:avLst/>
          </a:prstGeom>
        </p:spPr>
        <p:txBody>
          <a:bodyPr/>
          <a:lstStyle/>
          <a:p>
            <a:pPr marL="280034" indent="-280034" defTabSz="368045">
              <a:spcBef>
                <a:spcPts val="1700"/>
              </a:spcBef>
              <a:defRPr sz="2142"/>
            </a:pPr>
            <a:r>
              <a:t>The basic tool used to create static libraries is a program called 'ar', for 'archiver'. </a:t>
            </a:r>
          </a:p>
          <a:p>
            <a:pPr lvl="1" marL="560069" indent="-280034" defTabSz="368045">
              <a:spcBef>
                <a:spcPts val="1700"/>
              </a:spcBef>
              <a:defRPr sz="1764"/>
            </a:pPr>
            <a:r>
              <a:t>ar rc libutil.a util_file.o util_net.o util_math.o </a:t>
            </a:r>
          </a:p>
          <a:p>
            <a:pPr lvl="1" marL="560069" indent="-280034" defTabSz="368045">
              <a:spcBef>
                <a:spcPts val="1700"/>
              </a:spcBef>
              <a:defRPr sz="2142"/>
            </a:pPr>
            <a:r>
              <a:t> </a:t>
            </a:r>
            <a:r>
              <a:rPr sz="1764"/>
              <a:t>Creates a static library named 'libutil.a' with object files "util_file.o", "util_net.o" and "util_math.o" in it.                                                                              'c' flag: create the library if it doesn't exist.                                                                                                                             'r' flag: replace older object files in the library with the new object files.</a:t>
            </a:r>
            <a:endParaRPr sz="1764"/>
          </a:p>
          <a:p>
            <a:pPr marL="280034" indent="-280034" defTabSz="368045">
              <a:spcBef>
                <a:spcPts val="1700"/>
              </a:spcBef>
              <a:defRPr sz="2142"/>
            </a:pPr>
            <a:r>
              <a:t>After an archive is created, or modified, there is a need to index it to speed up symbol-lookup inside the library.</a:t>
            </a:r>
          </a:p>
          <a:p>
            <a:pPr lvl="1" marL="560069" indent="-280034" defTabSz="368045">
              <a:spcBef>
                <a:spcPts val="1700"/>
              </a:spcBef>
              <a:defRPr sz="1764"/>
            </a:pPr>
            <a:r>
              <a:t>ranlib libutil.a </a:t>
            </a:r>
          </a:p>
          <a:p>
            <a:pPr marL="280034" indent="-280034" defTabSz="368045">
              <a:spcBef>
                <a:spcPts val="1700"/>
              </a:spcBef>
              <a:defRPr sz="2142"/>
            </a:pPr>
            <a:r>
              <a:t>Using the library</a:t>
            </a:r>
          </a:p>
          <a:p>
            <a:pPr lvl="1" marL="560069" indent="-280034" defTabSz="368045">
              <a:spcBef>
                <a:spcPts val="1700"/>
              </a:spcBef>
              <a:defRPr sz="1764"/>
            </a:pPr>
            <a:r>
              <a:t>cc main.o -L. -lutil -o prog </a:t>
            </a:r>
          </a:p>
          <a:p>
            <a:pPr lvl="1" marL="560069" indent="-280034" defTabSz="368045">
              <a:spcBef>
                <a:spcPts val="1700"/>
              </a:spcBef>
              <a:defRPr sz="1764"/>
            </a:pPr>
            <a:r>
              <a:t>create a program using object file "main.o", and any symbols it requires from the "util" static library. The linker attaches lib prefix and .a suffix back to the name of the library to create a name of a file to look for.       '-L' flag: tells the linker that libraries might be found in the given directory</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3"/>
          </p:nvPr>
        </p:nvSpPr>
        <p:spPr>
          <a:prstGeom prst="rect">
            <a:avLst/>
          </a:prstGeom>
        </p:spPr>
        <p:txBody>
          <a:bodyPr/>
          <a:lstStyle/>
          <a:p>
            <a:pPr/>
            <a:r>
              <a:t>Text</a:t>
            </a:r>
          </a:p>
        </p:txBody>
      </p:sp>
      <p:sp>
        <p:nvSpPr>
          <p:cNvPr id="210" name="Shape 210"/>
          <p:cNvSpPr/>
          <p:nvPr>
            <p:ph type="title"/>
          </p:nvPr>
        </p:nvSpPr>
        <p:spPr>
          <a:prstGeom prst="rect">
            <a:avLst/>
          </a:prstGeom>
        </p:spPr>
        <p:txBody>
          <a:bodyPr/>
          <a:lstStyle>
            <a:lvl1pPr defTabSz="467359">
              <a:spcBef>
                <a:spcPts val="2200"/>
              </a:spcBef>
              <a:defRPr sz="4800"/>
            </a:lvl1pPr>
          </a:lstStyle>
          <a:p>
            <a:pPr/>
            <a:r>
              <a:t>sources</a:t>
            </a:r>
          </a:p>
        </p:txBody>
      </p:sp>
      <p:sp>
        <p:nvSpPr>
          <p:cNvPr id="211" name="Shape 211"/>
          <p:cNvSpPr/>
          <p:nvPr>
            <p:ph type="body" idx="1"/>
          </p:nvPr>
        </p:nvSpPr>
        <p:spPr>
          <a:prstGeom prst="rect">
            <a:avLst/>
          </a:prstGeom>
        </p:spPr>
        <p:txBody>
          <a:bodyPr/>
          <a:lstStyle/>
          <a:p>
            <a:pPr/>
            <a:r>
              <a:rPr u="sng">
                <a:solidFill>
                  <a:schemeClr val="accent1"/>
                </a:solidFill>
                <a:hlinkClick r:id="rId2" invalidUrl="" action="" tgtFrame="" tooltip="" history="1" highlightClick="0" endSnd="0"/>
              </a:rPr>
              <a:t>https://www.cs.umd.edu/class/fall2002/cmsc214/Tutorial/makefile.html</a:t>
            </a:r>
          </a:p>
          <a:p>
            <a:pPr/>
            <a:r>
              <a:rPr u="sng">
                <a:solidFill>
                  <a:schemeClr val="accent1"/>
                </a:solidFill>
                <a:hlinkClick r:id="rId3" invalidUrl="" action="" tgtFrame="" tooltip="" history="1" highlightClick="0" endSnd="0"/>
              </a:rPr>
              <a:t>http://docencia.ac.upc.edu/FIB/USO/Bibliografia/unix-c-libraries.html</a:t>
            </a:r>
          </a:p>
          <a:p>
            <a:pPr/>
            <a:r>
              <a:rPr u="sng">
                <a:solidFill>
                  <a:schemeClr val="accent1"/>
                </a:solidFill>
                <a:hlinkClick r:id="rId4" invalidUrl="" action="" tgtFrame="" tooltip="" history="1" highlightClick="0" endSnd="0"/>
              </a:rPr>
              <a:t>https://en.wikipedia.org/wiki/Makefile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body" idx="13"/>
          </p:nvPr>
        </p:nvSpPr>
        <p:spPr>
          <a:prstGeom prst="rect">
            <a:avLst/>
          </a:prstGeom>
        </p:spPr>
        <p:txBody>
          <a:bodyPr/>
          <a:lstStyle/>
          <a:p>
            <a:pPr/>
            <a:r>
              <a:t>Text</a:t>
            </a:r>
          </a:p>
        </p:txBody>
      </p:sp>
      <p:sp>
        <p:nvSpPr>
          <p:cNvPr id="170" name="Shape 170"/>
          <p:cNvSpPr/>
          <p:nvPr>
            <p:ph type="title"/>
          </p:nvPr>
        </p:nvSpPr>
        <p:spPr>
          <a:prstGeom prst="rect">
            <a:avLst/>
          </a:prstGeom>
        </p:spPr>
        <p:txBody>
          <a:bodyPr/>
          <a:lstStyle>
            <a:lvl1pPr defTabSz="467359">
              <a:spcBef>
                <a:spcPts val="2200"/>
              </a:spcBef>
              <a:defRPr sz="4800"/>
            </a:lvl1pPr>
          </a:lstStyle>
          <a:p>
            <a:pPr/>
            <a:r>
              <a:t>What are Makefiles?</a:t>
            </a:r>
          </a:p>
        </p:txBody>
      </p:sp>
      <p:sp>
        <p:nvSpPr>
          <p:cNvPr id="171" name="Shape 171"/>
          <p:cNvSpPr/>
          <p:nvPr>
            <p:ph type="body" idx="1"/>
          </p:nvPr>
        </p:nvSpPr>
        <p:spPr>
          <a:prstGeom prst="rect">
            <a:avLst/>
          </a:prstGeom>
        </p:spPr>
        <p:txBody>
          <a:bodyPr/>
          <a:lstStyle/>
          <a:p>
            <a:pPr/>
            <a:r>
              <a:t>“A makefile is a file containing a set of directives used with the make build automation tool. Most often, the makefile directs make on how to compile and link a program.”</a:t>
            </a:r>
          </a:p>
          <a:p>
            <a:pPr/>
            <a:r>
              <a:t>Allow you to reduce build times by only compiling files that have been changed.</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3"/>
          </p:nvPr>
        </p:nvSpPr>
        <p:spPr>
          <a:prstGeom prst="rect">
            <a:avLst/>
          </a:prstGeom>
        </p:spPr>
        <p:txBody>
          <a:bodyPr/>
          <a:lstStyle/>
          <a:p>
            <a:pPr/>
            <a:r>
              <a:t>Text</a:t>
            </a:r>
          </a:p>
        </p:txBody>
      </p:sp>
      <p:sp>
        <p:nvSpPr>
          <p:cNvPr id="174" name="Shape 174"/>
          <p:cNvSpPr/>
          <p:nvPr>
            <p:ph type="title"/>
          </p:nvPr>
        </p:nvSpPr>
        <p:spPr>
          <a:prstGeom prst="rect">
            <a:avLst/>
          </a:prstGeom>
        </p:spPr>
        <p:txBody>
          <a:bodyPr/>
          <a:lstStyle>
            <a:lvl1pPr defTabSz="467359">
              <a:spcBef>
                <a:spcPts val="2200"/>
              </a:spcBef>
              <a:defRPr sz="4800"/>
            </a:lvl1pPr>
          </a:lstStyle>
          <a:p>
            <a:pPr/>
            <a:r>
              <a:t>How it happens</a:t>
            </a:r>
          </a:p>
        </p:txBody>
      </p:sp>
      <p:sp>
        <p:nvSpPr>
          <p:cNvPr id="175" name="Shape 175"/>
          <p:cNvSpPr/>
          <p:nvPr>
            <p:ph type="body" idx="1"/>
          </p:nvPr>
        </p:nvSpPr>
        <p:spPr>
          <a:prstGeom prst="rect">
            <a:avLst/>
          </a:prstGeom>
        </p:spPr>
        <p:txBody>
          <a:bodyPr/>
          <a:lstStyle/>
          <a:p>
            <a:pPr/>
            <a:r>
              <a:t>A C/C++ source file must be recompiled when changed. If a header file has changed, each C/C++ source file including the header file must be recompiled. </a:t>
            </a:r>
          </a:p>
          <a:p>
            <a:pPr/>
            <a:r>
              <a:t>Compilation produces an object file (.o) corresponding to the source file. All the object files must then be linked together to produce the executable. </a:t>
            </a:r>
          </a:p>
          <a:p>
            <a:pPr/>
            <a:r>
              <a:t>These instructions with their dependencies are specified in a makefile.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idx="13"/>
          </p:nvPr>
        </p:nvSpPr>
        <p:spPr>
          <a:prstGeom prst="rect">
            <a:avLst/>
          </a:prstGeom>
        </p:spPr>
        <p:txBody>
          <a:bodyPr/>
          <a:lstStyle/>
          <a:p>
            <a:pPr/>
            <a:r>
              <a:t>Text</a:t>
            </a:r>
          </a:p>
        </p:txBody>
      </p:sp>
      <p:sp>
        <p:nvSpPr>
          <p:cNvPr id="178" name="Shape 178"/>
          <p:cNvSpPr/>
          <p:nvPr>
            <p:ph type="title"/>
          </p:nvPr>
        </p:nvSpPr>
        <p:spPr>
          <a:prstGeom prst="rect">
            <a:avLst/>
          </a:prstGeom>
        </p:spPr>
        <p:txBody>
          <a:bodyPr/>
          <a:lstStyle>
            <a:lvl1pPr defTabSz="467359">
              <a:spcBef>
                <a:spcPts val="2200"/>
              </a:spcBef>
              <a:defRPr sz="4800"/>
            </a:lvl1pPr>
          </a:lstStyle>
          <a:p>
            <a:pPr/>
            <a:r>
              <a:t>How to write a makefile</a:t>
            </a:r>
          </a:p>
        </p:txBody>
      </p:sp>
      <p:sp>
        <p:nvSpPr>
          <p:cNvPr id="179" name="Shape 179"/>
          <p:cNvSpPr/>
          <p:nvPr>
            <p:ph type="body" idx="1"/>
          </p:nvPr>
        </p:nvSpPr>
        <p:spPr>
          <a:prstGeom prst="rect">
            <a:avLst/>
          </a:prstGeom>
        </p:spPr>
        <p:txBody>
          <a:bodyPr/>
          <a:lstStyle/>
          <a:p>
            <a:pPr marL="435609" indent="-435609" defTabSz="572516">
              <a:spcBef>
                <a:spcPts val="2700"/>
              </a:spcBef>
              <a:defRPr sz="3332"/>
            </a:pPr>
            <a:r>
              <a:t>A makefile typically consists of many entries. Each entry has:</a:t>
            </a:r>
          </a:p>
          <a:p>
            <a:pPr lvl="1" marL="871219" indent="-435609" defTabSz="572516">
              <a:spcBef>
                <a:spcPts val="2700"/>
              </a:spcBef>
              <a:defRPr sz="3332"/>
            </a:pPr>
            <a:r>
              <a:t>a target (usually a file)</a:t>
            </a:r>
          </a:p>
          <a:p>
            <a:pPr lvl="1" marL="871219" indent="-435609" defTabSz="572516">
              <a:spcBef>
                <a:spcPts val="2700"/>
              </a:spcBef>
              <a:defRPr sz="3332"/>
            </a:pPr>
            <a:r>
              <a:t>the dependencies (files which the target depends on)</a:t>
            </a:r>
          </a:p>
          <a:p>
            <a:pPr lvl="1" marL="871219" indent="-435609" defTabSz="572516">
              <a:spcBef>
                <a:spcPts val="2700"/>
              </a:spcBef>
              <a:defRPr sz="3332"/>
            </a:pPr>
            <a:r>
              <a:t>commands to run, based on the target and dependencies.</a:t>
            </a:r>
          </a:p>
          <a:p>
            <a:pPr marL="435609" indent="-435609" defTabSz="572516">
              <a:spcBef>
                <a:spcPts val="2700"/>
              </a:spcBef>
              <a:defRPr sz="3332"/>
            </a:pPr>
            <a:r>
              <a:t>&lt;target&gt;: [ &lt;dependency &gt; ]*                                         [ &lt;TAB&gt; &lt;command&gt; &lt;endl&gt;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3"/>
          </p:nvPr>
        </p:nvSpPr>
        <p:spPr>
          <a:prstGeom prst="rect">
            <a:avLst/>
          </a:prstGeom>
        </p:spPr>
        <p:txBody>
          <a:bodyPr/>
          <a:lstStyle/>
          <a:p>
            <a:pPr/>
            <a:r>
              <a:t>Text</a:t>
            </a:r>
          </a:p>
        </p:txBody>
      </p:sp>
      <p:sp>
        <p:nvSpPr>
          <p:cNvPr id="182" name="Shape 182"/>
          <p:cNvSpPr/>
          <p:nvPr>
            <p:ph type="title"/>
          </p:nvPr>
        </p:nvSpPr>
        <p:spPr>
          <a:prstGeom prst="rect">
            <a:avLst/>
          </a:prstGeom>
        </p:spPr>
        <p:txBody>
          <a:bodyPr/>
          <a:lstStyle>
            <a:lvl1pPr defTabSz="467359">
              <a:spcBef>
                <a:spcPts val="2200"/>
              </a:spcBef>
              <a:defRPr sz="4800"/>
            </a:lvl1pPr>
          </a:lstStyle>
          <a:p>
            <a:pPr/>
            <a:r>
              <a:t>Makefile syntax</a:t>
            </a:r>
          </a:p>
        </p:txBody>
      </p:sp>
      <p:sp>
        <p:nvSpPr>
          <p:cNvPr id="183" name="Shape 183"/>
          <p:cNvSpPr/>
          <p:nvPr>
            <p:ph type="body" idx="1"/>
          </p:nvPr>
        </p:nvSpPr>
        <p:spPr>
          <a:prstGeom prst="rect">
            <a:avLst/>
          </a:prstGeom>
        </p:spPr>
        <p:txBody>
          <a:bodyPr/>
          <a:lstStyle/>
          <a:p>
            <a:pPr/>
            <a:r>
              <a:t>The basic syntax of an entry looks like:</a:t>
            </a:r>
          </a:p>
          <a:p>
            <a:pPr lvl="1"/>
            <a:r>
              <a:t>&lt;target&gt;: [ &lt;dependency &gt; ]*                                           </a:t>
            </a:r>
            <a:r>
              <a:rPr>
                <a:solidFill>
                  <a:srgbClr val="222222"/>
                </a:solidFill>
              </a:rPr>
              <a:t>````</a:t>
            </a:r>
            <a:r>
              <a:t>[ &lt;TAB&gt; &lt;command&gt; &lt;endl&gt; ]+</a:t>
            </a:r>
          </a:p>
          <a:p>
            <a:pPr/>
            <a:r>
              <a:t>For example:</a:t>
            </a:r>
          </a:p>
          <a:p>
            <a:pPr lvl="1"/>
            <a:r>
              <a:t>Movie.o: Movie.cpp Movie.h Vector.h                                                                        </a:t>
            </a:r>
            <a:r>
              <a:rPr>
                <a:solidFill>
                  <a:srgbClr val="222222"/>
                </a:solidFill>
              </a:rPr>
              <a:t>````</a:t>
            </a:r>
            <a:r>
              <a:t>g++ -Wall -c Movie.cpp</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body" idx="13"/>
          </p:nvPr>
        </p:nvSpPr>
        <p:spPr>
          <a:prstGeom prst="rect">
            <a:avLst/>
          </a:prstGeom>
        </p:spPr>
        <p:txBody>
          <a:bodyPr/>
          <a:lstStyle/>
          <a:p>
            <a:pPr/>
            <a:r>
              <a:t>Text</a:t>
            </a:r>
          </a:p>
        </p:txBody>
      </p:sp>
      <p:sp>
        <p:nvSpPr>
          <p:cNvPr id="186" name="Shape 186"/>
          <p:cNvSpPr/>
          <p:nvPr>
            <p:ph type="title"/>
          </p:nvPr>
        </p:nvSpPr>
        <p:spPr>
          <a:prstGeom prst="rect">
            <a:avLst/>
          </a:prstGeom>
        </p:spPr>
        <p:txBody>
          <a:bodyPr/>
          <a:lstStyle>
            <a:lvl1pPr defTabSz="467359">
              <a:spcBef>
                <a:spcPts val="2200"/>
              </a:spcBef>
              <a:defRPr sz="4800"/>
            </a:lvl1pPr>
          </a:lstStyle>
          <a:p>
            <a:pPr/>
            <a:r>
              <a:t>Macros</a:t>
            </a:r>
          </a:p>
        </p:txBody>
      </p:sp>
      <p:sp>
        <p:nvSpPr>
          <p:cNvPr id="187" name="Shape 187"/>
          <p:cNvSpPr/>
          <p:nvPr>
            <p:ph type="body" idx="1"/>
          </p:nvPr>
        </p:nvSpPr>
        <p:spPr>
          <a:prstGeom prst="rect">
            <a:avLst/>
          </a:prstGeom>
        </p:spPr>
        <p:txBody>
          <a:bodyPr/>
          <a:lstStyle/>
          <a:p>
            <a:pPr marL="382270" indent="-382270" defTabSz="502412">
              <a:spcBef>
                <a:spcPts val="2400"/>
              </a:spcBef>
              <a:defRPr sz="2924"/>
            </a:pPr>
            <a:r>
              <a:t>Macros allow you to define "variables" which are substituted in.</a:t>
            </a:r>
          </a:p>
          <a:p>
            <a:pPr marL="382270" indent="-382270" defTabSz="502412">
              <a:spcBef>
                <a:spcPts val="2400"/>
              </a:spcBef>
              <a:defRPr sz="2924"/>
            </a:pPr>
            <a:r>
              <a:t>Instead of:</a:t>
            </a:r>
          </a:p>
          <a:p>
            <a:pPr lvl="1" marL="764540" indent="-382270" defTabSz="502412">
              <a:spcBef>
                <a:spcPts val="2400"/>
              </a:spcBef>
              <a:defRPr sz="2408"/>
            </a:pPr>
            <a:r>
              <a:t>p1 : MovieList.o Movie.o NameList.o Name.o Iterator.o                           </a:t>
            </a:r>
            <a:r>
              <a:rPr>
                <a:solidFill>
                  <a:srgbClr val="222222"/>
                </a:solidFill>
              </a:rPr>
              <a:t>``                  ``</a:t>
            </a:r>
            <a:r>
              <a:t>g++ -Wall MoveList.o Movie.o NameList.o Name.o Iterator.o -o p1</a:t>
            </a:r>
          </a:p>
          <a:p>
            <a:pPr marL="382270" indent="-382270" defTabSz="502412">
              <a:spcBef>
                <a:spcPts val="2400"/>
              </a:spcBef>
              <a:defRPr sz="2924"/>
            </a:pPr>
            <a:r>
              <a:t>Define macros:</a:t>
            </a:r>
          </a:p>
          <a:p>
            <a:pPr lvl="1" marL="764540" indent="-382270" defTabSz="502412">
              <a:spcBef>
                <a:spcPts val="2400"/>
              </a:spcBef>
              <a:defRPr sz="2408"/>
            </a:pPr>
            <a:r>
              <a:t>OBJS = MovieList.o Movie.o NameList.o Name.o Iterator.o                                                                            CC = g++                                                                                                                            DEBUG = -g</a:t>
            </a:r>
          </a:p>
          <a:p>
            <a:pPr lvl="1" marL="764540" indent="-382270" defTabSz="502412">
              <a:spcBef>
                <a:spcPts val="2400"/>
              </a:spcBef>
              <a:defRPr sz="2408"/>
            </a:pPr>
            <a:r>
              <a:t>p1 : $(OBJS)                                                                                                                                        </a:t>
            </a:r>
            <a:r>
              <a:rPr>
                <a:solidFill>
                  <a:srgbClr val="222222"/>
                </a:solidFill>
              </a:rPr>
              <a:t>````</a:t>
            </a:r>
            <a:r>
              <a:t>$(CC) $(LFLAGS) $(OBJS) -o p1</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body" idx="13"/>
          </p:nvPr>
        </p:nvSpPr>
        <p:spPr>
          <a:prstGeom prst="rect">
            <a:avLst/>
          </a:prstGeom>
        </p:spPr>
        <p:txBody>
          <a:bodyPr/>
          <a:lstStyle/>
          <a:p>
            <a:pPr/>
            <a:r>
              <a:t>Text</a:t>
            </a:r>
          </a:p>
        </p:txBody>
      </p:sp>
      <p:sp>
        <p:nvSpPr>
          <p:cNvPr id="190" name="Shape 190"/>
          <p:cNvSpPr/>
          <p:nvPr>
            <p:ph type="title"/>
          </p:nvPr>
        </p:nvSpPr>
        <p:spPr>
          <a:prstGeom prst="rect">
            <a:avLst/>
          </a:prstGeom>
        </p:spPr>
        <p:txBody>
          <a:bodyPr/>
          <a:lstStyle>
            <a:lvl1pPr defTabSz="467359">
              <a:spcBef>
                <a:spcPts val="2200"/>
              </a:spcBef>
              <a:defRPr sz="4800"/>
            </a:lvl1pPr>
          </a:lstStyle>
          <a:p>
            <a:pPr/>
            <a:r>
              <a:t>Dummy Targets</a:t>
            </a:r>
          </a:p>
        </p:txBody>
      </p:sp>
      <p:sp>
        <p:nvSpPr>
          <p:cNvPr id="191" name="Shape 191"/>
          <p:cNvSpPr/>
          <p:nvPr>
            <p:ph type="body" idx="1"/>
          </p:nvPr>
        </p:nvSpPr>
        <p:spPr>
          <a:prstGeom prst="rect">
            <a:avLst/>
          </a:prstGeom>
        </p:spPr>
        <p:txBody>
          <a:bodyPr/>
          <a:lstStyle/>
          <a:p>
            <a:pPr/>
            <a:r>
              <a:t>make clean: remove a directory of all .o files and executables.</a:t>
            </a:r>
          </a:p>
          <a:p>
            <a:pPr/>
            <a:r>
              <a:t>make all: if you need to create more than one executable or do more than one task.</a:t>
            </a:r>
          </a:p>
          <a:p>
            <a:pPr/>
            <a:r>
              <a:t>make tar: When you submit files, you will often have to tar many files together.</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3"/>
          </p:nvPr>
        </p:nvSpPr>
        <p:spPr>
          <a:prstGeom prst="rect">
            <a:avLst/>
          </a:prstGeom>
        </p:spPr>
        <p:txBody>
          <a:bodyPr/>
          <a:lstStyle/>
          <a:p>
            <a:pPr/>
            <a:r>
              <a:t>Text</a:t>
            </a:r>
          </a:p>
        </p:txBody>
      </p:sp>
      <p:sp>
        <p:nvSpPr>
          <p:cNvPr id="194" name="Shape 194"/>
          <p:cNvSpPr/>
          <p:nvPr>
            <p:ph type="title"/>
          </p:nvPr>
        </p:nvSpPr>
        <p:spPr>
          <a:prstGeom prst="rect">
            <a:avLst/>
          </a:prstGeom>
        </p:spPr>
        <p:txBody>
          <a:bodyPr/>
          <a:lstStyle>
            <a:lvl1pPr defTabSz="467359">
              <a:spcBef>
                <a:spcPts val="2200"/>
              </a:spcBef>
              <a:defRPr sz="4800"/>
            </a:lvl1pPr>
          </a:lstStyle>
          <a:p>
            <a:pPr/>
            <a:r>
              <a:t>Common Errors</a:t>
            </a:r>
          </a:p>
        </p:txBody>
      </p:sp>
      <p:sp>
        <p:nvSpPr>
          <p:cNvPr id="195" name="Shape 195"/>
          <p:cNvSpPr/>
          <p:nvPr>
            <p:ph type="body" idx="1"/>
          </p:nvPr>
        </p:nvSpPr>
        <p:spPr>
          <a:prstGeom prst="rect">
            <a:avLst/>
          </a:prstGeom>
        </p:spPr>
        <p:txBody>
          <a:bodyPr/>
          <a:lstStyle/>
          <a:p>
            <a:pPr/>
            <a:r>
              <a:t>Failing to put a TAB at the beginning of commands</a:t>
            </a:r>
          </a:p>
          <a:p>
            <a:pPr/>
            <a:r>
              <a:t>Putting a TAB at the beginning of blank lines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body" idx="13"/>
          </p:nvPr>
        </p:nvSpPr>
        <p:spPr>
          <a:prstGeom prst="rect">
            <a:avLst/>
          </a:prstGeom>
        </p:spPr>
        <p:txBody>
          <a:bodyPr/>
          <a:lstStyle/>
          <a:p>
            <a:pPr/>
            <a:r>
              <a:t>Text</a:t>
            </a:r>
          </a:p>
        </p:txBody>
      </p:sp>
      <p:sp>
        <p:nvSpPr>
          <p:cNvPr id="198" name="Shape 198"/>
          <p:cNvSpPr/>
          <p:nvPr>
            <p:ph type="title"/>
          </p:nvPr>
        </p:nvSpPr>
        <p:spPr>
          <a:prstGeom prst="rect">
            <a:avLst/>
          </a:prstGeom>
        </p:spPr>
        <p:txBody>
          <a:bodyPr/>
          <a:lstStyle>
            <a:lvl1pPr defTabSz="467359">
              <a:spcBef>
                <a:spcPts val="2200"/>
              </a:spcBef>
              <a:defRPr sz="4800"/>
            </a:lvl1pPr>
          </a:lstStyle>
          <a:p>
            <a:pPr/>
            <a:r>
              <a:t>Makefile example</a:t>
            </a:r>
          </a:p>
        </p:txBody>
      </p:sp>
      <p:pic>
        <p:nvPicPr>
          <p:cNvPr id="199" name="Screen Shot 2016-08-24 at 11.55.43 AM.png"/>
          <p:cNvPicPr>
            <a:picLocks noChangeAspect="1"/>
          </p:cNvPicPr>
          <p:nvPr/>
        </p:nvPicPr>
        <p:blipFill>
          <a:blip r:embed="rId2">
            <a:extLst/>
          </a:blip>
          <a:stretch>
            <a:fillRect/>
          </a:stretch>
        </p:blipFill>
        <p:spPr>
          <a:xfrm>
            <a:off x="1538609" y="2210847"/>
            <a:ext cx="9927582" cy="7538505"/>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