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267" r:id="rId3"/>
    <p:sldId id="265" r:id="rId4"/>
    <p:sldId id="257" r:id="rId5"/>
    <p:sldId id="256" r:id="rId6"/>
    <p:sldId id="258" r:id="rId7"/>
    <p:sldId id="259" r:id="rId8"/>
    <p:sldId id="260" r:id="rId9"/>
    <p:sldId id="261" r:id="rId10"/>
    <p:sldId id="262" r:id="rId11"/>
    <p:sldId id="266" r:id="rId12"/>
    <p:sldId id="270" r:id="rId13"/>
    <p:sldId id="268" r:id="rId14"/>
    <p:sldId id="274" r:id="rId15"/>
    <p:sldId id="275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F033A-08BA-4D2E-995A-81A4F2ACA152}" type="datetimeFigureOut">
              <a:rPr lang="es-AR" smtClean="0"/>
              <a:t>11/7/2025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D8899-808B-47B1-9D60-4B5C2A878BE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4510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D6AC6-F042-4D31-BDAA-16680EC06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3C2A2E-A6DD-4D78-938A-14C0908CB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453E5D-F88B-45D2-B894-5C032B37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71AC-894D-4563-A9DD-483A7613C6A7}" type="datetimeFigureOut">
              <a:rPr lang="es-AR" smtClean="0"/>
              <a:t>11/7/2025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B6C670-B7BE-40F2-8B15-4A1FD3CD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60E634-F807-4DF7-80B9-CE1CB294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D85-1E5F-4570-97C4-24F4360629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05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F5FF8-0FAD-4D02-8606-4BD61444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B29B28-EFE8-46EA-9C58-862F2AEB0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4F9DC5-99EE-426A-A6B6-64D52B14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71AC-894D-4563-A9DD-483A7613C6A7}" type="datetimeFigureOut">
              <a:rPr lang="es-AR" smtClean="0"/>
              <a:t>11/7/2025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249BA0-3B82-466E-879F-E078D40E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F7619A-1D88-4D05-8D3E-B569B0BB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D85-1E5F-4570-97C4-24F4360629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35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674F55-9F49-40BB-9ACE-149D8B276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058DF1-A027-4B81-810E-9DDDA6202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CF37CD-129F-4671-8275-725CF97A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71AC-894D-4563-A9DD-483A7613C6A7}" type="datetimeFigureOut">
              <a:rPr lang="es-AR" smtClean="0"/>
              <a:t>11/7/2025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8E420B-2BB9-420E-8578-72F50FCF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CC479-3970-4E58-9053-94DA7698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D85-1E5F-4570-97C4-24F4360629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282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735B4-C031-498D-AB99-713AEA77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85F5F1-FB4A-4BEB-B763-985DA346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690F69-B232-43E5-987B-94DFD96A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71AC-894D-4563-A9DD-483A7613C6A7}" type="datetimeFigureOut">
              <a:rPr lang="es-AR" smtClean="0"/>
              <a:t>11/7/2025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BFBDCB-C0CC-4833-9F8C-37FD9A5D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3E67DF-959B-47A8-9413-DCC10AC9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D85-1E5F-4570-97C4-24F4360629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998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E8050-092F-4561-A46C-E12BEFFD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7F13BD-BF10-4BF7-AB4E-FF2F16DDF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D170C3-42FF-45F8-B749-16DAFC77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71AC-894D-4563-A9DD-483A7613C6A7}" type="datetimeFigureOut">
              <a:rPr lang="es-AR" smtClean="0"/>
              <a:t>11/7/2025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AA5051-2B8B-4349-94D8-BD8BE3E4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8E7BAA-0774-4B76-8913-A9FDF193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D85-1E5F-4570-97C4-24F4360629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384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37AC4-83E4-48A1-9924-9B4DFC10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25F59D-466F-499C-9671-90713EE23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A5BE7D-9CDA-4DB6-81BC-B5B96BF71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CCF84C-D8CC-4213-A770-B90A901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71AC-894D-4563-A9DD-483A7613C6A7}" type="datetimeFigureOut">
              <a:rPr lang="es-AR" smtClean="0"/>
              <a:t>11/7/2025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689417-4414-4A40-850F-5F7A7964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BFEB58-4947-4B66-8866-C3349C9E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D85-1E5F-4570-97C4-24F4360629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781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D6859-E56C-46F8-A443-680BA027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8DB063-929B-469E-8C7D-38608D1E0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880677-358C-452C-85DC-14A08A9CC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01E966-C97E-42C7-AD17-0910C6144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6F2AD1-03BB-492F-BBF6-009E2C9B1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D9A4BB-3B78-4037-972B-A5537751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71AC-894D-4563-A9DD-483A7613C6A7}" type="datetimeFigureOut">
              <a:rPr lang="es-AR" smtClean="0"/>
              <a:t>11/7/2025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41FA1E-5B7B-4B12-B652-C27DCC63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91994A-E5F6-43FA-8068-403C3ABE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D85-1E5F-4570-97C4-24F4360629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501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4B7D5-6B7B-4D63-B437-EAB799E4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C1C63D-2629-4A8E-A644-458C2A1E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71AC-894D-4563-A9DD-483A7613C6A7}" type="datetimeFigureOut">
              <a:rPr lang="es-AR" smtClean="0"/>
              <a:t>11/7/2025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3DD12B-EB11-42EC-ABD8-E542CED0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56CDB9-E584-482A-92A5-8C0D5795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D85-1E5F-4570-97C4-24F4360629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962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1364D2-C266-4860-A946-B5F2936A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71AC-894D-4563-A9DD-483A7613C6A7}" type="datetimeFigureOut">
              <a:rPr lang="es-AR" smtClean="0"/>
              <a:t>11/7/2025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57CB9A-435F-41C2-B917-834C35BF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D495D9-25E2-44EB-A48C-4FE88F90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D85-1E5F-4570-97C4-24F4360629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012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DF4F1-8DA1-4A5E-912A-7447946B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828E2F-3E39-4D75-A17B-38A037B3B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096E51-2D18-467B-B1E5-C07F42990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F3E3CA-E59A-47EB-8498-C9492589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71AC-894D-4563-A9DD-483A7613C6A7}" type="datetimeFigureOut">
              <a:rPr lang="es-AR" smtClean="0"/>
              <a:t>11/7/2025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0F823E-D392-4448-88A2-ED2D7FDF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A3B8F9-078F-4F3C-9B73-D6E5EB38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D85-1E5F-4570-97C4-24F4360629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471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38064-316F-4B4F-8945-74B616AE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AF1B25-CFFC-49EF-BE3A-BCA3C740C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D958C6-98F5-4F8E-8971-9C5FC0DC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0215C2-E704-439D-A214-484DD361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71AC-894D-4563-A9DD-483A7613C6A7}" type="datetimeFigureOut">
              <a:rPr lang="es-AR" smtClean="0"/>
              <a:t>11/7/2025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A58724-64F5-4F07-BA8B-628D9287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B38902-7FEB-4694-A55A-FF4DFBCC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D85-1E5F-4570-97C4-24F4360629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690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B541DD-6AD6-4398-B52B-288871AD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8D562C-0D75-4775-8B63-81FC8C865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BFB2A2-2C06-4B74-9BDC-83D97EF36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F71AC-894D-4563-A9DD-483A7613C6A7}" type="datetimeFigureOut">
              <a:rPr lang="es-AR" smtClean="0"/>
              <a:t>11/7/2025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B83117-CFA7-45AE-8A8E-95A42A5A9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FDA41-19FB-4DE3-9ECA-EF75B6227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F5D85-1E5F-4570-97C4-24F4360629E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097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2F9FA-249A-4896-B1CA-B8FF2E7E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MAQUETA DE APLICACIÓN PARA SRD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53292-E2A9-4F22-8C77-076878EB0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La idea es meter la aplicación en una Tablet con Windows.</a:t>
            </a:r>
          </a:p>
          <a:p>
            <a:r>
              <a:rPr lang="es-AR" sz="2000" dirty="0">
                <a:solidFill>
                  <a:schemeClr val="bg1"/>
                </a:solidFill>
              </a:rPr>
              <a:t>Se desarrolla con el lenguaje de programación Python</a:t>
            </a:r>
          </a:p>
          <a:p>
            <a:r>
              <a:rPr lang="es-AR" sz="2000" dirty="0">
                <a:solidFill>
                  <a:schemeClr val="bg1"/>
                </a:solidFill>
              </a:rPr>
              <a:t>Se tienen rol de Operario, Administrador, Desarrollador</a:t>
            </a:r>
          </a:p>
          <a:p>
            <a:r>
              <a:rPr lang="es-AR" sz="2000" dirty="0">
                <a:solidFill>
                  <a:schemeClr val="bg1"/>
                </a:solidFill>
              </a:rPr>
              <a:t>Toda la información hace un “</a:t>
            </a:r>
            <a:r>
              <a:rPr lang="es-AR" sz="2000" dirty="0" err="1">
                <a:solidFill>
                  <a:schemeClr val="bg1"/>
                </a:solidFill>
              </a:rPr>
              <a:t>Put</a:t>
            </a:r>
            <a:r>
              <a:rPr lang="es-AR" sz="2000" dirty="0">
                <a:solidFill>
                  <a:schemeClr val="bg1"/>
                </a:solidFill>
              </a:rPr>
              <a:t>” en una base de datos compartida con los clientes, cuya </a:t>
            </a:r>
            <a:r>
              <a:rPr lang="es-AR" sz="2000" dirty="0" err="1">
                <a:solidFill>
                  <a:schemeClr val="bg1"/>
                </a:solidFill>
              </a:rPr>
              <a:t>info</a:t>
            </a:r>
            <a:r>
              <a:rPr lang="es-AR" sz="2000" dirty="0">
                <a:solidFill>
                  <a:schemeClr val="bg1"/>
                </a:solidFill>
              </a:rPr>
              <a:t> se actualiza al conectar la Tablet a internet.</a:t>
            </a:r>
          </a:p>
          <a:p>
            <a:r>
              <a:rPr lang="es-AR" sz="2000" dirty="0">
                <a:solidFill>
                  <a:schemeClr val="bg1"/>
                </a:solidFill>
              </a:rPr>
              <a:t>Los clientes van a poder ver un tablero de control diseñado a medida en conjunto para poder llevar un seguimiento mas prolijo</a:t>
            </a:r>
          </a:p>
          <a:p>
            <a:r>
              <a:rPr lang="es-AR" sz="2000" dirty="0">
                <a:solidFill>
                  <a:schemeClr val="bg1"/>
                </a:solidFill>
              </a:rPr>
              <a:t>Administrador va a poder revisar y elaborar informes rápidamente con esta información cruda.</a:t>
            </a:r>
          </a:p>
        </p:txBody>
      </p:sp>
    </p:spTree>
    <p:extLst>
      <p:ext uri="{BB962C8B-B14F-4D97-AF65-F5344CB8AC3E}">
        <p14:creationId xmlns:p14="http://schemas.microsoft.com/office/powerpoint/2010/main" val="224470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5AAF31E6-E695-47F6-BE00-F6B7750322D9}"/>
              </a:ext>
            </a:extLst>
          </p:cNvPr>
          <p:cNvGrpSpPr/>
          <p:nvPr/>
        </p:nvGrpSpPr>
        <p:grpSpPr>
          <a:xfrm>
            <a:off x="3600450" y="1076325"/>
            <a:ext cx="4914900" cy="5295900"/>
            <a:chOff x="3600450" y="1076325"/>
            <a:chExt cx="4914900" cy="5295900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0CEC756-F5F0-4489-8638-2F400E3DDE06}"/>
                </a:ext>
              </a:extLst>
            </p:cNvPr>
            <p:cNvSpPr/>
            <p:nvPr/>
          </p:nvSpPr>
          <p:spPr>
            <a:xfrm>
              <a:off x="3600450" y="1076325"/>
              <a:ext cx="4914900" cy="5295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A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3580428-058E-4969-9A3A-2472BA2ED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0534" y="1249880"/>
              <a:ext cx="794730" cy="1046716"/>
            </a:xfrm>
            <a:prstGeom prst="rect">
              <a:avLst/>
            </a:prstGeom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211C125-5FD3-4DCE-90A6-943D6A6017BA}"/>
              </a:ext>
            </a:extLst>
          </p:cNvPr>
          <p:cNvSpPr txBox="1"/>
          <p:nvPr/>
        </p:nvSpPr>
        <p:spPr>
          <a:xfrm>
            <a:off x="4117498" y="2342137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u="sng" dirty="0"/>
              <a:t>VILLA ATUEL S.A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936A16-E620-4405-8B58-92B04F4DB931}"/>
              </a:ext>
            </a:extLst>
          </p:cNvPr>
          <p:cNvSpPr/>
          <p:nvPr/>
        </p:nvSpPr>
        <p:spPr>
          <a:xfrm>
            <a:off x="4924715" y="3116275"/>
            <a:ext cx="2266369" cy="4910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Cargar evento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552CC88-8449-4B78-AA45-8E85DE2A7CCF}"/>
              </a:ext>
            </a:extLst>
          </p:cNvPr>
          <p:cNvSpPr/>
          <p:nvPr/>
        </p:nvSpPr>
        <p:spPr>
          <a:xfrm>
            <a:off x="4924714" y="3774543"/>
            <a:ext cx="2266369" cy="4910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Modificar evento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B214C7E-952A-41CB-AC50-8F3BE5061E1B}"/>
              </a:ext>
            </a:extLst>
          </p:cNvPr>
          <p:cNvSpPr/>
          <p:nvPr/>
        </p:nvSpPr>
        <p:spPr>
          <a:xfrm>
            <a:off x="4924714" y="4449749"/>
            <a:ext cx="2266369" cy="4910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Eliminar evento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1824A32-4DFF-4F40-B1ED-881BF6061EAF}"/>
              </a:ext>
            </a:extLst>
          </p:cNvPr>
          <p:cNvSpPr/>
          <p:nvPr/>
        </p:nvSpPr>
        <p:spPr>
          <a:xfrm>
            <a:off x="4924714" y="5124955"/>
            <a:ext cx="2266369" cy="4910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Siguiente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B57B5D6-46C5-4D78-873E-8820255893E3}"/>
              </a:ext>
            </a:extLst>
          </p:cNvPr>
          <p:cNvSpPr txBox="1"/>
          <p:nvPr/>
        </p:nvSpPr>
        <p:spPr>
          <a:xfrm>
            <a:off x="9032398" y="1607075"/>
            <a:ext cx="29294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La idea es que cada vez que haga clic en modificar o eliminar evento, me lleve a la pantalla de la diapositiva 6 donde tenemos la tabla de las modificaciones y ahí podamos seleccionar. </a:t>
            </a:r>
          </a:p>
          <a:p>
            <a:r>
              <a:rPr lang="es-AR" dirty="0">
                <a:solidFill>
                  <a:schemeClr val="bg1"/>
                </a:solidFill>
              </a:rPr>
              <a:t>Es redundante pero es la forma mas cómoda, que el operario decida cual es la forma mas cómoda.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28E438C-D849-4A29-8B43-B9FD1704F945}"/>
              </a:ext>
            </a:extLst>
          </p:cNvPr>
          <p:cNvSpPr txBox="1"/>
          <p:nvPr/>
        </p:nvSpPr>
        <p:spPr>
          <a:xfrm>
            <a:off x="6808700" y="2296596"/>
            <a:ext cx="112594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/>
              <a:t>Daniel </a:t>
            </a:r>
            <a:r>
              <a:rPr lang="es-AR" sz="1400" dirty="0" err="1"/>
              <a:t>Beron</a:t>
            </a:r>
            <a:endParaRPr lang="es-AR" sz="1400" dirty="0"/>
          </a:p>
          <a:p>
            <a:r>
              <a:rPr lang="es-AR" sz="1400" dirty="0"/>
              <a:t>Operador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5135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02E74-6A9E-4D46-89F2-3D2B590F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516" y="2766218"/>
            <a:ext cx="7818967" cy="1325563"/>
          </a:xfrm>
        </p:spPr>
        <p:txBody>
          <a:bodyPr/>
          <a:lstStyle/>
          <a:p>
            <a:r>
              <a:rPr lang="es-AR" b="1" dirty="0">
                <a:solidFill>
                  <a:schemeClr val="bg1"/>
                </a:solidFill>
              </a:rPr>
              <a:t>FRONT END DE ADMINISTRADOR</a:t>
            </a:r>
          </a:p>
        </p:txBody>
      </p:sp>
    </p:spTree>
    <p:extLst>
      <p:ext uri="{BB962C8B-B14F-4D97-AF65-F5344CB8AC3E}">
        <p14:creationId xmlns:p14="http://schemas.microsoft.com/office/powerpoint/2010/main" val="387375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5AAF31E6-E695-47F6-BE00-F6B7750322D9}"/>
              </a:ext>
            </a:extLst>
          </p:cNvPr>
          <p:cNvGrpSpPr/>
          <p:nvPr/>
        </p:nvGrpSpPr>
        <p:grpSpPr>
          <a:xfrm>
            <a:off x="3600450" y="1076325"/>
            <a:ext cx="4914900" cy="5295900"/>
            <a:chOff x="3600450" y="1076325"/>
            <a:chExt cx="4914900" cy="5295900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0CEC756-F5F0-4489-8638-2F400E3DDE06}"/>
                </a:ext>
              </a:extLst>
            </p:cNvPr>
            <p:cNvSpPr/>
            <p:nvPr/>
          </p:nvSpPr>
          <p:spPr>
            <a:xfrm>
              <a:off x="3600450" y="1076325"/>
              <a:ext cx="4914900" cy="52959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A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3580428-058E-4969-9A3A-2472BA2ED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0534" y="1249880"/>
              <a:ext cx="794730" cy="1046716"/>
            </a:xfrm>
            <a:prstGeom prst="rect">
              <a:avLst/>
            </a:prstGeom>
          </p:spPr>
        </p:pic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94936A16-E620-4405-8B58-92B04F4DB931}"/>
              </a:ext>
            </a:extLst>
          </p:cNvPr>
          <p:cNvSpPr/>
          <p:nvPr/>
        </p:nvSpPr>
        <p:spPr>
          <a:xfrm>
            <a:off x="4924715" y="3116275"/>
            <a:ext cx="2266369" cy="4910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Pendientes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552CC88-8449-4B78-AA45-8E85DE2A7CCF}"/>
              </a:ext>
            </a:extLst>
          </p:cNvPr>
          <p:cNvSpPr/>
          <p:nvPr/>
        </p:nvSpPr>
        <p:spPr>
          <a:xfrm>
            <a:off x="4924714" y="3774543"/>
            <a:ext cx="2266369" cy="4910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Empresas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B57B5D6-46C5-4D78-873E-8820255893E3}"/>
              </a:ext>
            </a:extLst>
          </p:cNvPr>
          <p:cNvSpPr txBox="1"/>
          <p:nvPr/>
        </p:nvSpPr>
        <p:spPr>
          <a:xfrm>
            <a:off x="308520" y="2758880"/>
            <a:ext cx="2929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“Pendientes” serian las cargas de eventos nuevos que Operarios enviaron para actualizar en la base de datos intermedia que es la que tiene en vista el usuario Administrador.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28E438C-D849-4A29-8B43-B9FD1704F945}"/>
              </a:ext>
            </a:extLst>
          </p:cNvPr>
          <p:cNvSpPr txBox="1"/>
          <p:nvPr/>
        </p:nvSpPr>
        <p:spPr>
          <a:xfrm>
            <a:off x="6808700" y="2296596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/>
              <a:t>Carlos Boschin</a:t>
            </a:r>
          </a:p>
          <a:p>
            <a:r>
              <a:rPr lang="es-AR" sz="1400" dirty="0"/>
              <a:t>Administrador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FA510BC-6B90-45F2-A178-584276973037}"/>
              </a:ext>
            </a:extLst>
          </p:cNvPr>
          <p:cNvSpPr txBox="1"/>
          <p:nvPr/>
        </p:nvSpPr>
        <p:spPr>
          <a:xfrm>
            <a:off x="8992626" y="3724275"/>
            <a:ext cx="2929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“Empresas” es para ingresar y ver “históricos” de las empresas, según el ejemplo podrías solo ver Villa </a:t>
            </a:r>
            <a:r>
              <a:rPr lang="es-AR" dirty="0" err="1">
                <a:solidFill>
                  <a:schemeClr val="bg1"/>
                </a:solidFill>
              </a:rPr>
              <a:t>Atual</a:t>
            </a:r>
            <a:r>
              <a:rPr lang="es-AR" dirty="0">
                <a:solidFill>
                  <a:schemeClr val="bg1"/>
                </a:solidFill>
              </a:rPr>
              <a:t> S.A, pero ahí tendrías todas</a:t>
            </a:r>
          </a:p>
          <a:p>
            <a:r>
              <a:rPr lang="es-AR" dirty="0">
                <a:solidFill>
                  <a:schemeClr val="bg1"/>
                </a:solidFill>
              </a:rPr>
              <a:t>Ahí se cargan los </a:t>
            </a:r>
            <a:r>
              <a:rPr lang="es-AR" dirty="0" err="1">
                <a:solidFill>
                  <a:schemeClr val="bg1"/>
                </a:solidFill>
              </a:rPr>
              <a:t>codigos</a:t>
            </a:r>
            <a:r>
              <a:rPr lang="es-AR" dirty="0">
                <a:solidFill>
                  <a:schemeClr val="bg1"/>
                </a:solidFill>
              </a:rPr>
              <a:t> según tipo de trampa y todo eso. 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0BE430DB-DCC1-48ED-AE2C-ED49EDB0F359}"/>
              </a:ext>
            </a:extLst>
          </p:cNvPr>
          <p:cNvSpPr/>
          <p:nvPr/>
        </p:nvSpPr>
        <p:spPr>
          <a:xfrm>
            <a:off x="3237987" y="3281680"/>
            <a:ext cx="1455933" cy="32566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Flecha: hacia la izquierda 7">
            <a:extLst>
              <a:ext uri="{FF2B5EF4-FFF2-40B4-BE49-F238E27FC236}">
                <a16:creationId xmlns:a16="http://schemas.microsoft.com/office/drawing/2014/main" id="{BA0D11E1-5FA8-4047-A887-6D361B29085C}"/>
              </a:ext>
            </a:extLst>
          </p:cNvPr>
          <p:cNvSpPr/>
          <p:nvPr/>
        </p:nvSpPr>
        <p:spPr>
          <a:xfrm>
            <a:off x="7426960" y="3860800"/>
            <a:ext cx="1330960" cy="254000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083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5AAF31E6-E695-47F6-BE00-F6B7750322D9}"/>
              </a:ext>
            </a:extLst>
          </p:cNvPr>
          <p:cNvGrpSpPr/>
          <p:nvPr/>
        </p:nvGrpSpPr>
        <p:grpSpPr>
          <a:xfrm>
            <a:off x="3600450" y="1076325"/>
            <a:ext cx="4914900" cy="5295900"/>
            <a:chOff x="3600450" y="1076325"/>
            <a:chExt cx="4914900" cy="5295900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0CEC756-F5F0-4489-8638-2F400E3DDE06}"/>
                </a:ext>
              </a:extLst>
            </p:cNvPr>
            <p:cNvSpPr/>
            <p:nvPr/>
          </p:nvSpPr>
          <p:spPr>
            <a:xfrm>
              <a:off x="3600450" y="1076325"/>
              <a:ext cx="4914900" cy="52959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A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3580428-058E-4969-9A3A-2472BA2ED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0534" y="1249880"/>
              <a:ext cx="794730" cy="1046716"/>
            </a:xfrm>
            <a:prstGeom prst="rect">
              <a:avLst/>
            </a:prstGeom>
          </p:spPr>
        </p:pic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DB57B5D6-46C5-4D78-873E-8820255893E3}"/>
              </a:ext>
            </a:extLst>
          </p:cNvPr>
          <p:cNvSpPr txBox="1"/>
          <p:nvPr/>
        </p:nvSpPr>
        <p:spPr>
          <a:xfrm>
            <a:off x="75630" y="1996252"/>
            <a:ext cx="2929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En las “Pendientes” vamos a poder hacer clic sobre la fila </a:t>
            </a:r>
          </a:p>
          <a:p>
            <a:r>
              <a:rPr lang="es-AR" dirty="0">
                <a:solidFill>
                  <a:schemeClr val="bg1"/>
                </a:solidFill>
              </a:rPr>
              <a:t>Y ahí entramos a la siguiente pantalla donde vamos a ver la “</a:t>
            </a:r>
            <a:r>
              <a:rPr lang="es-AR" dirty="0" err="1">
                <a:solidFill>
                  <a:schemeClr val="bg1"/>
                </a:solidFill>
              </a:rPr>
              <a:t>Revision</a:t>
            </a:r>
            <a:r>
              <a:rPr lang="es-AR" dirty="0">
                <a:solidFill>
                  <a:schemeClr val="bg1"/>
                </a:solidFill>
              </a:rPr>
              <a:t>” (que es la misma que ve el operario antes de darle a “finalizar”)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28E438C-D849-4A29-8B43-B9FD1704F945}"/>
              </a:ext>
            </a:extLst>
          </p:cNvPr>
          <p:cNvSpPr txBox="1"/>
          <p:nvPr/>
        </p:nvSpPr>
        <p:spPr>
          <a:xfrm>
            <a:off x="6808700" y="2296596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/>
              <a:t>Carlos Boschin</a:t>
            </a:r>
          </a:p>
          <a:p>
            <a:r>
              <a:rPr lang="es-AR" sz="1400" dirty="0"/>
              <a:t>Administrador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FA510BC-6B90-45F2-A178-584276973037}"/>
              </a:ext>
            </a:extLst>
          </p:cNvPr>
          <p:cNvSpPr txBox="1"/>
          <p:nvPr/>
        </p:nvSpPr>
        <p:spPr>
          <a:xfrm>
            <a:off x="8992626" y="3724275"/>
            <a:ext cx="2929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En las  “Aprobado” vamos a poder verlas pero sin modificar, dado que ya fueron enviadas al cliente. 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F7B91CF-BD4D-428C-9A25-754586B6979B}"/>
              </a:ext>
            </a:extLst>
          </p:cNvPr>
          <p:cNvSpPr txBox="1"/>
          <p:nvPr/>
        </p:nvSpPr>
        <p:spPr>
          <a:xfrm>
            <a:off x="4117498" y="2342137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u="sng" dirty="0"/>
              <a:t>PENDIENTES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2C1543E-69F4-4F24-89E9-C55B5E637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483775"/>
              </p:ext>
            </p:extLst>
          </p:nvPr>
        </p:nvGraphicFramePr>
        <p:xfrm>
          <a:off x="3869433" y="3151883"/>
          <a:ext cx="4453134" cy="185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378">
                  <a:extLst>
                    <a:ext uri="{9D8B030D-6E8A-4147-A177-3AD203B41FA5}">
                      <a16:colId xmlns:a16="http://schemas.microsoft.com/office/drawing/2014/main" val="3366008488"/>
                    </a:ext>
                  </a:extLst>
                </a:gridCol>
                <a:gridCol w="1484378">
                  <a:extLst>
                    <a:ext uri="{9D8B030D-6E8A-4147-A177-3AD203B41FA5}">
                      <a16:colId xmlns:a16="http://schemas.microsoft.com/office/drawing/2014/main" val="3944065747"/>
                    </a:ext>
                  </a:extLst>
                </a:gridCol>
                <a:gridCol w="1484378">
                  <a:extLst>
                    <a:ext uri="{9D8B030D-6E8A-4147-A177-3AD203B41FA5}">
                      <a16:colId xmlns:a16="http://schemas.microsoft.com/office/drawing/2014/main" val="2844824380"/>
                    </a:ext>
                  </a:extLst>
                </a:gridCol>
              </a:tblGrid>
              <a:tr h="526037">
                <a:tc>
                  <a:txBody>
                    <a:bodyPr/>
                    <a:lstStyle/>
                    <a:p>
                      <a:r>
                        <a:rPr lang="es-AR" sz="1400" dirty="0"/>
                        <a:t>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Fecha de </a:t>
                      </a:r>
                      <a:r>
                        <a:rPr lang="es-AR" sz="1400" dirty="0" err="1"/>
                        <a:t>revision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15411"/>
                  </a:ext>
                </a:extLst>
              </a:tr>
              <a:tr h="443151">
                <a:tc>
                  <a:txBody>
                    <a:bodyPr/>
                    <a:lstStyle/>
                    <a:p>
                      <a:r>
                        <a:rPr lang="es-AR" sz="1400" b="1" dirty="0"/>
                        <a:t>Villa Atuel S.A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dirty="0"/>
                        <a:t>07 / 06 /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dirty="0"/>
                        <a:t>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44897"/>
                  </a:ext>
                </a:extLst>
              </a:tr>
              <a:tr h="4431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b="1" dirty="0"/>
                        <a:t>Villa Atuel S.A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dirty="0"/>
                        <a:t>29 / 05 /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="1" dirty="0"/>
                        <a:t>Pendiente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644401"/>
                  </a:ext>
                </a:extLst>
              </a:tr>
              <a:tr h="4431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/>
                        <a:t>Villa Atuel S.A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dirty="0"/>
                        <a:t>15 / 05 /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Aprobado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94829"/>
                  </a:ext>
                </a:extLst>
              </a:tr>
            </a:tbl>
          </a:graphicData>
        </a:graphic>
      </p:graphicFrame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89269973-3CD4-40FA-9620-6071B8870CEF}"/>
              </a:ext>
            </a:extLst>
          </p:cNvPr>
          <p:cNvSpPr/>
          <p:nvPr/>
        </p:nvSpPr>
        <p:spPr>
          <a:xfrm>
            <a:off x="995545" y="4099948"/>
            <a:ext cx="2635250" cy="33528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6703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5AAF31E6-E695-47F6-BE00-F6B7750322D9}"/>
              </a:ext>
            </a:extLst>
          </p:cNvPr>
          <p:cNvGrpSpPr/>
          <p:nvPr/>
        </p:nvGrpSpPr>
        <p:grpSpPr>
          <a:xfrm>
            <a:off x="3600450" y="1076325"/>
            <a:ext cx="4914900" cy="5295900"/>
            <a:chOff x="3600450" y="1076325"/>
            <a:chExt cx="4914900" cy="5295900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0CEC756-F5F0-4489-8638-2F400E3DDE06}"/>
                </a:ext>
              </a:extLst>
            </p:cNvPr>
            <p:cNvSpPr/>
            <p:nvPr/>
          </p:nvSpPr>
          <p:spPr>
            <a:xfrm>
              <a:off x="3600450" y="1076325"/>
              <a:ext cx="4914900" cy="52959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A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3580428-058E-4969-9A3A-2472BA2ED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0534" y="1249880"/>
              <a:ext cx="794730" cy="1046716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28E438C-D849-4A29-8B43-B9FD1704F945}"/>
              </a:ext>
            </a:extLst>
          </p:cNvPr>
          <p:cNvSpPr txBox="1"/>
          <p:nvPr/>
        </p:nvSpPr>
        <p:spPr>
          <a:xfrm>
            <a:off x="6808700" y="2296596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/>
              <a:t>Carlos Boschin</a:t>
            </a:r>
          </a:p>
          <a:p>
            <a:r>
              <a:rPr lang="es-AR" sz="1400" dirty="0"/>
              <a:t>Administrador</a:t>
            </a:r>
          </a:p>
        </p:txBody>
      </p:sp>
    </p:spTree>
    <p:extLst>
      <p:ext uri="{BB962C8B-B14F-4D97-AF65-F5344CB8AC3E}">
        <p14:creationId xmlns:p14="http://schemas.microsoft.com/office/powerpoint/2010/main" val="1036082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5AAF31E6-E695-47F6-BE00-F6B7750322D9}"/>
              </a:ext>
            </a:extLst>
          </p:cNvPr>
          <p:cNvGrpSpPr/>
          <p:nvPr/>
        </p:nvGrpSpPr>
        <p:grpSpPr>
          <a:xfrm>
            <a:off x="3600450" y="1076325"/>
            <a:ext cx="4914900" cy="5295900"/>
            <a:chOff x="3600450" y="1076325"/>
            <a:chExt cx="4914900" cy="5295900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0CEC756-F5F0-4489-8638-2F400E3DDE06}"/>
                </a:ext>
              </a:extLst>
            </p:cNvPr>
            <p:cNvSpPr/>
            <p:nvPr/>
          </p:nvSpPr>
          <p:spPr>
            <a:xfrm>
              <a:off x="3600450" y="1076325"/>
              <a:ext cx="4914900" cy="5295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A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3580428-058E-4969-9A3A-2472BA2ED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0534" y="1249880"/>
              <a:ext cx="794730" cy="1046716"/>
            </a:xfrm>
            <a:prstGeom prst="rect">
              <a:avLst/>
            </a:prstGeom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211C125-5FD3-4DCE-90A6-943D6A6017BA}"/>
              </a:ext>
            </a:extLst>
          </p:cNvPr>
          <p:cNvSpPr txBox="1"/>
          <p:nvPr/>
        </p:nvSpPr>
        <p:spPr>
          <a:xfrm>
            <a:off x="4117498" y="2342137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u="sng" dirty="0"/>
              <a:t>VILLA ATUEL S.A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F4DC7D5-7F24-449C-9F8D-7D328DCE22B4}"/>
              </a:ext>
            </a:extLst>
          </p:cNvPr>
          <p:cNvGraphicFramePr>
            <a:graphicFrameLocks noGrp="1"/>
          </p:cNvGraphicFramePr>
          <p:nvPr/>
        </p:nvGraphicFramePr>
        <p:xfrm>
          <a:off x="4190999" y="3136105"/>
          <a:ext cx="3972561" cy="205565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4187">
                  <a:extLst>
                    <a:ext uri="{9D8B030D-6E8A-4147-A177-3AD203B41FA5}">
                      <a16:colId xmlns:a16="http://schemas.microsoft.com/office/drawing/2014/main" val="809837197"/>
                    </a:ext>
                  </a:extLst>
                </a:gridCol>
                <a:gridCol w="1324187">
                  <a:extLst>
                    <a:ext uri="{9D8B030D-6E8A-4147-A177-3AD203B41FA5}">
                      <a16:colId xmlns:a16="http://schemas.microsoft.com/office/drawing/2014/main" val="473477477"/>
                    </a:ext>
                  </a:extLst>
                </a:gridCol>
                <a:gridCol w="1324187">
                  <a:extLst>
                    <a:ext uri="{9D8B030D-6E8A-4147-A177-3AD203B41FA5}">
                      <a16:colId xmlns:a16="http://schemas.microsoft.com/office/drawing/2014/main" val="3013367105"/>
                    </a:ext>
                  </a:extLst>
                </a:gridCol>
              </a:tblGrid>
              <a:tr h="343131">
                <a:tc>
                  <a:txBody>
                    <a:bodyPr/>
                    <a:lstStyle/>
                    <a:p>
                      <a:r>
                        <a:rPr lang="es-AR" sz="1050" dirty="0"/>
                        <a:t>Numero de estación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50" dirty="0"/>
                        <a:t>Tipo de 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50" dirty="0" err="1"/>
                        <a:t>Observacion</a:t>
                      </a:r>
                      <a:endParaRPr lang="es-A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4876"/>
                  </a:ext>
                </a:extLst>
              </a:tr>
              <a:tr h="343131">
                <a:tc>
                  <a:txBody>
                    <a:bodyPr/>
                    <a:lstStyle/>
                    <a:p>
                      <a:r>
                        <a:rPr lang="es-AR" sz="12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Mojado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Esta mojado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5118"/>
                  </a:ext>
                </a:extLst>
              </a:tr>
              <a:tr h="343131">
                <a:tc>
                  <a:txBody>
                    <a:bodyPr/>
                    <a:lstStyle/>
                    <a:p>
                      <a:r>
                        <a:rPr lang="es-AR" sz="1200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Captura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90103"/>
                  </a:ext>
                </a:extLst>
              </a:tr>
              <a:tr h="339998">
                <a:tc>
                  <a:txBody>
                    <a:bodyPr/>
                    <a:lstStyle/>
                    <a:p>
                      <a:r>
                        <a:rPr lang="es-AR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51755"/>
                  </a:ext>
                </a:extLst>
              </a:tr>
              <a:tr h="343131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95294"/>
                  </a:ext>
                </a:extLst>
              </a:tr>
              <a:tr h="343131">
                <a:tc>
                  <a:txBody>
                    <a:bodyPr/>
                    <a:lstStyle/>
                    <a:p>
                      <a:endParaRPr lang="es-A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92193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30FAE0FB-3BE1-459C-9E07-C113032B6B1F}"/>
              </a:ext>
            </a:extLst>
          </p:cNvPr>
          <p:cNvSpPr txBox="1"/>
          <p:nvPr/>
        </p:nvSpPr>
        <p:spPr>
          <a:xfrm>
            <a:off x="6954644" y="276677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11/07/2025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E8CF9F-9F2F-4D30-80DF-83C5D3EE97EB}"/>
              </a:ext>
            </a:extLst>
          </p:cNvPr>
          <p:cNvSpPr txBox="1"/>
          <p:nvPr/>
        </p:nvSpPr>
        <p:spPr>
          <a:xfrm>
            <a:off x="4117498" y="2734110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Daniel </a:t>
            </a:r>
            <a:r>
              <a:rPr lang="es-AR" dirty="0" err="1"/>
              <a:t>Beron</a:t>
            </a:r>
            <a:endParaRPr lang="es-AR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D3DD0FD-6C3E-4E0E-BBD9-AFC3A946A58D}"/>
              </a:ext>
            </a:extLst>
          </p:cNvPr>
          <p:cNvSpPr/>
          <p:nvPr/>
        </p:nvSpPr>
        <p:spPr>
          <a:xfrm>
            <a:off x="4182896" y="5605437"/>
            <a:ext cx="796283" cy="365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Atrás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1DDEC36-C75C-4FEA-B00E-88726677D763}"/>
              </a:ext>
            </a:extLst>
          </p:cNvPr>
          <p:cNvSpPr/>
          <p:nvPr/>
        </p:nvSpPr>
        <p:spPr>
          <a:xfrm>
            <a:off x="5542533" y="5616394"/>
            <a:ext cx="1106934" cy="354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Modificar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07EB184-CDFE-4087-B06A-ADB2DDB7DB1B}"/>
              </a:ext>
            </a:extLst>
          </p:cNvPr>
          <p:cNvSpPr/>
          <p:nvPr/>
        </p:nvSpPr>
        <p:spPr>
          <a:xfrm>
            <a:off x="7089203" y="5610915"/>
            <a:ext cx="1031238" cy="3544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Finalizar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148559-C00C-4AD8-A677-9E8EF40B0AB0}"/>
              </a:ext>
            </a:extLst>
          </p:cNvPr>
          <p:cNvSpPr txBox="1"/>
          <p:nvPr/>
        </p:nvSpPr>
        <p:spPr>
          <a:xfrm>
            <a:off x="822961" y="1511140"/>
            <a:ext cx="25171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La idea </a:t>
            </a:r>
            <a:r>
              <a:rPr lang="es-AR" dirty="0" err="1">
                <a:solidFill>
                  <a:schemeClr val="bg1"/>
                </a:solidFill>
              </a:rPr>
              <a:t>aca</a:t>
            </a:r>
            <a:r>
              <a:rPr lang="es-AR" dirty="0">
                <a:solidFill>
                  <a:schemeClr val="bg1"/>
                </a:solidFill>
              </a:rPr>
              <a:t> es que si ven algún error en la revisión puedan seleccionar la fila correspondiente y modificarla presionando “modificar” manualmente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2D95376-78DD-4F11-9EA9-C1D299326E25}"/>
              </a:ext>
            </a:extLst>
          </p:cNvPr>
          <p:cNvSpPr txBox="1"/>
          <p:nvPr/>
        </p:nvSpPr>
        <p:spPr>
          <a:xfrm>
            <a:off x="8619151" y="4176095"/>
            <a:ext cx="25171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Al dar finalizar se actualiza en la base de datos donde se genero todo NORMAL, estas modificaciones y se </a:t>
            </a:r>
            <a:r>
              <a:rPr lang="es-AR" dirty="0" err="1">
                <a:solidFill>
                  <a:schemeClr val="bg1"/>
                </a:solidFill>
              </a:rPr>
              <a:t>envia</a:t>
            </a:r>
            <a:r>
              <a:rPr lang="es-AR" dirty="0">
                <a:solidFill>
                  <a:schemeClr val="bg1"/>
                </a:solidFill>
              </a:rPr>
              <a:t> a la tabla que se </a:t>
            </a:r>
            <a:r>
              <a:rPr lang="es-AR" dirty="0" err="1">
                <a:solidFill>
                  <a:schemeClr val="bg1"/>
                </a:solidFill>
              </a:rPr>
              <a:t>disponibiliza</a:t>
            </a:r>
            <a:r>
              <a:rPr lang="es-AR" dirty="0">
                <a:solidFill>
                  <a:schemeClr val="bg1"/>
                </a:solidFill>
              </a:rPr>
              <a:t> al cliente.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223DCBD-77CB-4D3A-B1C3-1A51D2628338}"/>
              </a:ext>
            </a:extLst>
          </p:cNvPr>
          <p:cNvSpPr txBox="1"/>
          <p:nvPr/>
        </p:nvSpPr>
        <p:spPr>
          <a:xfrm>
            <a:off x="6808700" y="2296596"/>
            <a:ext cx="112594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/>
              <a:t>Daniel </a:t>
            </a:r>
            <a:r>
              <a:rPr lang="es-AR" sz="1400" dirty="0" err="1"/>
              <a:t>Beron</a:t>
            </a:r>
            <a:endParaRPr lang="es-AR" sz="1400" dirty="0"/>
          </a:p>
          <a:p>
            <a:r>
              <a:rPr lang="es-AR" sz="1400" dirty="0"/>
              <a:t>Operador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5857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02E74-6A9E-4D46-89F2-3D2B590F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916" y="2766218"/>
            <a:ext cx="7818967" cy="1325563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BASE DE DATOS INTERMEDIA</a:t>
            </a:r>
          </a:p>
        </p:txBody>
      </p:sp>
    </p:spTree>
    <p:extLst>
      <p:ext uri="{BB962C8B-B14F-4D97-AF65-F5344CB8AC3E}">
        <p14:creationId xmlns:p14="http://schemas.microsoft.com/office/powerpoint/2010/main" val="1267735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02E74-6A9E-4D46-89F2-3D2B590F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437" y="2766218"/>
            <a:ext cx="5596044" cy="1325563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BASE DE DATOS FINAL</a:t>
            </a:r>
          </a:p>
        </p:txBody>
      </p:sp>
    </p:spTree>
    <p:extLst>
      <p:ext uri="{BB962C8B-B14F-4D97-AF65-F5344CB8AC3E}">
        <p14:creationId xmlns:p14="http://schemas.microsoft.com/office/powerpoint/2010/main" val="3958740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02E74-6A9E-4D46-89F2-3D2B590F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437" y="2766218"/>
            <a:ext cx="5596044" cy="1325563"/>
          </a:xfrm>
        </p:spPr>
        <p:txBody>
          <a:bodyPr>
            <a:normAutofit/>
          </a:bodyPr>
          <a:lstStyle/>
          <a:p>
            <a:pPr algn="ctr"/>
            <a:r>
              <a:rPr lang="es-AR" b="1" dirty="0">
                <a:solidFill>
                  <a:schemeClr val="bg1"/>
                </a:solidFill>
              </a:rPr>
              <a:t>TABLERO DE CONTROL PARA CLIENTES</a:t>
            </a:r>
          </a:p>
        </p:txBody>
      </p:sp>
    </p:spTree>
    <p:extLst>
      <p:ext uri="{BB962C8B-B14F-4D97-AF65-F5344CB8AC3E}">
        <p14:creationId xmlns:p14="http://schemas.microsoft.com/office/powerpoint/2010/main" val="46976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FC369AC-6964-4542-9F70-3CF9C43E6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ACA VA LA ARQUITECTURA  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BE71D5E-087E-4544-908E-945CEBBD6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 algn="l">
              <a:buAutoNum type="arabicPeriod"/>
            </a:pPr>
            <a:r>
              <a:rPr lang="es-AR" dirty="0">
                <a:solidFill>
                  <a:schemeClr val="bg1"/>
                </a:solidFill>
              </a:rPr>
              <a:t>Crea evento</a:t>
            </a:r>
          </a:p>
          <a:p>
            <a:pPr marL="457200" indent="-457200" algn="l">
              <a:buAutoNum type="arabicPeriod"/>
            </a:pPr>
            <a:r>
              <a:rPr lang="es-AR" dirty="0">
                <a:solidFill>
                  <a:schemeClr val="bg1"/>
                </a:solidFill>
              </a:rPr>
              <a:t>Modifica lo que considera necesario</a:t>
            </a:r>
          </a:p>
          <a:p>
            <a:pPr marL="457200" indent="-457200" algn="l">
              <a:buAutoNum type="arabicPeriod"/>
            </a:pPr>
            <a:r>
              <a:rPr lang="es-AR" dirty="0" err="1">
                <a:solidFill>
                  <a:schemeClr val="bg1"/>
                </a:solidFill>
              </a:rPr>
              <a:t>Envia</a:t>
            </a:r>
            <a:r>
              <a:rPr lang="es-AR" dirty="0">
                <a:solidFill>
                  <a:schemeClr val="bg1"/>
                </a:solidFill>
              </a:rPr>
              <a:t> hacia una base de datos intermedia que la ve el administrador</a:t>
            </a:r>
          </a:p>
          <a:p>
            <a:pPr marL="457200" indent="-457200" algn="l">
              <a:buAutoNum type="arabicPeriod"/>
            </a:pPr>
            <a:r>
              <a:rPr lang="es-AR" dirty="0">
                <a:solidFill>
                  <a:schemeClr val="bg1"/>
                </a:solidFill>
              </a:rPr>
              <a:t>El administrador da el OK para enviarla a los informes compartidos con el cliente</a:t>
            </a:r>
          </a:p>
        </p:txBody>
      </p:sp>
    </p:spTree>
    <p:extLst>
      <p:ext uri="{BB962C8B-B14F-4D97-AF65-F5344CB8AC3E}">
        <p14:creationId xmlns:p14="http://schemas.microsoft.com/office/powerpoint/2010/main" val="232797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02E74-6A9E-4D46-89F2-3D2B590F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766" y="2662237"/>
            <a:ext cx="6917267" cy="1325563"/>
          </a:xfrm>
        </p:spPr>
        <p:txBody>
          <a:bodyPr/>
          <a:lstStyle/>
          <a:p>
            <a:r>
              <a:rPr lang="es-AR" b="1" dirty="0">
                <a:solidFill>
                  <a:schemeClr val="bg1"/>
                </a:solidFill>
              </a:rPr>
              <a:t>FRONT END DE OPERADOR</a:t>
            </a:r>
          </a:p>
        </p:txBody>
      </p:sp>
    </p:spTree>
    <p:extLst>
      <p:ext uri="{BB962C8B-B14F-4D97-AF65-F5344CB8AC3E}">
        <p14:creationId xmlns:p14="http://schemas.microsoft.com/office/powerpoint/2010/main" val="115128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0CEC756-F5F0-4489-8638-2F400E3DDE06}"/>
              </a:ext>
            </a:extLst>
          </p:cNvPr>
          <p:cNvSpPr/>
          <p:nvPr/>
        </p:nvSpPr>
        <p:spPr>
          <a:xfrm>
            <a:off x="3600450" y="1076325"/>
            <a:ext cx="4914900" cy="5295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Oolvide</a:t>
            </a:r>
            <a:r>
              <a:rPr lang="es-A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mi contraseña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049CE0A-0EB6-4C68-9A64-4734F71FA4F3}"/>
              </a:ext>
            </a:extLst>
          </p:cNvPr>
          <p:cNvSpPr/>
          <p:nvPr/>
        </p:nvSpPr>
        <p:spPr>
          <a:xfrm>
            <a:off x="4476750" y="3648075"/>
            <a:ext cx="3028950" cy="485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usuario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8858A4-5946-4398-8D67-6D4FA2C47063}"/>
              </a:ext>
            </a:extLst>
          </p:cNvPr>
          <p:cNvSpPr/>
          <p:nvPr/>
        </p:nvSpPr>
        <p:spPr>
          <a:xfrm>
            <a:off x="4476750" y="4371975"/>
            <a:ext cx="3028950" cy="485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constraseña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02FDEE3-2D1B-4ADC-96DC-14CC54C3B15E}"/>
              </a:ext>
            </a:extLst>
          </p:cNvPr>
          <p:cNvSpPr txBox="1"/>
          <p:nvPr/>
        </p:nvSpPr>
        <p:spPr>
          <a:xfrm>
            <a:off x="4975295" y="5060989"/>
            <a:ext cx="216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Olvide mi contraseña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7BA9DB-125A-44A5-B2C0-D41075DB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220" y="1427679"/>
            <a:ext cx="1130010" cy="148830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5364009-5BCC-43EC-9346-D93220BB7A1D}"/>
              </a:ext>
            </a:extLst>
          </p:cNvPr>
          <p:cNvSpPr txBox="1"/>
          <p:nvPr/>
        </p:nvSpPr>
        <p:spPr>
          <a:xfrm>
            <a:off x="152400" y="1427679"/>
            <a:ext cx="325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En función del tipo </a:t>
            </a:r>
          </a:p>
          <a:p>
            <a:r>
              <a:rPr lang="es-AR" dirty="0">
                <a:solidFill>
                  <a:schemeClr val="bg1"/>
                </a:solidFill>
              </a:rPr>
              <a:t>De usuario que inicie</a:t>
            </a:r>
          </a:p>
          <a:p>
            <a:r>
              <a:rPr lang="es-AR" dirty="0" err="1">
                <a:solidFill>
                  <a:schemeClr val="bg1"/>
                </a:solidFill>
              </a:rPr>
              <a:t>Sesion</a:t>
            </a:r>
            <a:r>
              <a:rPr lang="es-AR" dirty="0">
                <a:solidFill>
                  <a:schemeClr val="bg1"/>
                </a:solidFill>
              </a:rPr>
              <a:t>, será a la pantalla</a:t>
            </a:r>
          </a:p>
          <a:p>
            <a:r>
              <a:rPr lang="es-AR" dirty="0">
                <a:solidFill>
                  <a:schemeClr val="bg1"/>
                </a:solidFill>
              </a:rPr>
              <a:t>Que se va a dirigir, ya que </a:t>
            </a:r>
          </a:p>
          <a:p>
            <a:r>
              <a:rPr lang="es-AR" dirty="0">
                <a:solidFill>
                  <a:schemeClr val="bg1"/>
                </a:solidFill>
              </a:rPr>
              <a:t>Se crean usuarios de </a:t>
            </a:r>
          </a:p>
          <a:p>
            <a:r>
              <a:rPr lang="es-AR" dirty="0">
                <a:solidFill>
                  <a:schemeClr val="bg1"/>
                </a:solidFill>
              </a:rPr>
              <a:t>Operario</a:t>
            </a:r>
          </a:p>
          <a:p>
            <a:r>
              <a:rPr lang="es-AR" dirty="0">
                <a:solidFill>
                  <a:schemeClr val="bg1"/>
                </a:solidFill>
              </a:rPr>
              <a:t>Administrador</a:t>
            </a:r>
          </a:p>
          <a:p>
            <a:r>
              <a:rPr lang="es-AR" dirty="0">
                <a:solidFill>
                  <a:schemeClr val="bg1"/>
                </a:solidFill>
              </a:rPr>
              <a:t>Desarrollador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7BB7ED7-382B-41B6-8F58-7AF09D0DDF40}"/>
              </a:ext>
            </a:extLst>
          </p:cNvPr>
          <p:cNvSpPr txBox="1"/>
          <p:nvPr/>
        </p:nvSpPr>
        <p:spPr>
          <a:xfrm>
            <a:off x="5179143" y="3202269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Inicio de </a:t>
            </a:r>
            <a:r>
              <a:rPr lang="es-AR" dirty="0" err="1"/>
              <a:t>sesion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7427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0F0F3A33-40D7-41AF-8303-064A1ED4A9B2}"/>
              </a:ext>
            </a:extLst>
          </p:cNvPr>
          <p:cNvGrpSpPr/>
          <p:nvPr/>
        </p:nvGrpSpPr>
        <p:grpSpPr>
          <a:xfrm>
            <a:off x="3600450" y="1076325"/>
            <a:ext cx="4914900" cy="5295900"/>
            <a:chOff x="3600450" y="1076325"/>
            <a:chExt cx="4914900" cy="5295900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0CEC756-F5F0-4489-8638-2F400E3DDE06}"/>
                </a:ext>
              </a:extLst>
            </p:cNvPr>
            <p:cNvSpPr/>
            <p:nvPr/>
          </p:nvSpPr>
          <p:spPr>
            <a:xfrm>
              <a:off x="3600450" y="1076325"/>
              <a:ext cx="4914900" cy="5295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A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3580428-058E-4969-9A3A-2472BA2ED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0534" y="1249880"/>
              <a:ext cx="794730" cy="1046716"/>
            </a:xfrm>
            <a:prstGeom prst="rect">
              <a:avLst/>
            </a:prstGeom>
          </p:spPr>
        </p:pic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C049CE0A-0EB6-4C68-9A64-4734F71FA4F3}"/>
              </a:ext>
            </a:extLst>
          </p:cNvPr>
          <p:cNvSpPr/>
          <p:nvPr/>
        </p:nvSpPr>
        <p:spPr>
          <a:xfrm>
            <a:off x="4293870" y="3429000"/>
            <a:ext cx="3028950" cy="485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Seleccione empresa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C4AD6E4-7AFA-4047-9BBA-739A62D481B5}"/>
              </a:ext>
            </a:extLst>
          </p:cNvPr>
          <p:cNvSpPr/>
          <p:nvPr/>
        </p:nvSpPr>
        <p:spPr>
          <a:xfrm>
            <a:off x="7322820" y="3429000"/>
            <a:ext cx="597747" cy="485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B2C262CB-C83E-4A3B-8CB5-5FB47789388B}"/>
              </a:ext>
            </a:extLst>
          </p:cNvPr>
          <p:cNvSpPr/>
          <p:nvPr/>
        </p:nvSpPr>
        <p:spPr>
          <a:xfrm>
            <a:off x="7505911" y="3525837"/>
            <a:ext cx="228600" cy="2921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7F15EA7-48CE-4002-8C80-EFE34E4EA092}"/>
              </a:ext>
            </a:extLst>
          </p:cNvPr>
          <p:cNvSpPr/>
          <p:nvPr/>
        </p:nvSpPr>
        <p:spPr>
          <a:xfrm>
            <a:off x="5058832" y="4248137"/>
            <a:ext cx="1998133" cy="485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Iniciar revisión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FAA06E6-2340-428D-BF6D-7A5EF1FBC6FD}"/>
              </a:ext>
            </a:extLst>
          </p:cNvPr>
          <p:cNvSpPr txBox="1"/>
          <p:nvPr/>
        </p:nvSpPr>
        <p:spPr>
          <a:xfrm>
            <a:off x="9021232" y="3914775"/>
            <a:ext cx="2523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Una vez que se le da a “Iniciar </a:t>
            </a:r>
            <a:r>
              <a:rPr lang="es-AR" dirty="0" err="1">
                <a:solidFill>
                  <a:schemeClr val="bg1"/>
                </a:solidFill>
              </a:rPr>
              <a:t>Revision</a:t>
            </a:r>
            <a:r>
              <a:rPr lang="es-AR" dirty="0">
                <a:solidFill>
                  <a:schemeClr val="bg1"/>
                </a:solidFill>
              </a:rPr>
              <a:t>” se van a rellenar TODAS LAS CASILLAS con cargas NORMALES por default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E90FE4-37AE-4398-9D46-C9A7B3F71C83}"/>
              </a:ext>
            </a:extLst>
          </p:cNvPr>
          <p:cNvSpPr txBox="1"/>
          <p:nvPr/>
        </p:nvSpPr>
        <p:spPr>
          <a:xfrm>
            <a:off x="6808700" y="2296596"/>
            <a:ext cx="112594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/>
              <a:t>Daniel </a:t>
            </a:r>
            <a:r>
              <a:rPr lang="es-AR" sz="1400" dirty="0" err="1"/>
              <a:t>Beron</a:t>
            </a:r>
            <a:endParaRPr lang="es-AR" sz="1400" dirty="0"/>
          </a:p>
          <a:p>
            <a:r>
              <a:rPr lang="es-AR" sz="1400" dirty="0"/>
              <a:t>Operador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1588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5AAF31E6-E695-47F6-BE00-F6B7750322D9}"/>
              </a:ext>
            </a:extLst>
          </p:cNvPr>
          <p:cNvGrpSpPr/>
          <p:nvPr/>
        </p:nvGrpSpPr>
        <p:grpSpPr>
          <a:xfrm>
            <a:off x="3600450" y="1076325"/>
            <a:ext cx="4914900" cy="5295900"/>
            <a:chOff x="3600450" y="1076325"/>
            <a:chExt cx="4914900" cy="5295900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0CEC756-F5F0-4489-8638-2F400E3DDE06}"/>
                </a:ext>
              </a:extLst>
            </p:cNvPr>
            <p:cNvSpPr/>
            <p:nvPr/>
          </p:nvSpPr>
          <p:spPr>
            <a:xfrm>
              <a:off x="3600450" y="1076325"/>
              <a:ext cx="4914900" cy="5295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A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3580428-058E-4969-9A3A-2472BA2ED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0534" y="1249880"/>
              <a:ext cx="794730" cy="1046716"/>
            </a:xfrm>
            <a:prstGeom prst="rect">
              <a:avLst/>
            </a:prstGeom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211C125-5FD3-4DCE-90A6-943D6A6017BA}"/>
              </a:ext>
            </a:extLst>
          </p:cNvPr>
          <p:cNvSpPr txBox="1"/>
          <p:nvPr/>
        </p:nvSpPr>
        <p:spPr>
          <a:xfrm>
            <a:off x="4117498" y="2342137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u="sng" dirty="0"/>
              <a:t>VILLA ATUEL S.A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936A16-E620-4405-8B58-92B04F4DB931}"/>
              </a:ext>
            </a:extLst>
          </p:cNvPr>
          <p:cNvSpPr/>
          <p:nvPr/>
        </p:nvSpPr>
        <p:spPr>
          <a:xfrm>
            <a:off x="4924715" y="3116275"/>
            <a:ext cx="2266369" cy="4910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Cargar evento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552CC88-8449-4B78-AA45-8E85DE2A7CCF}"/>
              </a:ext>
            </a:extLst>
          </p:cNvPr>
          <p:cNvSpPr/>
          <p:nvPr/>
        </p:nvSpPr>
        <p:spPr>
          <a:xfrm>
            <a:off x="4924714" y="3774543"/>
            <a:ext cx="2266369" cy="4910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Modificar evento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B214C7E-952A-41CB-AC50-8F3BE5061E1B}"/>
              </a:ext>
            </a:extLst>
          </p:cNvPr>
          <p:cNvSpPr/>
          <p:nvPr/>
        </p:nvSpPr>
        <p:spPr>
          <a:xfrm>
            <a:off x="4924714" y="4449749"/>
            <a:ext cx="2266369" cy="4910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Eliminar evento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1824A32-4DFF-4F40-B1ED-881BF6061EAF}"/>
              </a:ext>
            </a:extLst>
          </p:cNvPr>
          <p:cNvSpPr/>
          <p:nvPr/>
        </p:nvSpPr>
        <p:spPr>
          <a:xfrm>
            <a:off x="4924714" y="5124955"/>
            <a:ext cx="2266369" cy="4910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Siguiente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8DC7AD62-B3D4-451B-B7B6-413F77235DA0}"/>
              </a:ext>
            </a:extLst>
          </p:cNvPr>
          <p:cNvSpPr/>
          <p:nvPr/>
        </p:nvSpPr>
        <p:spPr>
          <a:xfrm>
            <a:off x="2296160" y="3220720"/>
            <a:ext cx="2346960" cy="38662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FE1BE8D-2A09-47DF-95AF-0D6BA6734572}"/>
              </a:ext>
            </a:extLst>
          </p:cNvPr>
          <p:cNvSpPr txBox="1"/>
          <p:nvPr/>
        </p:nvSpPr>
        <p:spPr>
          <a:xfrm>
            <a:off x="6808700" y="2296596"/>
            <a:ext cx="112594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/>
              <a:t>Daniel </a:t>
            </a:r>
            <a:r>
              <a:rPr lang="es-AR" sz="1400" dirty="0" err="1"/>
              <a:t>Beron</a:t>
            </a:r>
            <a:endParaRPr lang="es-AR" sz="1400" dirty="0"/>
          </a:p>
          <a:p>
            <a:r>
              <a:rPr lang="es-AR" sz="1400" dirty="0"/>
              <a:t>Operador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573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5AAF31E6-E695-47F6-BE00-F6B7750322D9}"/>
              </a:ext>
            </a:extLst>
          </p:cNvPr>
          <p:cNvGrpSpPr/>
          <p:nvPr/>
        </p:nvGrpSpPr>
        <p:grpSpPr>
          <a:xfrm>
            <a:off x="3600450" y="1076325"/>
            <a:ext cx="4914900" cy="5295900"/>
            <a:chOff x="3600450" y="1076325"/>
            <a:chExt cx="4914900" cy="5295900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0CEC756-F5F0-4489-8638-2F400E3DDE06}"/>
                </a:ext>
              </a:extLst>
            </p:cNvPr>
            <p:cNvSpPr/>
            <p:nvPr/>
          </p:nvSpPr>
          <p:spPr>
            <a:xfrm>
              <a:off x="3600450" y="1076325"/>
              <a:ext cx="4914900" cy="5295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A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3580428-058E-4969-9A3A-2472BA2ED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0534" y="1249880"/>
              <a:ext cx="794730" cy="1046716"/>
            </a:xfrm>
            <a:prstGeom prst="rect">
              <a:avLst/>
            </a:prstGeom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211C125-5FD3-4DCE-90A6-943D6A6017BA}"/>
              </a:ext>
            </a:extLst>
          </p:cNvPr>
          <p:cNvSpPr txBox="1"/>
          <p:nvPr/>
        </p:nvSpPr>
        <p:spPr>
          <a:xfrm>
            <a:off x="4226278" y="2342137"/>
            <a:ext cx="151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b="1" u="sng" dirty="0"/>
              <a:t>Cargar evento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66509A4-84EC-4754-AA89-00C501AC7B60}"/>
              </a:ext>
            </a:extLst>
          </p:cNvPr>
          <p:cNvGrpSpPr/>
          <p:nvPr/>
        </p:nvGrpSpPr>
        <p:grpSpPr>
          <a:xfrm>
            <a:off x="4293870" y="4082613"/>
            <a:ext cx="3626697" cy="485775"/>
            <a:chOff x="4293870" y="4113828"/>
            <a:chExt cx="3626697" cy="485775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62E64927-B64F-4840-A32C-1F8BB0F4A8A2}"/>
                </a:ext>
              </a:extLst>
            </p:cNvPr>
            <p:cNvSpPr/>
            <p:nvPr/>
          </p:nvSpPr>
          <p:spPr>
            <a:xfrm>
              <a:off x="4293870" y="4113828"/>
              <a:ext cx="3028950" cy="485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Mojado</a:t>
              </a: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F6663369-A7B8-4E03-A9D5-B0CF792B37E9}"/>
                </a:ext>
              </a:extLst>
            </p:cNvPr>
            <p:cNvSpPr/>
            <p:nvPr/>
          </p:nvSpPr>
          <p:spPr>
            <a:xfrm>
              <a:off x="7322820" y="4113828"/>
              <a:ext cx="597747" cy="485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Flecha: hacia abajo 25">
              <a:extLst>
                <a:ext uri="{FF2B5EF4-FFF2-40B4-BE49-F238E27FC236}">
                  <a16:creationId xmlns:a16="http://schemas.microsoft.com/office/drawing/2014/main" id="{3E08675B-56DD-4DB9-A2D8-75CEFA4B3D2A}"/>
                </a:ext>
              </a:extLst>
            </p:cNvPr>
            <p:cNvSpPr/>
            <p:nvPr/>
          </p:nvSpPr>
          <p:spPr>
            <a:xfrm>
              <a:off x="7505911" y="4210665"/>
              <a:ext cx="228600" cy="2921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72B924B-3D6B-401A-A77D-F0E5D02222C9}"/>
              </a:ext>
            </a:extLst>
          </p:cNvPr>
          <p:cNvSpPr/>
          <p:nvPr/>
        </p:nvSpPr>
        <p:spPr>
          <a:xfrm>
            <a:off x="4258634" y="5023871"/>
            <a:ext cx="3028950" cy="485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Se observa mojado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6594BD9-FBBB-4AE8-A73C-1924F631061F}"/>
              </a:ext>
            </a:extLst>
          </p:cNvPr>
          <p:cNvGrpSpPr/>
          <p:nvPr/>
        </p:nvGrpSpPr>
        <p:grpSpPr>
          <a:xfrm>
            <a:off x="4293870" y="3186112"/>
            <a:ext cx="3626697" cy="485775"/>
            <a:chOff x="4293870" y="3429000"/>
            <a:chExt cx="3626697" cy="485775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F064362B-9417-4C91-A57A-D2C0E9032F5D}"/>
                </a:ext>
              </a:extLst>
            </p:cNvPr>
            <p:cNvSpPr/>
            <p:nvPr/>
          </p:nvSpPr>
          <p:spPr>
            <a:xfrm>
              <a:off x="4293870" y="3429000"/>
              <a:ext cx="3028950" cy="485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123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214341A-F8CE-40BE-AB68-3D30F8854BBE}"/>
                </a:ext>
              </a:extLst>
            </p:cNvPr>
            <p:cNvSpPr/>
            <p:nvPr/>
          </p:nvSpPr>
          <p:spPr>
            <a:xfrm>
              <a:off x="7322820" y="3429000"/>
              <a:ext cx="597747" cy="485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Flecha: hacia abajo 19">
              <a:extLst>
                <a:ext uri="{FF2B5EF4-FFF2-40B4-BE49-F238E27FC236}">
                  <a16:creationId xmlns:a16="http://schemas.microsoft.com/office/drawing/2014/main" id="{461D59E2-3A39-4F09-BD74-930BDA70F576}"/>
                </a:ext>
              </a:extLst>
            </p:cNvPr>
            <p:cNvSpPr/>
            <p:nvPr/>
          </p:nvSpPr>
          <p:spPr>
            <a:xfrm>
              <a:off x="7505911" y="3525837"/>
              <a:ext cx="228600" cy="2921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8A0FC24A-BB78-471F-A93C-6A38C4ADBCE2}"/>
              </a:ext>
            </a:extLst>
          </p:cNvPr>
          <p:cNvSpPr txBox="1"/>
          <p:nvPr/>
        </p:nvSpPr>
        <p:spPr>
          <a:xfrm>
            <a:off x="4236345" y="2828091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Numero de estación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B05AFCF-6CBD-4955-B62E-5CF85C296800}"/>
              </a:ext>
            </a:extLst>
          </p:cNvPr>
          <p:cNvSpPr txBox="1"/>
          <p:nvPr/>
        </p:nvSpPr>
        <p:spPr>
          <a:xfrm>
            <a:off x="4236345" y="3731437"/>
            <a:ext cx="158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Tipo de evento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94583FB-B038-4D9A-B98B-177BD81A5A17}"/>
              </a:ext>
            </a:extLst>
          </p:cNvPr>
          <p:cNvSpPr txBox="1"/>
          <p:nvPr/>
        </p:nvSpPr>
        <p:spPr>
          <a:xfrm>
            <a:off x="4201109" y="4634783"/>
            <a:ext cx="135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Observación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E26226E-9599-441D-833E-8C0311653559}"/>
              </a:ext>
            </a:extLst>
          </p:cNvPr>
          <p:cNvSpPr txBox="1"/>
          <p:nvPr/>
        </p:nvSpPr>
        <p:spPr>
          <a:xfrm>
            <a:off x="264625" y="1076325"/>
            <a:ext cx="3152734" cy="2109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>
                <a:solidFill>
                  <a:schemeClr val="bg1"/>
                </a:solidFill>
              </a:rPr>
              <a:t>Numero de estación</a:t>
            </a:r>
          </a:p>
          <a:p>
            <a:pPr algn="just"/>
            <a:r>
              <a:rPr lang="es-AR" dirty="0">
                <a:solidFill>
                  <a:schemeClr val="bg1"/>
                </a:solidFill>
              </a:rPr>
              <a:t>Es un código cuya primer </a:t>
            </a:r>
          </a:p>
          <a:p>
            <a:pPr algn="just"/>
            <a:r>
              <a:rPr lang="es-AR" dirty="0">
                <a:solidFill>
                  <a:schemeClr val="bg1"/>
                </a:solidFill>
              </a:rPr>
              <a:t>Digito indica el tipo de trampa</a:t>
            </a:r>
          </a:p>
          <a:p>
            <a:pPr algn="just"/>
            <a:r>
              <a:rPr lang="es-AR" dirty="0">
                <a:solidFill>
                  <a:schemeClr val="bg1"/>
                </a:solidFill>
              </a:rPr>
              <a:t>Del que se trata </a:t>
            </a:r>
          </a:p>
          <a:p>
            <a:pPr algn="just"/>
            <a:r>
              <a:rPr lang="es-AR" dirty="0">
                <a:solidFill>
                  <a:schemeClr val="bg1"/>
                </a:solidFill>
              </a:rPr>
              <a:t>Sea trampa jaula</a:t>
            </a:r>
          </a:p>
          <a:p>
            <a:pPr algn="just"/>
            <a:r>
              <a:rPr lang="es-AR" dirty="0">
                <a:solidFill>
                  <a:schemeClr val="bg1"/>
                </a:solidFill>
              </a:rPr>
              <a:t>Cebadero </a:t>
            </a:r>
            <a:r>
              <a:rPr lang="es-AR" dirty="0" err="1">
                <a:solidFill>
                  <a:schemeClr val="bg1"/>
                </a:solidFill>
              </a:rPr>
              <a:t>quimico</a:t>
            </a:r>
            <a:r>
              <a:rPr lang="es-AR" dirty="0">
                <a:solidFill>
                  <a:schemeClr val="bg1"/>
                </a:solidFill>
              </a:rPr>
              <a:t> o </a:t>
            </a:r>
          </a:p>
          <a:p>
            <a:pPr algn="just"/>
            <a:r>
              <a:rPr lang="es-AR" dirty="0">
                <a:solidFill>
                  <a:schemeClr val="bg1"/>
                </a:solidFill>
              </a:rPr>
              <a:t>Plancha </a:t>
            </a:r>
            <a:r>
              <a:rPr lang="es-AR" dirty="0" err="1">
                <a:solidFill>
                  <a:schemeClr val="bg1"/>
                </a:solidFill>
              </a:rPr>
              <a:t>pegamentosa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2D63D8D-28C6-42C8-BA52-47F4D40B0232}"/>
              </a:ext>
            </a:extLst>
          </p:cNvPr>
          <p:cNvSpPr/>
          <p:nvPr/>
        </p:nvSpPr>
        <p:spPr>
          <a:xfrm>
            <a:off x="4236345" y="5725314"/>
            <a:ext cx="796283" cy="365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Atrás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EE50CAC-8822-4C58-8236-E8DCC476AEF5}"/>
              </a:ext>
            </a:extLst>
          </p:cNvPr>
          <p:cNvSpPr/>
          <p:nvPr/>
        </p:nvSpPr>
        <p:spPr>
          <a:xfrm>
            <a:off x="5445359" y="5725313"/>
            <a:ext cx="1031239" cy="354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Cargar 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440A8EF-5239-4AFF-803A-ACA2E5605F5C}"/>
              </a:ext>
            </a:extLst>
          </p:cNvPr>
          <p:cNvSpPr/>
          <p:nvPr/>
        </p:nvSpPr>
        <p:spPr>
          <a:xfrm>
            <a:off x="6877537" y="5725313"/>
            <a:ext cx="1031238" cy="3544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Finalizar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0361B9A-BFF4-4A94-B8AE-338EE366DFA8}"/>
              </a:ext>
            </a:extLst>
          </p:cNvPr>
          <p:cNvSpPr txBox="1"/>
          <p:nvPr/>
        </p:nvSpPr>
        <p:spPr>
          <a:xfrm>
            <a:off x="46777" y="3794028"/>
            <a:ext cx="3152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>
                <a:solidFill>
                  <a:schemeClr val="bg1"/>
                </a:solidFill>
              </a:rPr>
              <a:t>Cuando se presiona “Cargar” se agrega la modificación a la base de datos, y </a:t>
            </a:r>
            <a:r>
              <a:rPr lang="es-AR" dirty="0" err="1">
                <a:solidFill>
                  <a:schemeClr val="bg1"/>
                </a:solidFill>
              </a:rPr>
              <a:t>Numeor</a:t>
            </a:r>
            <a:r>
              <a:rPr lang="es-AR" dirty="0">
                <a:solidFill>
                  <a:schemeClr val="bg1"/>
                </a:solidFill>
              </a:rPr>
              <a:t> de </a:t>
            </a:r>
            <a:r>
              <a:rPr lang="es-AR" dirty="0" err="1">
                <a:solidFill>
                  <a:schemeClr val="bg1"/>
                </a:solidFill>
              </a:rPr>
              <a:t>estacion</a:t>
            </a:r>
            <a:r>
              <a:rPr lang="es-AR" dirty="0">
                <a:solidFill>
                  <a:schemeClr val="bg1"/>
                </a:solidFill>
              </a:rPr>
              <a:t>, tipo de evento y observación se vuelven a poner en blanco para agregar otro evento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64D401F-9800-497B-8553-18C3BA45AC0E}"/>
              </a:ext>
            </a:extLst>
          </p:cNvPr>
          <p:cNvSpPr txBox="1"/>
          <p:nvPr/>
        </p:nvSpPr>
        <p:spPr>
          <a:xfrm>
            <a:off x="8775403" y="3854574"/>
            <a:ext cx="3152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>
                <a:solidFill>
                  <a:schemeClr val="bg1"/>
                </a:solidFill>
              </a:rPr>
              <a:t>De no haber mas eventos que cargar, se presiona “Finalizar” donde volvemos a la pantalla de la diapositiva 4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9FD74A5-A398-423A-85DD-1E95BC6F7D18}"/>
              </a:ext>
            </a:extLst>
          </p:cNvPr>
          <p:cNvSpPr txBox="1"/>
          <p:nvPr/>
        </p:nvSpPr>
        <p:spPr>
          <a:xfrm>
            <a:off x="6808700" y="2296596"/>
            <a:ext cx="112594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/>
              <a:t>Daniel </a:t>
            </a:r>
            <a:r>
              <a:rPr lang="es-AR" sz="1400" dirty="0" err="1"/>
              <a:t>Beron</a:t>
            </a:r>
            <a:endParaRPr lang="es-AR" sz="1400" dirty="0"/>
          </a:p>
          <a:p>
            <a:r>
              <a:rPr lang="es-AR" sz="1400" dirty="0"/>
              <a:t>Operador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1161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5AAF31E6-E695-47F6-BE00-F6B7750322D9}"/>
              </a:ext>
            </a:extLst>
          </p:cNvPr>
          <p:cNvGrpSpPr/>
          <p:nvPr/>
        </p:nvGrpSpPr>
        <p:grpSpPr>
          <a:xfrm>
            <a:off x="3600450" y="1076325"/>
            <a:ext cx="4914900" cy="5295900"/>
            <a:chOff x="3600450" y="1076325"/>
            <a:chExt cx="4914900" cy="5295900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0CEC756-F5F0-4489-8638-2F400E3DDE06}"/>
                </a:ext>
              </a:extLst>
            </p:cNvPr>
            <p:cNvSpPr/>
            <p:nvPr/>
          </p:nvSpPr>
          <p:spPr>
            <a:xfrm>
              <a:off x="3600450" y="1076325"/>
              <a:ext cx="4914900" cy="5295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A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3580428-058E-4969-9A3A-2472BA2ED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0534" y="1249880"/>
              <a:ext cx="794730" cy="1046716"/>
            </a:xfrm>
            <a:prstGeom prst="rect">
              <a:avLst/>
            </a:prstGeom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211C125-5FD3-4DCE-90A6-943D6A6017BA}"/>
              </a:ext>
            </a:extLst>
          </p:cNvPr>
          <p:cNvSpPr txBox="1"/>
          <p:nvPr/>
        </p:nvSpPr>
        <p:spPr>
          <a:xfrm>
            <a:off x="4117498" y="2342137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u="sng" dirty="0"/>
              <a:t>VILLA ATUEL S.A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936A16-E620-4405-8B58-92B04F4DB931}"/>
              </a:ext>
            </a:extLst>
          </p:cNvPr>
          <p:cNvSpPr/>
          <p:nvPr/>
        </p:nvSpPr>
        <p:spPr>
          <a:xfrm>
            <a:off x="4924715" y="3116275"/>
            <a:ext cx="2266369" cy="4910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Cargar evento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552CC88-8449-4B78-AA45-8E85DE2A7CCF}"/>
              </a:ext>
            </a:extLst>
          </p:cNvPr>
          <p:cNvSpPr/>
          <p:nvPr/>
        </p:nvSpPr>
        <p:spPr>
          <a:xfrm>
            <a:off x="4924714" y="3774543"/>
            <a:ext cx="2266369" cy="4910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Modificar evento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B214C7E-952A-41CB-AC50-8F3BE5061E1B}"/>
              </a:ext>
            </a:extLst>
          </p:cNvPr>
          <p:cNvSpPr/>
          <p:nvPr/>
        </p:nvSpPr>
        <p:spPr>
          <a:xfrm>
            <a:off x="4924714" y="4449749"/>
            <a:ext cx="2266369" cy="4910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Eliminar evento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1824A32-4DFF-4F40-B1ED-881BF6061EAF}"/>
              </a:ext>
            </a:extLst>
          </p:cNvPr>
          <p:cNvSpPr/>
          <p:nvPr/>
        </p:nvSpPr>
        <p:spPr>
          <a:xfrm>
            <a:off x="4924714" y="5124955"/>
            <a:ext cx="2266369" cy="4910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Siguiente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E8E96A7-1340-4837-9F11-903AA903F87C}"/>
              </a:ext>
            </a:extLst>
          </p:cNvPr>
          <p:cNvSpPr/>
          <p:nvPr/>
        </p:nvSpPr>
        <p:spPr>
          <a:xfrm>
            <a:off x="8768080" y="4109292"/>
            <a:ext cx="3423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Si terminamos de cargar eventos, vamos a “Siguiente” donde vamos a poder visualizar las modificaciones que se hicieron a modo de revisión, para darle OK finalmente e insertarlo en la revisión del </a:t>
            </a:r>
            <a:r>
              <a:rPr lang="es-AR" dirty="0" err="1">
                <a:solidFill>
                  <a:schemeClr val="bg1"/>
                </a:solidFill>
              </a:rPr>
              <a:t>dia</a:t>
            </a:r>
            <a:r>
              <a:rPr lang="es-AR" dirty="0">
                <a:solidFill>
                  <a:schemeClr val="bg1"/>
                </a:solidFill>
              </a:rPr>
              <a:t> (siguiente pagina)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1A480A56-F50F-400F-8E23-4F250147BA00}"/>
              </a:ext>
            </a:extLst>
          </p:cNvPr>
          <p:cNvSpPr/>
          <p:nvPr/>
        </p:nvSpPr>
        <p:spPr>
          <a:xfrm>
            <a:off x="2783840" y="5201920"/>
            <a:ext cx="1869440" cy="3693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C0FD56D-0143-446C-A258-0FCD5E25E648}"/>
              </a:ext>
            </a:extLst>
          </p:cNvPr>
          <p:cNvSpPr txBox="1"/>
          <p:nvPr/>
        </p:nvSpPr>
        <p:spPr>
          <a:xfrm>
            <a:off x="6808700" y="2296596"/>
            <a:ext cx="112594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/>
              <a:t>Daniel </a:t>
            </a:r>
            <a:r>
              <a:rPr lang="es-AR" sz="1400" dirty="0" err="1"/>
              <a:t>Beron</a:t>
            </a:r>
            <a:endParaRPr lang="es-AR" sz="1400" dirty="0"/>
          </a:p>
          <a:p>
            <a:r>
              <a:rPr lang="es-AR" sz="1400" dirty="0"/>
              <a:t>Operador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823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5AAF31E6-E695-47F6-BE00-F6B7750322D9}"/>
              </a:ext>
            </a:extLst>
          </p:cNvPr>
          <p:cNvGrpSpPr/>
          <p:nvPr/>
        </p:nvGrpSpPr>
        <p:grpSpPr>
          <a:xfrm>
            <a:off x="3600450" y="1076325"/>
            <a:ext cx="4914900" cy="5295900"/>
            <a:chOff x="3600450" y="1076325"/>
            <a:chExt cx="4914900" cy="5295900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0CEC756-F5F0-4489-8638-2F400E3DDE06}"/>
                </a:ext>
              </a:extLst>
            </p:cNvPr>
            <p:cNvSpPr/>
            <p:nvPr/>
          </p:nvSpPr>
          <p:spPr>
            <a:xfrm>
              <a:off x="3600450" y="1076325"/>
              <a:ext cx="4914900" cy="5295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A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3580428-058E-4969-9A3A-2472BA2ED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0534" y="1249880"/>
              <a:ext cx="794730" cy="1046716"/>
            </a:xfrm>
            <a:prstGeom prst="rect">
              <a:avLst/>
            </a:prstGeom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211C125-5FD3-4DCE-90A6-943D6A6017BA}"/>
              </a:ext>
            </a:extLst>
          </p:cNvPr>
          <p:cNvSpPr txBox="1"/>
          <p:nvPr/>
        </p:nvSpPr>
        <p:spPr>
          <a:xfrm>
            <a:off x="4117498" y="2342137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u="sng" dirty="0"/>
              <a:t>VILLA ATUEL S.A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F4DC7D5-7F24-449C-9F8D-7D328DCE2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68904"/>
              </p:ext>
            </p:extLst>
          </p:nvPr>
        </p:nvGraphicFramePr>
        <p:xfrm>
          <a:off x="4190999" y="3136105"/>
          <a:ext cx="3972561" cy="205565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4187">
                  <a:extLst>
                    <a:ext uri="{9D8B030D-6E8A-4147-A177-3AD203B41FA5}">
                      <a16:colId xmlns:a16="http://schemas.microsoft.com/office/drawing/2014/main" val="809837197"/>
                    </a:ext>
                  </a:extLst>
                </a:gridCol>
                <a:gridCol w="1324187">
                  <a:extLst>
                    <a:ext uri="{9D8B030D-6E8A-4147-A177-3AD203B41FA5}">
                      <a16:colId xmlns:a16="http://schemas.microsoft.com/office/drawing/2014/main" val="473477477"/>
                    </a:ext>
                  </a:extLst>
                </a:gridCol>
                <a:gridCol w="1324187">
                  <a:extLst>
                    <a:ext uri="{9D8B030D-6E8A-4147-A177-3AD203B41FA5}">
                      <a16:colId xmlns:a16="http://schemas.microsoft.com/office/drawing/2014/main" val="3013367105"/>
                    </a:ext>
                  </a:extLst>
                </a:gridCol>
              </a:tblGrid>
              <a:tr h="343131">
                <a:tc>
                  <a:txBody>
                    <a:bodyPr/>
                    <a:lstStyle/>
                    <a:p>
                      <a:r>
                        <a:rPr lang="es-AR" sz="1050" dirty="0"/>
                        <a:t>Numero de estación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50" dirty="0"/>
                        <a:t>Tipo de 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50" dirty="0" err="1"/>
                        <a:t>Observacion</a:t>
                      </a:r>
                      <a:endParaRPr lang="es-A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4876"/>
                  </a:ext>
                </a:extLst>
              </a:tr>
              <a:tr h="343131">
                <a:tc>
                  <a:txBody>
                    <a:bodyPr/>
                    <a:lstStyle/>
                    <a:p>
                      <a:r>
                        <a:rPr lang="es-AR" sz="12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Mojado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Esta mojado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5118"/>
                  </a:ext>
                </a:extLst>
              </a:tr>
              <a:tr h="343131">
                <a:tc>
                  <a:txBody>
                    <a:bodyPr/>
                    <a:lstStyle/>
                    <a:p>
                      <a:r>
                        <a:rPr lang="es-AR" sz="1200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Captura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90103"/>
                  </a:ext>
                </a:extLst>
              </a:tr>
              <a:tr h="339998">
                <a:tc>
                  <a:txBody>
                    <a:bodyPr/>
                    <a:lstStyle/>
                    <a:p>
                      <a:r>
                        <a:rPr lang="es-AR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51755"/>
                  </a:ext>
                </a:extLst>
              </a:tr>
              <a:tr h="343131"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95294"/>
                  </a:ext>
                </a:extLst>
              </a:tr>
              <a:tr h="343131">
                <a:tc>
                  <a:txBody>
                    <a:bodyPr/>
                    <a:lstStyle/>
                    <a:p>
                      <a:endParaRPr lang="es-A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92193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30FAE0FB-3BE1-459C-9E07-C113032B6B1F}"/>
              </a:ext>
            </a:extLst>
          </p:cNvPr>
          <p:cNvSpPr txBox="1"/>
          <p:nvPr/>
        </p:nvSpPr>
        <p:spPr>
          <a:xfrm>
            <a:off x="6954644" y="276677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11/07/2025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E8CF9F-9F2F-4D30-80DF-83C5D3EE97EB}"/>
              </a:ext>
            </a:extLst>
          </p:cNvPr>
          <p:cNvSpPr txBox="1"/>
          <p:nvPr/>
        </p:nvSpPr>
        <p:spPr>
          <a:xfrm>
            <a:off x="4117498" y="2734110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Daniel </a:t>
            </a:r>
            <a:r>
              <a:rPr lang="es-AR" dirty="0" err="1"/>
              <a:t>Beron</a:t>
            </a:r>
            <a:endParaRPr lang="es-AR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D3DD0FD-6C3E-4E0E-BBD9-AFC3A946A58D}"/>
              </a:ext>
            </a:extLst>
          </p:cNvPr>
          <p:cNvSpPr/>
          <p:nvPr/>
        </p:nvSpPr>
        <p:spPr>
          <a:xfrm>
            <a:off x="4182896" y="5605437"/>
            <a:ext cx="796283" cy="365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Atrás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1DDEC36-C75C-4FEA-B00E-88726677D763}"/>
              </a:ext>
            </a:extLst>
          </p:cNvPr>
          <p:cNvSpPr/>
          <p:nvPr/>
        </p:nvSpPr>
        <p:spPr>
          <a:xfrm>
            <a:off x="5542533" y="5616394"/>
            <a:ext cx="1106934" cy="354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Modificar 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07EB184-CDFE-4087-B06A-ADB2DDB7DB1B}"/>
              </a:ext>
            </a:extLst>
          </p:cNvPr>
          <p:cNvSpPr/>
          <p:nvPr/>
        </p:nvSpPr>
        <p:spPr>
          <a:xfrm>
            <a:off x="7089203" y="5610915"/>
            <a:ext cx="1031238" cy="3544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Finalizar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148559-C00C-4AD8-A677-9E8EF40B0AB0}"/>
              </a:ext>
            </a:extLst>
          </p:cNvPr>
          <p:cNvSpPr txBox="1"/>
          <p:nvPr/>
        </p:nvSpPr>
        <p:spPr>
          <a:xfrm>
            <a:off x="822961" y="1511140"/>
            <a:ext cx="25171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La idea </a:t>
            </a:r>
            <a:r>
              <a:rPr lang="es-AR" dirty="0" err="1">
                <a:solidFill>
                  <a:schemeClr val="bg1"/>
                </a:solidFill>
              </a:rPr>
              <a:t>aca</a:t>
            </a:r>
            <a:r>
              <a:rPr lang="es-AR" dirty="0">
                <a:solidFill>
                  <a:schemeClr val="bg1"/>
                </a:solidFill>
              </a:rPr>
              <a:t> es que si ven algún error en la revisión puedan seleccionar la fila correspondiente y modificarla presionando “modificar” manualmente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2D95376-78DD-4F11-9EA9-C1D299326E25}"/>
              </a:ext>
            </a:extLst>
          </p:cNvPr>
          <p:cNvSpPr txBox="1"/>
          <p:nvPr/>
        </p:nvSpPr>
        <p:spPr>
          <a:xfrm>
            <a:off x="8619151" y="4176095"/>
            <a:ext cx="25171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Al dar finalizar se actualiza en la base de datos donde se genero todo NORMAL, estas modificaciones y se </a:t>
            </a:r>
            <a:r>
              <a:rPr lang="es-AR" dirty="0" err="1">
                <a:solidFill>
                  <a:schemeClr val="bg1"/>
                </a:solidFill>
              </a:rPr>
              <a:t>envia</a:t>
            </a:r>
            <a:r>
              <a:rPr lang="es-AR" dirty="0">
                <a:solidFill>
                  <a:schemeClr val="bg1"/>
                </a:solidFill>
              </a:rPr>
              <a:t> a la tabla que se </a:t>
            </a:r>
            <a:r>
              <a:rPr lang="es-AR" dirty="0" err="1">
                <a:solidFill>
                  <a:schemeClr val="bg1"/>
                </a:solidFill>
              </a:rPr>
              <a:t>disponibiliza</a:t>
            </a:r>
            <a:r>
              <a:rPr lang="es-AR" dirty="0">
                <a:solidFill>
                  <a:schemeClr val="bg1"/>
                </a:solidFill>
              </a:rPr>
              <a:t> al cliente.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223DCBD-77CB-4D3A-B1C3-1A51D2628338}"/>
              </a:ext>
            </a:extLst>
          </p:cNvPr>
          <p:cNvSpPr txBox="1"/>
          <p:nvPr/>
        </p:nvSpPr>
        <p:spPr>
          <a:xfrm>
            <a:off x="6808700" y="2296596"/>
            <a:ext cx="112594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/>
              <a:t>Daniel </a:t>
            </a:r>
            <a:r>
              <a:rPr lang="es-AR" sz="1400" dirty="0" err="1"/>
              <a:t>Beron</a:t>
            </a:r>
            <a:endParaRPr lang="es-AR" sz="1400" dirty="0"/>
          </a:p>
          <a:p>
            <a:r>
              <a:rPr lang="es-AR" sz="1400" dirty="0"/>
              <a:t>Operador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012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831</Words>
  <Application>Microsoft Office PowerPoint</Application>
  <PresentationFormat>Panorámica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MAQUETA DE APLICACIÓN PARA SRD</vt:lpstr>
      <vt:lpstr>ACA VA LA ARQUITECTURA  </vt:lpstr>
      <vt:lpstr>FRONT END DE OPERADOR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FRONT END DE ADMINISTRADOR</vt:lpstr>
      <vt:lpstr>Presentación de PowerPoint</vt:lpstr>
      <vt:lpstr>Presentación de PowerPoint</vt:lpstr>
      <vt:lpstr>Presentación de PowerPoint</vt:lpstr>
      <vt:lpstr>Presentación de PowerPoint</vt:lpstr>
      <vt:lpstr>BASE DE DATOS INTERMEDIA</vt:lpstr>
      <vt:lpstr>BASE DE DATOS FINAL</vt:lpstr>
      <vt:lpstr>TABLERO DE CONTROL PARA CLIENTES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BOSCHIN, GONZALO</dc:creator>
  <cp:lastModifiedBy>BOSCHIN, GONZALO</cp:lastModifiedBy>
  <cp:revision>16</cp:revision>
  <dcterms:created xsi:type="dcterms:W3CDTF">2025-07-10T19:34:31Z</dcterms:created>
  <dcterms:modified xsi:type="dcterms:W3CDTF">2025-07-12T00:03:43Z</dcterms:modified>
</cp:coreProperties>
</file>